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81387" autoAdjust="0"/>
  </p:normalViewPr>
  <p:slideViewPr>
    <p:cSldViewPr>
      <p:cViewPr varScale="1">
        <p:scale>
          <a:sx n="59" d="100"/>
          <a:sy n="59" d="100"/>
        </p:scale>
        <p:origin x="8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12/07/2018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12/07/2018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12/07/2018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12/07/2018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12/07/2018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12/07/2018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12/07/2018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12/07/2018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12/07/2018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cap="none" dirty="0" smtClean="0"/>
              <a:t>Web Forms and </a:t>
            </a:r>
            <a:r>
              <a:rPr lang="en-GB" sz="4800" cap="none" dirty="0" err="1" smtClean="0"/>
              <a:t>Javascript</a:t>
            </a:r>
            <a:endParaRPr lang="en-GB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Website Design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Using JavaScript to control webpage functions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15280" y="1700808"/>
            <a:ext cx="8577200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Building on the example of a basic web form above, JavaScript can be used to create a </a:t>
            </a:r>
            <a:r>
              <a:rPr lang="en-GB" dirty="0" smtClean="0"/>
              <a:t>simulated Captcha </a:t>
            </a:r>
            <a:r>
              <a:rPr lang="en-GB" dirty="0"/>
              <a:t>form shown below.</a:t>
            </a:r>
            <a:endParaRPr lang="en-GB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931" t="51968" r="28416" b="6688"/>
          <a:stretch/>
        </p:blipFill>
        <p:spPr>
          <a:xfrm>
            <a:off x="2195736" y="3140968"/>
            <a:ext cx="4824536" cy="343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16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Using JavaScript to control webpage functions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15280" y="1700808"/>
            <a:ext cx="8577200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The HTML form elements are given ids in order for the JavaScript to reference them. (See lines </a:t>
            </a:r>
            <a:r>
              <a:rPr lang="en-GB" dirty="0" smtClean="0"/>
              <a:t>16·19 of </a:t>
            </a:r>
            <a:r>
              <a:rPr lang="en-GB" dirty="0"/>
              <a:t>the HTML form script below.) Buttons are given </a:t>
            </a:r>
            <a:r>
              <a:rPr lang="en-GB" dirty="0" err="1"/>
              <a:t>onClick</a:t>
            </a:r>
            <a:r>
              <a:rPr lang="en-GB" dirty="0"/>
              <a:t> </a:t>
            </a:r>
            <a:r>
              <a:rPr lang="en-GB" b="1" dirty="0"/>
              <a:t>attributes</a:t>
            </a:r>
            <a:r>
              <a:rPr lang="en-GB" dirty="0"/>
              <a:t> in order to execute </a:t>
            </a:r>
            <a:r>
              <a:rPr lang="en-GB" dirty="0" smtClean="0"/>
              <a:t>JavaScript functions </a:t>
            </a:r>
            <a:r>
              <a:rPr lang="en-GB" dirty="0"/>
              <a:t>when they are pressed. Their type has also been changed to become "</a:t>
            </a:r>
            <a:r>
              <a:rPr lang="en-GB" dirty="0" smtClean="0"/>
              <a:t>button</a:t>
            </a:r>
            <a:r>
              <a:rPr lang="en-GB" dirty="0"/>
              <a:t>' rather </a:t>
            </a:r>
            <a:r>
              <a:rPr lang="en-GB" dirty="0" smtClean="0"/>
              <a:t>than submit </a:t>
            </a:r>
            <a:r>
              <a:rPr lang="en-GB" dirty="0"/>
              <a:t>or reset actions. (See lines 20·21.)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767892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Using JavaScript to control webpage functions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882" t="23422" r="17901" b="14563"/>
          <a:stretch/>
        </p:blipFill>
        <p:spPr>
          <a:xfrm>
            <a:off x="612648" y="1772816"/>
            <a:ext cx="770485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9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JavaScript code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96080" y="1772816"/>
            <a:ext cx="83529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900" dirty="0"/>
              <a:t>JavaScript functions and commands are added to HTML documents within &lt;script&gt; tags</a:t>
            </a:r>
            <a:r>
              <a:rPr lang="en-GB" sz="2900" dirty="0" smtClean="0"/>
              <a:t>.</a:t>
            </a:r>
            <a:endParaRPr lang="en-GB" sz="2900" dirty="0"/>
          </a:p>
          <a:p>
            <a:endParaRPr lang="en-GB" sz="2900" dirty="0" smtClean="0"/>
          </a:p>
          <a:p>
            <a:r>
              <a:rPr lang="en-GB" sz="2900" dirty="0" smtClean="0"/>
              <a:t>See the </a:t>
            </a:r>
            <a:r>
              <a:rPr lang="en-GB" sz="2900" dirty="0" err="1" smtClean="0"/>
              <a:t>Javascript</a:t>
            </a:r>
            <a:r>
              <a:rPr lang="en-GB" sz="2900" dirty="0" smtClean="0"/>
              <a:t> handout on Firefly </a:t>
            </a:r>
          </a:p>
          <a:p>
            <a:endParaRPr lang="en-GB" sz="3600" dirty="0"/>
          </a:p>
          <a:p>
            <a:r>
              <a:rPr lang="en-GB" sz="2400" b="1" dirty="0"/>
              <a:t>JavaScript output</a:t>
            </a:r>
          </a:p>
          <a:p>
            <a:r>
              <a:rPr lang="en-GB" sz="2400" dirty="0"/>
              <a:t>JavaScript commands can access and edit HTML elements outside of the &lt;script&gt; tags, and </a:t>
            </a:r>
            <a:r>
              <a:rPr lang="en-GB" sz="2400" dirty="0" smtClean="0"/>
              <a:t>write directly </a:t>
            </a:r>
            <a:r>
              <a:rPr lang="en-GB" sz="2400" dirty="0"/>
              <a:t>to the web page document using the command document . </a:t>
            </a:r>
            <a:r>
              <a:rPr lang="en-GB" sz="2400" dirty="0" err="1"/>
              <a:t>wr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t e ( " Hello World ") ; </a:t>
            </a:r>
            <a:r>
              <a:rPr lang="en-GB" sz="2400" dirty="0" smtClean="0"/>
              <a:t>for example</a:t>
            </a:r>
            <a:r>
              <a:rPr lang="en-GB" sz="2400" dirty="0"/>
              <a:t>. The attribute . </a:t>
            </a:r>
            <a:r>
              <a:rPr lang="en-GB" sz="2400" dirty="0" err="1" smtClean="0"/>
              <a:t>innerHTML</a:t>
            </a:r>
            <a:r>
              <a:rPr lang="en-GB" sz="2400" dirty="0" smtClean="0"/>
              <a:t> </a:t>
            </a:r>
            <a:r>
              <a:rPr lang="en-GB" sz="2400" dirty="0"/>
              <a:t>of an HTML element can be edited directly. (See line 28 </a:t>
            </a:r>
            <a:r>
              <a:rPr lang="en-GB" sz="2400" dirty="0" smtClean="0"/>
              <a:t>in the handout.)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72429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JavaScript code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96080" y="1772816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Another method is to cause the browser to display a pop-up alert box with a custom message </a:t>
            </a:r>
            <a:r>
              <a:rPr lang="en-GB" dirty="0" smtClean="0"/>
              <a:t>requiring the </a:t>
            </a:r>
            <a:r>
              <a:rPr lang="en-GB" dirty="0"/>
              <a:t>user's attention. Line 54 displays an alert box once the user has submitted valid details</a:t>
            </a:r>
            <a:r>
              <a:rPr lang="en-GB" dirty="0" smtClean="0"/>
              <a:t>.</a:t>
            </a:r>
          </a:p>
          <a:p>
            <a:endParaRPr lang="en-GB" sz="3600" dirty="0"/>
          </a:p>
          <a:p>
            <a:endParaRPr lang="en-GB" sz="3600" dirty="0" smtClean="0"/>
          </a:p>
          <a:p>
            <a:endParaRPr lang="en-GB" sz="3600" dirty="0"/>
          </a:p>
          <a:p>
            <a:endParaRPr lang="en-GB" sz="3600" dirty="0"/>
          </a:p>
          <a:p>
            <a:r>
              <a:rPr lang="en-GB" b="1" i="1" dirty="0"/>
              <a:t>Functions </a:t>
            </a:r>
            <a:r>
              <a:rPr lang="en-GB" b="1" dirty="0"/>
              <a:t>and </a:t>
            </a:r>
            <a:r>
              <a:rPr lang="en-GB" b="1" i="1" dirty="0" smtClean="0"/>
              <a:t>variables</a:t>
            </a:r>
          </a:p>
          <a:p>
            <a:r>
              <a:rPr lang="en-GB" dirty="0"/>
              <a:t>JavaScript functions are declared within curly brackets () and called using the function name </a:t>
            </a:r>
            <a:r>
              <a:rPr lang="en-GB" dirty="0" smtClean="0"/>
              <a:t>e.g. </a:t>
            </a:r>
            <a:r>
              <a:rPr lang="en-GB" dirty="0" err="1" smtClean="0"/>
              <a:t>setupForm</a:t>
            </a:r>
            <a:r>
              <a:rPr lang="en-GB" dirty="0" smtClean="0"/>
              <a:t> </a:t>
            </a:r>
            <a:r>
              <a:rPr lang="en-GB" dirty="0"/>
              <a:t>();. Function parameters may be included inside the round brackets, but if there </a:t>
            </a:r>
            <a:r>
              <a:rPr lang="en-GB" dirty="0" smtClean="0"/>
              <a:t>are empty </a:t>
            </a:r>
            <a:r>
              <a:rPr lang="en-GB" dirty="0"/>
              <a:t>brackets must be used.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7148" t="39375" r="12928" b="42907"/>
          <a:stretch/>
        </p:blipFill>
        <p:spPr>
          <a:xfrm rot="21429808">
            <a:off x="2174532" y="2670484"/>
            <a:ext cx="432048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71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i="1" dirty="0"/>
              <a:t>Validation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96080" y="177281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Validation routines are </a:t>
            </a:r>
            <a:r>
              <a:rPr lang="en-GB" dirty="0" smtClean="0"/>
              <a:t>commonly </a:t>
            </a:r>
            <a:r>
              <a:rPr lang="en-GB" dirty="0"/>
              <a:t>built in to webpages using JavaScript since the script is </a:t>
            </a:r>
            <a:r>
              <a:rPr lang="en-GB" dirty="0" smtClean="0"/>
              <a:t>executed locally </a:t>
            </a:r>
            <a:r>
              <a:rPr lang="en-GB" dirty="0"/>
              <a:t>on the client's machine. The function </a:t>
            </a:r>
            <a:r>
              <a:rPr lang="en-GB" dirty="0" smtClean="0"/>
              <a:t>validate </a:t>
            </a:r>
            <a:r>
              <a:rPr lang="en-GB" dirty="0"/>
              <a:t>Form () checks the user input and </a:t>
            </a:r>
            <a:r>
              <a:rPr lang="en-GB" dirty="0" smtClean="0"/>
              <a:t>either changes </a:t>
            </a:r>
            <a:r>
              <a:rPr lang="en-GB" dirty="0"/>
              <a:t>form labels and styling in response to an invalid entry, or displays the alert box above.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968" t="54140" r="14662" b="19282"/>
          <a:stretch/>
        </p:blipFill>
        <p:spPr>
          <a:xfrm rot="21410673">
            <a:off x="2437140" y="3064662"/>
            <a:ext cx="4270810" cy="32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11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Arrays in JavaScript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96080" y="1772816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JavaScript arrays can hold any type of data. In this example there are two arrays - one to hold a set </a:t>
            </a:r>
            <a:r>
              <a:rPr lang="en-GB" dirty="0" smtClean="0"/>
              <a:t>of three </a:t>
            </a:r>
            <a:r>
              <a:rPr lang="en-GB" dirty="0"/>
              <a:t>captcha images and the other to hold the answers to each of them.</a:t>
            </a:r>
          </a:p>
          <a:p>
            <a:r>
              <a:rPr lang="en-GB" b="1" dirty="0" err="1"/>
              <a:t>var</a:t>
            </a:r>
            <a:r>
              <a:rPr lang="en-GB" b="1" dirty="0"/>
              <a:t> </a:t>
            </a:r>
            <a:r>
              <a:rPr lang="en-GB" b="1" dirty="0" smtClean="0"/>
              <a:t>captcha</a:t>
            </a:r>
            <a:r>
              <a:rPr lang="en-GB" b="1" dirty="0"/>
              <a:t>= ( "</a:t>
            </a:r>
            <a:r>
              <a:rPr lang="en-GB" b="1" dirty="0" err="1"/>
              <a:t>captchal</a:t>
            </a:r>
            <a:r>
              <a:rPr lang="en-GB" b="1" dirty="0"/>
              <a:t> . jpg", "captcha 2 . jpg ", "captcha3 . jpg"] ;</a:t>
            </a:r>
          </a:p>
          <a:p>
            <a:r>
              <a:rPr lang="en-GB" b="1" dirty="0" err="1"/>
              <a:t>var</a:t>
            </a:r>
            <a:r>
              <a:rPr lang="en-GB" b="1" dirty="0"/>
              <a:t> </a:t>
            </a:r>
            <a:r>
              <a:rPr lang="en-GB" b="1" dirty="0" err="1"/>
              <a:t>captchaAnswer</a:t>
            </a:r>
            <a:r>
              <a:rPr lang="en-GB" b="1" dirty="0"/>
              <a:t>= [ "</a:t>
            </a:r>
            <a:r>
              <a:rPr lang="en-GB" b="1" dirty="0" smtClean="0"/>
              <a:t>weasel </a:t>
            </a:r>
            <a:r>
              <a:rPr lang="en-GB" b="1" dirty="0"/>
              <a:t>"," </a:t>
            </a:r>
            <a:r>
              <a:rPr lang="en-GB" b="1" dirty="0" smtClean="0"/>
              <a:t>moose", </a:t>
            </a:r>
            <a:r>
              <a:rPr lang="en-GB" b="1" dirty="0"/>
              <a:t>"</a:t>
            </a:r>
            <a:r>
              <a:rPr lang="en-GB" b="1" dirty="0" smtClean="0"/>
              <a:t>polecat </a:t>
            </a:r>
            <a:r>
              <a:rPr lang="en-GB" b="1" dirty="0"/>
              <a:t>"];</a:t>
            </a:r>
          </a:p>
          <a:p>
            <a:endParaRPr lang="en-GB" dirty="0" smtClean="0"/>
          </a:p>
          <a:p>
            <a:r>
              <a:rPr lang="en-GB" dirty="0" smtClean="0"/>
              <a:t>On </a:t>
            </a:r>
            <a:r>
              <a:rPr lang="en-GB" dirty="0"/>
              <a:t>line 35, a math </a:t>
            </a:r>
            <a:r>
              <a:rPr lang="en-GB" dirty="0" smtClean="0"/>
              <a:t>function </a:t>
            </a:r>
            <a:r>
              <a:rPr lang="en-GB" dirty="0"/>
              <a:t>generates an average number between 1 and the length of the array (i.e. </a:t>
            </a:r>
            <a:r>
              <a:rPr lang="en-GB" dirty="0" smtClean="0"/>
              <a:t>3 in </a:t>
            </a:r>
            <a:r>
              <a:rPr lang="en-GB" dirty="0"/>
              <a:t>this case), and assigns it to variable </a:t>
            </a:r>
            <a:r>
              <a:rPr lang="en-GB" dirty="0" smtClean="0"/>
              <a:t>j </a:t>
            </a:r>
            <a:r>
              <a:rPr lang="en-GB" dirty="0"/>
              <a:t>. JavaScript array indexes begin at 0, so 1 is </a:t>
            </a:r>
            <a:r>
              <a:rPr lang="en-GB"/>
              <a:t>subtracted </a:t>
            </a:r>
            <a:r>
              <a:rPr lang="en-GB" smtClean="0"/>
              <a:t>from j </a:t>
            </a:r>
            <a:r>
              <a:rPr lang="en-GB" dirty="0" smtClean="0"/>
              <a:t>using </a:t>
            </a:r>
            <a:r>
              <a:rPr lang="en-GB" dirty="0"/>
              <a:t>the simplified command j -- to decrement j by 1 in order to reference array indices </a:t>
            </a:r>
            <a:r>
              <a:rPr lang="en-GB"/>
              <a:t>0-2</a:t>
            </a:r>
            <a:r>
              <a:rPr lang="en-GB" smtClean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4850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Web Forms and </a:t>
            </a:r>
            <a:r>
              <a:rPr lang="en-GB" dirty="0" err="1" smtClean="0"/>
              <a:t>Javascript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1756792"/>
          </a:xfrm>
        </p:spPr>
        <p:txBody>
          <a:bodyPr>
            <a:noAutofit/>
          </a:bodyPr>
          <a:lstStyle/>
          <a:p>
            <a:r>
              <a:rPr lang="en-GB" dirty="0" smtClean="0"/>
              <a:t>Be </a:t>
            </a:r>
            <a:r>
              <a:rPr lang="en-GB" dirty="0"/>
              <a:t>able to add HTML form controls to a web page</a:t>
            </a:r>
          </a:p>
          <a:p>
            <a:r>
              <a:rPr lang="en-GB" dirty="0" smtClean="0"/>
              <a:t>Explain </a:t>
            </a:r>
            <a:r>
              <a:rPr lang="en-GB" dirty="0"/>
              <a:t>the role of JavaScript inside web pages</a:t>
            </a:r>
          </a:p>
          <a:p>
            <a:r>
              <a:rPr lang="en-GB" dirty="0" smtClean="0"/>
              <a:t>Understand </a:t>
            </a:r>
            <a:r>
              <a:rPr lang="en-GB" dirty="0"/>
              <a:t>and follow JavaScript syntax</a:t>
            </a:r>
          </a:p>
          <a:p>
            <a:r>
              <a:rPr lang="en-GB" dirty="0" smtClean="0"/>
              <a:t>Write </a:t>
            </a:r>
            <a:r>
              <a:rPr lang="en-GB" dirty="0"/>
              <a:t>basic JavaScript code for a given scenario</a:t>
            </a:r>
          </a:p>
          <a:p>
            <a:r>
              <a:rPr lang="en-GB" dirty="0" smtClean="0"/>
              <a:t>Use </a:t>
            </a:r>
            <a:r>
              <a:rPr lang="en-GB" dirty="0"/>
              <a:t>JavaScript to change the content of HTML elements</a:t>
            </a:r>
          </a:p>
          <a:p>
            <a:r>
              <a:rPr lang="en-GB" dirty="0" smtClean="0"/>
              <a:t>Create </a:t>
            </a:r>
            <a:r>
              <a:rPr lang="en-GB" dirty="0"/>
              <a:t>output, including alert boxes, using JavaScript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56153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Web Forms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Web forms enable websites to collect user input data and selections. Input types include </a:t>
            </a:r>
            <a:r>
              <a:rPr lang="en-GB" sz="2400" dirty="0" smtClean="0"/>
              <a:t>textboxes, check </a:t>
            </a:r>
            <a:r>
              <a:rPr lang="en-GB" sz="2400" dirty="0"/>
              <a:t>boxes and radio buttons, for example.</a:t>
            </a: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968" t="38016" r="7467" b="22609"/>
          <a:stretch/>
        </p:blipFill>
        <p:spPr>
          <a:xfrm>
            <a:off x="1907704" y="2492896"/>
            <a:ext cx="4968552" cy="41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8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Web Forms 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Input can be validated and submitted to the website owner's database or processed as part of </a:t>
            </a:r>
            <a:r>
              <a:rPr lang="en-GB" sz="2400" dirty="0" smtClean="0"/>
              <a:t>a search query </a:t>
            </a:r>
            <a:r>
              <a:rPr lang="en-GB" sz="2400" dirty="0"/>
              <a:t>to find, for example, train times or your nearest shop branch when you enter a </a:t>
            </a:r>
            <a:r>
              <a:rPr lang="en-GB" sz="2400" dirty="0" smtClean="0"/>
              <a:t>postcode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Creating a web form using basic HTML form controls</a:t>
            </a:r>
          </a:p>
          <a:p>
            <a:pPr marL="0" indent="0">
              <a:buNone/>
            </a:pPr>
            <a:r>
              <a:rPr lang="en-GB" sz="2400" dirty="0"/>
              <a:t>A simple, unformatted web form that uses basic text boxes for input and a pair of buttons </a:t>
            </a:r>
            <a:r>
              <a:rPr lang="en-GB" sz="2400" dirty="0" smtClean="0"/>
              <a:t>to </a:t>
            </a:r>
            <a:r>
              <a:rPr lang="en-GB" sz="2400" b="1" dirty="0" smtClean="0"/>
              <a:t>submit</a:t>
            </a:r>
            <a:r>
              <a:rPr lang="en-GB" sz="2400" dirty="0" smtClean="0"/>
              <a:t> and </a:t>
            </a:r>
            <a:r>
              <a:rPr lang="en-GB" sz="2400" b="1" dirty="0" smtClean="0"/>
              <a:t>reset </a:t>
            </a:r>
            <a:r>
              <a:rPr lang="en-GB" sz="2400" dirty="0"/>
              <a:t>the page can be created very quickly. It will remain functionless however until actions </a:t>
            </a:r>
            <a:r>
              <a:rPr lang="en-GB" sz="2400" dirty="0" smtClean="0"/>
              <a:t>are applied to</a:t>
            </a:r>
            <a:r>
              <a:rPr lang="en-GB" sz="2400" dirty="0"/>
              <a:t> </a:t>
            </a:r>
            <a:r>
              <a:rPr lang="en-GB" sz="2400" dirty="0" smtClean="0"/>
              <a:t>it</a:t>
            </a:r>
            <a:r>
              <a:rPr lang="en-GB" sz="2400" dirty="0"/>
              <a:t>. JavaScript can be used to add </a:t>
            </a:r>
            <a:r>
              <a:rPr lang="en-GB" sz="2400" b="1" dirty="0"/>
              <a:t>behaviours </a:t>
            </a:r>
            <a:r>
              <a:rPr lang="en-GB" sz="2400" dirty="0"/>
              <a:t>to a web page, and included in that, active </a:t>
            </a:r>
            <a:r>
              <a:rPr lang="en-GB" sz="2400" dirty="0" smtClean="0"/>
              <a:t>web forms.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19491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Web Forms 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The HTML script below should be compared with the screenshot of the page below.</a:t>
            </a:r>
          </a:p>
          <a:p>
            <a:pPr marL="0" indent="0">
              <a:buNone/>
            </a:pPr>
            <a:r>
              <a:rPr lang="en-GB" sz="1600" dirty="0"/>
              <a:t>&lt;</a:t>
            </a:r>
            <a:r>
              <a:rPr lang="en-GB" sz="1600" dirty="0" smtClean="0"/>
              <a:t>h1&gt;Register</a:t>
            </a:r>
            <a:r>
              <a:rPr lang="en-GB" sz="1600" dirty="0"/>
              <a:t>&lt;/</a:t>
            </a:r>
            <a:r>
              <a:rPr lang="en-GB" sz="1600" dirty="0" smtClean="0"/>
              <a:t>h1&gt;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&lt;form action= "</a:t>
            </a:r>
            <a:r>
              <a:rPr lang="en-GB" sz="1600" dirty="0" err="1"/>
              <a:t>process.php</a:t>
            </a:r>
            <a:r>
              <a:rPr lang="en-GB" sz="1600" dirty="0"/>
              <a:t> " method="post "&gt;</a:t>
            </a:r>
          </a:p>
          <a:p>
            <a:pPr marL="0" indent="0">
              <a:buNone/>
            </a:pPr>
            <a:r>
              <a:rPr lang="en-GB" sz="1600" dirty="0" smtClean="0"/>
              <a:t>	&lt;</a:t>
            </a:r>
            <a:r>
              <a:rPr lang="en-GB" sz="1600" dirty="0"/>
              <a:t>label&gt;Enter your email to register : &lt;/label&gt;</a:t>
            </a:r>
          </a:p>
          <a:p>
            <a:pPr marL="0" indent="0">
              <a:buNone/>
            </a:pPr>
            <a:r>
              <a:rPr lang="en-GB" sz="1600" dirty="0" smtClean="0"/>
              <a:t>	&lt;</a:t>
            </a:r>
            <a:r>
              <a:rPr lang="en-GB" sz="1600" dirty="0"/>
              <a:t>input type= "text " id="email " value="" size= " 40 " /&gt;</a:t>
            </a:r>
          </a:p>
          <a:p>
            <a:pPr marL="0" indent="0">
              <a:buNone/>
            </a:pPr>
            <a:r>
              <a:rPr lang="en-GB" sz="1600" dirty="0" smtClean="0"/>
              <a:t>	&lt;</a:t>
            </a:r>
            <a:r>
              <a:rPr lang="en-GB" sz="1600" dirty="0"/>
              <a:t>button type= "submit " &gt;Submit&lt;/button&gt;</a:t>
            </a:r>
          </a:p>
          <a:p>
            <a:pPr marL="0" indent="0">
              <a:buNone/>
            </a:pPr>
            <a:r>
              <a:rPr lang="en-GB" sz="1600" dirty="0" smtClean="0"/>
              <a:t>	&lt;</a:t>
            </a:r>
            <a:r>
              <a:rPr lang="en-GB" sz="1600" dirty="0"/>
              <a:t>button type="reset " &gt;Reset&lt;/button&gt;</a:t>
            </a:r>
          </a:p>
          <a:p>
            <a:pPr marL="0" indent="0">
              <a:buNone/>
            </a:pPr>
            <a:r>
              <a:rPr lang="en-GB" sz="1600" dirty="0"/>
              <a:t>&lt;/form&gt;</a:t>
            </a:r>
            <a:endParaRPr lang="en-GB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225" t="52288" r="31928" b="13260"/>
          <a:stretch/>
        </p:blipFill>
        <p:spPr>
          <a:xfrm>
            <a:off x="1916496" y="4149080"/>
            <a:ext cx="5184576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9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 fontScale="90000"/>
          </a:bodyPr>
          <a:lstStyle/>
          <a:p>
            <a:r>
              <a:rPr lang="en-GB" dirty="0"/>
              <a:t>Form handling with submit and reset actions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The button type is specified as an attribute of the button, e.g. </a:t>
            </a:r>
            <a:r>
              <a:rPr lang="en-GB" dirty="0" smtClean="0"/>
              <a:t>type = "reset". </a:t>
            </a:r>
            <a:r>
              <a:rPr lang="en-GB" dirty="0"/>
              <a:t>This will provide </a:t>
            </a:r>
            <a:r>
              <a:rPr lang="en-GB" dirty="0" smtClean="0"/>
              <a:t>some basic </a:t>
            </a:r>
            <a:r>
              <a:rPr lang="en-GB" dirty="0"/>
              <a:t>functionality in the case of the </a:t>
            </a:r>
            <a:r>
              <a:rPr lang="en-GB" b="1" dirty="0"/>
              <a:t>reset</a:t>
            </a:r>
            <a:r>
              <a:rPr lang="en-GB" dirty="0"/>
              <a:t> button which clears the form data. A </a:t>
            </a:r>
            <a:r>
              <a:rPr lang="en-GB" b="1" dirty="0"/>
              <a:t>submit </a:t>
            </a:r>
            <a:r>
              <a:rPr lang="en-GB" dirty="0"/>
              <a:t>b</a:t>
            </a:r>
            <a:r>
              <a:rPr lang="en-GB" dirty="0" smtClean="0"/>
              <a:t>utton </a:t>
            </a:r>
            <a:r>
              <a:rPr lang="en-GB" dirty="0"/>
              <a:t>type </a:t>
            </a:r>
            <a:r>
              <a:rPr lang="en-GB" dirty="0" smtClean="0"/>
              <a:t>will send </a:t>
            </a:r>
            <a:r>
              <a:rPr lang="en-GB" dirty="0"/>
              <a:t>data to a </a:t>
            </a:r>
            <a:r>
              <a:rPr lang="en-GB" b="1" dirty="0"/>
              <a:t>form handler </a:t>
            </a:r>
            <a:r>
              <a:rPr lang="en-GB" dirty="0"/>
              <a:t>specified in the </a:t>
            </a:r>
            <a:r>
              <a:rPr lang="en-GB" b="1" dirty="0"/>
              <a:t>action</a:t>
            </a:r>
            <a:r>
              <a:rPr lang="en-GB" dirty="0"/>
              <a:t> attribute of the &lt;form&gt; tag. The form handler </a:t>
            </a:r>
            <a:r>
              <a:rPr lang="en-GB" dirty="0" smtClean="0"/>
              <a:t>on the </a:t>
            </a:r>
            <a:r>
              <a:rPr lang="en-GB" dirty="0"/>
              <a:t>server will then process the form data - in this case, an email address.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3633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JavaScript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15280" y="1844824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J</a:t>
            </a:r>
            <a:r>
              <a:rPr lang="en-GB" sz="2000" dirty="0" smtClean="0"/>
              <a:t>avaScript </a:t>
            </a:r>
            <a:r>
              <a:rPr lang="en-GB" sz="2000" dirty="0"/>
              <a:t>is a script language that uses all of the same programming constructs that are familiar </a:t>
            </a:r>
            <a:r>
              <a:rPr lang="en-GB" sz="2000" dirty="0" smtClean="0"/>
              <a:t>in languages </a:t>
            </a:r>
            <a:r>
              <a:rPr lang="en-GB" sz="2000" dirty="0"/>
              <a:t>such as Python and VB. It should not be confused with the language </a:t>
            </a:r>
            <a:r>
              <a:rPr lang="en-GB" sz="2000" i="1" dirty="0"/>
              <a:t>Java. </a:t>
            </a:r>
            <a:endParaRPr lang="en-GB" sz="2000" i="1" dirty="0" smtClean="0"/>
          </a:p>
          <a:p>
            <a:pPr marL="0" indent="0">
              <a:buNone/>
            </a:pPr>
            <a:r>
              <a:rPr lang="en-GB" sz="2000" dirty="0" smtClean="0"/>
              <a:t>JavaScript is commonly </a:t>
            </a:r>
            <a:r>
              <a:rPr lang="en-GB" sz="2000" dirty="0"/>
              <a:t>used to add interactivity to websites, including the manipulation of page </a:t>
            </a:r>
            <a:r>
              <a:rPr lang="en-GB" sz="2000" i="1" dirty="0"/>
              <a:t>objects, </a:t>
            </a:r>
            <a:r>
              <a:rPr lang="en-GB" sz="2000" dirty="0" smtClean="0"/>
              <a:t>animations, navigation </a:t>
            </a:r>
            <a:r>
              <a:rPr lang="en-GB" sz="2000" dirty="0"/>
              <a:t>tools and form validation. JavaScript is interpreted rather than compiled.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Compilers produce object </a:t>
            </a:r>
            <a:r>
              <a:rPr lang="en-GB" sz="2000" dirty="0"/>
              <a:t>code which is specific to a particular type of processor. JavaScript needs to be </a:t>
            </a:r>
            <a:r>
              <a:rPr lang="en-GB" sz="2000" dirty="0" smtClean="0"/>
              <a:t>translated into </a:t>
            </a:r>
            <a:r>
              <a:rPr lang="en-GB" sz="2000" dirty="0"/>
              <a:t>the </a:t>
            </a:r>
            <a:r>
              <a:rPr lang="en-GB" sz="2000" i="1" dirty="0"/>
              <a:t>object </a:t>
            </a:r>
            <a:r>
              <a:rPr lang="en-GB" sz="2000" dirty="0"/>
              <a:t>code for whichever computer the browser is running on, and will be translated by </a:t>
            </a:r>
            <a:r>
              <a:rPr lang="en-GB" sz="2000" dirty="0" smtClean="0"/>
              <a:t>the interpreter </a:t>
            </a:r>
            <a:r>
              <a:rPr lang="en-GB" sz="2000" dirty="0"/>
              <a:t>when the web page is displayed.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An </a:t>
            </a:r>
            <a:r>
              <a:rPr lang="en-GB" sz="2000" dirty="0"/>
              <a:t>interpreter in the browser reads the JavaScript </a:t>
            </a:r>
            <a:r>
              <a:rPr lang="en-GB" sz="2000" dirty="0" smtClean="0"/>
              <a:t>code, interprets </a:t>
            </a:r>
            <a:r>
              <a:rPr lang="en-GB" sz="2000" dirty="0"/>
              <a:t>each line and runs it. Some of the latest browsers however, use 'Just-In-Time' </a:t>
            </a:r>
            <a:r>
              <a:rPr lang="en-GB" sz="2000" dirty="0" smtClean="0"/>
              <a:t>compilation which </a:t>
            </a:r>
            <a:r>
              <a:rPr lang="en-GB" sz="2000" dirty="0"/>
              <a:t>compiles JavaScript into executable bytecode </a:t>
            </a:r>
            <a:r>
              <a:rPr lang="en-GB" sz="2000" i="1" dirty="0"/>
              <a:t>just </a:t>
            </a:r>
            <a:r>
              <a:rPr lang="en-GB" sz="2000" dirty="0"/>
              <a:t>before execution.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75354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JavaScript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15280" y="1700808"/>
            <a:ext cx="8577200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Input</a:t>
            </a:r>
          </a:p>
          <a:p>
            <a:pPr marL="0" indent="0">
              <a:buNone/>
            </a:pPr>
            <a:r>
              <a:rPr lang="en-GB" sz="2800" dirty="0"/>
              <a:t>JavaScript can be used to process input data on the </a:t>
            </a:r>
            <a:r>
              <a:rPr lang="en-GB" sz="2800" dirty="0" smtClean="0"/>
              <a:t>client's </a:t>
            </a:r>
            <a:r>
              <a:rPr lang="en-GB" sz="2800" dirty="0"/>
              <a:t>computer. This may change the local </a:t>
            </a:r>
            <a:r>
              <a:rPr lang="en-GB" sz="2800" dirty="0" smtClean="0"/>
              <a:t>page interactively </a:t>
            </a:r>
            <a:r>
              <a:rPr lang="en-GB" sz="2800" dirty="0"/>
              <a:t>or post data to a server. The advantages of processing input data before it is posted to </a:t>
            </a:r>
            <a:r>
              <a:rPr lang="en-GB" sz="2800" dirty="0" smtClean="0"/>
              <a:t>a server </a:t>
            </a:r>
            <a:r>
              <a:rPr lang="en-GB" sz="2800" dirty="0"/>
              <a:t>are that</a:t>
            </a:r>
            <a:r>
              <a:rPr lang="en-GB" sz="2800" dirty="0" smtClean="0"/>
              <a:t>: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dirty="0" smtClean="0"/>
              <a:t>the </a:t>
            </a:r>
            <a:r>
              <a:rPr lang="en-GB" dirty="0"/>
              <a:t>local computer can </a:t>
            </a:r>
            <a:r>
              <a:rPr lang="en-GB" i="1" dirty="0"/>
              <a:t>validate </a:t>
            </a:r>
            <a:r>
              <a:rPr lang="en-GB" dirty="0"/>
              <a:t>erroneous data before submission to a database</a:t>
            </a:r>
          </a:p>
          <a:p>
            <a:r>
              <a:rPr lang="en-GB" dirty="0" smtClean="0"/>
              <a:t>a </a:t>
            </a:r>
            <a:r>
              <a:rPr lang="en-GB" dirty="0"/>
              <a:t>busy server is relieved from having to process everything itself.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845726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JavaScript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15280" y="1700808"/>
            <a:ext cx="8577200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Output</a:t>
            </a:r>
          </a:p>
          <a:p>
            <a:pPr marL="0" indent="0">
              <a:buNone/>
            </a:pPr>
            <a:r>
              <a:rPr lang="en-GB" dirty="0"/>
              <a:t>JavaScript can reference and interact with HTML elements to edit, style or move them. For example, a</a:t>
            </a:r>
          </a:p>
          <a:p>
            <a:pPr marL="0" indent="0">
              <a:buNone/>
            </a:pPr>
            <a:r>
              <a:rPr lang="en-GB" dirty="0"/>
              <a:t>validation script may change a 'postcode' input label to become red if a user has entered </a:t>
            </a:r>
            <a:r>
              <a:rPr lang="en-GB" dirty="0" smtClean="0"/>
              <a:t>invalid data.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 err="1" smtClean="0"/>
              <a:t>document.getElementByld</a:t>
            </a:r>
            <a:r>
              <a:rPr lang="en-GB" sz="2400" b="1" dirty="0"/>
              <a:t>( "</a:t>
            </a:r>
            <a:r>
              <a:rPr lang="en-GB" sz="2400" b="1" dirty="0" smtClean="0"/>
              <a:t>postcode").</a:t>
            </a:r>
            <a:r>
              <a:rPr lang="en-GB" sz="2400" b="1" dirty="0" err="1" smtClean="0"/>
              <a:t>style.color</a:t>
            </a:r>
            <a:r>
              <a:rPr lang="en-GB" sz="2400" b="1" dirty="0"/>
              <a:t>= "red";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101278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15603</TotalTime>
  <Words>1060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Tw Cen MT</vt:lpstr>
      <vt:lpstr>Wingdings</vt:lpstr>
      <vt:lpstr>Wingdings 2</vt:lpstr>
      <vt:lpstr>Median</vt:lpstr>
      <vt:lpstr>Web Forms and Javascript</vt:lpstr>
      <vt:lpstr>Web Forms and Javascript</vt:lpstr>
      <vt:lpstr>Web Forms</vt:lpstr>
      <vt:lpstr>Web Forms </vt:lpstr>
      <vt:lpstr>Web Forms </vt:lpstr>
      <vt:lpstr>Form handling with submit and reset actions</vt:lpstr>
      <vt:lpstr>JavaScript</vt:lpstr>
      <vt:lpstr>JavaScript</vt:lpstr>
      <vt:lpstr>JavaScript</vt:lpstr>
      <vt:lpstr>Using JavaScript to control webpage functions</vt:lpstr>
      <vt:lpstr>Using JavaScript to control webpage functions</vt:lpstr>
      <vt:lpstr>Using JavaScript to control webpage functions</vt:lpstr>
      <vt:lpstr>JavaScript code</vt:lpstr>
      <vt:lpstr>JavaScript code</vt:lpstr>
      <vt:lpstr>Validation</vt:lpstr>
      <vt:lpstr>Arrays in JavaScript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377</cp:revision>
  <dcterms:created xsi:type="dcterms:W3CDTF">2014-06-23T10:47:17Z</dcterms:created>
  <dcterms:modified xsi:type="dcterms:W3CDTF">2018-07-13T08:14:45Z</dcterms:modified>
</cp:coreProperties>
</file>