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8" autoAdjust="0"/>
  </p:normalViewPr>
  <p:slideViewPr>
    <p:cSldViewPr>
      <p:cViewPr varScale="1">
        <p:scale>
          <a:sx n="50" d="100"/>
          <a:sy n="50" d="100"/>
        </p:scale>
        <p:origin x="1210"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27/07/2017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27/07/2017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27/07/2017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27/07/2017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27/07/2017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27/07/2017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27/07/2017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27/07/2017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27/07/2017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27/07/2017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038600"/>
            <a:ext cx="7435552" cy="1828800"/>
          </a:xfrm>
        </p:spPr>
        <p:txBody>
          <a:bodyPr>
            <a:normAutofit/>
          </a:bodyPr>
          <a:lstStyle/>
          <a:p>
            <a:r>
              <a:rPr lang="en-GB" sz="4800" b="1" cap="none" dirty="0"/>
              <a:t>Development Methodologies</a:t>
            </a:r>
            <a:endParaRPr lang="en-GB" sz="4800" cap="none" dirty="0"/>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The waterfall lifecycle model</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21744" y="1511901"/>
            <a:ext cx="8942744" cy="2016224"/>
          </a:xfrm>
        </p:spPr>
        <p:txBody>
          <a:bodyPr>
            <a:normAutofit/>
          </a:bodyPr>
          <a:lstStyle/>
          <a:p>
            <a:r>
              <a:rPr lang="en-GB" sz="2400" dirty="0"/>
              <a:t>This model was adopted from the manufacturing industry, where changes to hardware made later in the project had high cost implications to work already completed so it was important to get each stage right before moving to the next. Although still popular, it has been now superseded by more effective models.</a:t>
            </a:r>
            <a:endParaRPr lang="en-GB" sz="900" dirty="0"/>
          </a:p>
        </p:txBody>
      </p:sp>
      <p:pic>
        <p:nvPicPr>
          <p:cNvPr id="2050" name="Picture 2" descr="Image result for The waterfall lifecycle model">
            <a:extLst>
              <a:ext uri="{FF2B5EF4-FFF2-40B4-BE49-F238E27FC236}">
                <a16:creationId xmlns:a16="http://schemas.microsoft.com/office/drawing/2014/main" id="{4D1CBEA3-804B-4B62-BD28-0164C3C3C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758" y="3429000"/>
            <a:ext cx="5911180" cy="310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82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Spiral model</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21744" y="1511901"/>
            <a:ext cx="8942744" cy="2016224"/>
          </a:xfrm>
        </p:spPr>
        <p:txBody>
          <a:bodyPr>
            <a:normAutofit/>
          </a:bodyPr>
          <a:lstStyle/>
          <a:p>
            <a:r>
              <a:rPr lang="en-GB" sz="2000" dirty="0"/>
              <a:t>The </a:t>
            </a:r>
            <a:r>
              <a:rPr lang="en-GB" sz="2000" b="1" dirty="0"/>
              <a:t>Spiral Model </a:t>
            </a:r>
            <a:r>
              <a:rPr lang="en-GB" sz="2000" dirty="0"/>
              <a:t>uses the same structured steps but introduces the idea of developing the software in iterative (repeating) stages.  At the start of the process the requirements are defined and the developers work towards an initial prototype, Each successive loop around the spiral generates a refined prototype until the product is finished. </a:t>
            </a:r>
            <a:endParaRPr lang="en-GB" sz="500" dirty="0"/>
          </a:p>
        </p:txBody>
      </p:sp>
      <p:pic>
        <p:nvPicPr>
          <p:cNvPr id="4098" name="Picture 2" descr="Related image">
            <a:extLst>
              <a:ext uri="{FF2B5EF4-FFF2-40B4-BE49-F238E27FC236}">
                <a16:creationId xmlns:a16="http://schemas.microsoft.com/office/drawing/2014/main" id="{18E59CAE-091B-4FB7-BFD0-2EDAD0D72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53"/>
          <a:stretch/>
        </p:blipFill>
        <p:spPr bwMode="auto">
          <a:xfrm>
            <a:off x="3203848" y="2852936"/>
            <a:ext cx="4104456" cy="369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0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Spiral model</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612648" y="1511900"/>
            <a:ext cx="8351840" cy="4005332"/>
          </a:xfrm>
        </p:spPr>
        <p:txBody>
          <a:bodyPr>
            <a:normAutofit fontScale="77500" lnSpcReduction="20000"/>
          </a:bodyPr>
          <a:lstStyle/>
          <a:p>
            <a:pPr marL="0" indent="0">
              <a:buNone/>
            </a:pPr>
            <a:r>
              <a:rPr lang="en-GB" dirty="0"/>
              <a:t>Each time around the spiral the following activities are performed:</a:t>
            </a:r>
          </a:p>
          <a:p>
            <a:pPr marL="0" indent="0">
              <a:buNone/>
            </a:pPr>
            <a:endParaRPr lang="en-GB" dirty="0"/>
          </a:p>
          <a:p>
            <a:r>
              <a:rPr lang="en-GB" b="1" dirty="0"/>
              <a:t>Analyse </a:t>
            </a:r>
            <a:r>
              <a:rPr lang="en-GB" dirty="0"/>
              <a:t>the requirements for the next prototype</a:t>
            </a:r>
          </a:p>
          <a:p>
            <a:r>
              <a:rPr lang="en-GB" b="1" dirty="0"/>
              <a:t>Design </a:t>
            </a:r>
            <a:r>
              <a:rPr lang="en-GB" dirty="0"/>
              <a:t>the next version, the new prototype</a:t>
            </a:r>
          </a:p>
          <a:p>
            <a:r>
              <a:rPr lang="en-GB" b="1" dirty="0"/>
              <a:t>Implement </a:t>
            </a:r>
            <a:r>
              <a:rPr lang="en-GB" dirty="0"/>
              <a:t>(code and test) the new prototype</a:t>
            </a:r>
          </a:p>
          <a:p>
            <a:r>
              <a:rPr lang="en-GB" b="1" dirty="0"/>
              <a:t>Evaluate </a:t>
            </a:r>
            <a:r>
              <a:rPr lang="en-GB" dirty="0"/>
              <a:t>the new prototype, which generates a plan for the next iteration</a:t>
            </a:r>
          </a:p>
          <a:p>
            <a:endParaRPr lang="en-GB" dirty="0"/>
          </a:p>
          <a:p>
            <a:pPr marL="0" indent="0">
              <a:buNone/>
            </a:pPr>
            <a:r>
              <a:rPr lang="en-GB" dirty="0"/>
              <a:t>The Spiral Model is mostly used for large scale projects, for example, projects that take years to deliver, Smaller projects use a variation on this called the </a:t>
            </a:r>
            <a:r>
              <a:rPr lang="en-GB" b="1" dirty="0"/>
              <a:t>Agile Model.</a:t>
            </a:r>
            <a:endParaRPr lang="en-GB" sz="500" dirty="0"/>
          </a:p>
        </p:txBody>
      </p:sp>
    </p:spTree>
    <p:extLst>
      <p:ext uri="{BB962C8B-B14F-4D97-AF65-F5344CB8AC3E}">
        <p14:creationId xmlns:p14="http://schemas.microsoft.com/office/powerpoint/2010/main" val="301189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Agile modelling</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179512" y="1628800"/>
            <a:ext cx="8712968" cy="2421156"/>
          </a:xfrm>
        </p:spPr>
        <p:txBody>
          <a:bodyPr>
            <a:normAutofit/>
          </a:bodyPr>
          <a:lstStyle/>
          <a:p>
            <a:r>
              <a:rPr lang="en-GB" sz="1800" dirty="0"/>
              <a:t>At all the stages of analysis, design and implementation, an </a:t>
            </a:r>
            <a:r>
              <a:rPr lang="en-GB" sz="1800" b="1" dirty="0"/>
              <a:t>agile approach </a:t>
            </a:r>
            <a:r>
              <a:rPr lang="en-GB" sz="1800" dirty="0"/>
              <a:t>may be adopted, as the stages of software development may not be completed in a linear sequence, It might be that some analysis is done and then some parts of a system are designed and implemented while other parts are still being analysed and then, for example, implementation and testing may be intermixed, The developer may then go back to design another aspect of the system.  </a:t>
            </a:r>
            <a:endParaRPr lang="en-GB" sz="200" dirty="0"/>
          </a:p>
        </p:txBody>
      </p:sp>
      <p:pic>
        <p:nvPicPr>
          <p:cNvPr id="5122" name="Picture 2" descr="Image result for Agile modelling">
            <a:extLst>
              <a:ext uri="{FF2B5EF4-FFF2-40B4-BE49-F238E27FC236}">
                <a16:creationId xmlns:a16="http://schemas.microsoft.com/office/drawing/2014/main" id="{949172A6-7567-497D-A713-FE97F0CD40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356992"/>
            <a:ext cx="4397196" cy="330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Agile modelling</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179512" y="1628800"/>
            <a:ext cx="8712968" cy="2421156"/>
          </a:xfrm>
        </p:spPr>
        <p:txBody>
          <a:bodyPr>
            <a:normAutofit/>
          </a:bodyPr>
          <a:lstStyle/>
          <a:p>
            <a:pPr marL="0" indent="0">
              <a:buNone/>
            </a:pPr>
            <a:r>
              <a:rPr lang="en-GB" sz="2000" dirty="0"/>
              <a:t>Throughout the process, feedback will be obtained from the user; this is an </a:t>
            </a:r>
            <a:r>
              <a:rPr lang="en-GB" sz="2000" b="1" dirty="0"/>
              <a:t>iterative process </a:t>
            </a:r>
            <a:r>
              <a:rPr lang="en-GB" sz="2000" dirty="0"/>
              <a:t>during which changes made are incremental as the next part of the system is built. Typically the software developers do just enough modelling at the start of the project to make sure that the system is clearly understood by both themselves and the users.</a:t>
            </a:r>
            <a:endParaRPr lang="en-GB" sz="100" dirty="0"/>
          </a:p>
        </p:txBody>
      </p:sp>
      <p:pic>
        <p:nvPicPr>
          <p:cNvPr id="4" name="Picture 3">
            <a:extLst>
              <a:ext uri="{FF2B5EF4-FFF2-40B4-BE49-F238E27FC236}">
                <a16:creationId xmlns:a16="http://schemas.microsoft.com/office/drawing/2014/main" id="{F350A548-43E6-48B2-BCBF-1C55D8D5F561}"/>
              </a:ext>
            </a:extLst>
          </p:cNvPr>
          <p:cNvPicPr>
            <a:picLocks noChangeAspect="1"/>
          </p:cNvPicPr>
          <p:nvPr/>
        </p:nvPicPr>
        <p:blipFill rotWithShape="1">
          <a:blip r:embed="rId2"/>
          <a:srcRect l="42125" t="44397" r="16138" b="29954"/>
          <a:stretch/>
        </p:blipFill>
        <p:spPr>
          <a:xfrm>
            <a:off x="673990" y="3501008"/>
            <a:ext cx="8030716" cy="2774643"/>
          </a:xfrm>
          <a:prstGeom prst="rect">
            <a:avLst/>
          </a:prstGeom>
        </p:spPr>
      </p:pic>
    </p:spTree>
    <p:extLst>
      <p:ext uri="{BB962C8B-B14F-4D97-AF65-F5344CB8AC3E}">
        <p14:creationId xmlns:p14="http://schemas.microsoft.com/office/powerpoint/2010/main" val="419908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Agile modelling</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486216" y="1772816"/>
            <a:ext cx="8279832" cy="4464496"/>
          </a:xfrm>
        </p:spPr>
        <p:txBody>
          <a:bodyPr>
            <a:normAutofit fontScale="77500" lnSpcReduction="20000"/>
          </a:bodyPr>
          <a:lstStyle/>
          <a:p>
            <a:pPr marL="0" indent="0">
              <a:buNone/>
            </a:pPr>
            <a:r>
              <a:rPr lang="en-GB" dirty="0"/>
              <a:t>At each stage, a </a:t>
            </a:r>
            <a:r>
              <a:rPr lang="en-GB" b="1" dirty="0"/>
              <a:t>prototype </a:t>
            </a:r>
            <a:r>
              <a:rPr lang="en-GB" dirty="0"/>
              <a:t>is built with user participation to ensure that the system is being developed in line with what the user wants, The success of the software development depends on</a:t>
            </a:r>
          </a:p>
          <a:p>
            <a:pPr marL="0" indent="0">
              <a:buNone/>
            </a:pPr>
            <a:endParaRPr lang="en-GB" dirty="0"/>
          </a:p>
          <a:p>
            <a:r>
              <a:rPr lang="en-GB" b="1" dirty="0"/>
              <a:t>keeping the model simple, </a:t>
            </a:r>
            <a:r>
              <a:rPr lang="en-GB" dirty="0"/>
              <a:t>and not trying to incorporate features which may come in useful at a later date</a:t>
            </a:r>
          </a:p>
          <a:p>
            <a:r>
              <a:rPr lang="en-GB" b="1" dirty="0"/>
              <a:t>rapid feedback from the user</a:t>
            </a:r>
          </a:p>
          <a:p>
            <a:r>
              <a:rPr lang="en-GB" b="1" dirty="0"/>
              <a:t>understanding that user requirements may change </a:t>
            </a:r>
            <a:r>
              <a:rPr lang="en-GB" dirty="0"/>
              <a:t>during development as they are forced to</a:t>
            </a:r>
          </a:p>
          <a:p>
            <a:r>
              <a:rPr lang="en-GB" dirty="0"/>
              <a:t>consider their needs in detail</a:t>
            </a:r>
          </a:p>
          <a:p>
            <a:r>
              <a:rPr lang="en-GB" dirty="0"/>
              <a:t>being prepared to make </a:t>
            </a:r>
            <a:r>
              <a:rPr lang="en-GB" b="1" dirty="0"/>
              <a:t>incremental changes </a:t>
            </a:r>
            <a:r>
              <a:rPr lang="en-GB" dirty="0"/>
              <a:t>as the model develops</a:t>
            </a:r>
            <a:endParaRPr lang="en-GB" sz="100" dirty="0"/>
          </a:p>
        </p:txBody>
      </p:sp>
    </p:spTree>
    <p:extLst>
      <p:ext uri="{BB962C8B-B14F-4D97-AF65-F5344CB8AC3E}">
        <p14:creationId xmlns:p14="http://schemas.microsoft.com/office/powerpoint/2010/main" val="178591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Extreme programming</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486216" y="1556792"/>
            <a:ext cx="8279832" cy="4824536"/>
          </a:xfrm>
        </p:spPr>
        <p:txBody>
          <a:bodyPr>
            <a:normAutofit/>
          </a:bodyPr>
          <a:lstStyle/>
          <a:p>
            <a:pPr marL="0" indent="0">
              <a:buNone/>
            </a:pPr>
            <a:r>
              <a:rPr lang="en-GB" sz="2000" b="1" dirty="0"/>
              <a:t>Extreme programming (XP) </a:t>
            </a:r>
            <a:r>
              <a:rPr lang="en-GB" sz="2000" dirty="0"/>
              <a:t>is a software development methodology which is intended to improve software quality and responsiveness to changing customer requirements.  It is a type of agile software development in which frequent "releases" of the software are made in short development cycles.  This is intended to improve productivity and introduce checkpoints at which new customer requirements can be adopted.</a:t>
            </a:r>
          </a:p>
        </p:txBody>
      </p:sp>
      <p:pic>
        <p:nvPicPr>
          <p:cNvPr id="7170" name="Picture 2" descr="Image result for extreme programming life cycle">
            <a:extLst>
              <a:ext uri="{FF2B5EF4-FFF2-40B4-BE49-F238E27FC236}">
                <a16:creationId xmlns:a16="http://schemas.microsoft.com/office/drawing/2014/main" id="{BBA0C75F-C06B-4513-891D-C430E50F4A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7" t="21591" r="15637" b="10544"/>
          <a:stretch/>
        </p:blipFill>
        <p:spPr bwMode="auto">
          <a:xfrm>
            <a:off x="2339752" y="3501008"/>
            <a:ext cx="4392488" cy="337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639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351840" cy="990600"/>
          </a:xfrm>
        </p:spPr>
        <p:txBody>
          <a:bodyPr>
            <a:normAutofit fontScale="90000"/>
          </a:bodyPr>
          <a:lstStyle/>
          <a:p>
            <a:r>
              <a:rPr lang="en-GB" b="1" dirty="0"/>
              <a:t>Rapid application development (RAD)</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486216" y="1556792"/>
            <a:ext cx="8279832" cy="4824536"/>
          </a:xfrm>
        </p:spPr>
        <p:txBody>
          <a:bodyPr>
            <a:normAutofit fontScale="77500" lnSpcReduction="20000"/>
          </a:bodyPr>
          <a:lstStyle/>
          <a:p>
            <a:pPr marL="0" indent="0">
              <a:buNone/>
            </a:pPr>
            <a:r>
              <a:rPr lang="en-GB" dirty="0"/>
              <a:t>Some very large projects may be developed over a long period of time during which both technology and user requirements change. Major changes at late stages of development can sometimes lead to projects being cancelled or restarted, at considerable cost. In response to this problem the RAD methodology was introduced, offering the promise of much faster completion of major projects. The ideas behind it include:</a:t>
            </a:r>
          </a:p>
          <a:p>
            <a:pPr marL="0" indent="0">
              <a:buNone/>
            </a:pPr>
            <a:endParaRPr lang="en-GB" dirty="0"/>
          </a:p>
          <a:p>
            <a:r>
              <a:rPr lang="en-GB" dirty="0"/>
              <a:t>workshops and focus groups to gather requirements rather than a formal requirement document</a:t>
            </a:r>
          </a:p>
          <a:p>
            <a:r>
              <a:rPr lang="en-GB" dirty="0"/>
              <a:t>the use of prototyping to continually refine the system in response to user involvement and feedback</a:t>
            </a:r>
          </a:p>
          <a:p>
            <a:r>
              <a:rPr lang="en-GB" dirty="0"/>
              <a:t>producing within a strict time limit each part of the system, which may not be perfect but which is good enough</a:t>
            </a:r>
          </a:p>
          <a:p>
            <a:r>
              <a:rPr lang="en-GB" dirty="0"/>
              <a:t>reusing any software components which have already been used elsewhere</a:t>
            </a:r>
            <a:endParaRPr lang="en-GB" sz="2000" dirty="0"/>
          </a:p>
        </p:txBody>
      </p:sp>
    </p:spTree>
    <p:extLst>
      <p:ext uri="{BB962C8B-B14F-4D97-AF65-F5344CB8AC3E}">
        <p14:creationId xmlns:p14="http://schemas.microsoft.com/office/powerpoint/2010/main" val="177858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p:txBody>
          <a:bodyPr>
            <a:normAutofit/>
          </a:bodyPr>
          <a:lstStyle/>
          <a:p>
            <a:r>
              <a:rPr lang="en-GB" b="1" dirty="0"/>
              <a:t>Aspects of software development</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612648" y="1772816"/>
            <a:ext cx="8153400" cy="4637112"/>
          </a:xfrm>
        </p:spPr>
        <p:txBody>
          <a:bodyPr>
            <a:normAutofit fontScale="85000" lnSpcReduction="20000"/>
          </a:bodyPr>
          <a:lstStyle/>
          <a:p>
            <a:r>
              <a:rPr lang="en-GB" dirty="0"/>
              <a:t>There is an infinite variety of different types of problem that can be solved using a computer. Whether you are developing a website for a new company selling goods or services, designing a simulation of a physics experiment, building a control system using a microprocessor, or something else, all software projects have certain aspects in common. </a:t>
            </a:r>
          </a:p>
          <a:p>
            <a:r>
              <a:rPr lang="en-GB" dirty="0"/>
              <a:t>Stages of analysis, design, implementation (which includes coding, testing and documentation), installation and evaluation are common to all projects, though they may not easily fall into these categories in some methodologies. The tasks performed at these stages in the old, traditional lifecycle methodology.</a:t>
            </a:r>
            <a:endParaRPr lang="en-GB" sz="1800" dirty="0"/>
          </a:p>
        </p:txBody>
      </p:sp>
    </p:spTree>
    <p:extLst>
      <p:ext uri="{BB962C8B-B14F-4D97-AF65-F5344CB8AC3E}">
        <p14:creationId xmlns:p14="http://schemas.microsoft.com/office/powerpoint/2010/main" val="13901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p:txBody>
          <a:bodyPr>
            <a:normAutofit/>
          </a:bodyPr>
          <a:lstStyle/>
          <a:p>
            <a:r>
              <a:rPr lang="en-GB" b="1" dirty="0"/>
              <a:t>Analysis</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260856" y="1556792"/>
            <a:ext cx="8856984" cy="3456384"/>
          </a:xfrm>
        </p:spPr>
        <p:txBody>
          <a:bodyPr>
            <a:normAutofit fontScale="92500" lnSpcReduction="20000"/>
          </a:bodyPr>
          <a:lstStyle/>
          <a:p>
            <a:pPr marL="0" indent="0">
              <a:buNone/>
            </a:pPr>
            <a:r>
              <a:rPr lang="en-GB" sz="2000" dirty="0"/>
              <a:t>Before a problem can be solved, it must be defined. The requirements of the system that solves the problem must be established . In the case of a data processing system, or for example the construction of a website, this could cover:</a:t>
            </a:r>
          </a:p>
          <a:p>
            <a:r>
              <a:rPr lang="en-GB" sz="2000" dirty="0"/>
              <a:t>the </a:t>
            </a:r>
            <a:r>
              <a:rPr lang="en-GB" sz="2000" b="1" dirty="0"/>
              <a:t>data </a:t>
            </a:r>
            <a:r>
              <a:rPr lang="en-GB" sz="2000" dirty="0"/>
              <a:t>- its origin, uses, volumes and characteristics</a:t>
            </a:r>
          </a:p>
          <a:p>
            <a:r>
              <a:rPr lang="en-GB" sz="2000" dirty="0"/>
              <a:t>the </a:t>
            </a:r>
            <a:r>
              <a:rPr lang="en-GB" sz="2000" b="1" dirty="0"/>
              <a:t>procedures </a:t>
            </a:r>
            <a:r>
              <a:rPr lang="en-GB" sz="2000" dirty="0"/>
              <a:t>- what is done, where, when and how, and how errors and exceptions are handled</a:t>
            </a:r>
          </a:p>
          <a:p>
            <a:r>
              <a:rPr lang="en-GB" sz="2000" dirty="0"/>
              <a:t>the </a:t>
            </a:r>
            <a:r>
              <a:rPr lang="en-GB" sz="2000" b="1" dirty="0"/>
              <a:t>future </a:t>
            </a:r>
            <a:r>
              <a:rPr lang="en-GB" sz="2000" dirty="0"/>
              <a:t>- development plans and expected growth rates</a:t>
            </a:r>
          </a:p>
          <a:p>
            <a:r>
              <a:rPr lang="en-GB" sz="2000" b="1" dirty="0"/>
              <a:t>problems </a:t>
            </a:r>
            <a:r>
              <a:rPr lang="en-GB" sz="2000" dirty="0"/>
              <a:t>with any existing system</a:t>
            </a:r>
          </a:p>
          <a:p>
            <a:pPr marL="0" indent="0">
              <a:buNone/>
            </a:pPr>
            <a:endParaRPr lang="en-GB" sz="2000" dirty="0"/>
          </a:p>
          <a:p>
            <a:pPr marL="0" indent="0">
              <a:buNone/>
            </a:pPr>
            <a:r>
              <a:rPr lang="en-GB" sz="2000" dirty="0"/>
              <a:t>In the case of a different type of problem such as a simulation or game, the requirements will still need 10 cover a similar set of considerations.</a:t>
            </a:r>
            <a:endParaRPr lang="en-GB" sz="1200" dirty="0"/>
          </a:p>
        </p:txBody>
      </p:sp>
      <p:pic>
        <p:nvPicPr>
          <p:cNvPr id="1026" name="Picture 2" descr="Image result for analysis">
            <a:extLst>
              <a:ext uri="{FF2B5EF4-FFF2-40B4-BE49-F238E27FC236}">
                <a16:creationId xmlns:a16="http://schemas.microsoft.com/office/drawing/2014/main" id="{95A0EB45-CD91-4A29-B3FA-20420ED29BF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47" b="9174"/>
          <a:stretch/>
        </p:blipFill>
        <p:spPr bwMode="auto">
          <a:xfrm>
            <a:off x="3059832" y="4797152"/>
            <a:ext cx="2567849" cy="192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9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p:txBody>
          <a:bodyPr>
            <a:normAutofit/>
          </a:bodyPr>
          <a:lstStyle/>
          <a:p>
            <a:r>
              <a:rPr lang="en-GB" b="1" dirty="0"/>
              <a:t>Design</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260856" y="1556792"/>
            <a:ext cx="8856984" cy="1080120"/>
          </a:xfrm>
        </p:spPr>
        <p:txBody>
          <a:bodyPr>
            <a:normAutofit/>
          </a:bodyPr>
          <a:lstStyle/>
          <a:p>
            <a:pPr marL="0" indent="0">
              <a:buNone/>
            </a:pPr>
            <a:r>
              <a:rPr lang="en-GB" sz="2400" dirty="0"/>
              <a:t>Depending on the type of project, the systems designer may consider some or all of the following:</a:t>
            </a:r>
          </a:p>
        </p:txBody>
      </p:sp>
      <p:graphicFrame>
        <p:nvGraphicFramePr>
          <p:cNvPr id="4" name="Table 3">
            <a:extLst>
              <a:ext uri="{FF2B5EF4-FFF2-40B4-BE49-F238E27FC236}">
                <a16:creationId xmlns:a16="http://schemas.microsoft.com/office/drawing/2014/main" id="{B05AFE5D-9C98-48D2-8E6D-F09CE3112DAD}"/>
              </a:ext>
            </a:extLst>
          </p:cNvPr>
          <p:cNvGraphicFramePr>
            <a:graphicFrameLocks noGrp="1"/>
          </p:cNvGraphicFramePr>
          <p:nvPr>
            <p:extLst>
              <p:ext uri="{D42A27DB-BD31-4B8C-83A1-F6EECF244321}">
                <p14:modId xmlns:p14="http://schemas.microsoft.com/office/powerpoint/2010/main" val="4129179730"/>
              </p:ext>
            </p:extLst>
          </p:nvPr>
        </p:nvGraphicFramePr>
        <p:xfrm>
          <a:off x="467544" y="2348880"/>
          <a:ext cx="8298504" cy="4248472"/>
        </p:xfrm>
        <a:graphic>
          <a:graphicData uri="http://schemas.openxmlformats.org/drawingml/2006/table">
            <a:tbl>
              <a:tblPr firstRow="1" bandRow="1">
                <a:tableStyleId>{5C22544A-7EE6-4342-B048-85BDC9FD1C3A}</a:tableStyleId>
              </a:tblPr>
              <a:tblGrid>
                <a:gridCol w="1796659">
                  <a:extLst>
                    <a:ext uri="{9D8B030D-6E8A-4147-A177-3AD203B41FA5}">
                      <a16:colId xmlns:a16="http://schemas.microsoft.com/office/drawing/2014/main" val="1990766978"/>
                    </a:ext>
                  </a:extLst>
                </a:gridCol>
                <a:gridCol w="6501845">
                  <a:extLst>
                    <a:ext uri="{9D8B030D-6E8A-4147-A177-3AD203B41FA5}">
                      <a16:colId xmlns:a16="http://schemas.microsoft.com/office/drawing/2014/main" val="3629140319"/>
                    </a:ext>
                  </a:extLst>
                </a:gridCol>
              </a:tblGrid>
              <a:tr h="522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a:solidFill>
                            <a:schemeClr val="dk1"/>
                          </a:solidFill>
                          <a:latin typeface="+mn-lt"/>
                          <a:ea typeface="+mn-ea"/>
                          <a:cs typeface="+mn-cs"/>
                        </a:rPr>
                        <a:t>processing:</a:t>
                      </a:r>
                    </a:p>
                    <a:p>
                      <a:pPr marL="0" algn="l" rtl="0" eaLnBrk="1" latinLnBrk="0" hangingPunct="1"/>
                      <a:endParaRPr kumimoji="0" lang="en-GB" sz="140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algn="l" rtl="0" eaLnBrk="1" latinLnBrk="0" hangingPunct="1"/>
                      <a:r>
                        <a:rPr kumimoji="0" lang="en-GB" sz="1400" b="0" kern="1200" dirty="0">
                          <a:solidFill>
                            <a:schemeClr val="dk1"/>
                          </a:solidFill>
                          <a:latin typeface="+mn-lt"/>
                          <a:ea typeface="+mn-ea"/>
                          <a:cs typeface="+mn-cs"/>
                        </a:rPr>
                        <a:t>the algorithms and appropriate modular structure for the solution, specifying modules with clear documented interfaces</a:t>
                      </a:r>
                    </a:p>
                  </a:txBody>
                  <a:tcPr>
                    <a:solidFill>
                      <a:schemeClr val="accent1">
                        <a:lumMod val="20000"/>
                        <a:lumOff val="80000"/>
                      </a:schemeClr>
                    </a:solidFill>
                  </a:tcPr>
                </a:tc>
                <a:extLst>
                  <a:ext uri="{0D108BD9-81ED-4DB2-BD59-A6C34878D82A}">
                    <a16:rowId xmlns:a16="http://schemas.microsoft.com/office/drawing/2014/main" val="3363447354"/>
                  </a:ext>
                </a:extLst>
              </a:tr>
              <a:tr h="647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data structures:</a:t>
                      </a:r>
                    </a:p>
                    <a:p>
                      <a:endParaRPr lang="en-GB" sz="1400" dirty="0"/>
                    </a:p>
                  </a:txBody>
                  <a:tcPr/>
                </a:tc>
                <a:tc>
                  <a:txBody>
                    <a:bodyPr/>
                    <a:lstStyle/>
                    <a:p>
                      <a:r>
                        <a:rPr kumimoji="0" lang="en-GB" sz="1400" b="0" kern="1200" dirty="0">
                          <a:solidFill>
                            <a:schemeClr val="dk1"/>
                          </a:solidFill>
                          <a:latin typeface="+mn-lt"/>
                          <a:ea typeface="+mn-ea"/>
                          <a:cs typeface="+mn-cs"/>
                        </a:rPr>
                        <a:t>how data will be held and how it will be accessed - for example in a dynamic structure such as a queue or tree, or in a file or database</a:t>
                      </a:r>
                    </a:p>
                  </a:txBody>
                  <a:tcPr/>
                </a:tc>
                <a:extLst>
                  <a:ext uri="{0D108BD9-81ED-4DB2-BD59-A6C34878D82A}">
                    <a16:rowId xmlns:a16="http://schemas.microsoft.com/office/drawing/2014/main" val="3887740313"/>
                  </a:ext>
                </a:extLst>
              </a:tr>
              <a:tr h="522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kern="1200" dirty="0">
                          <a:solidFill>
                            <a:schemeClr val="dk1"/>
                          </a:solidFill>
                          <a:latin typeface="+mn-lt"/>
                          <a:ea typeface="+mn-ea"/>
                          <a:cs typeface="+mn-cs"/>
                        </a:rPr>
                        <a:t>output: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content, format, sequence, frequency, medium (e.g. screen or hard copy) etc.</a:t>
                      </a:r>
                    </a:p>
                  </a:txBody>
                  <a:tcPr/>
                </a:tc>
                <a:extLst>
                  <a:ext uri="{0D108BD9-81ED-4DB2-BD59-A6C34878D82A}">
                    <a16:rowId xmlns:a16="http://schemas.microsoft.com/office/drawing/2014/main" val="2829699662"/>
                  </a:ext>
                </a:extLst>
              </a:tr>
              <a:tr h="522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kern="1200" dirty="0">
                          <a:solidFill>
                            <a:schemeClr val="dk1"/>
                          </a:solidFill>
                          <a:latin typeface="+mn-lt"/>
                          <a:ea typeface="+mn-ea"/>
                          <a:cs typeface="+mn-cs"/>
                        </a:rPr>
                        <a:t>input:</a:t>
                      </a:r>
                    </a:p>
                    <a:p>
                      <a:endParaRPr kumimoji="0" lang="en-GB"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a:solidFill>
                            <a:schemeClr val="dk1"/>
                          </a:solidFill>
                          <a:latin typeface="+mn-lt"/>
                          <a:ea typeface="+mn-ea"/>
                          <a:cs typeface="+mn-cs"/>
                        </a:rPr>
                        <a:t>volume, frequency, documents used, input methods</a:t>
                      </a:r>
                    </a:p>
                  </a:txBody>
                  <a:tcPr/>
                </a:tc>
                <a:extLst>
                  <a:ext uri="{0D108BD9-81ED-4DB2-BD59-A6C34878D82A}">
                    <a16:rowId xmlns:a16="http://schemas.microsoft.com/office/drawing/2014/main" val="2194068588"/>
                  </a:ext>
                </a:extLst>
              </a:tr>
              <a:tr h="647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user interface:</a:t>
                      </a:r>
                    </a:p>
                    <a:p>
                      <a:endParaRPr kumimoji="0" lang="en-GB"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screens and dialogues, menus, special-purpose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kern="1200" dirty="0">
                        <a:solidFill>
                          <a:schemeClr val="dk1"/>
                        </a:solidFill>
                        <a:latin typeface="+mn-lt"/>
                        <a:ea typeface="+mn-ea"/>
                        <a:cs typeface="+mn-cs"/>
                      </a:endParaRPr>
                    </a:p>
                  </a:txBody>
                  <a:tcPr/>
                </a:tc>
                <a:extLst>
                  <a:ext uri="{0D108BD9-81ED-4DB2-BD59-A6C34878D82A}">
                    <a16:rowId xmlns:a16="http://schemas.microsoft.com/office/drawing/2014/main" val="4174090375"/>
                  </a:ext>
                </a:extLst>
              </a:tr>
              <a:tr h="738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security:</a:t>
                      </a:r>
                    </a:p>
                    <a:p>
                      <a:endParaRPr kumimoji="0" lang="en-GB" sz="1400" kern="1200" dirty="0">
                        <a:solidFill>
                          <a:schemeClr val="dk1"/>
                        </a:solidFill>
                        <a:latin typeface="+mn-lt"/>
                        <a:ea typeface="+mn-ea"/>
                        <a:cs typeface="+mn-cs"/>
                      </a:endParaRPr>
                    </a:p>
                  </a:txBody>
                  <a:tcPr/>
                </a:tc>
                <a:tc>
                  <a:txBody>
                    <a:bodyPr/>
                    <a:lstStyle/>
                    <a:p>
                      <a:r>
                        <a:rPr lang="en-GB" sz="1400" dirty="0"/>
                        <a:t>how the data is to be kept secure from accidental corruption or deliberate tampering or hacking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kern="1200" dirty="0">
                        <a:solidFill>
                          <a:schemeClr val="dk1"/>
                        </a:solidFill>
                        <a:latin typeface="+mn-lt"/>
                        <a:ea typeface="+mn-ea"/>
                        <a:cs typeface="+mn-cs"/>
                      </a:endParaRPr>
                    </a:p>
                  </a:txBody>
                  <a:tcPr/>
                </a:tc>
                <a:extLst>
                  <a:ext uri="{0D108BD9-81ED-4DB2-BD59-A6C34878D82A}">
                    <a16:rowId xmlns:a16="http://schemas.microsoft.com/office/drawing/2014/main" val="4257279833"/>
                  </a:ext>
                </a:extLst>
              </a:tr>
              <a:tr h="647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hardware: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selection of an appropriate configuration</a:t>
                      </a:r>
                      <a:endParaRPr kumimoji="0" lang="en-GB" sz="1400" kern="1200" dirty="0">
                        <a:solidFill>
                          <a:schemeClr val="dk1"/>
                        </a:solidFill>
                        <a:latin typeface="+mn-lt"/>
                        <a:ea typeface="+mn-ea"/>
                        <a:cs typeface="+mn-cs"/>
                      </a:endParaRPr>
                    </a:p>
                  </a:txBody>
                  <a:tcPr/>
                </a:tc>
                <a:extLst>
                  <a:ext uri="{0D108BD9-81ED-4DB2-BD59-A6C34878D82A}">
                    <a16:rowId xmlns:a16="http://schemas.microsoft.com/office/drawing/2014/main" val="4201347326"/>
                  </a:ext>
                </a:extLst>
              </a:tr>
            </a:tbl>
          </a:graphicData>
        </a:graphic>
      </p:graphicFrame>
    </p:spTree>
    <p:extLst>
      <p:ext uri="{BB962C8B-B14F-4D97-AF65-F5344CB8AC3E}">
        <p14:creationId xmlns:p14="http://schemas.microsoft.com/office/powerpoint/2010/main" val="317991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p:txBody>
          <a:bodyPr>
            <a:normAutofit/>
          </a:bodyPr>
          <a:lstStyle/>
          <a:p>
            <a:r>
              <a:rPr lang="en-GB" b="1" dirty="0"/>
              <a:t>Programming and testing</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323528" y="1772816"/>
            <a:ext cx="8271584" cy="4320480"/>
          </a:xfrm>
        </p:spPr>
        <p:txBody>
          <a:bodyPr>
            <a:normAutofit fontScale="77500" lnSpcReduction="20000"/>
          </a:bodyPr>
          <a:lstStyle/>
          <a:p>
            <a:r>
              <a:rPr lang="en-GB" dirty="0"/>
              <a:t>Programming normally involves breaking the problem down into individual modules and further breaking these down until each module performs a single well -defined task. The program code is then written in the chosen programming language.</a:t>
            </a:r>
          </a:p>
          <a:p>
            <a:endParaRPr lang="en-GB" dirty="0"/>
          </a:p>
          <a:p>
            <a:r>
              <a:rPr lang="en-GB" dirty="0"/>
              <a:t>Obviously a system must be thoroughly tested before being installed to make sure that all errors are discovered and corrected before going 'live' . It is part of the designer's job to come up with a test plan which will ensure that all parts of the system are properly tested.</a:t>
            </a:r>
          </a:p>
          <a:p>
            <a:endParaRPr lang="en-GB" dirty="0"/>
          </a:p>
          <a:p>
            <a:r>
              <a:rPr lang="en-GB" dirty="0"/>
              <a:t>There are several possible testing strategies.</a:t>
            </a:r>
            <a:endParaRPr lang="en-GB" sz="1200" dirty="0"/>
          </a:p>
        </p:txBody>
      </p:sp>
    </p:spTree>
    <p:extLst>
      <p:ext uri="{BB962C8B-B14F-4D97-AF65-F5344CB8AC3E}">
        <p14:creationId xmlns:p14="http://schemas.microsoft.com/office/powerpoint/2010/main" val="4885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Implementation</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323528" y="1772816"/>
            <a:ext cx="8271584" cy="4320480"/>
          </a:xfrm>
        </p:spPr>
        <p:txBody>
          <a:bodyPr>
            <a:normAutofit/>
          </a:bodyPr>
          <a:lstStyle/>
          <a:p>
            <a:r>
              <a:rPr lang="en-GB" dirty="0"/>
              <a:t>Coding and testing will be carried out, errors traced and corrected . When all is thought to be satisfactory the software will be installed on the user's system and more testing will be done. At this· stage new weaknesses and omissions are almost bound to surface and more work will be carried out.</a:t>
            </a:r>
            <a:endParaRPr lang="en-GB" sz="1200" dirty="0"/>
          </a:p>
        </p:txBody>
      </p:sp>
      <p:pic>
        <p:nvPicPr>
          <p:cNvPr id="2050" name="Picture 2" descr="Image result for Implementation">
            <a:extLst>
              <a:ext uri="{FF2B5EF4-FFF2-40B4-BE49-F238E27FC236}">
                <a16:creationId xmlns:a16="http://schemas.microsoft.com/office/drawing/2014/main" id="{64261CAF-EE98-46FA-A7DD-7B208D7BD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545969"/>
            <a:ext cx="3131840" cy="210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1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Evaluation</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323528" y="1772816"/>
            <a:ext cx="8271584" cy="4320480"/>
          </a:xfrm>
        </p:spPr>
        <p:txBody>
          <a:bodyPr>
            <a:normAutofit fontScale="77500" lnSpcReduction="20000"/>
          </a:bodyPr>
          <a:lstStyle/>
          <a:p>
            <a:pPr marL="0" indent="0">
              <a:buNone/>
            </a:pPr>
            <a:r>
              <a:rPr lang="en-GB" dirty="0"/>
              <a:t>The evaluation may include a post-implementation review, which is a critical examination of the system three to six months after it has been put into operation. This waiting period allows users and technical staff to learn how to use the system, get used to new ways of working and understand the new procedures required. </a:t>
            </a:r>
          </a:p>
          <a:p>
            <a:pPr marL="0" indent="0">
              <a:buNone/>
            </a:pPr>
            <a:endParaRPr lang="en-GB" dirty="0"/>
          </a:p>
          <a:p>
            <a:pPr marL="0" indent="0">
              <a:buNone/>
            </a:pPr>
            <a:r>
              <a:rPr lang="en-GB" dirty="0"/>
              <a:t>It allows management a chance to evaluate the usefulness of the reports and on-line queries that they can make, and go through several 'month-end' periods when various routine reports will be produced. </a:t>
            </a:r>
          </a:p>
          <a:p>
            <a:pPr marL="0" indent="0">
              <a:buNone/>
            </a:pPr>
            <a:endParaRPr lang="en-GB" dirty="0"/>
          </a:p>
          <a:p>
            <a:pPr marL="0" indent="0">
              <a:buNone/>
            </a:pPr>
            <a:r>
              <a:rPr lang="en-GB" dirty="0"/>
              <a:t>Shortcomings of the system, if there are any, will be becoming apparent at all levels of the organisation, and users will want a chance to air their views and discuss improvements.  The solution should be evaluated on the basis of </a:t>
            </a:r>
            <a:r>
              <a:rPr lang="en-GB" b="1" dirty="0"/>
              <a:t>effectiveness, usability </a:t>
            </a:r>
            <a:r>
              <a:rPr lang="en-GB" dirty="0"/>
              <a:t>and </a:t>
            </a:r>
            <a:r>
              <a:rPr lang="en-GB" b="1" dirty="0"/>
              <a:t>maintainability.</a:t>
            </a:r>
            <a:endParaRPr lang="en-GB" sz="1200" dirty="0"/>
          </a:p>
        </p:txBody>
      </p:sp>
    </p:spTree>
    <p:extLst>
      <p:ext uri="{BB962C8B-B14F-4D97-AF65-F5344CB8AC3E}">
        <p14:creationId xmlns:p14="http://schemas.microsoft.com/office/powerpoint/2010/main" val="136468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Evaluation</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323528" y="1772816"/>
            <a:ext cx="8640960" cy="3096344"/>
          </a:xfrm>
        </p:spPr>
        <p:txBody>
          <a:bodyPr>
            <a:normAutofit/>
          </a:bodyPr>
          <a:lstStyle/>
          <a:p>
            <a:pPr marL="0" indent="0">
              <a:buNone/>
            </a:pPr>
            <a:r>
              <a:rPr lang="en-GB" sz="2400" dirty="0"/>
              <a:t>The post -implementation review will focus on the following:</a:t>
            </a:r>
          </a:p>
          <a:p>
            <a:r>
              <a:rPr lang="en-GB" sz="2400" dirty="0"/>
              <a:t>a comparison of the system's actual performance with the anticipated performance objectives</a:t>
            </a:r>
          </a:p>
          <a:p>
            <a:r>
              <a:rPr lang="en-GB" sz="2400" dirty="0"/>
              <a:t>an assessment of each aspect of the system against pre-set criteria</a:t>
            </a:r>
          </a:p>
          <a:p>
            <a:r>
              <a:rPr lang="en-GB" sz="2400" dirty="0"/>
              <a:t>errors which were made during system development</a:t>
            </a:r>
          </a:p>
          <a:p>
            <a:r>
              <a:rPr lang="en-GB" sz="2400" dirty="0"/>
              <a:t>unexpected benefits and problems</a:t>
            </a:r>
            <a:endParaRPr lang="en-GB" sz="1050" dirty="0"/>
          </a:p>
        </p:txBody>
      </p:sp>
      <p:pic>
        <p:nvPicPr>
          <p:cNvPr id="1026" name="Picture 2" descr="Image result for evaluation">
            <a:extLst>
              <a:ext uri="{FF2B5EF4-FFF2-40B4-BE49-F238E27FC236}">
                <a16:creationId xmlns:a16="http://schemas.microsoft.com/office/drawing/2014/main" id="{A9AD9EBB-AB76-49D5-996B-AF008EED5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139" y="4509120"/>
            <a:ext cx="4865737" cy="21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88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1AF7-7E4F-4D8B-B2DA-7E81A4FB1D51}"/>
              </a:ext>
            </a:extLst>
          </p:cNvPr>
          <p:cNvSpPr>
            <a:spLocks noGrp="1"/>
          </p:cNvSpPr>
          <p:nvPr>
            <p:ph type="title"/>
          </p:nvPr>
        </p:nvSpPr>
        <p:spPr>
          <a:xfrm>
            <a:off x="612648" y="228600"/>
            <a:ext cx="8153400" cy="990600"/>
          </a:xfrm>
        </p:spPr>
        <p:txBody>
          <a:bodyPr>
            <a:normAutofit/>
          </a:bodyPr>
          <a:lstStyle/>
          <a:p>
            <a:r>
              <a:rPr lang="en-GB" b="1" dirty="0"/>
              <a:t>The waterfall lifecycle model</a:t>
            </a:r>
          </a:p>
        </p:txBody>
      </p:sp>
      <p:sp>
        <p:nvSpPr>
          <p:cNvPr id="3" name="Content Placeholder 2">
            <a:extLst>
              <a:ext uri="{FF2B5EF4-FFF2-40B4-BE49-F238E27FC236}">
                <a16:creationId xmlns:a16="http://schemas.microsoft.com/office/drawing/2014/main" id="{058F7F2E-37CB-4D7D-8B9A-111F2C6B1665}"/>
              </a:ext>
            </a:extLst>
          </p:cNvPr>
          <p:cNvSpPr>
            <a:spLocks noGrp="1"/>
          </p:cNvSpPr>
          <p:nvPr>
            <p:ph sz="quarter" idx="1"/>
          </p:nvPr>
        </p:nvSpPr>
        <p:spPr>
          <a:xfrm>
            <a:off x="323528" y="1772816"/>
            <a:ext cx="8208912" cy="3672408"/>
          </a:xfrm>
        </p:spPr>
        <p:txBody>
          <a:bodyPr>
            <a:normAutofit fontScale="85000" lnSpcReduction="20000"/>
          </a:bodyPr>
          <a:lstStyle/>
          <a:p>
            <a:r>
              <a:rPr lang="en-GB" dirty="0"/>
              <a:t>The </a:t>
            </a:r>
            <a:r>
              <a:rPr lang="en-GB" b="1" dirty="0"/>
              <a:t>Waterfall Model </a:t>
            </a:r>
            <a:r>
              <a:rPr lang="en-GB" dirty="0"/>
              <a:t>illustrates the methodology described above, in which each step is completed one at a time from beginning to end, Each step has specific outputs that lead into the next step, It is possible to return to a previous stage if necessary but the model shows that the developers then have to work back down through the following stages.</a:t>
            </a:r>
          </a:p>
          <a:p>
            <a:endParaRPr lang="en-GB" dirty="0"/>
          </a:p>
          <a:p>
            <a:r>
              <a:rPr lang="en-GB" dirty="0"/>
              <a:t>The user/customer is involved at the start of the process, in the Analysis stage, but then has little input until the Evaluation stage.</a:t>
            </a:r>
            <a:endParaRPr lang="en-GB" sz="1050" dirty="0"/>
          </a:p>
        </p:txBody>
      </p:sp>
    </p:spTree>
    <p:extLst>
      <p:ext uri="{BB962C8B-B14F-4D97-AF65-F5344CB8AC3E}">
        <p14:creationId xmlns:p14="http://schemas.microsoft.com/office/powerpoint/2010/main" val="34691246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18740</TotalTime>
  <Words>1487</Words>
  <Application>Microsoft Office PowerPoint</Application>
  <PresentationFormat>On-screen Show (4:3)</PresentationFormat>
  <Paragraphs>87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Tw Cen MT</vt:lpstr>
      <vt:lpstr>Wingdings</vt:lpstr>
      <vt:lpstr>Wingdings 2</vt:lpstr>
      <vt:lpstr>Median</vt:lpstr>
      <vt:lpstr>Development Methodologies</vt:lpstr>
      <vt:lpstr>Aspects of software development</vt:lpstr>
      <vt:lpstr>Analysis</vt:lpstr>
      <vt:lpstr>Design</vt:lpstr>
      <vt:lpstr>Programming and testing</vt:lpstr>
      <vt:lpstr>Implementation</vt:lpstr>
      <vt:lpstr>Evaluation</vt:lpstr>
      <vt:lpstr>Evaluation</vt:lpstr>
      <vt:lpstr>The waterfall lifecycle model</vt:lpstr>
      <vt:lpstr>The waterfall lifecycle model</vt:lpstr>
      <vt:lpstr>Spiral model</vt:lpstr>
      <vt:lpstr>Spiral model</vt:lpstr>
      <vt:lpstr>Agile modelling</vt:lpstr>
      <vt:lpstr>Agile modelling</vt:lpstr>
      <vt:lpstr>Agile modelling</vt:lpstr>
      <vt:lpstr>Extreme programming</vt:lpstr>
      <vt:lpstr>Rapid application development (RAD)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Mrs R Lofthouse</cp:lastModifiedBy>
  <cp:revision>510</cp:revision>
  <dcterms:created xsi:type="dcterms:W3CDTF">2014-06-23T10:47:17Z</dcterms:created>
  <dcterms:modified xsi:type="dcterms:W3CDTF">2017-07-27T20:43:16Z</dcterms:modified>
</cp:coreProperties>
</file>