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322" r:id="rId3"/>
    <p:sldId id="323" r:id="rId4"/>
    <p:sldId id="324" r:id="rId5"/>
    <p:sldId id="325" r:id="rId6"/>
    <p:sldId id="326" r:id="rId7"/>
    <p:sldId id="327" r:id="rId8"/>
    <p:sldId id="328" r:id="rId9"/>
    <p:sldId id="329" r:id="rId10"/>
    <p:sldId id="330" r:id="rId11"/>
    <p:sldId id="331" r:id="rId12"/>
    <p:sldId id="332" r:id="rId13"/>
    <p:sldId id="333" r:id="rId14"/>
    <p:sldId id="33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15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3728" autoAdjust="0"/>
  </p:normalViewPr>
  <p:slideViewPr>
    <p:cSldViewPr>
      <p:cViewPr>
        <p:scale>
          <a:sx n="50" d="100"/>
          <a:sy n="50" d="100"/>
        </p:scale>
        <p:origin x="1210" y="2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56AACB-4497-4975-84C7-26D592B71736}" type="datetimeFigureOut">
              <a:rPr lang="en-GB" smtClean="0"/>
              <a:pPr/>
              <a:t>24/07/2017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017D95-82D2-4295-A5C8-CFAEB402EFA0}" type="slidenum">
              <a:rPr lang="en-GB" smtClean="0"/>
              <a:pPr/>
              <a:t>‹#›</a:t>
            </a:fld>
            <a:endParaRPr lang="en-GB"/>
          </a:p>
        </p:txBody>
      </p:sp>
    </p:spTree>
    <p:extLst>
      <p:ext uri="{BB962C8B-B14F-4D97-AF65-F5344CB8AC3E}">
        <p14:creationId xmlns:p14="http://schemas.microsoft.com/office/powerpoint/2010/main" val="306479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2B4108C-6F15-4D6F-950B-F60B0A652D9F}" type="datetimeFigureOut">
              <a:rPr lang="en-GB" smtClean="0"/>
              <a:pPr/>
              <a:t>24/07/2017</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65B87-FEA5-4085-AE27-A12CC796C48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B2B4108C-6F15-4D6F-950B-F60B0A652D9F}" type="datetimeFigureOut">
              <a:rPr lang="en-GB" smtClean="0"/>
              <a:pPr/>
              <a:t>24/07/2017</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FF65B87-FEA5-4085-AE27-A12CC796C48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B2B4108C-6F15-4D6F-950B-F60B0A652D9F}" type="datetimeFigureOut">
              <a:rPr lang="en-GB" smtClean="0"/>
              <a:pPr/>
              <a:t>24/07/2017</a:t>
            </a:fld>
            <a:endParaRPr lang="en-GB"/>
          </a:p>
        </p:txBody>
      </p:sp>
      <p:sp>
        <p:nvSpPr>
          <p:cNvPr id="10" name="Slide Number Placeholder 9"/>
          <p:cNvSpPr>
            <a:spLocks noGrp="1"/>
          </p:cNvSpPr>
          <p:nvPr>
            <p:ph type="sldNum" sz="quarter" idx="16"/>
          </p:nvPr>
        </p:nvSpPr>
        <p:spPr/>
        <p:txBody>
          <a:bodyPr rtlCol="0"/>
          <a:lstStyle/>
          <a:p>
            <a:fld id="{8FF65B87-FEA5-4085-AE27-A12CC796C48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B2B4108C-6F15-4D6F-950B-F60B0A652D9F}" type="datetimeFigureOut">
              <a:rPr lang="en-GB" smtClean="0"/>
              <a:pPr/>
              <a:t>24/07/2017</a:t>
            </a:fld>
            <a:endParaRPr lang="en-GB"/>
          </a:p>
        </p:txBody>
      </p:sp>
      <p:sp>
        <p:nvSpPr>
          <p:cNvPr id="12" name="Slide Number Placeholder 11"/>
          <p:cNvSpPr>
            <a:spLocks noGrp="1"/>
          </p:cNvSpPr>
          <p:nvPr>
            <p:ph type="sldNum" sz="quarter" idx="16"/>
          </p:nvPr>
        </p:nvSpPr>
        <p:spPr/>
        <p:txBody>
          <a:bodyPr rtlCol="0"/>
          <a:lstStyle/>
          <a:p>
            <a:fld id="{8FF65B87-FEA5-4085-AE27-A12CC796C48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2B4108C-6F15-4D6F-950B-F60B0A652D9F}" type="datetimeFigureOut">
              <a:rPr lang="en-GB" smtClean="0"/>
              <a:pPr/>
              <a:t>24/07/2017</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2B4108C-6F15-4D6F-950B-F60B0A652D9F}" type="datetimeFigureOut">
              <a:rPr lang="en-GB" smtClean="0"/>
              <a:pPr/>
              <a:t>24/07/2017</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FF65B87-FEA5-4085-AE27-A12CC796C48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7704" y="4038600"/>
            <a:ext cx="6931496" cy="1828800"/>
          </a:xfrm>
        </p:spPr>
        <p:txBody>
          <a:bodyPr>
            <a:normAutofit/>
          </a:bodyPr>
          <a:lstStyle/>
          <a:p>
            <a:r>
              <a:rPr lang="en-GB" sz="4800" b="1" cap="none" dirty="0"/>
              <a:t>Stages of Compilation</a:t>
            </a:r>
            <a:endParaRPr lang="en-GB" sz="4800" cap="none" dirty="0"/>
          </a:p>
        </p:txBody>
      </p:sp>
      <p:sp>
        <p:nvSpPr>
          <p:cNvPr id="3" name="Subtitle 2"/>
          <p:cNvSpPr>
            <a:spLocks noGrp="1"/>
          </p:cNvSpPr>
          <p:nvPr>
            <p:ph type="subTitle" idx="1"/>
          </p:nvPr>
        </p:nvSpPr>
        <p:spPr/>
        <p:txBody>
          <a:bodyPr/>
          <a:lstStyle/>
          <a:p>
            <a:r>
              <a:rPr lang="en-GB" sz="2800" dirty="0"/>
              <a:t>A Level Computer Science – Unit 1 </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a:xfrm>
            <a:off x="323528" y="228600"/>
            <a:ext cx="8442520" cy="990600"/>
          </a:xfrm>
        </p:spPr>
        <p:txBody>
          <a:bodyPr>
            <a:normAutofit fontScale="90000"/>
          </a:bodyPr>
          <a:lstStyle/>
          <a:p>
            <a:r>
              <a:rPr lang="en-GB" b="1" dirty="0"/>
              <a:t>Syntax analysis and semantic analysis</a:t>
            </a:r>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612648" y="1484784"/>
            <a:ext cx="8153400" cy="4997152"/>
          </a:xfrm>
        </p:spPr>
        <p:txBody>
          <a:bodyPr>
            <a:normAutofit/>
          </a:bodyPr>
          <a:lstStyle/>
          <a:p>
            <a:r>
              <a:rPr lang="en-GB" dirty="0"/>
              <a:t>Syntax analysis is the process of determining whether the sequence of input characters, symbols, items or tokens form a valid sentence in the language. In order to do this, the language has to be expressed as a set of rules, using for example </a:t>
            </a:r>
            <a:r>
              <a:rPr lang="en-GB" b="1" dirty="0"/>
              <a:t>syntax diagrams </a:t>
            </a:r>
            <a:r>
              <a:rPr lang="en-GB" dirty="0"/>
              <a:t>or </a:t>
            </a:r>
            <a:r>
              <a:rPr lang="en-GB" b="1" dirty="0"/>
              <a:t>Backus-Naur</a:t>
            </a:r>
            <a:r>
              <a:rPr lang="en-GB" dirty="0"/>
              <a:t> form.</a:t>
            </a:r>
            <a:endParaRPr lang="en-GB" sz="1100" b="1" i="1" dirty="0"/>
          </a:p>
        </p:txBody>
      </p:sp>
      <p:pic>
        <p:nvPicPr>
          <p:cNvPr id="4098" name="Picture 2" descr="Image result for syntax programming">
            <a:extLst>
              <a:ext uri="{FF2B5EF4-FFF2-40B4-BE49-F238E27FC236}">
                <a16:creationId xmlns:a16="http://schemas.microsoft.com/office/drawing/2014/main" id="{F97BA248-BA67-423E-B4F3-F29377ABF5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2476" y="4363681"/>
            <a:ext cx="3384623" cy="23708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1513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a:xfrm>
            <a:off x="323528" y="228600"/>
            <a:ext cx="8442520" cy="990600"/>
          </a:xfrm>
        </p:spPr>
        <p:txBody>
          <a:bodyPr>
            <a:normAutofit fontScale="90000"/>
          </a:bodyPr>
          <a:lstStyle/>
          <a:p>
            <a:r>
              <a:rPr lang="en-GB" b="1" dirty="0"/>
              <a:t>Syntax analysis and semantic analysis</a:t>
            </a:r>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612648" y="1484784"/>
            <a:ext cx="8153400" cy="4997152"/>
          </a:xfrm>
        </p:spPr>
        <p:txBody>
          <a:bodyPr>
            <a:normAutofit/>
          </a:bodyPr>
          <a:lstStyle/>
          <a:p>
            <a:r>
              <a:rPr lang="en-GB" sz="2000" b="1" dirty="0"/>
              <a:t>Parsing</a:t>
            </a:r>
            <a:r>
              <a:rPr lang="en-GB" sz="2000" dirty="0"/>
              <a:t> is the task of systematically applying the set of rules to each statement to determine whether it is valid. </a:t>
            </a:r>
            <a:r>
              <a:rPr lang="en-GB" sz="2000" b="1" dirty="0"/>
              <a:t>Stacks</a:t>
            </a:r>
            <a:r>
              <a:rPr lang="en-GB" sz="2000" dirty="0"/>
              <a:t> will be used to check, for example, that brackets are correctly paired. </a:t>
            </a:r>
          </a:p>
          <a:p>
            <a:r>
              <a:rPr lang="en-GB" sz="2000" dirty="0"/>
              <a:t>The priorities of arithmetic operators will be determined, and expressions converted into a form (such as </a:t>
            </a:r>
            <a:r>
              <a:rPr lang="en-GB" sz="2000" b="1" dirty="0"/>
              <a:t>reverse Polish notation</a:t>
            </a:r>
            <a:r>
              <a:rPr lang="en-GB" sz="2000" dirty="0"/>
              <a:t>) from which machine code can more easily be generated.</a:t>
            </a:r>
            <a:endParaRPr lang="en-GB" sz="900" b="1" i="1" dirty="0"/>
          </a:p>
        </p:txBody>
      </p:sp>
      <p:pic>
        <p:nvPicPr>
          <p:cNvPr id="10242" name="Picture 2" descr="Image result for Parsing">
            <a:extLst>
              <a:ext uri="{FF2B5EF4-FFF2-40B4-BE49-F238E27FC236}">
                <a16:creationId xmlns:a16="http://schemas.microsoft.com/office/drawing/2014/main" id="{2B89159A-C744-4CD9-A9DF-BB461F2372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4" y="3717032"/>
            <a:ext cx="5184576" cy="2592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09440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a:xfrm>
            <a:off x="323528" y="228600"/>
            <a:ext cx="8442520" cy="990600"/>
          </a:xfrm>
        </p:spPr>
        <p:txBody>
          <a:bodyPr>
            <a:normAutofit fontScale="90000"/>
          </a:bodyPr>
          <a:lstStyle/>
          <a:p>
            <a:r>
              <a:rPr lang="en-GB" b="1" dirty="0"/>
              <a:t>Syntax analysis and semantic analysis</a:t>
            </a:r>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612648" y="1484784"/>
            <a:ext cx="8153400" cy="4997152"/>
          </a:xfrm>
        </p:spPr>
        <p:txBody>
          <a:bodyPr>
            <a:normAutofit lnSpcReduction="10000"/>
          </a:bodyPr>
          <a:lstStyle/>
          <a:p>
            <a:r>
              <a:rPr lang="en-GB" dirty="0"/>
              <a:t>The </a:t>
            </a:r>
            <a:r>
              <a:rPr lang="en-GB" b="1" dirty="0"/>
              <a:t>semantics </a:t>
            </a:r>
            <a:r>
              <a:rPr lang="en-GB" dirty="0"/>
              <a:t>of the program will also be checked in this phase. </a:t>
            </a:r>
            <a:r>
              <a:rPr lang="en-GB" b="1" dirty="0"/>
              <a:t>Semantics </a:t>
            </a:r>
            <a:r>
              <a:rPr lang="en-GB" dirty="0"/>
              <a:t>define the meaning rather than the grammar of the language; it is possible to write a series of syntactically correct statements which nevertheless do not obey the rules for writing a correct program. </a:t>
            </a:r>
          </a:p>
          <a:p>
            <a:r>
              <a:rPr lang="en-GB" dirty="0"/>
              <a:t>An example of a semantic error is the use of an undeclared variable in Pascal, or trying to assign a </a:t>
            </a:r>
            <a:r>
              <a:rPr lang="en-GB" b="1" dirty="0"/>
              <a:t>real</a:t>
            </a:r>
            <a:r>
              <a:rPr lang="en-GB" dirty="0"/>
              <a:t> value to an </a:t>
            </a:r>
            <a:r>
              <a:rPr lang="en-GB" b="1" dirty="0"/>
              <a:t>integer </a:t>
            </a:r>
            <a:r>
              <a:rPr lang="en-GB" dirty="0"/>
              <a:t>variable, or using a real number instead of an integer as the counter in a </a:t>
            </a:r>
            <a:r>
              <a:rPr lang="en-GB" b="1" dirty="0"/>
              <a:t>for ... next </a:t>
            </a:r>
            <a:r>
              <a:rPr lang="en-GB" dirty="0"/>
              <a:t>loop.</a:t>
            </a:r>
            <a:endParaRPr lang="en-GB" sz="900" b="1" i="1" dirty="0"/>
          </a:p>
        </p:txBody>
      </p:sp>
    </p:spTree>
    <p:extLst>
      <p:ext uri="{BB962C8B-B14F-4D97-AF65-F5344CB8AC3E}">
        <p14:creationId xmlns:p14="http://schemas.microsoft.com/office/powerpoint/2010/main" val="4021810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a:xfrm>
            <a:off x="323528" y="228600"/>
            <a:ext cx="8442520" cy="990600"/>
          </a:xfrm>
        </p:spPr>
        <p:txBody>
          <a:bodyPr>
            <a:normAutofit/>
          </a:bodyPr>
          <a:lstStyle/>
          <a:p>
            <a:r>
              <a:rPr lang="en-GB" b="1" dirty="0"/>
              <a:t>Code generation and optimisation</a:t>
            </a:r>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612648" y="1484784"/>
            <a:ext cx="8153400" cy="4997152"/>
          </a:xfrm>
        </p:spPr>
        <p:txBody>
          <a:bodyPr>
            <a:normAutofit/>
          </a:bodyPr>
          <a:lstStyle/>
          <a:p>
            <a:r>
              <a:rPr lang="en-GB" dirty="0"/>
              <a:t>This is the final phase of compilation, when the machine code is generated. Most high-level language statements will be translated into a number of machine code statements.</a:t>
            </a:r>
          </a:p>
          <a:p>
            <a:r>
              <a:rPr lang="en-GB" b="1" dirty="0"/>
              <a:t>Code optimisation techniques </a:t>
            </a:r>
            <a:r>
              <a:rPr lang="en-GB" dirty="0"/>
              <a:t>attempt to reduce the execution time of the object program by, for example, spotting redundant instructions and producing object code which achieves the same net effect as that specified by the source program but not by the same means.</a:t>
            </a:r>
            <a:endParaRPr lang="en-GB" sz="900" b="1" i="1" dirty="0"/>
          </a:p>
        </p:txBody>
      </p:sp>
    </p:spTree>
    <p:extLst>
      <p:ext uri="{BB962C8B-B14F-4D97-AF65-F5344CB8AC3E}">
        <p14:creationId xmlns:p14="http://schemas.microsoft.com/office/powerpoint/2010/main" val="24105304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a:xfrm>
            <a:off x="323528" y="228600"/>
            <a:ext cx="8442520" cy="990600"/>
          </a:xfrm>
        </p:spPr>
        <p:txBody>
          <a:bodyPr>
            <a:normAutofit/>
          </a:bodyPr>
          <a:lstStyle/>
          <a:p>
            <a:r>
              <a:rPr lang="en-GB" b="1" dirty="0"/>
              <a:t>Code generation and optimisation</a:t>
            </a:r>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612648" y="1484784"/>
            <a:ext cx="8153400" cy="5256584"/>
          </a:xfrm>
        </p:spPr>
        <p:txBody>
          <a:bodyPr>
            <a:normAutofit fontScale="77500" lnSpcReduction="20000"/>
          </a:bodyPr>
          <a:lstStyle/>
          <a:p>
            <a:pPr marL="0" indent="0">
              <a:buNone/>
            </a:pPr>
            <a:r>
              <a:rPr lang="en-GB" dirty="0"/>
              <a:t>The disadvantages of code optimisation are:</a:t>
            </a:r>
          </a:p>
          <a:p>
            <a:r>
              <a:rPr lang="en-GB" dirty="0"/>
              <a:t>it will increase compilation time, sometimes quite considerably</a:t>
            </a:r>
          </a:p>
          <a:p>
            <a:r>
              <a:rPr lang="en-GB" dirty="0"/>
              <a:t>it may sometimes produce unexpected results. Consider the following program extract, which is supposed to measure the speed of the object program. Assume </a:t>
            </a:r>
            <a:r>
              <a:rPr lang="en-GB" dirty="0" err="1"/>
              <a:t>GetTime</a:t>
            </a:r>
            <a:r>
              <a:rPr lang="en-GB" dirty="0"/>
              <a:t> is a function which returns the current time set in the operating system: ‘</a:t>
            </a:r>
          </a:p>
          <a:p>
            <a:pPr marL="0" indent="0">
              <a:buNone/>
            </a:pPr>
            <a:r>
              <a:rPr lang="en-GB" dirty="0"/>
              <a:t>     start = </a:t>
            </a:r>
            <a:r>
              <a:rPr lang="en-GB" dirty="0" err="1"/>
              <a:t>GetTime</a:t>
            </a:r>
            <a:r>
              <a:rPr lang="en-GB" dirty="0"/>
              <a:t> ;</a:t>
            </a:r>
          </a:p>
          <a:p>
            <a:pPr marL="0" indent="0">
              <a:buNone/>
            </a:pPr>
            <a:r>
              <a:rPr lang="en-GB" dirty="0"/>
              <a:t>     for count = 1 to 100000</a:t>
            </a:r>
          </a:p>
          <a:p>
            <a:pPr marL="0" indent="0">
              <a:buNone/>
            </a:pPr>
            <a:r>
              <a:rPr lang="en-GB" dirty="0"/>
              <a:t>          x = 0</a:t>
            </a:r>
          </a:p>
          <a:p>
            <a:pPr marL="0" indent="0">
              <a:buNone/>
            </a:pPr>
            <a:r>
              <a:rPr lang="en-GB" dirty="0"/>
              <a:t>     #</a:t>
            </a:r>
            <a:r>
              <a:rPr lang="en-GB" dirty="0" err="1"/>
              <a:t>endfor</a:t>
            </a:r>
            <a:endParaRPr lang="en-GB" dirty="0"/>
          </a:p>
          <a:p>
            <a:pPr marL="0" indent="0">
              <a:buNone/>
            </a:pPr>
            <a:r>
              <a:rPr lang="en-GB" dirty="0"/>
              <a:t>     finish = Get Time </a:t>
            </a:r>
          </a:p>
          <a:p>
            <a:pPr marL="0" indent="0">
              <a:buNone/>
            </a:pPr>
            <a:r>
              <a:rPr lang="en-GB" dirty="0"/>
              <a:t>     print(start , finish);</a:t>
            </a:r>
          </a:p>
          <a:p>
            <a:pPr marL="0" indent="0">
              <a:buNone/>
            </a:pPr>
            <a:endParaRPr lang="en-GB" dirty="0"/>
          </a:p>
          <a:p>
            <a:pPr marL="0" indent="0">
              <a:buNone/>
            </a:pPr>
            <a:r>
              <a:rPr lang="en-GB" sz="2600" i="1" dirty="0"/>
              <a:t>The effect of code optimisation may be to detect that it is quite unnecessary to perform the loop 100000 times to set x equal to 0, and optimise the code so that it is only done once</a:t>
            </a:r>
            <a:r>
              <a:rPr lang="en-GB" dirty="0"/>
              <a:t>!</a:t>
            </a:r>
            <a:endParaRPr lang="en-GB" sz="900" b="1" i="1" dirty="0"/>
          </a:p>
        </p:txBody>
      </p:sp>
    </p:spTree>
    <p:extLst>
      <p:ext uri="{BB962C8B-B14F-4D97-AF65-F5344CB8AC3E}">
        <p14:creationId xmlns:p14="http://schemas.microsoft.com/office/powerpoint/2010/main" val="1498803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rmAutofit/>
          </a:bodyPr>
          <a:lstStyle/>
          <a:p>
            <a:r>
              <a:rPr lang="en-GB" b="1" dirty="0"/>
              <a:t>Stages of compilation</a:t>
            </a:r>
            <a:endParaRPr lang="en-GB"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612648" y="1600200"/>
            <a:ext cx="8153400" cy="2764904"/>
          </a:xfrm>
        </p:spPr>
        <p:txBody>
          <a:bodyPr>
            <a:normAutofit/>
          </a:bodyPr>
          <a:lstStyle/>
          <a:p>
            <a:r>
              <a:rPr lang="en-GB" dirty="0"/>
              <a:t>There are three stages of compilation : </a:t>
            </a:r>
            <a:r>
              <a:rPr lang="en-GB" b="1" dirty="0"/>
              <a:t>lexical analysis, syntax analysis, </a:t>
            </a:r>
            <a:r>
              <a:rPr lang="en-GB" dirty="0"/>
              <a:t>and </a:t>
            </a:r>
            <a:r>
              <a:rPr lang="en-GB" b="1" dirty="0"/>
              <a:t>code generation and optimisation .</a:t>
            </a:r>
            <a:endParaRPr lang="en-GB" sz="2400" dirty="0"/>
          </a:p>
        </p:txBody>
      </p:sp>
      <p:pic>
        <p:nvPicPr>
          <p:cNvPr id="5" name="Picture 4">
            <a:extLst>
              <a:ext uri="{FF2B5EF4-FFF2-40B4-BE49-F238E27FC236}">
                <a16:creationId xmlns:a16="http://schemas.microsoft.com/office/drawing/2014/main" id="{30425997-F3A7-4A2A-91EE-0B8D15528F86}"/>
              </a:ext>
            </a:extLst>
          </p:cNvPr>
          <p:cNvPicPr>
            <a:picLocks noChangeAspect="1"/>
          </p:cNvPicPr>
          <p:nvPr/>
        </p:nvPicPr>
        <p:blipFill>
          <a:blip r:embed="rId2"/>
          <a:stretch>
            <a:fillRect/>
          </a:stretch>
        </p:blipFill>
        <p:spPr>
          <a:xfrm>
            <a:off x="1315373" y="3543677"/>
            <a:ext cx="6747949" cy="2404854"/>
          </a:xfrm>
          <a:prstGeom prst="rect">
            <a:avLst/>
          </a:prstGeom>
        </p:spPr>
      </p:pic>
    </p:spTree>
    <p:extLst>
      <p:ext uri="{BB962C8B-B14F-4D97-AF65-F5344CB8AC3E}">
        <p14:creationId xmlns:p14="http://schemas.microsoft.com/office/powerpoint/2010/main" val="139011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rmAutofit/>
          </a:bodyPr>
          <a:lstStyle/>
          <a:p>
            <a:r>
              <a:rPr lang="en-GB" b="1" dirty="0"/>
              <a:t>Lexical analysis</a:t>
            </a:r>
            <a:endParaRPr lang="en-GB"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612648" y="1600200"/>
            <a:ext cx="8153400" cy="4853136"/>
          </a:xfrm>
        </p:spPr>
        <p:txBody>
          <a:bodyPr>
            <a:normAutofit/>
          </a:bodyPr>
          <a:lstStyle/>
          <a:p>
            <a:pPr marL="0" indent="0">
              <a:buNone/>
            </a:pPr>
            <a:r>
              <a:rPr lang="en-GB" sz="1800" dirty="0"/>
              <a:t>Lexical analysis performs the following functions.</a:t>
            </a:r>
          </a:p>
          <a:p>
            <a:r>
              <a:rPr lang="en-GB" sz="1800" dirty="0"/>
              <a:t>Superfluous spaces are removed.</a:t>
            </a:r>
          </a:p>
          <a:p>
            <a:pPr marL="0" indent="0">
              <a:buNone/>
            </a:pPr>
            <a:r>
              <a:rPr lang="en-GB" sz="1800" dirty="0"/>
              <a:t>	print (</a:t>
            </a:r>
            <a:r>
              <a:rPr lang="en-GB" sz="1800" dirty="0" err="1"/>
              <a:t>total_mark</a:t>
            </a:r>
            <a:r>
              <a:rPr lang="en-GB" sz="1800" dirty="0"/>
              <a:t> ,    average) will be converted to</a:t>
            </a:r>
          </a:p>
          <a:p>
            <a:pPr marL="0" indent="0">
              <a:buNone/>
            </a:pPr>
            <a:r>
              <a:rPr lang="en-GB" sz="1800" dirty="0"/>
              <a:t>	print (</a:t>
            </a:r>
            <a:r>
              <a:rPr lang="en-GB" sz="1800" dirty="0" err="1"/>
              <a:t>total_mark,average</a:t>
            </a:r>
            <a:r>
              <a:rPr lang="en-GB" sz="1800" dirty="0"/>
              <a:t>)</a:t>
            </a:r>
          </a:p>
          <a:p>
            <a:r>
              <a:rPr lang="en-GB" sz="1800" dirty="0"/>
              <a:t>All comments , identified for example by # or </a:t>
            </a:r>
            <a:r>
              <a:rPr lang="en-GB" sz="1800" i="1" dirty="0"/>
              <a:t>II, </a:t>
            </a:r>
            <a:r>
              <a:rPr lang="en-GB" sz="1800" dirty="0"/>
              <a:t>will be removed from the program.</a:t>
            </a:r>
          </a:p>
          <a:p>
            <a:r>
              <a:rPr lang="en-GB" sz="1800" dirty="0"/>
              <a:t>Some simple error-checking is performed, not; for example:</a:t>
            </a:r>
          </a:p>
          <a:p>
            <a:pPr marL="449263" indent="-177800"/>
            <a:r>
              <a:rPr lang="en-GB" sz="1800" dirty="0"/>
              <a:t> an illegal identifier (such as X&amp;Y or ten% in Python) would be flagged as an error</a:t>
            </a:r>
          </a:p>
          <a:p>
            <a:pPr marL="449263" indent="-177800"/>
            <a:r>
              <a:rPr lang="en-GB" sz="1800" dirty="0"/>
              <a:t> the lexical analyser will detect an attempt to assign an illegal value to a constant, such as a value of the wrong type or one that causes overflow or underflow</a:t>
            </a:r>
          </a:p>
          <a:p>
            <a:pPr marL="0" indent="0">
              <a:buNone/>
            </a:pPr>
            <a:r>
              <a:rPr lang="en-GB" sz="1800" dirty="0"/>
              <a:t>(The lexical analyser will not detect miss spelt keywords or undeclared variables; this is the job of the </a:t>
            </a:r>
            <a:r>
              <a:rPr lang="en-GB" sz="1800" b="1" dirty="0"/>
              <a:t>syntax analyser.)</a:t>
            </a:r>
          </a:p>
        </p:txBody>
      </p:sp>
    </p:spTree>
    <p:extLst>
      <p:ext uri="{BB962C8B-B14F-4D97-AF65-F5344CB8AC3E}">
        <p14:creationId xmlns:p14="http://schemas.microsoft.com/office/powerpoint/2010/main" val="3598180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rmAutofit/>
          </a:bodyPr>
          <a:lstStyle/>
          <a:p>
            <a:r>
              <a:rPr lang="en-GB" b="1" dirty="0"/>
              <a:t>Lexical analysis</a:t>
            </a:r>
            <a:endParaRPr lang="en-GB"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612648" y="1600200"/>
            <a:ext cx="8153400" cy="4853136"/>
          </a:xfrm>
        </p:spPr>
        <p:txBody>
          <a:bodyPr>
            <a:normAutofit/>
          </a:bodyPr>
          <a:lstStyle/>
          <a:p>
            <a:r>
              <a:rPr lang="en-GB" sz="2000" dirty="0"/>
              <a:t>All keywords, constants and identifiers used in the source code are replaced by 'tokens' (unique symbols). For example, numbers will be converted to their run-time representation, and identifiers will be replaced by a pointer to an address in the symbol table. Keywords such as input, print will be replaced by a single item-code.</a:t>
            </a:r>
            <a:endParaRPr lang="en-GB" sz="1200" b="1" dirty="0"/>
          </a:p>
        </p:txBody>
      </p:sp>
      <p:pic>
        <p:nvPicPr>
          <p:cNvPr id="2050" name="Picture 2" descr="Image result for Lexical analysis">
            <a:extLst>
              <a:ext uri="{FF2B5EF4-FFF2-40B4-BE49-F238E27FC236}">
                <a16:creationId xmlns:a16="http://schemas.microsoft.com/office/drawing/2014/main" id="{5E8C7DCA-48C2-431F-A307-562548F3360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1720" y="3427406"/>
            <a:ext cx="5184576" cy="310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5603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rmAutofit/>
          </a:bodyPr>
          <a:lstStyle/>
          <a:p>
            <a:r>
              <a:rPr lang="en-GB" b="1" dirty="0"/>
              <a:t>Lexical analysis</a:t>
            </a:r>
            <a:endParaRPr lang="en-GB"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612648" y="1600200"/>
            <a:ext cx="8153400" cy="4853136"/>
          </a:xfrm>
        </p:spPr>
        <p:txBody>
          <a:bodyPr>
            <a:normAutofit/>
          </a:bodyPr>
          <a:lstStyle/>
          <a:p>
            <a:r>
              <a:rPr lang="en-GB" sz="2000" dirty="0"/>
              <a:t>All keywords, constants and identifiers used in the source code are replaced by 'tokens' (unique symbols). For example, numbers will be converted to their run-time representation, and identifiers will be replaced by a pointer to an address in the symbol table. Keywords such as input, print will be replaced by a single item-code.</a:t>
            </a:r>
            <a:endParaRPr lang="en-GB" sz="1200" b="1" dirty="0"/>
          </a:p>
        </p:txBody>
      </p:sp>
      <p:pic>
        <p:nvPicPr>
          <p:cNvPr id="2050" name="Picture 2" descr="Image result for Lexical analysis">
            <a:extLst>
              <a:ext uri="{FF2B5EF4-FFF2-40B4-BE49-F238E27FC236}">
                <a16:creationId xmlns:a16="http://schemas.microsoft.com/office/drawing/2014/main" id="{5E8C7DCA-48C2-431F-A307-562548F3360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1720" y="3427406"/>
            <a:ext cx="5184576" cy="310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1513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rmAutofit fontScale="90000"/>
          </a:bodyPr>
          <a:lstStyle/>
          <a:p>
            <a:r>
              <a:rPr lang="en-GB" b="1" dirty="0"/>
              <a:t>Lexical analysis – the symbol table</a:t>
            </a:r>
            <a:endParaRPr lang="en-GB"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612648" y="1600200"/>
            <a:ext cx="8153400" cy="4997152"/>
          </a:xfrm>
        </p:spPr>
        <p:txBody>
          <a:bodyPr>
            <a:normAutofit fontScale="85000" lnSpcReduction="10000"/>
          </a:bodyPr>
          <a:lstStyle/>
          <a:p>
            <a:pPr marL="0" indent="0">
              <a:buNone/>
            </a:pPr>
            <a:r>
              <a:rPr lang="en-GB" dirty="0"/>
              <a:t>The symbol table plays a central role in the compilation process. It will contain an .entry for every keyword (reserved word) and identifier in the program. The exact format of the entries in the table will vary from compiler to compiler, but typically, entries in the table will show:</a:t>
            </a:r>
          </a:p>
          <a:p>
            <a:r>
              <a:rPr lang="en-GB" dirty="0"/>
              <a:t>the identifier or keyword</a:t>
            </a:r>
          </a:p>
          <a:p>
            <a:r>
              <a:rPr lang="en-GB" dirty="0"/>
              <a:t>the </a:t>
            </a:r>
            <a:r>
              <a:rPr lang="en-GB" b="1" dirty="0"/>
              <a:t>kind </a:t>
            </a:r>
            <a:r>
              <a:rPr lang="en-GB" dirty="0"/>
              <a:t>of item (variable, array, procedure, keyword etc.)</a:t>
            </a:r>
          </a:p>
          <a:p>
            <a:r>
              <a:rPr lang="en-GB" dirty="0"/>
              <a:t>the </a:t>
            </a:r>
            <a:r>
              <a:rPr lang="en-GB" b="1" dirty="0"/>
              <a:t>type </a:t>
            </a:r>
            <a:r>
              <a:rPr lang="en-GB" dirty="0"/>
              <a:t>of item (integer, real, char etc.)</a:t>
            </a:r>
          </a:p>
          <a:p>
            <a:r>
              <a:rPr lang="en-GB" dirty="0"/>
              <a:t>the </a:t>
            </a:r>
            <a:r>
              <a:rPr lang="en-GB" b="1" dirty="0"/>
              <a:t>run-time address </a:t>
            </a:r>
            <a:r>
              <a:rPr lang="en-GB" dirty="0"/>
              <a:t>of the item, or its </a:t>
            </a:r>
            <a:r>
              <a:rPr lang="en-GB" b="1" dirty="0"/>
              <a:t>value </a:t>
            </a:r>
            <a:r>
              <a:rPr lang="en-GB" dirty="0"/>
              <a:t>if it is a constant</a:t>
            </a:r>
          </a:p>
          <a:p>
            <a:r>
              <a:rPr lang="en-GB" dirty="0"/>
              <a:t>a pointer to accessing information (e .g. for an array, the bounds of the array, or for a procedure, information about each of the parameters).</a:t>
            </a:r>
          </a:p>
          <a:p>
            <a:pPr marL="0" indent="0">
              <a:buNone/>
            </a:pPr>
            <a:endParaRPr lang="en-GB" sz="1200" b="1" dirty="0"/>
          </a:p>
        </p:txBody>
      </p:sp>
    </p:spTree>
    <p:extLst>
      <p:ext uri="{BB962C8B-B14F-4D97-AF65-F5344CB8AC3E}">
        <p14:creationId xmlns:p14="http://schemas.microsoft.com/office/powerpoint/2010/main" val="3973535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rmAutofit fontScale="90000"/>
          </a:bodyPr>
          <a:lstStyle/>
          <a:p>
            <a:r>
              <a:rPr lang="en-GB" b="1" dirty="0"/>
              <a:t>Lexical analysis – the symbol table</a:t>
            </a:r>
            <a:endParaRPr lang="en-GB"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612648" y="1600200"/>
            <a:ext cx="8153400" cy="4997152"/>
          </a:xfrm>
        </p:spPr>
        <p:txBody>
          <a:bodyPr>
            <a:normAutofit/>
          </a:bodyPr>
          <a:lstStyle/>
          <a:p>
            <a:pPr marL="0" indent="0">
              <a:buNone/>
            </a:pPr>
            <a:r>
              <a:rPr lang="en-GB" dirty="0"/>
              <a:t>Typical entries in a symbol table might be as given below:</a:t>
            </a:r>
            <a:endParaRPr lang="en-GB" sz="1200" b="1" dirty="0"/>
          </a:p>
        </p:txBody>
      </p:sp>
      <p:graphicFrame>
        <p:nvGraphicFramePr>
          <p:cNvPr id="5" name="Table 4">
            <a:extLst>
              <a:ext uri="{FF2B5EF4-FFF2-40B4-BE49-F238E27FC236}">
                <a16:creationId xmlns:a16="http://schemas.microsoft.com/office/drawing/2014/main" id="{1A562E13-CE02-47C1-9DB3-04F7399543A5}"/>
              </a:ext>
            </a:extLst>
          </p:cNvPr>
          <p:cNvGraphicFramePr>
            <a:graphicFrameLocks noGrp="1"/>
          </p:cNvGraphicFramePr>
          <p:nvPr>
            <p:extLst>
              <p:ext uri="{D42A27DB-BD31-4B8C-83A1-F6EECF244321}">
                <p14:modId xmlns:p14="http://schemas.microsoft.com/office/powerpoint/2010/main" val="1027635859"/>
              </p:ext>
            </p:extLst>
          </p:nvPr>
        </p:nvGraphicFramePr>
        <p:xfrm>
          <a:off x="612648" y="2495971"/>
          <a:ext cx="8027058" cy="4101381"/>
        </p:xfrm>
        <a:graphic>
          <a:graphicData uri="http://schemas.openxmlformats.org/drawingml/2006/table">
            <a:tbl>
              <a:tblPr firstRow="1" bandRow="1">
                <a:tableStyleId>{5C22544A-7EE6-4342-B048-85BDC9FD1C3A}</a:tableStyleId>
              </a:tblPr>
              <a:tblGrid>
                <a:gridCol w="538229">
                  <a:extLst>
                    <a:ext uri="{9D8B030D-6E8A-4147-A177-3AD203B41FA5}">
                      <a16:colId xmlns:a16="http://schemas.microsoft.com/office/drawing/2014/main" val="3389794575"/>
                    </a:ext>
                  </a:extLst>
                </a:gridCol>
                <a:gridCol w="1548915">
                  <a:extLst>
                    <a:ext uri="{9D8B030D-6E8A-4147-A177-3AD203B41FA5}">
                      <a16:colId xmlns:a16="http://schemas.microsoft.com/office/drawing/2014/main" val="964271999"/>
                    </a:ext>
                  </a:extLst>
                </a:gridCol>
                <a:gridCol w="1584176">
                  <a:extLst>
                    <a:ext uri="{9D8B030D-6E8A-4147-A177-3AD203B41FA5}">
                      <a16:colId xmlns:a16="http://schemas.microsoft.com/office/drawing/2014/main" val="1415152646"/>
                    </a:ext>
                  </a:extLst>
                </a:gridCol>
                <a:gridCol w="1680052">
                  <a:extLst>
                    <a:ext uri="{9D8B030D-6E8A-4147-A177-3AD203B41FA5}">
                      <a16:colId xmlns:a16="http://schemas.microsoft.com/office/drawing/2014/main" val="4043732684"/>
                    </a:ext>
                  </a:extLst>
                </a:gridCol>
                <a:gridCol w="1337843">
                  <a:extLst>
                    <a:ext uri="{9D8B030D-6E8A-4147-A177-3AD203B41FA5}">
                      <a16:colId xmlns:a16="http://schemas.microsoft.com/office/drawing/2014/main" val="3728040566"/>
                    </a:ext>
                  </a:extLst>
                </a:gridCol>
                <a:gridCol w="1337843">
                  <a:extLst>
                    <a:ext uri="{9D8B030D-6E8A-4147-A177-3AD203B41FA5}">
                      <a16:colId xmlns:a16="http://schemas.microsoft.com/office/drawing/2014/main" val="1546332674"/>
                    </a:ext>
                  </a:extLst>
                </a:gridCol>
              </a:tblGrid>
              <a:tr h="765380">
                <a:tc>
                  <a:txBody>
                    <a:bodyPr/>
                    <a:lstStyle/>
                    <a:p>
                      <a:endParaRPr lang="en-GB" dirty="0"/>
                    </a:p>
                  </a:txBody>
                  <a:tcPr/>
                </a:tc>
                <a:tc>
                  <a:txBody>
                    <a:bodyPr/>
                    <a:lstStyle/>
                    <a:p>
                      <a:r>
                        <a:rPr lang="en-GB" dirty="0"/>
                        <a:t>Item name</a:t>
                      </a:r>
                    </a:p>
                  </a:txBody>
                  <a:tcPr/>
                </a:tc>
                <a:tc>
                  <a:txBody>
                    <a:bodyPr/>
                    <a:lstStyle/>
                    <a:p>
                      <a:r>
                        <a:rPr lang="en-GB" dirty="0"/>
                        <a:t>Kind of item</a:t>
                      </a:r>
                    </a:p>
                  </a:txBody>
                  <a:tcPr/>
                </a:tc>
                <a:tc>
                  <a:txBody>
                    <a:bodyPr/>
                    <a:lstStyle/>
                    <a:p>
                      <a:r>
                        <a:rPr lang="en-GB" dirty="0"/>
                        <a:t>Type of item</a:t>
                      </a:r>
                    </a:p>
                  </a:txBody>
                  <a:tcPr/>
                </a:tc>
                <a:tc>
                  <a:txBody>
                    <a:bodyPr/>
                    <a:lstStyle/>
                    <a:p>
                      <a:r>
                        <a:rPr lang="en-GB" dirty="0"/>
                        <a:t>Run-time address or value</a:t>
                      </a:r>
                    </a:p>
                  </a:txBody>
                  <a:tcPr/>
                </a:tc>
                <a:tc>
                  <a:txBody>
                    <a:bodyPr/>
                    <a:lstStyle/>
                    <a:p>
                      <a:r>
                        <a:rPr lang="en-GB" dirty="0"/>
                        <a:t>Pointer</a:t>
                      </a:r>
                    </a:p>
                  </a:txBody>
                  <a:tcPr/>
                </a:tc>
                <a:extLst>
                  <a:ext uri="{0D108BD9-81ED-4DB2-BD59-A6C34878D82A}">
                    <a16:rowId xmlns:a16="http://schemas.microsoft.com/office/drawing/2014/main" val="2087943623"/>
                  </a:ext>
                </a:extLst>
              </a:tr>
              <a:tr h="374155">
                <a:tc>
                  <a:txBody>
                    <a:bodyPr/>
                    <a:lstStyle/>
                    <a:p>
                      <a:r>
                        <a:rPr lang="en-GB" dirty="0"/>
                        <a:t>1</a:t>
                      </a:r>
                    </a:p>
                  </a:txBody>
                  <a:tcPr/>
                </a:tc>
                <a:tc>
                  <a:txBody>
                    <a:bodyPr/>
                    <a:lstStyle/>
                    <a:p>
                      <a:r>
                        <a:rPr lang="en-GB"/>
                        <a:t>input</a:t>
                      </a:r>
                      <a:endParaRPr lang="en-GB" dirty="0"/>
                    </a:p>
                  </a:txBody>
                  <a:tcPr/>
                </a:tc>
                <a:tc>
                  <a:txBody>
                    <a:bodyPr/>
                    <a:lstStyle/>
                    <a:p>
                      <a:r>
                        <a:rPr lang="en-GB" dirty="0"/>
                        <a:t>keyword</a:t>
                      </a:r>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511774115"/>
                  </a:ext>
                </a:extLst>
              </a:tr>
              <a:tr h="374155">
                <a:tc>
                  <a:txBody>
                    <a:bodyPr/>
                    <a:lstStyle/>
                    <a:p>
                      <a:r>
                        <a:rPr lang="en-GB" dirty="0"/>
                        <a:t>2</a:t>
                      </a:r>
                    </a:p>
                  </a:txBody>
                  <a:tcPr/>
                </a:tc>
                <a:tc>
                  <a:txBody>
                    <a:bodyPr/>
                    <a:lstStyle/>
                    <a:p>
                      <a:r>
                        <a:rPr lang="en-GB"/>
                        <a:t>pi</a:t>
                      </a:r>
                      <a:endParaRPr lang="en-GB" dirty="0"/>
                    </a:p>
                  </a:txBody>
                  <a:tcPr/>
                </a:tc>
                <a:tc>
                  <a:txBody>
                    <a:bodyPr/>
                    <a:lstStyle/>
                    <a:p>
                      <a:r>
                        <a:rPr lang="en-GB" dirty="0"/>
                        <a:t>constant </a:t>
                      </a:r>
                    </a:p>
                  </a:txBody>
                  <a:tcPr/>
                </a:tc>
                <a:tc>
                  <a:txBody>
                    <a:bodyPr/>
                    <a:lstStyle/>
                    <a:p>
                      <a:r>
                        <a:rPr lang="en-GB" dirty="0"/>
                        <a:t>real</a:t>
                      </a:r>
                    </a:p>
                  </a:txBody>
                  <a:tcPr/>
                </a:tc>
                <a:tc>
                  <a:txBody>
                    <a:bodyPr/>
                    <a:lstStyle/>
                    <a:p>
                      <a:r>
                        <a:rPr lang="en-GB" dirty="0"/>
                        <a:t>3.14159</a:t>
                      </a:r>
                    </a:p>
                  </a:txBody>
                  <a:tcPr/>
                </a:tc>
                <a:tc>
                  <a:txBody>
                    <a:bodyPr/>
                    <a:lstStyle/>
                    <a:p>
                      <a:endParaRPr lang="en-GB" dirty="0"/>
                    </a:p>
                  </a:txBody>
                  <a:tcPr/>
                </a:tc>
                <a:extLst>
                  <a:ext uri="{0D108BD9-81ED-4DB2-BD59-A6C34878D82A}">
                    <a16:rowId xmlns:a16="http://schemas.microsoft.com/office/drawing/2014/main" val="4222771652"/>
                  </a:ext>
                </a:extLst>
              </a:tr>
              <a:tr h="374155">
                <a:tc>
                  <a:txBody>
                    <a:bodyPr/>
                    <a:lstStyle/>
                    <a:p>
                      <a:r>
                        <a:rPr lang="en-GB" dirty="0"/>
                        <a:t>3</a:t>
                      </a:r>
                    </a:p>
                  </a:txBody>
                  <a:tcPr/>
                </a:tc>
                <a:tc>
                  <a:txBody>
                    <a:bodyPr/>
                    <a:lstStyle/>
                    <a:p>
                      <a:r>
                        <a:rPr lang="en-GB"/>
                        <a:t>radius</a:t>
                      </a:r>
                      <a:endParaRPr lang="en-GB" dirty="0"/>
                    </a:p>
                  </a:txBody>
                  <a:tcPr/>
                </a:tc>
                <a:tc>
                  <a:txBody>
                    <a:bodyPr/>
                    <a:lstStyle/>
                    <a:p>
                      <a:r>
                        <a:rPr lang="en-GB"/>
                        <a:t>variable</a:t>
                      </a:r>
                      <a:endParaRPr lang="en-GB" dirty="0"/>
                    </a:p>
                  </a:txBody>
                  <a:tcPr/>
                </a:tc>
                <a:tc>
                  <a:txBody>
                    <a:bodyPr/>
                    <a:lstStyle/>
                    <a:p>
                      <a:r>
                        <a:rPr lang="en-GB"/>
                        <a:t>real </a:t>
                      </a:r>
                      <a:endParaRPr lang="en-GB" dirty="0"/>
                    </a:p>
                  </a:txBody>
                  <a:tcPr/>
                </a:tc>
                <a:tc>
                  <a:txBody>
                    <a:bodyPr/>
                    <a:lstStyle/>
                    <a:p>
                      <a:r>
                        <a:rPr lang="en-GB" dirty="0"/>
                        <a:t>(?)</a:t>
                      </a:r>
                    </a:p>
                  </a:txBody>
                  <a:tcPr/>
                </a:tc>
                <a:tc>
                  <a:txBody>
                    <a:bodyPr/>
                    <a:lstStyle/>
                    <a:p>
                      <a:endParaRPr lang="en-GB" dirty="0"/>
                    </a:p>
                  </a:txBody>
                  <a:tcPr/>
                </a:tc>
                <a:extLst>
                  <a:ext uri="{0D108BD9-81ED-4DB2-BD59-A6C34878D82A}">
                    <a16:rowId xmlns:a16="http://schemas.microsoft.com/office/drawing/2014/main" val="427504318"/>
                  </a:ext>
                </a:extLst>
              </a:tr>
              <a:tr h="374155">
                <a:tc>
                  <a:txBody>
                    <a:bodyPr/>
                    <a:lstStyle/>
                    <a:p>
                      <a:r>
                        <a:rPr lang="en-GB" dirty="0"/>
                        <a:t>4</a:t>
                      </a:r>
                    </a:p>
                  </a:txBody>
                  <a:tcPr/>
                </a:tc>
                <a:tc>
                  <a:txBody>
                    <a:bodyPr/>
                    <a:lstStyle/>
                    <a:p>
                      <a:r>
                        <a:rPr lang="en-GB" dirty="0"/>
                        <a:t>=</a:t>
                      </a:r>
                    </a:p>
                  </a:txBody>
                  <a:tcPr/>
                </a:tc>
                <a:tc>
                  <a:txBody>
                    <a:bodyPr/>
                    <a:lstStyle/>
                    <a:p>
                      <a:r>
                        <a:rPr lang="en-GB" dirty="0"/>
                        <a:t>operator</a:t>
                      </a:r>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829376843"/>
                  </a:ext>
                </a:extLst>
              </a:tr>
              <a:tr h="374155">
                <a:tc>
                  <a:txBody>
                    <a:bodyPr/>
                    <a:lstStyle/>
                    <a:p>
                      <a:r>
                        <a:rPr lang="en-GB" dirty="0"/>
                        <a:t>5</a:t>
                      </a:r>
                    </a:p>
                  </a:txBody>
                  <a:tcPr/>
                </a:tc>
                <a:tc>
                  <a:txBody>
                    <a:bodyPr/>
                    <a:lstStyle/>
                    <a:p>
                      <a:r>
                        <a:rPr lang="en-GB"/>
                        <a:t>area</a:t>
                      </a:r>
                      <a:endParaRPr lang="en-GB" dirty="0"/>
                    </a:p>
                  </a:txBody>
                  <a:tcPr/>
                </a:tc>
                <a:tc>
                  <a:txBody>
                    <a:bodyPr/>
                    <a:lstStyle/>
                    <a:p>
                      <a:r>
                        <a:rPr lang="en-GB" dirty="0"/>
                        <a:t>variable</a:t>
                      </a:r>
                    </a:p>
                  </a:txBody>
                  <a:tcPr/>
                </a:tc>
                <a:tc>
                  <a:txBody>
                    <a:bodyPr/>
                    <a:lstStyle/>
                    <a:p>
                      <a:r>
                        <a:rPr lang="en-GB" dirty="0"/>
                        <a:t>real</a:t>
                      </a:r>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640390270"/>
                  </a:ext>
                </a:extLst>
              </a:tr>
              <a:tr h="374155">
                <a:tc>
                  <a:txBody>
                    <a:bodyPr/>
                    <a:lstStyle/>
                    <a:p>
                      <a:r>
                        <a:rPr lang="en-GB" dirty="0"/>
                        <a:t>6</a:t>
                      </a:r>
                    </a:p>
                  </a:txBody>
                  <a:tcPr/>
                </a:tc>
                <a:tc>
                  <a:txBody>
                    <a:bodyPr/>
                    <a:lstStyle/>
                    <a:p>
                      <a:r>
                        <a:rPr lang="en-GB" dirty="0" err="1"/>
                        <a:t>numSides</a:t>
                      </a:r>
                      <a:endParaRPr lang="en-GB" dirty="0"/>
                    </a:p>
                  </a:txBody>
                  <a:tcPr/>
                </a:tc>
                <a:tc>
                  <a:txBody>
                    <a:bodyPr/>
                    <a:lstStyle/>
                    <a:p>
                      <a:r>
                        <a:rPr lang="en-GB"/>
                        <a:t>array</a:t>
                      </a:r>
                      <a:endParaRPr lang="en-GB" dirty="0"/>
                    </a:p>
                  </a:txBody>
                  <a:tcPr/>
                </a:tc>
                <a:tc>
                  <a:txBody>
                    <a:bodyPr/>
                    <a:lstStyle/>
                    <a:p>
                      <a:r>
                        <a:rPr lang="en-GB" dirty="0"/>
                        <a:t>integer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t>
                      </a:r>
                    </a:p>
                  </a:txBody>
                  <a:tcPr/>
                </a:tc>
                <a:extLst>
                  <a:ext uri="{0D108BD9-81ED-4DB2-BD59-A6C34878D82A}">
                    <a16:rowId xmlns:a16="http://schemas.microsoft.com/office/drawing/2014/main" val="1883080248"/>
                  </a:ext>
                </a:extLst>
              </a:tr>
              <a:tr h="414092">
                <a:tc>
                  <a:txBody>
                    <a:bodyPr/>
                    <a:lstStyle/>
                    <a:p>
                      <a:r>
                        <a:rPr lang="en-GB" dirty="0"/>
                        <a:t>7</a:t>
                      </a:r>
                    </a:p>
                  </a:txBody>
                  <a:tcPr/>
                </a:tc>
                <a:tc>
                  <a:txBody>
                    <a:bodyPr/>
                    <a:lstStyle/>
                    <a:p>
                      <a:r>
                        <a:rPr lang="en-GB" dirty="0"/>
                        <a:t>*</a:t>
                      </a:r>
                    </a:p>
                  </a:txBody>
                  <a:tcPr/>
                </a:tc>
                <a:tc>
                  <a:txBody>
                    <a:bodyPr/>
                    <a:lstStyle/>
                    <a:p>
                      <a:r>
                        <a:rPr lang="en-GB" dirty="0"/>
                        <a:t>operator</a:t>
                      </a:r>
                    </a:p>
                  </a:txBody>
                  <a:tcPr/>
                </a:tc>
                <a:tc>
                  <a:txBody>
                    <a:bodyPr/>
                    <a:lstStyle/>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txBody>
                  <a:tcPr/>
                </a:tc>
                <a:tc>
                  <a:txBody>
                    <a:bodyPr/>
                    <a:lstStyle/>
                    <a:p>
                      <a:endParaRPr lang="en-GB" dirty="0"/>
                    </a:p>
                  </a:txBody>
                  <a:tcPr/>
                </a:tc>
                <a:extLst>
                  <a:ext uri="{0D108BD9-81ED-4DB2-BD59-A6C34878D82A}">
                    <a16:rowId xmlns:a16="http://schemas.microsoft.com/office/drawing/2014/main" val="2359798316"/>
                  </a:ext>
                </a:extLst>
              </a:tr>
              <a:tr h="527959">
                <a:tc>
                  <a:txBody>
                    <a:bodyPr/>
                    <a:lstStyle/>
                    <a:p>
                      <a:r>
                        <a:rPr lang="en-GB" dirty="0"/>
                        <a:t>8</a:t>
                      </a:r>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txBody>
                  <a:tcPr/>
                </a:tc>
                <a:tc>
                  <a:txBody>
                    <a:bodyPr/>
                    <a:lstStyle/>
                    <a:p>
                      <a:endParaRPr lang="en-GB" dirty="0"/>
                    </a:p>
                  </a:txBody>
                  <a:tcPr/>
                </a:tc>
                <a:extLst>
                  <a:ext uri="{0D108BD9-81ED-4DB2-BD59-A6C34878D82A}">
                    <a16:rowId xmlns:a16="http://schemas.microsoft.com/office/drawing/2014/main" val="3875911648"/>
                  </a:ext>
                </a:extLst>
              </a:tr>
            </a:tbl>
          </a:graphicData>
        </a:graphic>
      </p:graphicFrame>
    </p:spTree>
    <p:extLst>
      <p:ext uri="{BB962C8B-B14F-4D97-AF65-F5344CB8AC3E}">
        <p14:creationId xmlns:p14="http://schemas.microsoft.com/office/powerpoint/2010/main" val="1357693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rmAutofit fontScale="90000"/>
          </a:bodyPr>
          <a:lstStyle/>
          <a:p>
            <a:r>
              <a:rPr lang="en-GB" b="1" dirty="0"/>
              <a:t>Lexical analysis – the symbol table</a:t>
            </a:r>
            <a:endParaRPr lang="en-GB"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612648" y="1600200"/>
            <a:ext cx="8153400" cy="4997152"/>
          </a:xfrm>
        </p:spPr>
        <p:txBody>
          <a:bodyPr>
            <a:normAutofit fontScale="92500" lnSpcReduction="10000"/>
          </a:bodyPr>
          <a:lstStyle/>
          <a:p>
            <a:r>
              <a:rPr lang="en-GB" dirty="0"/>
              <a:t>The statements input (radius)</a:t>
            </a:r>
          </a:p>
          <a:p>
            <a:pPr marL="0" indent="0">
              <a:buNone/>
            </a:pPr>
            <a:r>
              <a:rPr lang="en-GB" dirty="0"/>
              <a:t>                         area = pi * radius * radius</a:t>
            </a:r>
          </a:p>
          <a:p>
            <a:r>
              <a:rPr lang="en-GB" dirty="0"/>
              <a:t>could be 'tokenised' and stored as the lexical string   1 3</a:t>
            </a:r>
          </a:p>
          <a:p>
            <a:pPr marL="0" indent="0">
              <a:buNone/>
            </a:pPr>
            <a:r>
              <a:rPr lang="en-GB" dirty="0"/>
              <a:t>   5 4 2 7 3 7 3</a:t>
            </a:r>
          </a:p>
          <a:p>
            <a:pPr marL="0" indent="0">
              <a:buNone/>
            </a:pPr>
            <a:endParaRPr lang="en-GB" sz="1200" b="1" dirty="0"/>
          </a:p>
          <a:p>
            <a:pPr marL="0" indent="0">
              <a:buNone/>
            </a:pPr>
            <a:endParaRPr lang="en-GB" sz="1200" b="1" dirty="0"/>
          </a:p>
          <a:p>
            <a:pPr marL="0" indent="0">
              <a:buNone/>
            </a:pPr>
            <a:endParaRPr lang="en-GB" sz="1200" b="1" dirty="0"/>
          </a:p>
          <a:p>
            <a:pPr marL="0" indent="0">
              <a:buNone/>
            </a:pPr>
            <a:endParaRPr lang="en-GB" sz="1200" b="1" dirty="0"/>
          </a:p>
          <a:p>
            <a:pPr marL="0" indent="0">
              <a:buNone/>
            </a:pPr>
            <a:endParaRPr lang="en-GB" sz="1200" b="1" dirty="0"/>
          </a:p>
          <a:p>
            <a:pPr marL="0" indent="0">
              <a:buNone/>
            </a:pPr>
            <a:r>
              <a:rPr lang="en-GB" sz="2600" i="1" dirty="0"/>
              <a:t>Note that the lexical analyser puts the identifier and its run-time address in the symbol table, so that it can replace them in the source code by 'tokens'. It will not fill in the 'kind of item' and 'type of item'; this is done later by the syntax analyser.</a:t>
            </a:r>
            <a:endParaRPr lang="en-GB" sz="1100" b="1" i="1" dirty="0"/>
          </a:p>
        </p:txBody>
      </p:sp>
    </p:spTree>
    <p:extLst>
      <p:ext uri="{BB962C8B-B14F-4D97-AF65-F5344CB8AC3E}">
        <p14:creationId xmlns:p14="http://schemas.microsoft.com/office/powerpoint/2010/main" val="274683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rmAutofit fontScale="90000"/>
          </a:bodyPr>
          <a:lstStyle/>
          <a:p>
            <a:r>
              <a:rPr lang="en-GB" b="1" dirty="0"/>
              <a:t>Lexical analysis – </a:t>
            </a:r>
            <a:r>
              <a:rPr lang="en-GB" dirty="0"/>
              <a:t>Accessing the symbol table</a:t>
            </a:r>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612648" y="1772816"/>
            <a:ext cx="8153400" cy="4997152"/>
          </a:xfrm>
        </p:spPr>
        <p:txBody>
          <a:bodyPr>
            <a:normAutofit fontScale="92500" lnSpcReduction="10000"/>
          </a:bodyPr>
          <a:lstStyle/>
          <a:p>
            <a:r>
              <a:rPr lang="en-GB" dirty="0"/>
              <a:t>Since the lexical analyser spends a great proportion of its time looking up the symbol table, this activity has a crucial effect on the overall speed of the compiler. The symbol table must therefore be organised in such a way that entries can be found as quickly as possible. </a:t>
            </a:r>
          </a:p>
          <a:p>
            <a:r>
              <a:rPr lang="en-GB" dirty="0"/>
              <a:t>The most common way of organising the symbol table is a hash table, where the keyword or identifier is 'hashed' to produce an array subscript.</a:t>
            </a:r>
          </a:p>
          <a:p>
            <a:r>
              <a:rPr lang="en-GB" dirty="0"/>
              <a:t>As with any hash table, synonyms (collisions) are inevitable, and a common way of handling them is to store the synonym in the next available free space in the table.</a:t>
            </a:r>
            <a:endParaRPr lang="en-GB" sz="1100" b="1" i="1" dirty="0"/>
          </a:p>
        </p:txBody>
      </p:sp>
    </p:spTree>
    <p:extLst>
      <p:ext uri="{BB962C8B-B14F-4D97-AF65-F5344CB8AC3E}">
        <p14:creationId xmlns:p14="http://schemas.microsoft.com/office/powerpoint/2010/main" val="394433781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18639</TotalTime>
  <Words>1036</Words>
  <Application>Microsoft Office PowerPoint</Application>
  <PresentationFormat>On-screen Show (4:3)</PresentationFormat>
  <Paragraphs>100</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Tw Cen MT</vt:lpstr>
      <vt:lpstr>Wingdings</vt:lpstr>
      <vt:lpstr>Wingdings 2</vt:lpstr>
      <vt:lpstr>Median</vt:lpstr>
      <vt:lpstr>Stages of Compilation</vt:lpstr>
      <vt:lpstr>Stages of compilation</vt:lpstr>
      <vt:lpstr>Lexical analysis</vt:lpstr>
      <vt:lpstr>Lexical analysis</vt:lpstr>
      <vt:lpstr>Lexical analysis</vt:lpstr>
      <vt:lpstr>Lexical analysis – the symbol table</vt:lpstr>
      <vt:lpstr>Lexical analysis – the symbol table</vt:lpstr>
      <vt:lpstr>Lexical analysis – the symbol table</vt:lpstr>
      <vt:lpstr>Lexical analysis – Accessing the symbol table</vt:lpstr>
      <vt:lpstr>Syntax analysis and semantic analysis</vt:lpstr>
      <vt:lpstr>Syntax analysis and semantic analysis</vt:lpstr>
      <vt:lpstr>Syntax analysis and semantic analysis</vt:lpstr>
      <vt:lpstr>Code generation and optimisation</vt:lpstr>
      <vt:lpstr>Code generation and optimisation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Miss Newport</dc:creator>
  <cp:lastModifiedBy>Mrs R Lofthouse</cp:lastModifiedBy>
  <cp:revision>493</cp:revision>
  <dcterms:created xsi:type="dcterms:W3CDTF">2014-06-23T10:47:17Z</dcterms:created>
  <dcterms:modified xsi:type="dcterms:W3CDTF">2017-07-24T23:04:41Z</dcterms:modified>
</cp:coreProperties>
</file>