
<file path=[Content_Types].xml><?xml version="1.0" encoding="utf-8"?>
<Types xmlns="http://schemas.openxmlformats.org/package/2006/content-types"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410" r:id="rId3"/>
    <p:sldId id="331" r:id="rId4"/>
    <p:sldId id="411" r:id="rId5"/>
    <p:sldId id="412" r:id="rId6"/>
    <p:sldId id="413" r:id="rId7"/>
    <p:sldId id="414" r:id="rId8"/>
    <p:sldId id="415" r:id="rId9"/>
    <p:sldId id="416" r:id="rId10"/>
    <p:sldId id="260" r:id="rId11"/>
    <p:sldId id="261" r:id="rId12"/>
    <p:sldId id="380" r:id="rId13"/>
    <p:sldId id="392" r:id="rId14"/>
    <p:sldId id="28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2103F38-C183-480A-90FB-4B59757C0535}">
          <p14:sldIdLst>
            <p14:sldId id="257"/>
            <p14:sldId id="410"/>
            <p14:sldId id="331"/>
            <p14:sldId id="411"/>
            <p14:sldId id="412"/>
            <p14:sldId id="413"/>
            <p14:sldId id="414"/>
            <p14:sldId id="415"/>
            <p14:sldId id="416"/>
            <p14:sldId id="260"/>
            <p14:sldId id="261"/>
            <p14:sldId id="380"/>
            <p14:sldId id="392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aig Sargent" initials="CS" lastIdx="1" clrIdx="0">
    <p:extLst>
      <p:ext uri="{19B8F6BF-5375-455C-9EA6-DF929625EA0E}">
        <p15:presenceInfo xmlns:p15="http://schemas.microsoft.com/office/powerpoint/2012/main" userId="6642d3c79e1f347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D7CD"/>
    <a:srgbClr val="FCECE8"/>
    <a:srgbClr val="6D6F6F"/>
    <a:srgbClr val="4A607A"/>
    <a:srgbClr val="F4B084"/>
    <a:srgbClr val="FFD966"/>
    <a:srgbClr val="ACB9CA"/>
    <a:srgbClr val="BDD7EE"/>
    <a:srgbClr val="70AD47"/>
    <a:srgbClr val="1F4E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38" autoAdjust="0"/>
    <p:restoredTop sz="96056" autoAdjust="0"/>
  </p:normalViewPr>
  <p:slideViewPr>
    <p:cSldViewPr snapToGrid="0">
      <p:cViewPr varScale="1">
        <p:scale>
          <a:sx n="105" d="100"/>
          <a:sy n="105" d="100"/>
        </p:scale>
        <p:origin x="45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4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879E7-C786-4674-BB8E-EF00881A491B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86045-0178-4FB2-9D7A-08D75B7694C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4537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67369-A355-4D19-AEEC-9D0100EF3C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924699-1673-40E6-9241-180D779421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BE935-35F7-402A-9F4D-C68B29248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D5A5-95A5-4ED6-B746-12AF9CEAF3AB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4D7A12-EBDB-45B0-9FF5-F17A7EF67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C7090-3E02-4EBA-95BB-2F3FF45C1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02D-FACC-46D2-982F-C509AB4FB7F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8429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13C68-F937-4619-AC2A-808BB5FBC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4D0E72-F13A-47A1-9749-F939C5B614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ACE7D0-DEEB-4789-9725-4826AE9B0A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252C0A-0BB5-4C36-AC67-AFCF2DC0A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D5A5-95A5-4ED6-B746-12AF9CEAF3AB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1906B4-69CB-471E-B443-A6DD59556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21424-3B0E-4EEC-875D-327603D19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02D-FACC-46D2-982F-C509AB4FB7F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204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6F412-1941-41D2-AC46-E8C20860A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2A1B5D-15E6-4D4B-B6F5-E46A1A7234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18167-751F-4B50-84DD-7F7377E43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D5A5-95A5-4ED6-B746-12AF9CEAF3AB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10E4B-ECAF-4B58-9633-F0D2214AE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0936C-E069-45AA-8B1E-8B295D2AA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02D-FACC-46D2-982F-C509AB4FB7F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37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0BBC43-F9FB-4DC0-9192-4C6BBC0BBF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65541F-6124-45F5-9E33-C887715233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8D7AD-9B6B-4D71-A044-0A8CD107B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D5A5-95A5-4ED6-B746-12AF9CEAF3AB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6F19E0-2B2A-44A5-95AA-5794953B8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AE265-1899-40B9-ABCC-0F0FA6B45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02D-FACC-46D2-982F-C509AB4FB7F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9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77CF4-093B-4C66-A107-491AFAE19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249AB-C9F4-4A3F-A472-C5FDCF3AA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A491B-E55E-4F96-A0A2-08ABE8538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D5A5-95A5-4ED6-B746-12AF9CEAF3AB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EE9C3-3BD7-499C-9C8F-E914AF0CC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A0F2C-BB77-4D20-BD01-009748E06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02D-FACC-46D2-982F-C509AB4FB7F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3006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EAB41-C5F4-4F77-8A5C-14CA38A3E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5B807-A41F-4934-B9B5-F06B7FECF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BA9AEC-9ECF-4105-84CF-CCC301ADB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D5A5-95A5-4ED6-B746-12AF9CEAF3AB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A81FA-05E8-4A50-9FC5-A94F3634C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B13BE1-EE3A-45AF-BF76-41B86D070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02D-FACC-46D2-982F-C509AB4FB7F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0735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01685-8ECA-46F3-BC78-B8E4D43D8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252D3-EA14-47C6-8BDF-B549E97DE4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9FA317-5ECF-4693-88DD-BCA7EC3919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CCA0AA-2226-49B9-8142-4F45D8CE6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D5A5-95A5-4ED6-B746-12AF9CEAF3AB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7F340D-9456-43F7-A764-CBD130EF6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72910B-6BBA-4043-8CD2-7AE056F14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02D-FACC-46D2-982F-C509AB4FB7F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0604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960B3-16E7-4811-A5F8-83614659A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DB62EE-BCB8-429D-BB6F-89DF9F3EA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34AD67-4C0E-484D-B7FF-FB976A1710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D7660E-8B38-43A5-A48D-A4523AA03A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7EFE82-A3BC-42B8-9F71-5C3C1ADD41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BD8DB3-F688-4AB2-AAFC-0E5E7F2EB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D5A5-95A5-4ED6-B746-12AF9CEAF3AB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8F70DA-1B40-4425-B025-A8D06411A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95CE6D-8A51-4013-A622-D11EFBB72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02D-FACC-46D2-982F-C509AB4FB7F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5227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E232E-9E69-481F-BDD8-74F4219ED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AD69E5-4081-437F-98E4-2CAF4F5CC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D5A5-95A5-4ED6-B746-12AF9CEAF3AB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B30953-0189-477F-ABF4-CE4D2ED1E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CC43C7-506A-468F-96CB-96E8683CF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02D-FACC-46D2-982F-C509AB4FB7F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9814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o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F19224-2084-4C89-AEFB-59035B0F8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D5A5-95A5-4ED6-B746-12AF9CEAF3AB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E9D01-9A95-4DC3-AD5E-0657203E7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DB0936-CF61-444A-88C9-B1BE2B016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02D-FACC-46D2-982F-C509AB4FB7F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0CC6F3-15F4-4749-9242-EDD4FF8C5DBF}"/>
              </a:ext>
            </a:extLst>
          </p:cNvPr>
          <p:cNvSpPr/>
          <p:nvPr userDrawn="1"/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3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OCR AS Level</a:t>
            </a:r>
          </a:p>
          <a:p>
            <a:pPr algn="ctr"/>
            <a:r>
              <a:rPr lang="en-GB" sz="2300" b="1" dirty="0">
                <a:solidFill>
                  <a:schemeClr val="bg1"/>
                </a:solidFill>
                <a:latin typeface="Century Gothic" panose="020B0502020202020204" pitchFamily="34" charset="0"/>
              </a:rPr>
              <a:t>(H046)</a:t>
            </a:r>
          </a:p>
          <a:p>
            <a:pPr algn="ctr"/>
            <a:r>
              <a:rPr lang="en-GB" sz="23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OCR A Level</a:t>
            </a:r>
          </a:p>
          <a:p>
            <a:pPr algn="ctr"/>
            <a:r>
              <a:rPr lang="en-GB" sz="2300" b="1" dirty="0">
                <a:solidFill>
                  <a:schemeClr val="bg1"/>
                </a:solidFill>
                <a:latin typeface="Century Gothic" panose="020B0502020202020204" pitchFamily="34" charset="0"/>
              </a:rPr>
              <a:t>(H446)</a:t>
            </a:r>
          </a:p>
          <a:p>
            <a:pPr algn="ctr"/>
            <a:endParaRPr lang="en-GB" sz="23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b="1" dirty="0">
              <a:solidFill>
                <a:schemeClr val="bg1"/>
              </a:solidFill>
            </a:endParaRPr>
          </a:p>
          <a:p>
            <a:pPr algn="ctr"/>
            <a:endParaRPr lang="en-GB" sz="2800" b="1" dirty="0">
              <a:solidFill>
                <a:schemeClr val="bg1"/>
              </a:solidFill>
            </a:endParaRPr>
          </a:p>
          <a:p>
            <a:pPr algn="ctr"/>
            <a:endParaRPr lang="en-GB" sz="2800" b="1" dirty="0">
              <a:solidFill>
                <a:schemeClr val="bg1"/>
              </a:solidFill>
            </a:endParaRPr>
          </a:p>
          <a:p>
            <a:pPr algn="ctr"/>
            <a:endParaRPr lang="en-GB" sz="2800" b="1" dirty="0">
              <a:solidFill>
                <a:schemeClr val="bg1"/>
              </a:solidFill>
            </a:endParaRPr>
          </a:p>
          <a:p>
            <a:pPr algn="ctr"/>
            <a:endParaRPr lang="en-GB" sz="2800" b="1" dirty="0">
              <a:solidFill>
                <a:schemeClr val="bg1"/>
              </a:solidFill>
            </a:endParaRPr>
          </a:p>
          <a:p>
            <a:pPr algn="ctr"/>
            <a:endParaRPr lang="en-GB" sz="2800" b="1" dirty="0">
              <a:solidFill>
                <a:schemeClr val="bg1"/>
              </a:solidFill>
            </a:endParaRPr>
          </a:p>
          <a:p>
            <a:pPr algn="ctr"/>
            <a:endParaRPr lang="en-GB" sz="2800" b="1" dirty="0">
              <a:solidFill>
                <a:schemeClr val="bg1"/>
              </a:solidFill>
            </a:endParaRPr>
          </a:p>
          <a:p>
            <a:pPr algn="ctr"/>
            <a:endParaRPr lang="en-GB" sz="2800" b="1" dirty="0">
              <a:solidFill>
                <a:schemeClr val="bg1"/>
              </a:solidFill>
            </a:endParaRPr>
          </a:p>
          <a:p>
            <a:pPr algn="ctr"/>
            <a:endParaRPr lang="en-GB" sz="1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B2C14A7-E460-4357-90EB-FC2CBD74FCA1}"/>
              </a:ext>
            </a:extLst>
          </p:cNvPr>
          <p:cNvSpPr/>
          <p:nvPr userDrawn="1"/>
        </p:nvSpPr>
        <p:spPr>
          <a:xfrm>
            <a:off x="8915400" y="2354373"/>
            <a:ext cx="2140171" cy="2140171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icture containing brush&#10;&#10;Description automatically generated">
            <a:extLst>
              <a:ext uri="{FF2B5EF4-FFF2-40B4-BE49-F238E27FC236}">
                <a16:creationId xmlns:a16="http://schemas.microsoft.com/office/drawing/2014/main" id="{802D9E8A-D873-49FF-AED9-2CD228DFF5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" r="-3" b="-3"/>
          <a:stretch/>
        </p:blipFill>
        <p:spPr>
          <a:xfrm>
            <a:off x="9029206" y="2474254"/>
            <a:ext cx="1912560" cy="1909489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7C181E4-E0E6-417C-A181-D2E36CE93221}"/>
              </a:ext>
            </a:extLst>
          </p:cNvPr>
          <p:cNvSpPr/>
          <p:nvPr userDrawn="1"/>
        </p:nvSpPr>
        <p:spPr>
          <a:xfrm>
            <a:off x="91193" y="6510363"/>
            <a:ext cx="94678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600" b="1" dirty="0">
                <a:solidFill>
                  <a:schemeClr val="bg1">
                    <a:lumMod val="50000"/>
                  </a:schemeClr>
                </a:solidFill>
              </a:rPr>
              <a:t>Teacher site: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craigndave.org   |   </a:t>
            </a:r>
            <a:r>
              <a:rPr lang="en-GB" sz="1600" b="1" dirty="0">
                <a:solidFill>
                  <a:schemeClr val="bg1">
                    <a:lumMod val="50000"/>
                  </a:schemeClr>
                </a:solidFill>
              </a:rPr>
              <a:t>Student site: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student.craigndave.org   |   </a:t>
            </a:r>
            <a:r>
              <a:rPr lang="en-GB" sz="1600" b="1" dirty="0">
                <a:solidFill>
                  <a:schemeClr val="bg1">
                    <a:lumMod val="50000"/>
                  </a:schemeClr>
                </a:solidFill>
              </a:rPr>
              <a:t>Smart revise: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smartrevise.co.uk  </a:t>
            </a:r>
          </a:p>
        </p:txBody>
      </p:sp>
    </p:spTree>
    <p:extLst>
      <p:ext uri="{BB962C8B-B14F-4D97-AF65-F5344CB8AC3E}">
        <p14:creationId xmlns:p14="http://schemas.microsoft.com/office/powerpoint/2010/main" val="4090015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o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F19224-2084-4C89-AEFB-59035B0F8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D5A5-95A5-4ED6-B746-12AF9CEAF3AB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E9D01-9A95-4DC3-AD5E-0657203E7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DB0936-CF61-444A-88C9-B1BE2B016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02D-FACC-46D2-982F-C509AB4FB7F4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7AACC54-1682-4874-BD09-D8CF92EDAE43}"/>
              </a:ext>
            </a:extLst>
          </p:cNvPr>
          <p:cNvGrpSpPr/>
          <p:nvPr userDrawn="1"/>
        </p:nvGrpSpPr>
        <p:grpSpPr>
          <a:xfrm>
            <a:off x="-1" y="0"/>
            <a:ext cx="12192002" cy="419100"/>
            <a:chOff x="-1" y="0"/>
            <a:chExt cx="12192002" cy="533400"/>
          </a:xfrm>
          <a:solidFill>
            <a:srgbClr val="FFB3B3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E5FF8B6-F953-41A2-8CA9-2F6F841BDD32}"/>
                </a:ext>
              </a:extLst>
            </p:cNvPr>
            <p:cNvSpPr/>
            <p:nvPr/>
          </p:nvSpPr>
          <p:spPr>
            <a:xfrm>
              <a:off x="10123715" y="0"/>
              <a:ext cx="2068286" cy="53339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en-GB" b="1" dirty="0">
                  <a:solidFill>
                    <a:schemeClr val="bg1">
                      <a:lumMod val="65000"/>
                    </a:schemeClr>
                  </a:solidFill>
                </a:rPr>
                <a:t>OCR H046/H466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3B4ABA0-791C-4EF4-91E1-0A7F5B882D36}"/>
                </a:ext>
              </a:extLst>
            </p:cNvPr>
            <p:cNvSpPr/>
            <p:nvPr/>
          </p:nvSpPr>
          <p:spPr>
            <a:xfrm>
              <a:off x="-1" y="0"/>
              <a:ext cx="10551460" cy="5334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b="1" dirty="0">
                  <a:solidFill>
                    <a:schemeClr val="bg1"/>
                  </a:solidFill>
                </a:rPr>
                <a:t>SLR15 Boolean algebra | Karnaugh maps – Part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0910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E615E-FCEC-48A2-8A58-855AC1751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6C2E3-EFFC-4E46-8E3B-353E3410C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8F8DFF-FB25-4FDB-AE01-189095807A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5E6D8-83E5-4A1F-91A5-3CC7778FD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D5A5-95A5-4ED6-B746-12AF9CEAF3AB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62ED67-D636-4841-A380-71A8E2C22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ECBE11-BFFB-4E5F-95F9-EF6A83AD8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02D-FACC-46D2-982F-C509AB4FB7F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1817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768667-8C97-4EFE-84F3-BDAFCA0DE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6806C-F4A6-4145-8586-E1BA0D6AA7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371F7-F0FF-4998-A335-671F6745CC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BD5A5-95A5-4ED6-B746-12AF9CEAF3AB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1381F-CB31-4B37-8E8C-1B4AD2A089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29192-27C3-435C-AA4E-0FF49DC56D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6102D-FACC-46D2-982F-C509AB4FB7F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7013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1342EC1-2AFD-4406-9F14-4D674F90CAE8}"/>
              </a:ext>
            </a:extLst>
          </p:cNvPr>
          <p:cNvSpPr txBox="1"/>
          <p:nvPr/>
        </p:nvSpPr>
        <p:spPr>
          <a:xfrm>
            <a:off x="304800" y="92954"/>
            <a:ext cx="987927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C00000"/>
                </a:solidFill>
                <a:latin typeface="Century Gothic" panose="020B0502020202020204" pitchFamily="34" charset="0"/>
                <a:ea typeface="+mj-ea"/>
                <a:cs typeface="+mj-cs"/>
              </a:rPr>
              <a:t>SLR15 Boolean algebra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ABF442-A178-4CA8-8D0A-DF0A8E18C046}"/>
              </a:ext>
            </a:extLst>
          </p:cNvPr>
          <p:cNvSpPr txBox="1"/>
          <p:nvPr/>
        </p:nvSpPr>
        <p:spPr>
          <a:xfrm>
            <a:off x="304800" y="1650609"/>
            <a:ext cx="8267700" cy="3450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200">
                <a:solidFill>
                  <a:srgbClr val="C00000"/>
                </a:solidFill>
              </a:rPr>
              <a:t>Karnaugh maps – part 2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C00000"/>
                </a:solidFill>
              </a:rPr>
              <a:t>Simplifying two-input Karnaugh maps</a:t>
            </a:r>
          </a:p>
        </p:txBody>
      </p:sp>
    </p:spTree>
    <p:extLst>
      <p:ext uri="{BB962C8B-B14F-4D97-AF65-F5344CB8AC3E}">
        <p14:creationId xmlns:p14="http://schemas.microsoft.com/office/powerpoint/2010/main" val="1383771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>
            <a:extLst>
              <a:ext uri="{FF2B5EF4-FFF2-40B4-BE49-F238E27FC236}">
                <a16:creationId xmlns:a16="http://schemas.microsoft.com/office/drawing/2014/main" id="{34E5A0B8-DF52-4CA6-8E21-E8D69AA61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5744"/>
            <a:ext cx="12192000" cy="2438400"/>
          </a:xfrm>
          <a:prstGeom prst="rect">
            <a:avLst/>
          </a:prstGeom>
        </p:spPr>
      </p:pic>
      <p:pic>
        <p:nvPicPr>
          <p:cNvPr id="7" name="Picture 6" descr="A picture containing clock&#10;&#10;Description automatically generated">
            <a:extLst>
              <a:ext uri="{FF2B5EF4-FFF2-40B4-BE49-F238E27FC236}">
                <a16:creationId xmlns:a16="http://schemas.microsoft.com/office/drawing/2014/main" id="{4C66A59F-2611-4CD7-AE9B-D62C0C3C8E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51" y="824969"/>
            <a:ext cx="1470976" cy="147097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173DBB5-0C46-42EF-A5DE-7DBA8A354C3C}"/>
              </a:ext>
            </a:extLst>
          </p:cNvPr>
          <p:cNvSpPr txBox="1"/>
          <p:nvPr/>
        </p:nvSpPr>
        <p:spPr>
          <a:xfrm>
            <a:off x="1529854" y="3311359"/>
            <a:ext cx="913229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/>
              <a:t>How can Karnaugh maps be used to simplify Boolean expressions?</a:t>
            </a:r>
            <a:endParaRPr lang="en-GB" sz="2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F1938E-8769-44AB-8F10-383347A5A6E1}"/>
              </a:ext>
            </a:extLst>
          </p:cNvPr>
          <p:cNvSpPr/>
          <p:nvPr/>
        </p:nvSpPr>
        <p:spPr>
          <a:xfrm>
            <a:off x="2277502" y="1063494"/>
            <a:ext cx="6960765" cy="993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Having watched this video, you should be able to answer the following key question.</a:t>
            </a:r>
            <a:endParaRPr lang="en-GB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679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1342EC1-2AFD-4406-9F14-4D674F90CAE8}"/>
              </a:ext>
            </a:extLst>
          </p:cNvPr>
          <p:cNvSpPr txBox="1"/>
          <p:nvPr/>
        </p:nvSpPr>
        <p:spPr>
          <a:xfrm>
            <a:off x="304800" y="92954"/>
            <a:ext cx="987927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C00000"/>
                </a:solidFill>
                <a:latin typeface="Century Gothic" panose="020B0502020202020204" pitchFamily="34" charset="0"/>
                <a:ea typeface="+mj-ea"/>
                <a:cs typeface="+mj-cs"/>
              </a:rPr>
              <a:t>SLR15 Boolean algebra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ABF442-A178-4CA8-8D0A-DF0A8E18C046}"/>
              </a:ext>
            </a:extLst>
          </p:cNvPr>
          <p:cNvSpPr txBox="1"/>
          <p:nvPr/>
        </p:nvSpPr>
        <p:spPr>
          <a:xfrm>
            <a:off x="927651" y="1650609"/>
            <a:ext cx="8473523" cy="3450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1200"/>
              </a:spcAft>
            </a:pPr>
            <a:r>
              <a:rPr lang="en-GB" sz="4000">
                <a:solidFill>
                  <a:srgbClr val="C00000"/>
                </a:solidFill>
              </a:rPr>
              <a:t>Boolean Algebra cheat sheet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D0590891-F990-439E-B303-C9EF7D49F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92" y="2662950"/>
            <a:ext cx="1403535" cy="140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341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2689DEB4-FE9D-46E4-BB63-DF54C60413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8506">
            <a:off x="244098" y="892877"/>
            <a:ext cx="8032106" cy="5680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Table, calendar&#10;&#10;Description automatically generated">
            <a:extLst>
              <a:ext uri="{FF2B5EF4-FFF2-40B4-BE49-F238E27FC236}">
                <a16:creationId xmlns:a16="http://schemas.microsoft.com/office/drawing/2014/main" id="{20F07586-8880-4719-A053-3356B4451A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433">
            <a:off x="3986508" y="892876"/>
            <a:ext cx="8030576" cy="5680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9998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17B2EE0-163E-46C8-AB4C-CD02326C73DB}"/>
              </a:ext>
            </a:extLst>
          </p:cNvPr>
          <p:cNvGrpSpPr/>
          <p:nvPr/>
        </p:nvGrpSpPr>
        <p:grpSpPr>
          <a:xfrm>
            <a:off x="2184400" y="638252"/>
            <a:ext cx="7823200" cy="6219748"/>
            <a:chOff x="175491" y="538066"/>
            <a:chExt cx="7176654" cy="570571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CC1636E-157A-42F4-A432-158032431B90}"/>
                </a:ext>
              </a:extLst>
            </p:cNvPr>
            <p:cNvGrpSpPr/>
            <p:nvPr/>
          </p:nvGrpSpPr>
          <p:grpSpPr>
            <a:xfrm>
              <a:off x="2588843" y="5018756"/>
              <a:ext cx="2356649" cy="1225029"/>
              <a:chOff x="2588843" y="5471334"/>
              <a:chExt cx="2356649" cy="1225029"/>
            </a:xfrm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474BF0C5-4390-427F-9363-208D72254E18}"/>
                  </a:ext>
                </a:extLst>
              </p:cNvPr>
              <p:cNvSpPr/>
              <p:nvPr/>
            </p:nvSpPr>
            <p:spPr>
              <a:xfrm>
                <a:off x="2589874" y="5471334"/>
                <a:ext cx="2355104" cy="1225029"/>
              </a:xfrm>
              <a:custGeom>
                <a:avLst/>
                <a:gdLst>
                  <a:gd name="connsiteX0" fmla="*/ 1152152 w 1153666"/>
                  <a:gd name="connsiteY0" fmla="*/ 541817 h 568879"/>
                  <a:gd name="connsiteX1" fmla="*/ 1068827 w 1153666"/>
                  <a:gd name="connsiteY1" fmla="*/ 501670 h 568879"/>
                  <a:gd name="connsiteX2" fmla="*/ 977170 w 1153666"/>
                  <a:gd name="connsiteY2" fmla="*/ 361786 h 568879"/>
                  <a:gd name="connsiteX3" fmla="*/ 926670 w 1153666"/>
                  <a:gd name="connsiteY3" fmla="*/ -45 h 568879"/>
                  <a:gd name="connsiteX4" fmla="*/ 224724 w 1153666"/>
                  <a:gd name="connsiteY4" fmla="*/ -45 h 568879"/>
                  <a:gd name="connsiteX5" fmla="*/ 174224 w 1153666"/>
                  <a:gd name="connsiteY5" fmla="*/ 361786 h 568879"/>
                  <a:gd name="connsiteX6" fmla="*/ 82315 w 1153666"/>
                  <a:gd name="connsiteY6" fmla="*/ 501670 h 568879"/>
                  <a:gd name="connsiteX7" fmla="*/ 82315 w 1153666"/>
                  <a:gd name="connsiteY7" fmla="*/ 501670 h 568879"/>
                  <a:gd name="connsiteX8" fmla="*/ 0 w 1153666"/>
                  <a:gd name="connsiteY8" fmla="*/ 541313 h 568879"/>
                  <a:gd name="connsiteX9" fmla="*/ 0 w 1153666"/>
                  <a:gd name="connsiteY9" fmla="*/ 543585 h 568879"/>
                  <a:gd name="connsiteX10" fmla="*/ 25250 w 1153666"/>
                  <a:gd name="connsiteY10" fmla="*/ 568835 h 568879"/>
                  <a:gd name="connsiteX11" fmla="*/ 1128417 w 1153666"/>
                  <a:gd name="connsiteY11" fmla="*/ 568835 h 568879"/>
                  <a:gd name="connsiteX12" fmla="*/ 1153667 w 1153666"/>
                  <a:gd name="connsiteY12" fmla="*/ 543585 h 568879"/>
                  <a:gd name="connsiteX13" fmla="*/ 1152152 w 1153666"/>
                  <a:gd name="connsiteY13" fmla="*/ 541817 h 56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53666" h="568879">
                    <a:moveTo>
                      <a:pt x="1152152" y="541817"/>
                    </a:moveTo>
                    <a:lnTo>
                      <a:pt x="1068827" y="501670"/>
                    </a:lnTo>
                    <a:cubicBezTo>
                      <a:pt x="1021105" y="478440"/>
                      <a:pt x="984240" y="413043"/>
                      <a:pt x="977170" y="361786"/>
                    </a:cubicBezTo>
                    <a:lnTo>
                      <a:pt x="926670" y="-45"/>
                    </a:lnTo>
                    <a:lnTo>
                      <a:pt x="224724" y="-45"/>
                    </a:lnTo>
                    <a:lnTo>
                      <a:pt x="174224" y="361786"/>
                    </a:lnTo>
                    <a:cubicBezTo>
                      <a:pt x="167154" y="412286"/>
                      <a:pt x="130037" y="478440"/>
                      <a:pt x="82315" y="501670"/>
                    </a:cubicBezTo>
                    <a:lnTo>
                      <a:pt x="82315" y="501670"/>
                    </a:lnTo>
                    <a:lnTo>
                      <a:pt x="0" y="541313"/>
                    </a:lnTo>
                    <a:cubicBezTo>
                      <a:pt x="47" y="542069"/>
                      <a:pt x="47" y="542828"/>
                      <a:pt x="0" y="543585"/>
                    </a:cubicBezTo>
                    <a:lnTo>
                      <a:pt x="25250" y="568835"/>
                    </a:lnTo>
                    <a:lnTo>
                      <a:pt x="1128417" y="568835"/>
                    </a:lnTo>
                    <a:lnTo>
                      <a:pt x="1153667" y="543585"/>
                    </a:lnTo>
                    <a:cubicBezTo>
                      <a:pt x="1152977" y="543184"/>
                      <a:pt x="1152443" y="542561"/>
                      <a:pt x="1152152" y="541817"/>
                    </a:cubicBezTo>
                    <a:close/>
                  </a:path>
                </a:pathLst>
              </a:custGeom>
              <a:solidFill>
                <a:srgbClr val="7E7E7E"/>
              </a:solidFill>
              <a:ln w="252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A089A578-ACF1-48CE-94CB-ECFCE42429A5}"/>
                  </a:ext>
                </a:extLst>
              </p:cNvPr>
              <p:cNvSpPr/>
              <p:nvPr/>
            </p:nvSpPr>
            <p:spPr>
              <a:xfrm>
                <a:off x="2616678" y="5492540"/>
                <a:ext cx="2309744" cy="1178811"/>
              </a:xfrm>
              <a:custGeom>
                <a:avLst/>
                <a:gdLst>
                  <a:gd name="connsiteX0" fmla="*/ 1110237 w 1131446"/>
                  <a:gd name="connsiteY0" fmla="*/ 547372 h 547416"/>
                  <a:gd name="connsiteX1" fmla="*/ 16160 w 1131446"/>
                  <a:gd name="connsiteY1" fmla="*/ 547372 h 547416"/>
                  <a:gd name="connsiteX2" fmla="*/ 0 w 1131446"/>
                  <a:gd name="connsiteY2" fmla="*/ 535758 h 547416"/>
                  <a:gd name="connsiteX3" fmla="*/ 75750 w 1131446"/>
                  <a:gd name="connsiteY3" fmla="*/ 501670 h 547416"/>
                  <a:gd name="connsiteX4" fmla="*/ 141399 w 1131446"/>
                  <a:gd name="connsiteY4" fmla="*/ 438293 h 547416"/>
                  <a:gd name="connsiteX5" fmla="*/ 173467 w 1131446"/>
                  <a:gd name="connsiteY5" fmla="*/ 353454 h 547416"/>
                  <a:gd name="connsiteX6" fmla="*/ 221946 w 1131446"/>
                  <a:gd name="connsiteY6" fmla="*/ -45 h 547416"/>
                  <a:gd name="connsiteX7" fmla="*/ 903693 w 1131446"/>
                  <a:gd name="connsiteY7" fmla="*/ -45 h 547416"/>
                  <a:gd name="connsiteX8" fmla="*/ 952173 w 1131446"/>
                  <a:gd name="connsiteY8" fmla="*/ 353454 h 547416"/>
                  <a:gd name="connsiteX9" fmla="*/ 984240 w 1131446"/>
                  <a:gd name="connsiteY9" fmla="*/ 438293 h 547416"/>
                  <a:gd name="connsiteX10" fmla="*/ 1049890 w 1131446"/>
                  <a:gd name="connsiteY10" fmla="*/ 501670 h 547416"/>
                  <a:gd name="connsiteX11" fmla="*/ 1131447 w 1131446"/>
                  <a:gd name="connsiteY11" fmla="*/ 535758 h 547416"/>
                  <a:gd name="connsiteX12" fmla="*/ 1109227 w 1131446"/>
                  <a:gd name="connsiteY12" fmla="*/ 547372 h 547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31446" h="547416">
                    <a:moveTo>
                      <a:pt x="1110237" y="547372"/>
                    </a:moveTo>
                    <a:lnTo>
                      <a:pt x="16160" y="547372"/>
                    </a:lnTo>
                    <a:lnTo>
                      <a:pt x="0" y="535758"/>
                    </a:lnTo>
                    <a:lnTo>
                      <a:pt x="75750" y="501670"/>
                    </a:lnTo>
                    <a:cubicBezTo>
                      <a:pt x="103025" y="486956"/>
                      <a:pt x="125734" y="465033"/>
                      <a:pt x="141399" y="438293"/>
                    </a:cubicBezTo>
                    <a:cubicBezTo>
                      <a:pt x="157808" y="412519"/>
                      <a:pt x="168724" y="383637"/>
                      <a:pt x="173467" y="353454"/>
                    </a:cubicBezTo>
                    <a:lnTo>
                      <a:pt x="221946" y="-45"/>
                    </a:lnTo>
                    <a:lnTo>
                      <a:pt x="903693" y="-45"/>
                    </a:lnTo>
                    <a:lnTo>
                      <a:pt x="952173" y="353454"/>
                    </a:lnTo>
                    <a:cubicBezTo>
                      <a:pt x="957052" y="383601"/>
                      <a:pt x="967959" y="412455"/>
                      <a:pt x="984240" y="438293"/>
                    </a:cubicBezTo>
                    <a:cubicBezTo>
                      <a:pt x="1000046" y="464922"/>
                      <a:pt x="1022721" y="486812"/>
                      <a:pt x="1049890" y="501670"/>
                    </a:cubicBezTo>
                    <a:lnTo>
                      <a:pt x="1131447" y="535758"/>
                    </a:lnTo>
                    <a:lnTo>
                      <a:pt x="1109227" y="547372"/>
                    </a:lnTo>
                    <a:close/>
                  </a:path>
                </a:pathLst>
              </a:custGeom>
              <a:solidFill>
                <a:srgbClr val="929292"/>
              </a:solidFill>
              <a:ln w="252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6C014B19-A1C9-448E-AAE8-07AFCBE34AB0}"/>
                  </a:ext>
                </a:extLst>
              </p:cNvPr>
              <p:cNvSpPr/>
              <p:nvPr/>
            </p:nvSpPr>
            <p:spPr>
              <a:xfrm>
                <a:off x="2590388" y="6639817"/>
                <a:ext cx="2355104" cy="54918"/>
              </a:xfrm>
              <a:custGeom>
                <a:avLst/>
                <a:gdLst>
                  <a:gd name="connsiteX0" fmla="*/ 1152909 w 1153666"/>
                  <a:gd name="connsiteY0" fmla="*/ 1976 h 25503"/>
                  <a:gd name="connsiteX1" fmla="*/ 1152909 w 1153666"/>
                  <a:gd name="connsiteY1" fmla="*/ -45 h 25503"/>
                  <a:gd name="connsiteX2" fmla="*/ 1515 w 1153666"/>
                  <a:gd name="connsiteY2" fmla="*/ -45 h 25503"/>
                  <a:gd name="connsiteX3" fmla="*/ 0 w 1153666"/>
                  <a:gd name="connsiteY3" fmla="*/ 2986 h 25503"/>
                  <a:gd name="connsiteX4" fmla="*/ 25250 w 1153666"/>
                  <a:gd name="connsiteY4" fmla="*/ 25458 h 25503"/>
                  <a:gd name="connsiteX5" fmla="*/ 1128417 w 1153666"/>
                  <a:gd name="connsiteY5" fmla="*/ 25458 h 25503"/>
                  <a:gd name="connsiteX6" fmla="*/ 1153667 w 1153666"/>
                  <a:gd name="connsiteY6" fmla="*/ 3491 h 25503"/>
                  <a:gd name="connsiteX7" fmla="*/ 1152909 w 1153666"/>
                  <a:gd name="connsiteY7" fmla="*/ 1976 h 2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53666" h="25503">
                    <a:moveTo>
                      <a:pt x="1152909" y="1976"/>
                    </a:moveTo>
                    <a:lnTo>
                      <a:pt x="1152909" y="-45"/>
                    </a:lnTo>
                    <a:lnTo>
                      <a:pt x="1515" y="-45"/>
                    </a:lnTo>
                    <a:lnTo>
                      <a:pt x="0" y="2986"/>
                    </a:lnTo>
                    <a:cubicBezTo>
                      <a:pt x="1422" y="15836"/>
                      <a:pt x="12321" y="25537"/>
                      <a:pt x="25250" y="25458"/>
                    </a:cubicBezTo>
                    <a:lnTo>
                      <a:pt x="1128417" y="25458"/>
                    </a:lnTo>
                    <a:cubicBezTo>
                      <a:pt x="1141174" y="25566"/>
                      <a:pt x="1152008" y="16141"/>
                      <a:pt x="1153667" y="3491"/>
                    </a:cubicBezTo>
                    <a:cubicBezTo>
                      <a:pt x="1153667" y="3491"/>
                      <a:pt x="1152909" y="2481"/>
                      <a:pt x="1152909" y="1976"/>
                    </a:cubicBezTo>
                    <a:close/>
                  </a:path>
                </a:pathLst>
              </a:custGeom>
              <a:solidFill>
                <a:srgbClr val="7E7E7E"/>
              </a:solidFill>
              <a:ln w="252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3D7830B3-A474-4598-8230-CA09F4FBB44D}"/>
                  </a:ext>
                </a:extLst>
              </p:cNvPr>
              <p:cNvSpPr/>
              <p:nvPr/>
            </p:nvSpPr>
            <p:spPr>
              <a:xfrm>
                <a:off x="3696036" y="6641449"/>
                <a:ext cx="1248426" cy="54374"/>
              </a:xfrm>
              <a:custGeom>
                <a:avLst/>
                <a:gdLst>
                  <a:gd name="connsiteX0" fmla="*/ 610794 w 611551"/>
                  <a:gd name="connsiteY0" fmla="*/ -45 h 25250"/>
                  <a:gd name="connsiteX1" fmla="*/ 610794 w 611551"/>
                  <a:gd name="connsiteY1" fmla="*/ -45 h 25250"/>
                  <a:gd name="connsiteX2" fmla="*/ 0 w 611551"/>
                  <a:gd name="connsiteY2" fmla="*/ -45 h 25250"/>
                  <a:gd name="connsiteX3" fmla="*/ 0 w 611551"/>
                  <a:gd name="connsiteY3" fmla="*/ 25205 h 25250"/>
                  <a:gd name="connsiteX4" fmla="*/ 586302 w 611551"/>
                  <a:gd name="connsiteY4" fmla="*/ 25205 h 25250"/>
                  <a:gd name="connsiteX5" fmla="*/ 611552 w 611551"/>
                  <a:gd name="connsiteY5" fmla="*/ 2985 h 2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1551" h="25250">
                    <a:moveTo>
                      <a:pt x="610794" y="-45"/>
                    </a:moveTo>
                    <a:cubicBezTo>
                      <a:pt x="610794" y="-45"/>
                      <a:pt x="610794" y="-45"/>
                      <a:pt x="610794" y="-45"/>
                    </a:cubicBezTo>
                    <a:lnTo>
                      <a:pt x="0" y="-45"/>
                    </a:lnTo>
                    <a:lnTo>
                      <a:pt x="0" y="25205"/>
                    </a:lnTo>
                    <a:lnTo>
                      <a:pt x="586302" y="25205"/>
                    </a:lnTo>
                    <a:cubicBezTo>
                      <a:pt x="599145" y="25298"/>
                      <a:pt x="610011" y="15736"/>
                      <a:pt x="611552" y="2985"/>
                    </a:cubicBezTo>
                    <a:close/>
                  </a:path>
                </a:pathLst>
              </a:custGeom>
              <a:solidFill>
                <a:srgbClr val="7E7E7E"/>
              </a:solidFill>
              <a:ln w="252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4D8039EE-8980-432F-B6CB-9F007C2AD732}"/>
                  </a:ext>
                </a:extLst>
              </p:cNvPr>
              <p:cNvSpPr/>
              <p:nvPr/>
            </p:nvSpPr>
            <p:spPr>
              <a:xfrm>
                <a:off x="2588843" y="6632204"/>
                <a:ext cx="2355621" cy="14680"/>
              </a:xfrm>
              <a:custGeom>
                <a:avLst/>
                <a:gdLst>
                  <a:gd name="connsiteX0" fmla="*/ 0 w 1153919"/>
                  <a:gd name="connsiteY0" fmla="*/ 6773 h 6817"/>
                  <a:gd name="connsiteX1" fmla="*/ 1153919 w 1153919"/>
                  <a:gd name="connsiteY1" fmla="*/ 6773 h 6817"/>
                  <a:gd name="connsiteX2" fmla="*/ 1147354 w 1153919"/>
                  <a:gd name="connsiteY2" fmla="*/ -45 h 6817"/>
                  <a:gd name="connsiteX3" fmla="*/ 6817 w 1153919"/>
                  <a:gd name="connsiteY3" fmla="*/ -45 h 6817"/>
                  <a:gd name="connsiteX4" fmla="*/ 0 w 1153919"/>
                  <a:gd name="connsiteY4" fmla="*/ 6773 h 6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3919" h="6817">
                    <a:moveTo>
                      <a:pt x="0" y="6773"/>
                    </a:moveTo>
                    <a:lnTo>
                      <a:pt x="1153919" y="6773"/>
                    </a:lnTo>
                    <a:cubicBezTo>
                      <a:pt x="1153922" y="3104"/>
                      <a:pt x="1151020" y="91"/>
                      <a:pt x="1147354" y="-45"/>
                    </a:cubicBezTo>
                    <a:lnTo>
                      <a:pt x="6817" y="-45"/>
                    </a:lnTo>
                    <a:cubicBezTo>
                      <a:pt x="3052" y="-45"/>
                      <a:pt x="0" y="3008"/>
                      <a:pt x="0" y="67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2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4823D1B-3A3D-49A3-97C5-F47C0A3BE0FB}"/>
                  </a:ext>
                </a:extLst>
              </p:cNvPr>
              <p:cNvSpPr/>
              <p:nvPr/>
            </p:nvSpPr>
            <p:spPr>
              <a:xfrm>
                <a:off x="2597090" y="6670266"/>
                <a:ext cx="2334486" cy="24467"/>
              </a:xfrm>
              <a:custGeom>
                <a:avLst/>
                <a:gdLst>
                  <a:gd name="connsiteX0" fmla="*/ 1138769 w 1143566"/>
                  <a:gd name="connsiteY0" fmla="*/ 4248 h 11362"/>
                  <a:gd name="connsiteX1" fmla="*/ 1125387 w 1143566"/>
                  <a:gd name="connsiteY1" fmla="*/ 5510 h 11362"/>
                  <a:gd name="connsiteX2" fmla="*/ 18685 w 1143566"/>
                  <a:gd name="connsiteY2" fmla="*/ 5510 h 11362"/>
                  <a:gd name="connsiteX3" fmla="*/ 1515 w 1143566"/>
                  <a:gd name="connsiteY3" fmla="*/ 1723 h 11362"/>
                  <a:gd name="connsiteX4" fmla="*/ 0 w 1143566"/>
                  <a:gd name="connsiteY4" fmla="*/ -45 h 11362"/>
                  <a:gd name="connsiteX5" fmla="*/ 0 w 1143566"/>
                  <a:gd name="connsiteY5" fmla="*/ 1976 h 11362"/>
                  <a:gd name="connsiteX6" fmla="*/ 20200 w 1143566"/>
                  <a:gd name="connsiteY6" fmla="*/ 11318 h 11362"/>
                  <a:gd name="connsiteX7" fmla="*/ 1123367 w 1143566"/>
                  <a:gd name="connsiteY7" fmla="*/ 11318 h 11362"/>
                  <a:gd name="connsiteX8" fmla="*/ 1128922 w 1143566"/>
                  <a:gd name="connsiteY8" fmla="*/ 11318 h 11362"/>
                  <a:gd name="connsiteX9" fmla="*/ 1131952 w 1143566"/>
                  <a:gd name="connsiteY9" fmla="*/ 11318 h 11362"/>
                  <a:gd name="connsiteX10" fmla="*/ 1142304 w 1143566"/>
                  <a:gd name="connsiteY10" fmla="*/ 4248 h 11362"/>
                  <a:gd name="connsiteX11" fmla="*/ 1142304 w 1143566"/>
                  <a:gd name="connsiteY11" fmla="*/ 2733 h 11362"/>
                  <a:gd name="connsiteX12" fmla="*/ 1143567 w 1143566"/>
                  <a:gd name="connsiteY12" fmla="*/ 965 h 11362"/>
                  <a:gd name="connsiteX13" fmla="*/ 1142304 w 1143566"/>
                  <a:gd name="connsiteY13" fmla="*/ 2228 h 11362"/>
                  <a:gd name="connsiteX14" fmla="*/ 1139779 w 1143566"/>
                  <a:gd name="connsiteY14" fmla="*/ 3490 h 11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43566" h="11362">
                    <a:moveTo>
                      <a:pt x="1138769" y="4248"/>
                    </a:moveTo>
                    <a:cubicBezTo>
                      <a:pt x="1134385" y="5263"/>
                      <a:pt x="1129884" y="5688"/>
                      <a:pt x="1125387" y="5510"/>
                    </a:cubicBezTo>
                    <a:lnTo>
                      <a:pt x="18685" y="5510"/>
                    </a:lnTo>
                    <a:cubicBezTo>
                      <a:pt x="12699" y="6198"/>
                      <a:pt x="6656" y="4865"/>
                      <a:pt x="1515" y="1723"/>
                    </a:cubicBezTo>
                    <a:lnTo>
                      <a:pt x="0" y="-45"/>
                    </a:lnTo>
                    <a:cubicBezTo>
                      <a:pt x="77" y="627"/>
                      <a:pt x="77" y="1304"/>
                      <a:pt x="0" y="1976"/>
                    </a:cubicBezTo>
                    <a:cubicBezTo>
                      <a:pt x="5058" y="7874"/>
                      <a:pt x="12430" y="11284"/>
                      <a:pt x="20200" y="11318"/>
                    </a:cubicBezTo>
                    <a:lnTo>
                      <a:pt x="1123367" y="11318"/>
                    </a:lnTo>
                    <a:lnTo>
                      <a:pt x="1128922" y="11318"/>
                    </a:lnTo>
                    <a:lnTo>
                      <a:pt x="1131952" y="11318"/>
                    </a:lnTo>
                    <a:cubicBezTo>
                      <a:pt x="1136225" y="10478"/>
                      <a:pt x="1139967" y="7922"/>
                      <a:pt x="1142304" y="4248"/>
                    </a:cubicBezTo>
                    <a:lnTo>
                      <a:pt x="1142304" y="2733"/>
                    </a:lnTo>
                    <a:lnTo>
                      <a:pt x="1143567" y="965"/>
                    </a:lnTo>
                    <a:cubicBezTo>
                      <a:pt x="1143282" y="1504"/>
                      <a:pt x="1142842" y="1943"/>
                      <a:pt x="1142304" y="2228"/>
                    </a:cubicBezTo>
                    <a:cubicBezTo>
                      <a:pt x="1141574" y="2842"/>
                      <a:pt x="1140708" y="3274"/>
                      <a:pt x="1139779" y="3490"/>
                    </a:cubicBezTo>
                    <a:close/>
                  </a:path>
                </a:pathLst>
              </a:custGeom>
              <a:solidFill>
                <a:srgbClr val="414141"/>
              </a:solidFill>
              <a:ln w="252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236A161-BF0D-498E-920D-EFAE373E793C}"/>
                </a:ext>
              </a:extLst>
            </p:cNvPr>
            <p:cNvSpPr/>
            <p:nvPr/>
          </p:nvSpPr>
          <p:spPr>
            <a:xfrm>
              <a:off x="175954" y="538066"/>
              <a:ext cx="7162787" cy="5197543"/>
            </a:xfrm>
            <a:prstGeom prst="roundRect">
              <a:avLst>
                <a:gd name="adj" fmla="val 394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FF5E08A-8884-4280-BD9D-C60681CDD162}"/>
                </a:ext>
              </a:extLst>
            </p:cNvPr>
            <p:cNvSpPr/>
            <p:nvPr/>
          </p:nvSpPr>
          <p:spPr>
            <a:xfrm>
              <a:off x="175491" y="5013510"/>
              <a:ext cx="7176654" cy="740564"/>
            </a:xfrm>
            <a:custGeom>
              <a:avLst/>
              <a:gdLst>
                <a:gd name="connsiteX0" fmla="*/ 0 w 3515539"/>
                <a:gd name="connsiteY0" fmla="*/ -45 h 343903"/>
                <a:gd name="connsiteX1" fmla="*/ 0 w 3515539"/>
                <a:gd name="connsiteY1" fmla="*/ 252454 h 343903"/>
                <a:gd name="connsiteX2" fmla="*/ 91405 w 3515539"/>
                <a:gd name="connsiteY2" fmla="*/ 343859 h 343903"/>
                <a:gd name="connsiteX3" fmla="*/ 3424387 w 3515539"/>
                <a:gd name="connsiteY3" fmla="*/ 343859 h 343903"/>
                <a:gd name="connsiteX4" fmla="*/ 3515539 w 3515539"/>
                <a:gd name="connsiteY4" fmla="*/ 252454 h 343903"/>
                <a:gd name="connsiteX5" fmla="*/ 3515539 w 3515539"/>
                <a:gd name="connsiteY5" fmla="*/ -45 h 343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5539" h="343903">
                  <a:moveTo>
                    <a:pt x="0" y="-45"/>
                  </a:moveTo>
                  <a:lnTo>
                    <a:pt x="0" y="252454"/>
                  </a:lnTo>
                  <a:cubicBezTo>
                    <a:pt x="0" y="302936"/>
                    <a:pt x="40923" y="343859"/>
                    <a:pt x="91405" y="343859"/>
                  </a:cubicBezTo>
                  <a:lnTo>
                    <a:pt x="3424387" y="343859"/>
                  </a:lnTo>
                  <a:cubicBezTo>
                    <a:pt x="3474770" y="343720"/>
                    <a:pt x="3515539" y="302837"/>
                    <a:pt x="3515539" y="252454"/>
                  </a:cubicBezTo>
                  <a:lnTo>
                    <a:pt x="3515539" y="-45"/>
                  </a:lnTo>
                  <a:close/>
                </a:path>
              </a:pathLst>
            </a:custGeom>
            <a:solidFill>
              <a:srgbClr val="F1F1F1"/>
            </a:solidFill>
            <a:ln w="25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1DA96CE-9CB8-46C4-923E-1C38668F7583}"/>
                </a:ext>
              </a:extLst>
            </p:cNvPr>
            <p:cNvSpPr/>
            <p:nvPr/>
          </p:nvSpPr>
          <p:spPr>
            <a:xfrm>
              <a:off x="473422" y="864284"/>
              <a:ext cx="6587491" cy="3876816"/>
            </a:xfrm>
            <a:custGeom>
              <a:avLst/>
              <a:gdLst>
                <a:gd name="connsiteX0" fmla="*/ 0 w 3226933"/>
                <a:gd name="connsiteY0" fmla="*/ 0 h 1800315"/>
                <a:gd name="connsiteX1" fmla="*/ 3226933 w 3226933"/>
                <a:gd name="connsiteY1" fmla="*/ 0 h 1800315"/>
                <a:gd name="connsiteX2" fmla="*/ 3226933 w 3226933"/>
                <a:gd name="connsiteY2" fmla="*/ 1800316 h 1800315"/>
                <a:gd name="connsiteX3" fmla="*/ 0 w 3226933"/>
                <a:gd name="connsiteY3" fmla="*/ 1800316 h 1800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26933" h="1800315">
                  <a:moveTo>
                    <a:pt x="0" y="0"/>
                  </a:moveTo>
                  <a:lnTo>
                    <a:pt x="3226933" y="0"/>
                  </a:lnTo>
                  <a:lnTo>
                    <a:pt x="3226933" y="1800316"/>
                  </a:lnTo>
                  <a:lnTo>
                    <a:pt x="0" y="1800316"/>
                  </a:lnTo>
                  <a:close/>
                </a:path>
              </a:pathLst>
            </a:custGeom>
            <a:solidFill>
              <a:srgbClr val="F1F1F1"/>
            </a:solidFill>
            <a:ln w="25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421F865-EC9F-4C5B-8ED1-A19E4975A77F}"/>
                </a:ext>
              </a:extLst>
            </p:cNvPr>
            <p:cNvSpPr/>
            <p:nvPr/>
          </p:nvSpPr>
          <p:spPr>
            <a:xfrm>
              <a:off x="472908" y="864284"/>
              <a:ext cx="6587491" cy="3876271"/>
            </a:xfrm>
            <a:custGeom>
              <a:avLst/>
              <a:gdLst>
                <a:gd name="connsiteX0" fmla="*/ 0 w 3226933"/>
                <a:gd name="connsiteY0" fmla="*/ -45 h 1800062"/>
                <a:gd name="connsiteX1" fmla="*/ 0 w 3226933"/>
                <a:gd name="connsiteY1" fmla="*/ 1800018 h 1800062"/>
                <a:gd name="connsiteX2" fmla="*/ 3226934 w 3226933"/>
                <a:gd name="connsiteY2" fmla="*/ 1800018 h 1800062"/>
                <a:gd name="connsiteX3" fmla="*/ 3226934 w 3226933"/>
                <a:gd name="connsiteY3" fmla="*/ -45 h 1800062"/>
                <a:gd name="connsiteX4" fmla="*/ 3216328 w 3226933"/>
                <a:gd name="connsiteY4" fmla="*/ 1789414 h 1800062"/>
                <a:gd name="connsiteX5" fmla="*/ 9595 w 3226933"/>
                <a:gd name="connsiteY5" fmla="*/ 1789414 h 1800062"/>
                <a:gd name="connsiteX6" fmla="*/ 9595 w 3226933"/>
                <a:gd name="connsiteY6" fmla="*/ 10560 h 1800062"/>
                <a:gd name="connsiteX7" fmla="*/ 3216328 w 3226933"/>
                <a:gd name="connsiteY7" fmla="*/ 10560 h 1800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26933" h="1800062">
                  <a:moveTo>
                    <a:pt x="0" y="-45"/>
                  </a:moveTo>
                  <a:lnTo>
                    <a:pt x="0" y="1800018"/>
                  </a:lnTo>
                  <a:lnTo>
                    <a:pt x="3226934" y="1800018"/>
                  </a:lnTo>
                  <a:lnTo>
                    <a:pt x="3226934" y="-45"/>
                  </a:lnTo>
                  <a:close/>
                  <a:moveTo>
                    <a:pt x="3216328" y="1789414"/>
                  </a:moveTo>
                  <a:lnTo>
                    <a:pt x="9595" y="1789414"/>
                  </a:lnTo>
                  <a:lnTo>
                    <a:pt x="9595" y="10560"/>
                  </a:lnTo>
                  <a:lnTo>
                    <a:pt x="3216328" y="10560"/>
                  </a:lnTo>
                  <a:close/>
                </a:path>
              </a:pathLst>
            </a:custGeom>
            <a:solidFill>
              <a:srgbClr val="FFFFFF"/>
            </a:solidFill>
            <a:ln w="25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25605C8-F02E-41D9-9F10-33CC33273A5E}"/>
              </a:ext>
            </a:extLst>
          </p:cNvPr>
          <p:cNvSpPr txBox="1"/>
          <p:nvPr/>
        </p:nvSpPr>
        <p:spPr>
          <a:xfrm>
            <a:off x="2184400" y="5526314"/>
            <a:ext cx="78080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>
                <a:solidFill>
                  <a:schemeClr val="tx1">
                    <a:lumMod val="50000"/>
                    <a:lumOff val="50000"/>
                  </a:schemeClr>
                </a:solidFill>
              </a:rPr>
              <a:t>student.craigndave.org</a:t>
            </a:r>
          </a:p>
        </p:txBody>
      </p:sp>
      <p:pic>
        <p:nvPicPr>
          <p:cNvPr id="2" name="Screen Recording 1">
            <a:hlinkClick r:id="" action="ppaction://media"/>
            <a:extLst>
              <a:ext uri="{FF2B5EF4-FFF2-40B4-BE49-F238E27FC236}">
                <a16:creationId xmlns:a16="http://schemas.microsoft.com/office/drawing/2014/main" id="{B1EA1BE8-C720-4C6A-8348-301596B53B5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3948" y="997713"/>
            <a:ext cx="7180959" cy="421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41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2947853-E1EE-4D77-9DC1-BD14C2A80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626" y="-28576"/>
            <a:ext cx="12239625" cy="688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8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3176235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note about this video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060" name="Group 3059">
            <a:extLst>
              <a:ext uri="{FF2B5EF4-FFF2-40B4-BE49-F238E27FC236}">
                <a16:creationId xmlns:a16="http://schemas.microsoft.com/office/drawing/2014/main" id="{7E5CE014-93C2-469A-A554-EECF6DFCAF0A}"/>
              </a:ext>
            </a:extLst>
          </p:cNvPr>
          <p:cNvGrpSpPr/>
          <p:nvPr/>
        </p:nvGrpSpPr>
        <p:grpSpPr>
          <a:xfrm>
            <a:off x="216286" y="1231322"/>
            <a:ext cx="7101690" cy="5477490"/>
            <a:chOff x="4706243" y="2443259"/>
            <a:chExt cx="2761389" cy="2129843"/>
          </a:xfrm>
        </p:grpSpPr>
        <p:sp>
          <p:nvSpPr>
            <p:cNvPr id="3013" name="Freeform: Shape 3012">
              <a:extLst>
                <a:ext uri="{FF2B5EF4-FFF2-40B4-BE49-F238E27FC236}">
                  <a16:creationId xmlns:a16="http://schemas.microsoft.com/office/drawing/2014/main" id="{5191AA9F-8925-42F3-92F1-57E940CD4A8D}"/>
                </a:ext>
              </a:extLst>
            </p:cNvPr>
            <p:cNvSpPr/>
            <p:nvPr/>
          </p:nvSpPr>
          <p:spPr>
            <a:xfrm>
              <a:off x="5611944" y="4295125"/>
              <a:ext cx="948406" cy="277977"/>
            </a:xfrm>
            <a:custGeom>
              <a:avLst/>
              <a:gdLst>
                <a:gd name="connsiteX0" fmla="*/ 857888 w 948406"/>
                <a:gd name="connsiteY0" fmla="*/ 261502 h 277977"/>
                <a:gd name="connsiteX1" fmla="*/ 813306 w 948406"/>
                <a:gd name="connsiteY1" fmla="*/ 232241 h 277977"/>
                <a:gd name="connsiteX2" fmla="*/ 782990 w 948406"/>
                <a:gd name="connsiteY2" fmla="*/ 0 h 277977"/>
                <a:gd name="connsiteX3" fmla="*/ 165416 w 948406"/>
                <a:gd name="connsiteY3" fmla="*/ 0 h 277977"/>
                <a:gd name="connsiteX4" fmla="*/ 135101 w 948406"/>
                <a:gd name="connsiteY4" fmla="*/ 232241 h 277977"/>
                <a:gd name="connsiteX5" fmla="*/ 90517 w 948406"/>
                <a:gd name="connsiteY5" fmla="*/ 261502 h 277977"/>
                <a:gd name="connsiteX6" fmla="*/ 0 w 948406"/>
                <a:gd name="connsiteY6" fmla="*/ 277978 h 277977"/>
                <a:gd name="connsiteX7" fmla="*/ 948406 w 948406"/>
                <a:gd name="connsiteY7" fmla="*/ 277978 h 277977"/>
                <a:gd name="connsiteX8" fmla="*/ 857888 w 948406"/>
                <a:gd name="connsiteY8" fmla="*/ 261502 h 277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8406" h="277977">
                  <a:moveTo>
                    <a:pt x="857888" y="261502"/>
                  </a:moveTo>
                  <a:cubicBezTo>
                    <a:pt x="826420" y="255307"/>
                    <a:pt x="818611" y="254912"/>
                    <a:pt x="813306" y="232241"/>
                  </a:cubicBezTo>
                  <a:cubicBezTo>
                    <a:pt x="808000" y="209571"/>
                    <a:pt x="782990" y="0"/>
                    <a:pt x="782990" y="0"/>
                  </a:cubicBezTo>
                  <a:lnTo>
                    <a:pt x="165416" y="0"/>
                  </a:lnTo>
                  <a:cubicBezTo>
                    <a:pt x="165416" y="0"/>
                    <a:pt x="140373" y="209604"/>
                    <a:pt x="135101" y="232241"/>
                  </a:cubicBezTo>
                  <a:cubicBezTo>
                    <a:pt x="129828" y="254879"/>
                    <a:pt x="121920" y="255307"/>
                    <a:pt x="90517" y="261502"/>
                  </a:cubicBezTo>
                  <a:cubicBezTo>
                    <a:pt x="59115" y="267697"/>
                    <a:pt x="0" y="273496"/>
                    <a:pt x="0" y="277978"/>
                  </a:cubicBezTo>
                  <a:lnTo>
                    <a:pt x="948406" y="277978"/>
                  </a:lnTo>
                  <a:cubicBezTo>
                    <a:pt x="948406" y="273496"/>
                    <a:pt x="889357" y="267730"/>
                    <a:pt x="857888" y="261502"/>
                  </a:cubicBezTo>
                  <a:close/>
                </a:path>
              </a:pathLst>
            </a:custGeom>
            <a:solidFill>
              <a:srgbClr val="C9CCD2"/>
            </a:solidFill>
            <a:ln w="3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14" name="Freeform: Shape 3013">
              <a:extLst>
                <a:ext uri="{FF2B5EF4-FFF2-40B4-BE49-F238E27FC236}">
                  <a16:creationId xmlns:a16="http://schemas.microsoft.com/office/drawing/2014/main" id="{36EE4DBE-47D0-4E34-9F54-13E56F769B48}"/>
                </a:ext>
              </a:extLst>
            </p:cNvPr>
            <p:cNvSpPr/>
            <p:nvPr/>
          </p:nvSpPr>
          <p:spPr>
            <a:xfrm>
              <a:off x="4706243" y="4073363"/>
              <a:ext cx="2761389" cy="221696"/>
            </a:xfrm>
            <a:custGeom>
              <a:avLst/>
              <a:gdLst>
                <a:gd name="connsiteX0" fmla="*/ 0 w 2761389"/>
                <a:gd name="connsiteY0" fmla="*/ 0 h 221696"/>
                <a:gd name="connsiteX1" fmla="*/ 0 w 2761389"/>
                <a:gd name="connsiteY1" fmla="*/ 146469 h 221696"/>
                <a:gd name="connsiteX2" fmla="*/ 75228 w 2761389"/>
                <a:gd name="connsiteY2" fmla="*/ 221697 h 221696"/>
                <a:gd name="connsiteX3" fmla="*/ 2686128 w 2761389"/>
                <a:gd name="connsiteY3" fmla="*/ 221697 h 221696"/>
                <a:gd name="connsiteX4" fmla="*/ 2761389 w 2761389"/>
                <a:gd name="connsiteY4" fmla="*/ 146469 h 221696"/>
                <a:gd name="connsiteX5" fmla="*/ 2761389 w 2761389"/>
                <a:gd name="connsiteY5" fmla="*/ 0 h 221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61389" h="221696">
                  <a:moveTo>
                    <a:pt x="0" y="0"/>
                  </a:moveTo>
                  <a:lnTo>
                    <a:pt x="0" y="146469"/>
                  </a:lnTo>
                  <a:cubicBezTo>
                    <a:pt x="132" y="187964"/>
                    <a:pt x="33742" y="221571"/>
                    <a:pt x="75228" y="221697"/>
                  </a:cubicBezTo>
                  <a:lnTo>
                    <a:pt x="2686128" y="221697"/>
                  </a:lnTo>
                  <a:cubicBezTo>
                    <a:pt x="2727614" y="221571"/>
                    <a:pt x="2761257" y="187968"/>
                    <a:pt x="2761389" y="146469"/>
                  </a:cubicBezTo>
                  <a:lnTo>
                    <a:pt x="2761389" y="0"/>
                  </a:lnTo>
                  <a:close/>
                </a:path>
              </a:pathLst>
            </a:custGeom>
            <a:solidFill>
              <a:srgbClr val="B0B5BA"/>
            </a:solidFill>
            <a:ln w="3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15" name="Freeform: Shape 3014">
              <a:extLst>
                <a:ext uri="{FF2B5EF4-FFF2-40B4-BE49-F238E27FC236}">
                  <a16:creationId xmlns:a16="http://schemas.microsoft.com/office/drawing/2014/main" id="{89A6E792-F737-4543-8545-95FFFC0D51E0}"/>
                </a:ext>
              </a:extLst>
            </p:cNvPr>
            <p:cNvSpPr/>
            <p:nvPr/>
          </p:nvSpPr>
          <p:spPr>
            <a:xfrm>
              <a:off x="4706243" y="2443259"/>
              <a:ext cx="2761389" cy="1629905"/>
            </a:xfrm>
            <a:custGeom>
              <a:avLst/>
              <a:gdLst>
                <a:gd name="connsiteX0" fmla="*/ 0 w 2761389"/>
                <a:gd name="connsiteY0" fmla="*/ 1629906 h 1629905"/>
                <a:gd name="connsiteX1" fmla="*/ 0 w 2761389"/>
                <a:gd name="connsiteY1" fmla="*/ 68737 h 1629905"/>
                <a:gd name="connsiteX2" fmla="*/ 68736 w 2761389"/>
                <a:gd name="connsiteY2" fmla="*/ 0 h 1629905"/>
                <a:gd name="connsiteX3" fmla="*/ 2692652 w 2761389"/>
                <a:gd name="connsiteY3" fmla="*/ 0 h 1629905"/>
                <a:gd name="connsiteX4" fmla="*/ 2761389 w 2761389"/>
                <a:gd name="connsiteY4" fmla="*/ 68737 h 1629905"/>
                <a:gd name="connsiteX5" fmla="*/ 2761389 w 2761389"/>
                <a:gd name="connsiteY5" fmla="*/ 1629906 h 1629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61389" h="1629905">
                  <a:moveTo>
                    <a:pt x="0" y="1629906"/>
                  </a:moveTo>
                  <a:lnTo>
                    <a:pt x="0" y="68737"/>
                  </a:lnTo>
                  <a:cubicBezTo>
                    <a:pt x="66" y="30796"/>
                    <a:pt x="30809" y="56"/>
                    <a:pt x="68736" y="0"/>
                  </a:cubicBezTo>
                  <a:lnTo>
                    <a:pt x="2692652" y="0"/>
                  </a:lnTo>
                  <a:cubicBezTo>
                    <a:pt x="2730580" y="56"/>
                    <a:pt x="2761323" y="30796"/>
                    <a:pt x="2761389" y="68737"/>
                  </a:cubicBezTo>
                  <a:lnTo>
                    <a:pt x="2761389" y="1629906"/>
                  </a:lnTo>
                  <a:close/>
                </a:path>
              </a:pathLst>
            </a:custGeom>
            <a:solidFill>
              <a:srgbClr val="000000"/>
            </a:solidFill>
            <a:ln w="3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18" name="Freeform: Shape 3017">
              <a:extLst>
                <a:ext uri="{FF2B5EF4-FFF2-40B4-BE49-F238E27FC236}">
                  <a16:creationId xmlns:a16="http://schemas.microsoft.com/office/drawing/2014/main" id="{0655B6A5-E621-4CC7-83A0-8121DD4D6B68}"/>
                </a:ext>
              </a:extLst>
            </p:cNvPr>
            <p:cNvSpPr/>
            <p:nvPr/>
          </p:nvSpPr>
          <p:spPr>
            <a:xfrm>
              <a:off x="4822100" y="2555228"/>
              <a:ext cx="2529609" cy="1397104"/>
            </a:xfrm>
            <a:custGeom>
              <a:avLst/>
              <a:gdLst>
                <a:gd name="connsiteX0" fmla="*/ 0 w 2529609"/>
                <a:gd name="connsiteY0" fmla="*/ 0 h 1397104"/>
                <a:gd name="connsiteX1" fmla="*/ 2529610 w 2529609"/>
                <a:gd name="connsiteY1" fmla="*/ 0 h 1397104"/>
                <a:gd name="connsiteX2" fmla="*/ 2529610 w 2529609"/>
                <a:gd name="connsiteY2" fmla="*/ 1397104 h 1397104"/>
                <a:gd name="connsiteX3" fmla="*/ 0 w 2529609"/>
                <a:gd name="connsiteY3" fmla="*/ 1397104 h 1397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29609" h="1397104">
                  <a:moveTo>
                    <a:pt x="0" y="0"/>
                  </a:moveTo>
                  <a:lnTo>
                    <a:pt x="2529610" y="0"/>
                  </a:lnTo>
                  <a:lnTo>
                    <a:pt x="2529610" y="1397104"/>
                  </a:lnTo>
                  <a:lnTo>
                    <a:pt x="0" y="1397104"/>
                  </a:lnTo>
                  <a:close/>
                </a:path>
              </a:pathLst>
            </a:custGeom>
            <a:solidFill>
              <a:srgbClr val="FFFFFF"/>
            </a:solidFill>
            <a:ln w="3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3067" name="Rectangle 3066">
            <a:extLst>
              <a:ext uri="{FF2B5EF4-FFF2-40B4-BE49-F238E27FC236}">
                <a16:creationId xmlns:a16="http://schemas.microsoft.com/office/drawing/2014/main" id="{998BEC78-F24D-4D62-B215-E40371AFDE37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600" dirty="0">
                <a:solidFill>
                  <a:schemeClr val="tx1"/>
                </a:solidFill>
              </a:rPr>
              <a:t>This video covers simplifying Boolean expressions using </a:t>
            </a:r>
            <a:r>
              <a:rPr lang="en-GB" sz="1600" b="1" dirty="0">
                <a:solidFill>
                  <a:schemeClr val="tx1"/>
                </a:solidFill>
              </a:rPr>
              <a:t>Karnaugh maps</a:t>
            </a:r>
            <a:r>
              <a:rPr lang="en-GB" sz="1600" dirty="0">
                <a:solidFill>
                  <a:schemeClr val="tx1"/>
                </a:solidFill>
              </a:rPr>
              <a:t>. It assumes you are already familiar with the basics of </a:t>
            </a:r>
            <a:r>
              <a:rPr lang="en-GB" sz="1600" b="1" dirty="0">
                <a:solidFill>
                  <a:schemeClr val="tx1"/>
                </a:solidFill>
              </a:rPr>
              <a:t>Karnaugh maps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  <a:endParaRPr lang="en-GB" sz="1600" b="1" i="1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r>
              <a:rPr lang="en-GB" sz="1600" dirty="0">
                <a:solidFill>
                  <a:schemeClr val="tx1"/>
                </a:solidFill>
              </a:rPr>
              <a:t>If you have not seen it yet, we suggest you watch </a:t>
            </a:r>
            <a:r>
              <a:rPr lang="en-GB" sz="1600" i="1" dirty="0">
                <a:solidFill>
                  <a:schemeClr val="tx1"/>
                </a:solidFill>
              </a:rPr>
              <a:t>Karnaugh </a:t>
            </a:r>
            <a:r>
              <a:rPr lang="en-GB" sz="1600" i="1">
                <a:solidFill>
                  <a:schemeClr val="tx1"/>
                </a:solidFill>
              </a:rPr>
              <a:t>maps Part </a:t>
            </a:r>
            <a:r>
              <a:rPr lang="en-GB" sz="1600" i="1" dirty="0">
                <a:solidFill>
                  <a:schemeClr val="tx1"/>
                </a:solidFill>
              </a:rPr>
              <a:t>1 </a:t>
            </a:r>
            <a:r>
              <a:rPr lang="en-GB" sz="1600" dirty="0">
                <a:solidFill>
                  <a:schemeClr val="tx1"/>
                </a:solidFill>
              </a:rPr>
              <a:t>first. 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3" name="Picture 2" descr="A picture containing calendar&#10;&#10;Description automatically generated">
            <a:extLst>
              <a:ext uri="{FF2B5EF4-FFF2-40B4-BE49-F238E27FC236}">
                <a16:creationId xmlns:a16="http://schemas.microsoft.com/office/drawing/2014/main" id="{14DB46E1-0874-4B34-A27B-31C7D1676E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45" y="1482194"/>
            <a:ext cx="6505602" cy="3659401"/>
          </a:xfrm>
          <a:prstGeom prst="rect">
            <a:avLst/>
          </a:prstGeom>
        </p:spPr>
      </p:pic>
      <p:pic>
        <p:nvPicPr>
          <p:cNvPr id="3063" name="Graphic 3062" descr="Play">
            <a:extLst>
              <a:ext uri="{FF2B5EF4-FFF2-40B4-BE49-F238E27FC236}">
                <a16:creationId xmlns:a16="http://schemas.microsoft.com/office/drawing/2014/main" id="{6E0C279E-B237-4931-9A7F-10EF970AAF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65098" y="2711875"/>
            <a:ext cx="1637760" cy="16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98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7403811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a Karnaugh map to simplify Boolean expressions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67" name="Rectangle 3066">
            <a:extLst>
              <a:ext uri="{FF2B5EF4-FFF2-40B4-BE49-F238E27FC236}">
                <a16:creationId xmlns:a16="http://schemas.microsoft.com/office/drawing/2014/main" id="{998BEC78-F24D-4D62-B215-E40371AFDE37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The expression we are considering here is: A AND B OR A AND NOT 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We have already drawn a </a:t>
            </a:r>
            <a:r>
              <a:rPr lang="en-GB" sz="1600" b="1" dirty="0">
                <a:solidFill>
                  <a:schemeClr val="tx1"/>
                </a:solidFill>
              </a:rPr>
              <a:t>Karnaugh map</a:t>
            </a:r>
            <a:r>
              <a:rPr lang="en-GB" sz="1600" dirty="0">
                <a:solidFill>
                  <a:schemeClr val="tx1"/>
                </a:solidFill>
              </a:rPr>
              <a:t> with two variables – A across the top and B down the side.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We have also filled in the two possible states of each variable – so, A can be either 0 or 1, as can B.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C5E44E9B-0C1E-47C9-B8CE-03A0D02D93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213658"/>
              </p:ext>
            </p:extLst>
          </p:nvPr>
        </p:nvGraphicFramePr>
        <p:xfrm>
          <a:off x="309561" y="1217651"/>
          <a:ext cx="4629152" cy="384940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157288">
                  <a:extLst>
                    <a:ext uri="{9D8B030D-6E8A-4147-A177-3AD203B41FA5}">
                      <a16:colId xmlns:a16="http://schemas.microsoft.com/office/drawing/2014/main" val="3680471363"/>
                    </a:ext>
                  </a:extLst>
                </a:gridCol>
                <a:gridCol w="1157288">
                  <a:extLst>
                    <a:ext uri="{9D8B030D-6E8A-4147-A177-3AD203B41FA5}">
                      <a16:colId xmlns:a16="http://schemas.microsoft.com/office/drawing/2014/main" val="3969158144"/>
                    </a:ext>
                  </a:extLst>
                </a:gridCol>
                <a:gridCol w="1157288">
                  <a:extLst>
                    <a:ext uri="{9D8B030D-6E8A-4147-A177-3AD203B41FA5}">
                      <a16:colId xmlns:a16="http://schemas.microsoft.com/office/drawing/2014/main" val="2967576320"/>
                    </a:ext>
                  </a:extLst>
                </a:gridCol>
                <a:gridCol w="1157288">
                  <a:extLst>
                    <a:ext uri="{9D8B030D-6E8A-4147-A177-3AD203B41FA5}">
                      <a16:colId xmlns:a16="http://schemas.microsoft.com/office/drawing/2014/main" val="2876161798"/>
                    </a:ext>
                  </a:extLst>
                </a:gridCol>
              </a:tblGrid>
              <a:tr h="769881">
                <a:tc gridSpan="4">
                  <a:txBody>
                    <a:bodyPr/>
                    <a:lstStyle/>
                    <a:p>
                      <a:pPr algn="l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Expression: A </a:t>
                      </a:r>
                      <a:r>
                        <a:rPr lang="en-GB" sz="2400" b="1" i="0" dirty="0">
                          <a:solidFill>
                            <a:schemeClr val="tx1"/>
                          </a:solidFill>
                          <a:effectLst/>
                        </a:rPr>
                        <a:t>∧</a:t>
                      </a:r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 B V A </a:t>
                      </a:r>
                      <a:r>
                        <a:rPr lang="en-GB" sz="2400" b="1" i="0" dirty="0">
                          <a:solidFill>
                            <a:schemeClr val="tx1"/>
                          </a:solidFill>
                          <a:effectLst/>
                        </a:rPr>
                        <a:t>∧ ¬B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125183" marR="125183" marT="62591" marB="6259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8428646"/>
                  </a:ext>
                </a:extLst>
              </a:tr>
              <a:tr h="769881">
                <a:tc rowSpan="2" gridSpan="2">
                  <a:txBody>
                    <a:bodyPr/>
                    <a:lstStyle/>
                    <a:p>
                      <a:pPr algn="r"/>
                      <a:r>
                        <a:rPr lang="en-GB" sz="2500" dirty="0"/>
                        <a:t>                  </a:t>
                      </a:r>
                    </a:p>
                    <a:p>
                      <a:pPr algn="r"/>
                      <a:endParaRPr lang="en-GB" sz="2500" dirty="0"/>
                    </a:p>
                    <a:p>
                      <a:pPr algn="r"/>
                      <a:endParaRPr lang="en-GB" sz="2500" dirty="0"/>
                    </a:p>
                  </a:txBody>
                  <a:tcPr marL="125183" marR="125183" marT="62591" marB="62591" anchor="ctr"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/>
                        <a:t>A</a:t>
                      </a:r>
                    </a:p>
                  </a:txBody>
                  <a:tcPr marL="125183" marR="125183" marT="62591" marB="62591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/>
                        <a:t>A</a:t>
                      </a:r>
                    </a:p>
                  </a:txBody>
                  <a:tcPr marL="125183" marR="125183" marT="62591" marB="62591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68204378"/>
                  </a:ext>
                </a:extLst>
              </a:tr>
              <a:tr h="769881">
                <a:tc gridSpan="2"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0</a:t>
                      </a:r>
                    </a:p>
                  </a:txBody>
                  <a:tcPr marL="125183" marR="125183" marT="62591" marB="62591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1</a:t>
                      </a:r>
                    </a:p>
                  </a:txBody>
                  <a:tcPr marL="125183" marR="125183" marT="62591" marB="62591" anchor="ctr"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4605409"/>
                  </a:ext>
                </a:extLst>
              </a:tr>
              <a:tr h="769881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/>
                        <a:t>B</a:t>
                      </a:r>
                    </a:p>
                  </a:txBody>
                  <a:tcPr marL="125183" marR="125183" marT="62591" marB="62591" anchor="ctr"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0</a:t>
                      </a:r>
                    </a:p>
                  </a:txBody>
                  <a:tcPr marL="125183" marR="125183" marT="62591" marB="62591" anchor="ctr"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dirty="0"/>
                    </a:p>
                  </a:txBody>
                  <a:tcPr marL="125183" marR="125183" marT="62591" marB="62591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dirty="0"/>
                    </a:p>
                  </a:txBody>
                  <a:tcPr marL="125183" marR="125183" marT="62591" marB="62591" anchor="ctr"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52671"/>
                  </a:ext>
                </a:extLst>
              </a:tr>
              <a:tr h="769881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/>
                        <a:t>B</a:t>
                      </a:r>
                    </a:p>
                  </a:txBody>
                  <a:tcPr marL="125183" marR="125183" marT="62591" marB="62591"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1</a:t>
                      </a:r>
                    </a:p>
                  </a:txBody>
                  <a:tcPr marL="125183" marR="125183" marT="62591" marB="62591" anchor="ctr"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/>
                    </a:p>
                  </a:txBody>
                  <a:tcPr marL="125183" marR="125183" marT="62591" marB="62591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dirty="0"/>
                    </a:p>
                  </a:txBody>
                  <a:tcPr marL="125183" marR="125183" marT="62591" marB="6259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444203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BDCB899-A055-40E1-864A-DA6274ABE214}"/>
              </a:ext>
            </a:extLst>
          </p:cNvPr>
          <p:cNvCxnSpPr>
            <a:cxnSpLocks/>
          </p:cNvCxnSpPr>
          <p:nvPr/>
        </p:nvCxnSpPr>
        <p:spPr>
          <a:xfrm flipH="1" flipV="1">
            <a:off x="309561" y="1990725"/>
            <a:ext cx="2314576" cy="1529834"/>
          </a:xfrm>
          <a:prstGeom prst="line">
            <a:avLst/>
          </a:prstGeom>
          <a:ln w="381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8C0580F-3F4E-414E-B15F-51900671478F}"/>
              </a:ext>
            </a:extLst>
          </p:cNvPr>
          <p:cNvSpPr txBox="1"/>
          <p:nvPr/>
        </p:nvSpPr>
        <p:spPr>
          <a:xfrm>
            <a:off x="1857376" y="2132671"/>
            <a:ext cx="3241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/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AEF2B0-303E-4913-97D9-0AD710793F82}"/>
              </a:ext>
            </a:extLst>
          </p:cNvPr>
          <p:cNvSpPr txBox="1"/>
          <p:nvPr/>
        </p:nvSpPr>
        <p:spPr>
          <a:xfrm>
            <a:off x="704851" y="2863474"/>
            <a:ext cx="3241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979092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7403811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a Karnaugh map to simplify Boolean expressions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67" name="Rectangle 3066">
            <a:extLst>
              <a:ext uri="{FF2B5EF4-FFF2-40B4-BE49-F238E27FC236}">
                <a16:creationId xmlns:a16="http://schemas.microsoft.com/office/drawing/2014/main" id="{998BEC78-F24D-4D62-B215-E40371AFDE37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We now take each part of the expression in turn, separated by an </a:t>
            </a:r>
            <a:r>
              <a:rPr lang="en-GB" sz="1600" b="1" dirty="0">
                <a:solidFill>
                  <a:schemeClr val="tx1"/>
                </a:solidFill>
              </a:rPr>
              <a:t>OR </a:t>
            </a:r>
            <a:r>
              <a:rPr lang="en-GB" sz="1600" dirty="0">
                <a:solidFill>
                  <a:schemeClr val="tx1"/>
                </a:solidFill>
              </a:rPr>
              <a:t>symbol.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To put the expression A AND B into the map, we find all the cells where both A and B are 1.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C5E44E9B-0C1E-47C9-B8CE-03A0D02D93B8}"/>
              </a:ext>
            </a:extLst>
          </p:cNvPr>
          <p:cNvGraphicFramePr>
            <a:graphicFrameLocks noGrp="1"/>
          </p:cNvGraphicFramePr>
          <p:nvPr/>
        </p:nvGraphicFramePr>
        <p:xfrm>
          <a:off x="309561" y="1217651"/>
          <a:ext cx="4629152" cy="384940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157288">
                  <a:extLst>
                    <a:ext uri="{9D8B030D-6E8A-4147-A177-3AD203B41FA5}">
                      <a16:colId xmlns:a16="http://schemas.microsoft.com/office/drawing/2014/main" val="3680471363"/>
                    </a:ext>
                  </a:extLst>
                </a:gridCol>
                <a:gridCol w="1157288">
                  <a:extLst>
                    <a:ext uri="{9D8B030D-6E8A-4147-A177-3AD203B41FA5}">
                      <a16:colId xmlns:a16="http://schemas.microsoft.com/office/drawing/2014/main" val="3969158144"/>
                    </a:ext>
                  </a:extLst>
                </a:gridCol>
                <a:gridCol w="1157288">
                  <a:extLst>
                    <a:ext uri="{9D8B030D-6E8A-4147-A177-3AD203B41FA5}">
                      <a16:colId xmlns:a16="http://schemas.microsoft.com/office/drawing/2014/main" val="2967576320"/>
                    </a:ext>
                  </a:extLst>
                </a:gridCol>
                <a:gridCol w="1157288">
                  <a:extLst>
                    <a:ext uri="{9D8B030D-6E8A-4147-A177-3AD203B41FA5}">
                      <a16:colId xmlns:a16="http://schemas.microsoft.com/office/drawing/2014/main" val="2876161798"/>
                    </a:ext>
                  </a:extLst>
                </a:gridCol>
              </a:tblGrid>
              <a:tr h="769881">
                <a:tc gridSpan="4">
                  <a:txBody>
                    <a:bodyPr/>
                    <a:lstStyle/>
                    <a:p>
                      <a:pPr algn="l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Expression: A </a:t>
                      </a:r>
                      <a:r>
                        <a:rPr lang="en-GB" sz="2400" b="1" i="0" dirty="0">
                          <a:solidFill>
                            <a:schemeClr val="tx1"/>
                          </a:solidFill>
                          <a:effectLst/>
                        </a:rPr>
                        <a:t>∧</a:t>
                      </a:r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 B V A </a:t>
                      </a:r>
                      <a:r>
                        <a:rPr lang="en-GB" sz="2400" b="1" i="0" dirty="0">
                          <a:solidFill>
                            <a:schemeClr val="tx1"/>
                          </a:solidFill>
                          <a:effectLst/>
                        </a:rPr>
                        <a:t>∧ ¬B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125183" marR="125183" marT="62591" marB="6259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8428646"/>
                  </a:ext>
                </a:extLst>
              </a:tr>
              <a:tr h="769881">
                <a:tc rowSpan="2" gridSpan="2">
                  <a:txBody>
                    <a:bodyPr/>
                    <a:lstStyle/>
                    <a:p>
                      <a:pPr algn="r"/>
                      <a:r>
                        <a:rPr lang="en-GB" sz="2500" dirty="0"/>
                        <a:t>                  </a:t>
                      </a:r>
                    </a:p>
                    <a:p>
                      <a:pPr algn="r"/>
                      <a:endParaRPr lang="en-GB" sz="2500" dirty="0"/>
                    </a:p>
                    <a:p>
                      <a:pPr algn="r"/>
                      <a:endParaRPr lang="en-GB" sz="2500" dirty="0"/>
                    </a:p>
                  </a:txBody>
                  <a:tcPr marL="125183" marR="125183" marT="62591" marB="62591" anchor="ctr"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/>
                        <a:t>A</a:t>
                      </a:r>
                    </a:p>
                  </a:txBody>
                  <a:tcPr marL="125183" marR="125183" marT="62591" marB="62591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/>
                        <a:t>A</a:t>
                      </a:r>
                    </a:p>
                  </a:txBody>
                  <a:tcPr marL="125183" marR="125183" marT="62591" marB="62591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68204378"/>
                  </a:ext>
                </a:extLst>
              </a:tr>
              <a:tr h="769881">
                <a:tc gridSpan="2"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0</a:t>
                      </a:r>
                    </a:p>
                  </a:txBody>
                  <a:tcPr marL="125183" marR="125183" marT="62591" marB="62591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1</a:t>
                      </a:r>
                    </a:p>
                  </a:txBody>
                  <a:tcPr marL="125183" marR="125183" marT="62591" marB="62591" anchor="ctr"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4605409"/>
                  </a:ext>
                </a:extLst>
              </a:tr>
              <a:tr h="769881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/>
                        <a:t>B</a:t>
                      </a:r>
                    </a:p>
                  </a:txBody>
                  <a:tcPr marL="125183" marR="125183" marT="62591" marB="62591" anchor="ctr"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0</a:t>
                      </a:r>
                    </a:p>
                  </a:txBody>
                  <a:tcPr marL="125183" marR="125183" marT="62591" marB="62591" anchor="ctr"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dirty="0"/>
                    </a:p>
                  </a:txBody>
                  <a:tcPr marL="125183" marR="125183" marT="62591" marB="62591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dirty="0"/>
                    </a:p>
                  </a:txBody>
                  <a:tcPr marL="125183" marR="125183" marT="62591" marB="62591" anchor="ctr"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52671"/>
                  </a:ext>
                </a:extLst>
              </a:tr>
              <a:tr h="769881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/>
                        <a:t>B</a:t>
                      </a:r>
                    </a:p>
                  </a:txBody>
                  <a:tcPr marL="125183" marR="125183" marT="62591" marB="62591"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1</a:t>
                      </a:r>
                    </a:p>
                  </a:txBody>
                  <a:tcPr marL="125183" marR="125183" marT="62591" marB="62591" anchor="ctr"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/>
                    </a:p>
                  </a:txBody>
                  <a:tcPr marL="125183" marR="125183" marT="62591" marB="62591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dirty="0"/>
                    </a:p>
                  </a:txBody>
                  <a:tcPr marL="125183" marR="125183" marT="62591" marB="6259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444203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BDCB899-A055-40E1-864A-DA6274ABE214}"/>
              </a:ext>
            </a:extLst>
          </p:cNvPr>
          <p:cNvCxnSpPr>
            <a:cxnSpLocks/>
          </p:cNvCxnSpPr>
          <p:nvPr/>
        </p:nvCxnSpPr>
        <p:spPr>
          <a:xfrm flipH="1" flipV="1">
            <a:off x="309561" y="1990725"/>
            <a:ext cx="2314576" cy="1529834"/>
          </a:xfrm>
          <a:prstGeom prst="line">
            <a:avLst/>
          </a:prstGeom>
          <a:ln w="381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8C0580F-3F4E-414E-B15F-51900671478F}"/>
              </a:ext>
            </a:extLst>
          </p:cNvPr>
          <p:cNvSpPr txBox="1"/>
          <p:nvPr/>
        </p:nvSpPr>
        <p:spPr>
          <a:xfrm>
            <a:off x="1857376" y="2132671"/>
            <a:ext cx="3241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/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AEF2B0-303E-4913-97D9-0AD710793F82}"/>
              </a:ext>
            </a:extLst>
          </p:cNvPr>
          <p:cNvSpPr txBox="1"/>
          <p:nvPr/>
        </p:nvSpPr>
        <p:spPr>
          <a:xfrm>
            <a:off x="704851" y="2863474"/>
            <a:ext cx="3241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/>
              <a:t>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D8A175-24C8-4D96-B3DF-5161C0B15CFB}"/>
              </a:ext>
            </a:extLst>
          </p:cNvPr>
          <p:cNvSpPr/>
          <p:nvPr/>
        </p:nvSpPr>
        <p:spPr>
          <a:xfrm>
            <a:off x="5291408" y="1970604"/>
            <a:ext cx="2876550" cy="5619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A ∧ B V A ∧ ¬B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3DAE9F-779A-42DD-9A7C-1DA4E7D27F47}"/>
              </a:ext>
            </a:extLst>
          </p:cNvPr>
          <p:cNvSpPr txBox="1"/>
          <p:nvPr/>
        </p:nvSpPr>
        <p:spPr>
          <a:xfrm>
            <a:off x="6386315" y="1427976"/>
            <a:ext cx="494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OR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FD66088-EDA6-4880-9C12-6607F36FCB1E}"/>
              </a:ext>
            </a:extLst>
          </p:cNvPr>
          <p:cNvCxnSpPr>
            <a:cxnSpLocks/>
          </p:cNvCxnSpPr>
          <p:nvPr/>
        </p:nvCxnSpPr>
        <p:spPr>
          <a:xfrm>
            <a:off x="6642864" y="1828086"/>
            <a:ext cx="0" cy="1017100"/>
          </a:xfrm>
          <a:prstGeom prst="line">
            <a:avLst/>
          </a:prstGeom>
          <a:ln w="38100">
            <a:solidFill>
              <a:srgbClr val="7F7F7F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3A80C72-82F6-4F5C-A012-D64B6585F7C5}"/>
              </a:ext>
            </a:extLst>
          </p:cNvPr>
          <p:cNvSpPr txBox="1"/>
          <p:nvPr/>
        </p:nvSpPr>
        <p:spPr>
          <a:xfrm>
            <a:off x="6444731" y="1995457"/>
            <a:ext cx="396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</a:t>
            </a:r>
            <a:endParaRPr lang="en-GB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FD0657E-4A56-4309-94A2-F83D5765D8B3}"/>
              </a:ext>
            </a:extLst>
          </p:cNvPr>
          <p:cNvSpPr/>
          <p:nvPr/>
        </p:nvSpPr>
        <p:spPr>
          <a:xfrm>
            <a:off x="5555487" y="2034288"/>
            <a:ext cx="981828" cy="4191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28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2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7403811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a Karnaugh map to simplify Boolean expressions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67" name="Rectangle 3066">
            <a:extLst>
              <a:ext uri="{FF2B5EF4-FFF2-40B4-BE49-F238E27FC236}">
                <a16:creationId xmlns:a16="http://schemas.microsoft.com/office/drawing/2014/main" id="{998BEC78-F24D-4D62-B215-E40371AFDE37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We now take each part of the expression in turn, separated by an </a:t>
            </a:r>
            <a:r>
              <a:rPr lang="en-GB" sz="1600" b="1" dirty="0">
                <a:solidFill>
                  <a:schemeClr val="tx1"/>
                </a:solidFill>
              </a:rPr>
              <a:t>OR </a:t>
            </a:r>
            <a:r>
              <a:rPr lang="en-GB" sz="1600" dirty="0">
                <a:solidFill>
                  <a:schemeClr val="tx1"/>
                </a:solidFill>
              </a:rPr>
              <a:t>symbol.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To put the expression A AND B into the map, we find all the cells where both A and B are 1.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There is only one location where this is the case – we put a 1 in this cell.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C5E44E9B-0C1E-47C9-B8CE-03A0D02D93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51245"/>
              </p:ext>
            </p:extLst>
          </p:nvPr>
        </p:nvGraphicFramePr>
        <p:xfrm>
          <a:off x="309561" y="1217651"/>
          <a:ext cx="4629152" cy="384940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157288">
                  <a:extLst>
                    <a:ext uri="{9D8B030D-6E8A-4147-A177-3AD203B41FA5}">
                      <a16:colId xmlns:a16="http://schemas.microsoft.com/office/drawing/2014/main" val="3680471363"/>
                    </a:ext>
                  </a:extLst>
                </a:gridCol>
                <a:gridCol w="1157288">
                  <a:extLst>
                    <a:ext uri="{9D8B030D-6E8A-4147-A177-3AD203B41FA5}">
                      <a16:colId xmlns:a16="http://schemas.microsoft.com/office/drawing/2014/main" val="3969158144"/>
                    </a:ext>
                  </a:extLst>
                </a:gridCol>
                <a:gridCol w="1157288">
                  <a:extLst>
                    <a:ext uri="{9D8B030D-6E8A-4147-A177-3AD203B41FA5}">
                      <a16:colId xmlns:a16="http://schemas.microsoft.com/office/drawing/2014/main" val="2967576320"/>
                    </a:ext>
                  </a:extLst>
                </a:gridCol>
                <a:gridCol w="1157288">
                  <a:extLst>
                    <a:ext uri="{9D8B030D-6E8A-4147-A177-3AD203B41FA5}">
                      <a16:colId xmlns:a16="http://schemas.microsoft.com/office/drawing/2014/main" val="2876161798"/>
                    </a:ext>
                  </a:extLst>
                </a:gridCol>
              </a:tblGrid>
              <a:tr h="769881">
                <a:tc gridSpan="4">
                  <a:txBody>
                    <a:bodyPr/>
                    <a:lstStyle/>
                    <a:p>
                      <a:pPr algn="l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Expression: A </a:t>
                      </a:r>
                      <a:r>
                        <a:rPr lang="en-GB" sz="2400" b="1" i="0" dirty="0">
                          <a:solidFill>
                            <a:schemeClr val="tx1"/>
                          </a:solidFill>
                          <a:effectLst/>
                        </a:rPr>
                        <a:t>∧</a:t>
                      </a:r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 B V A </a:t>
                      </a:r>
                      <a:r>
                        <a:rPr lang="en-GB" sz="2400" b="1" i="0" dirty="0">
                          <a:solidFill>
                            <a:schemeClr val="tx1"/>
                          </a:solidFill>
                          <a:effectLst/>
                        </a:rPr>
                        <a:t>∧ ¬B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125183" marR="125183" marT="62591" marB="6259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8428646"/>
                  </a:ext>
                </a:extLst>
              </a:tr>
              <a:tr h="769881">
                <a:tc rowSpan="2" gridSpan="2">
                  <a:txBody>
                    <a:bodyPr/>
                    <a:lstStyle/>
                    <a:p>
                      <a:pPr algn="r"/>
                      <a:r>
                        <a:rPr lang="en-GB" sz="2500" dirty="0"/>
                        <a:t>                  </a:t>
                      </a:r>
                    </a:p>
                    <a:p>
                      <a:pPr algn="r"/>
                      <a:endParaRPr lang="en-GB" sz="2500" dirty="0"/>
                    </a:p>
                    <a:p>
                      <a:pPr algn="r"/>
                      <a:endParaRPr lang="en-GB" sz="2500" dirty="0"/>
                    </a:p>
                  </a:txBody>
                  <a:tcPr marL="125183" marR="125183" marT="62591" marB="62591" anchor="ctr"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/>
                        <a:t>A</a:t>
                      </a:r>
                    </a:p>
                  </a:txBody>
                  <a:tcPr marL="125183" marR="125183" marT="62591" marB="62591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/>
                        <a:t>A</a:t>
                      </a:r>
                    </a:p>
                  </a:txBody>
                  <a:tcPr marL="125183" marR="125183" marT="62591" marB="62591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204378"/>
                  </a:ext>
                </a:extLst>
              </a:tr>
              <a:tr h="769881">
                <a:tc gridSpan="2"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0</a:t>
                      </a:r>
                    </a:p>
                  </a:txBody>
                  <a:tcPr marL="125183" marR="125183" marT="62591" marB="62591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1</a:t>
                      </a:r>
                    </a:p>
                  </a:txBody>
                  <a:tcPr marL="125183" marR="125183" marT="62591" marB="62591" anchor="ctr"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605409"/>
                  </a:ext>
                </a:extLst>
              </a:tr>
              <a:tr h="769881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/>
                        <a:t>B</a:t>
                      </a:r>
                    </a:p>
                  </a:txBody>
                  <a:tcPr marL="125183" marR="125183" marT="62591" marB="62591" anchor="ctr"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0</a:t>
                      </a:r>
                    </a:p>
                  </a:txBody>
                  <a:tcPr marL="125183" marR="125183" marT="62591" marB="62591" anchor="ctr"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dirty="0"/>
                    </a:p>
                  </a:txBody>
                  <a:tcPr marL="125183" marR="125183" marT="62591" marB="62591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dirty="0"/>
                    </a:p>
                  </a:txBody>
                  <a:tcPr marL="125183" marR="125183" marT="62591" marB="62591" anchor="ctr"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52671"/>
                  </a:ext>
                </a:extLst>
              </a:tr>
              <a:tr h="769881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/>
                        <a:t>B</a:t>
                      </a:r>
                    </a:p>
                  </a:txBody>
                  <a:tcPr marL="125183" marR="125183" marT="62591" marB="62591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1</a:t>
                      </a:r>
                    </a:p>
                  </a:txBody>
                  <a:tcPr marL="125183" marR="125183" marT="62591" marB="62591" anchor="ctr"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/>
                    </a:p>
                  </a:txBody>
                  <a:tcPr marL="125183" marR="125183" marT="62591" marB="62591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dirty="0"/>
                    </a:p>
                  </a:txBody>
                  <a:tcPr marL="125183" marR="125183" marT="62591" marB="62591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444203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BDCB899-A055-40E1-864A-DA6274ABE214}"/>
              </a:ext>
            </a:extLst>
          </p:cNvPr>
          <p:cNvCxnSpPr>
            <a:cxnSpLocks/>
          </p:cNvCxnSpPr>
          <p:nvPr/>
        </p:nvCxnSpPr>
        <p:spPr>
          <a:xfrm flipH="1" flipV="1">
            <a:off x="309561" y="1990725"/>
            <a:ext cx="2314576" cy="1529834"/>
          </a:xfrm>
          <a:prstGeom prst="line">
            <a:avLst/>
          </a:prstGeom>
          <a:ln w="381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8C0580F-3F4E-414E-B15F-51900671478F}"/>
              </a:ext>
            </a:extLst>
          </p:cNvPr>
          <p:cNvSpPr txBox="1"/>
          <p:nvPr/>
        </p:nvSpPr>
        <p:spPr>
          <a:xfrm>
            <a:off x="1857376" y="2132671"/>
            <a:ext cx="3241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/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AEF2B0-303E-4913-97D9-0AD710793F82}"/>
              </a:ext>
            </a:extLst>
          </p:cNvPr>
          <p:cNvSpPr txBox="1"/>
          <p:nvPr/>
        </p:nvSpPr>
        <p:spPr>
          <a:xfrm>
            <a:off x="704851" y="2863474"/>
            <a:ext cx="3241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/>
              <a:t>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D8A175-24C8-4D96-B3DF-5161C0B15CFB}"/>
              </a:ext>
            </a:extLst>
          </p:cNvPr>
          <p:cNvSpPr/>
          <p:nvPr/>
        </p:nvSpPr>
        <p:spPr>
          <a:xfrm>
            <a:off x="5291408" y="1970604"/>
            <a:ext cx="2876550" cy="5619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A ∧ B V A ∧ ¬B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3DAE9F-779A-42DD-9A7C-1DA4E7D27F47}"/>
              </a:ext>
            </a:extLst>
          </p:cNvPr>
          <p:cNvSpPr txBox="1"/>
          <p:nvPr/>
        </p:nvSpPr>
        <p:spPr>
          <a:xfrm>
            <a:off x="6386315" y="1427976"/>
            <a:ext cx="494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OR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FD66088-EDA6-4880-9C12-6607F36FCB1E}"/>
              </a:ext>
            </a:extLst>
          </p:cNvPr>
          <p:cNvCxnSpPr>
            <a:cxnSpLocks/>
          </p:cNvCxnSpPr>
          <p:nvPr/>
        </p:nvCxnSpPr>
        <p:spPr>
          <a:xfrm>
            <a:off x="6642864" y="1828086"/>
            <a:ext cx="0" cy="1017100"/>
          </a:xfrm>
          <a:prstGeom prst="line">
            <a:avLst/>
          </a:prstGeom>
          <a:ln w="38100">
            <a:solidFill>
              <a:srgbClr val="7F7F7F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3A80C72-82F6-4F5C-A012-D64B6585F7C5}"/>
              </a:ext>
            </a:extLst>
          </p:cNvPr>
          <p:cNvSpPr txBox="1"/>
          <p:nvPr/>
        </p:nvSpPr>
        <p:spPr>
          <a:xfrm>
            <a:off x="6444731" y="1995457"/>
            <a:ext cx="396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</a:t>
            </a:r>
            <a:endParaRPr lang="en-GB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FD0657E-4A56-4309-94A2-F83D5765D8B3}"/>
              </a:ext>
            </a:extLst>
          </p:cNvPr>
          <p:cNvSpPr/>
          <p:nvPr/>
        </p:nvSpPr>
        <p:spPr>
          <a:xfrm>
            <a:off x="5555487" y="2034288"/>
            <a:ext cx="981828" cy="4191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59E307-00CB-4459-816B-AFB02379E14B}"/>
              </a:ext>
            </a:extLst>
          </p:cNvPr>
          <p:cNvSpPr txBox="1"/>
          <p:nvPr/>
        </p:nvSpPr>
        <p:spPr>
          <a:xfrm>
            <a:off x="4190474" y="4451075"/>
            <a:ext cx="3241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/>
              <a:t>1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9D26F75-F747-45E0-AB20-15B91249DBF2}"/>
              </a:ext>
            </a:extLst>
          </p:cNvPr>
          <p:cNvCxnSpPr>
            <a:endCxn id="13" idx="0"/>
          </p:cNvCxnSpPr>
          <p:nvPr/>
        </p:nvCxnSpPr>
        <p:spPr>
          <a:xfrm>
            <a:off x="4352538" y="3429000"/>
            <a:ext cx="0" cy="102207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A6516AD-45DB-4AD0-AA07-D126BD41AD5A}"/>
              </a:ext>
            </a:extLst>
          </p:cNvPr>
          <p:cNvCxnSpPr>
            <a:cxnSpLocks/>
          </p:cNvCxnSpPr>
          <p:nvPr/>
        </p:nvCxnSpPr>
        <p:spPr>
          <a:xfrm>
            <a:off x="2508001" y="4689601"/>
            <a:ext cx="1444877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690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7403811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a Karnaugh map to simplify Boolean expressions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67" name="Rectangle 3066">
            <a:extLst>
              <a:ext uri="{FF2B5EF4-FFF2-40B4-BE49-F238E27FC236}">
                <a16:creationId xmlns:a16="http://schemas.microsoft.com/office/drawing/2014/main" id="{998BEC78-F24D-4D62-B215-E40371AFDE37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We now look at the second part of the expression after the </a:t>
            </a:r>
            <a:r>
              <a:rPr lang="en-GB" sz="1600" b="1" dirty="0">
                <a:solidFill>
                  <a:schemeClr val="tx1"/>
                </a:solidFill>
              </a:rPr>
              <a:t>OR</a:t>
            </a:r>
            <a:r>
              <a:rPr lang="en-GB" sz="1600" dirty="0">
                <a:solidFill>
                  <a:schemeClr val="tx1"/>
                </a:solidFill>
              </a:rPr>
              <a:t> symbol.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To put A AND NOT B in the map, we find all cells where A is 1 and B is 0.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C5E44E9B-0C1E-47C9-B8CE-03A0D02D93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305153"/>
              </p:ext>
            </p:extLst>
          </p:nvPr>
        </p:nvGraphicFramePr>
        <p:xfrm>
          <a:off x="309561" y="1217651"/>
          <a:ext cx="4629152" cy="384940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157288">
                  <a:extLst>
                    <a:ext uri="{9D8B030D-6E8A-4147-A177-3AD203B41FA5}">
                      <a16:colId xmlns:a16="http://schemas.microsoft.com/office/drawing/2014/main" val="3680471363"/>
                    </a:ext>
                  </a:extLst>
                </a:gridCol>
                <a:gridCol w="1157288">
                  <a:extLst>
                    <a:ext uri="{9D8B030D-6E8A-4147-A177-3AD203B41FA5}">
                      <a16:colId xmlns:a16="http://schemas.microsoft.com/office/drawing/2014/main" val="3969158144"/>
                    </a:ext>
                  </a:extLst>
                </a:gridCol>
                <a:gridCol w="1157288">
                  <a:extLst>
                    <a:ext uri="{9D8B030D-6E8A-4147-A177-3AD203B41FA5}">
                      <a16:colId xmlns:a16="http://schemas.microsoft.com/office/drawing/2014/main" val="2967576320"/>
                    </a:ext>
                  </a:extLst>
                </a:gridCol>
                <a:gridCol w="1157288">
                  <a:extLst>
                    <a:ext uri="{9D8B030D-6E8A-4147-A177-3AD203B41FA5}">
                      <a16:colId xmlns:a16="http://schemas.microsoft.com/office/drawing/2014/main" val="2876161798"/>
                    </a:ext>
                  </a:extLst>
                </a:gridCol>
              </a:tblGrid>
              <a:tr h="769881">
                <a:tc gridSpan="4">
                  <a:txBody>
                    <a:bodyPr/>
                    <a:lstStyle/>
                    <a:p>
                      <a:pPr algn="l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Expression: A </a:t>
                      </a:r>
                      <a:r>
                        <a:rPr lang="en-GB" sz="2400" b="1" i="0" dirty="0">
                          <a:solidFill>
                            <a:schemeClr val="tx1"/>
                          </a:solidFill>
                          <a:effectLst/>
                        </a:rPr>
                        <a:t>∧</a:t>
                      </a:r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 B V A </a:t>
                      </a:r>
                      <a:r>
                        <a:rPr lang="en-GB" sz="2400" b="1" i="0" dirty="0">
                          <a:solidFill>
                            <a:schemeClr val="tx1"/>
                          </a:solidFill>
                          <a:effectLst/>
                        </a:rPr>
                        <a:t>∧ ¬B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125183" marR="125183" marT="62591" marB="6259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8428646"/>
                  </a:ext>
                </a:extLst>
              </a:tr>
              <a:tr h="769881">
                <a:tc rowSpan="2" gridSpan="2">
                  <a:txBody>
                    <a:bodyPr/>
                    <a:lstStyle/>
                    <a:p>
                      <a:pPr algn="r"/>
                      <a:r>
                        <a:rPr lang="en-GB" sz="2500" dirty="0"/>
                        <a:t>                  </a:t>
                      </a:r>
                    </a:p>
                    <a:p>
                      <a:pPr algn="r"/>
                      <a:endParaRPr lang="en-GB" sz="2500" dirty="0"/>
                    </a:p>
                    <a:p>
                      <a:pPr algn="r"/>
                      <a:endParaRPr lang="en-GB" sz="2500" dirty="0"/>
                    </a:p>
                  </a:txBody>
                  <a:tcPr marL="125183" marR="125183" marT="62591" marB="62591" anchor="ctr"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/>
                        <a:t>A</a:t>
                      </a:r>
                    </a:p>
                  </a:txBody>
                  <a:tcPr marL="125183" marR="125183" marT="62591" marB="62591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/>
                        <a:t>A</a:t>
                      </a:r>
                    </a:p>
                  </a:txBody>
                  <a:tcPr marL="125183" marR="125183" marT="62591" marB="62591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204378"/>
                  </a:ext>
                </a:extLst>
              </a:tr>
              <a:tr h="769881">
                <a:tc gridSpan="2"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0</a:t>
                      </a:r>
                    </a:p>
                  </a:txBody>
                  <a:tcPr marL="125183" marR="125183" marT="62591" marB="62591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1</a:t>
                      </a:r>
                    </a:p>
                  </a:txBody>
                  <a:tcPr marL="125183" marR="125183" marT="62591" marB="62591" anchor="ctr"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605409"/>
                  </a:ext>
                </a:extLst>
              </a:tr>
              <a:tr h="769881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/>
                        <a:t>B</a:t>
                      </a:r>
                    </a:p>
                  </a:txBody>
                  <a:tcPr marL="125183" marR="125183" marT="62591" marB="62591" anchor="ctr"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0</a:t>
                      </a:r>
                    </a:p>
                  </a:txBody>
                  <a:tcPr marL="125183" marR="125183" marT="62591" marB="62591" anchor="ctr"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dirty="0"/>
                    </a:p>
                  </a:txBody>
                  <a:tcPr marL="125183" marR="125183" marT="62591" marB="62591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dirty="0"/>
                    </a:p>
                  </a:txBody>
                  <a:tcPr marL="125183" marR="125183" marT="62591" marB="62591" anchor="ctr"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952671"/>
                  </a:ext>
                </a:extLst>
              </a:tr>
              <a:tr h="769881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/>
                        <a:t>B</a:t>
                      </a:r>
                    </a:p>
                  </a:txBody>
                  <a:tcPr marL="125183" marR="125183" marT="62591" marB="62591"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1</a:t>
                      </a:r>
                    </a:p>
                  </a:txBody>
                  <a:tcPr marL="125183" marR="125183" marT="62591" marB="62591" anchor="ctr"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/>
                    </a:p>
                  </a:txBody>
                  <a:tcPr marL="125183" marR="125183" marT="62591" marB="62591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1</a:t>
                      </a:r>
                    </a:p>
                  </a:txBody>
                  <a:tcPr marL="125183" marR="125183" marT="62591" marB="6259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1444203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BDCB899-A055-40E1-864A-DA6274ABE214}"/>
              </a:ext>
            </a:extLst>
          </p:cNvPr>
          <p:cNvCxnSpPr>
            <a:cxnSpLocks/>
          </p:cNvCxnSpPr>
          <p:nvPr/>
        </p:nvCxnSpPr>
        <p:spPr>
          <a:xfrm flipH="1" flipV="1">
            <a:off x="309561" y="1990725"/>
            <a:ext cx="2314576" cy="1529834"/>
          </a:xfrm>
          <a:prstGeom prst="line">
            <a:avLst/>
          </a:prstGeom>
          <a:ln w="381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8C0580F-3F4E-414E-B15F-51900671478F}"/>
              </a:ext>
            </a:extLst>
          </p:cNvPr>
          <p:cNvSpPr txBox="1"/>
          <p:nvPr/>
        </p:nvSpPr>
        <p:spPr>
          <a:xfrm>
            <a:off x="1857376" y="2132671"/>
            <a:ext cx="3241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/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AEF2B0-303E-4913-97D9-0AD710793F82}"/>
              </a:ext>
            </a:extLst>
          </p:cNvPr>
          <p:cNvSpPr txBox="1"/>
          <p:nvPr/>
        </p:nvSpPr>
        <p:spPr>
          <a:xfrm>
            <a:off x="704851" y="2863474"/>
            <a:ext cx="3241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/>
              <a:t>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D8A175-24C8-4D96-B3DF-5161C0B15CFB}"/>
              </a:ext>
            </a:extLst>
          </p:cNvPr>
          <p:cNvSpPr/>
          <p:nvPr/>
        </p:nvSpPr>
        <p:spPr>
          <a:xfrm>
            <a:off x="5291408" y="1970604"/>
            <a:ext cx="2876550" cy="5619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A ∧ B V A ∧ ¬B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3DAE9F-779A-42DD-9A7C-1DA4E7D27F47}"/>
              </a:ext>
            </a:extLst>
          </p:cNvPr>
          <p:cNvSpPr txBox="1"/>
          <p:nvPr/>
        </p:nvSpPr>
        <p:spPr>
          <a:xfrm>
            <a:off x="6386315" y="1427976"/>
            <a:ext cx="494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OR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FD66088-EDA6-4880-9C12-6607F36FCB1E}"/>
              </a:ext>
            </a:extLst>
          </p:cNvPr>
          <p:cNvCxnSpPr>
            <a:cxnSpLocks/>
          </p:cNvCxnSpPr>
          <p:nvPr/>
        </p:nvCxnSpPr>
        <p:spPr>
          <a:xfrm>
            <a:off x="6642864" y="1828086"/>
            <a:ext cx="0" cy="1017100"/>
          </a:xfrm>
          <a:prstGeom prst="line">
            <a:avLst/>
          </a:prstGeom>
          <a:ln w="38100">
            <a:solidFill>
              <a:srgbClr val="7F7F7F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3A80C72-82F6-4F5C-A012-D64B6585F7C5}"/>
              </a:ext>
            </a:extLst>
          </p:cNvPr>
          <p:cNvSpPr txBox="1"/>
          <p:nvPr/>
        </p:nvSpPr>
        <p:spPr>
          <a:xfrm>
            <a:off x="6444731" y="1995457"/>
            <a:ext cx="396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</a:t>
            </a:r>
            <a:endParaRPr lang="en-GB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FD0657E-4A56-4309-94A2-F83D5765D8B3}"/>
              </a:ext>
            </a:extLst>
          </p:cNvPr>
          <p:cNvSpPr/>
          <p:nvPr/>
        </p:nvSpPr>
        <p:spPr>
          <a:xfrm>
            <a:off x="5555487" y="2034288"/>
            <a:ext cx="981828" cy="4191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9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33333E-6 L 0.10313 0.000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5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7403811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a Karnaugh map to simplify Boolean expressions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67" name="Rectangle 3066">
            <a:extLst>
              <a:ext uri="{FF2B5EF4-FFF2-40B4-BE49-F238E27FC236}">
                <a16:creationId xmlns:a16="http://schemas.microsoft.com/office/drawing/2014/main" id="{998BEC78-F24D-4D62-B215-E40371AFDE37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We now look at the second part of the expression after the </a:t>
            </a:r>
            <a:r>
              <a:rPr lang="en-GB" sz="1600" b="1" dirty="0">
                <a:solidFill>
                  <a:schemeClr val="tx1"/>
                </a:solidFill>
              </a:rPr>
              <a:t>OR</a:t>
            </a:r>
            <a:r>
              <a:rPr lang="en-GB" sz="1600" dirty="0">
                <a:solidFill>
                  <a:schemeClr val="tx1"/>
                </a:solidFill>
              </a:rPr>
              <a:t> symbol.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To put A AND NOT B in the map, we find all cells where A is 1 and B is 0.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Again, there is only one location where this is the case – we put a 1 in this cell.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C5E44E9B-0C1E-47C9-B8CE-03A0D02D93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562847"/>
              </p:ext>
            </p:extLst>
          </p:nvPr>
        </p:nvGraphicFramePr>
        <p:xfrm>
          <a:off x="309561" y="1217651"/>
          <a:ext cx="4629152" cy="384940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157288">
                  <a:extLst>
                    <a:ext uri="{9D8B030D-6E8A-4147-A177-3AD203B41FA5}">
                      <a16:colId xmlns:a16="http://schemas.microsoft.com/office/drawing/2014/main" val="3680471363"/>
                    </a:ext>
                  </a:extLst>
                </a:gridCol>
                <a:gridCol w="1157288">
                  <a:extLst>
                    <a:ext uri="{9D8B030D-6E8A-4147-A177-3AD203B41FA5}">
                      <a16:colId xmlns:a16="http://schemas.microsoft.com/office/drawing/2014/main" val="3969158144"/>
                    </a:ext>
                  </a:extLst>
                </a:gridCol>
                <a:gridCol w="1157288">
                  <a:extLst>
                    <a:ext uri="{9D8B030D-6E8A-4147-A177-3AD203B41FA5}">
                      <a16:colId xmlns:a16="http://schemas.microsoft.com/office/drawing/2014/main" val="2967576320"/>
                    </a:ext>
                  </a:extLst>
                </a:gridCol>
                <a:gridCol w="1157288">
                  <a:extLst>
                    <a:ext uri="{9D8B030D-6E8A-4147-A177-3AD203B41FA5}">
                      <a16:colId xmlns:a16="http://schemas.microsoft.com/office/drawing/2014/main" val="2876161798"/>
                    </a:ext>
                  </a:extLst>
                </a:gridCol>
              </a:tblGrid>
              <a:tr h="769881">
                <a:tc gridSpan="4">
                  <a:txBody>
                    <a:bodyPr/>
                    <a:lstStyle/>
                    <a:p>
                      <a:pPr algn="l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Expression: A </a:t>
                      </a:r>
                      <a:r>
                        <a:rPr lang="en-GB" sz="2400" b="1" i="0" dirty="0">
                          <a:solidFill>
                            <a:schemeClr val="tx1"/>
                          </a:solidFill>
                          <a:effectLst/>
                        </a:rPr>
                        <a:t>∧</a:t>
                      </a:r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 B V A </a:t>
                      </a:r>
                      <a:r>
                        <a:rPr lang="en-GB" sz="2400" b="1" i="0" dirty="0">
                          <a:solidFill>
                            <a:schemeClr val="tx1"/>
                          </a:solidFill>
                          <a:effectLst/>
                        </a:rPr>
                        <a:t>∧ ¬B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125183" marR="125183" marT="62591" marB="6259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8428646"/>
                  </a:ext>
                </a:extLst>
              </a:tr>
              <a:tr h="769881">
                <a:tc rowSpan="2" gridSpan="2">
                  <a:txBody>
                    <a:bodyPr/>
                    <a:lstStyle/>
                    <a:p>
                      <a:pPr algn="r"/>
                      <a:r>
                        <a:rPr lang="en-GB" sz="2500" dirty="0"/>
                        <a:t>                  </a:t>
                      </a:r>
                    </a:p>
                    <a:p>
                      <a:pPr algn="r"/>
                      <a:endParaRPr lang="en-GB" sz="2500" dirty="0"/>
                    </a:p>
                    <a:p>
                      <a:pPr algn="r"/>
                      <a:endParaRPr lang="en-GB" sz="2500" dirty="0"/>
                    </a:p>
                  </a:txBody>
                  <a:tcPr marL="125183" marR="125183" marT="62591" marB="62591" anchor="ctr"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/>
                        <a:t>A</a:t>
                      </a:r>
                    </a:p>
                  </a:txBody>
                  <a:tcPr marL="125183" marR="125183" marT="62591" marB="62591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/>
                        <a:t>A</a:t>
                      </a:r>
                    </a:p>
                  </a:txBody>
                  <a:tcPr marL="125183" marR="125183" marT="62591" marB="62591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204378"/>
                  </a:ext>
                </a:extLst>
              </a:tr>
              <a:tr h="769881">
                <a:tc gridSpan="2"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0</a:t>
                      </a:r>
                    </a:p>
                  </a:txBody>
                  <a:tcPr marL="125183" marR="125183" marT="62591" marB="62591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1</a:t>
                      </a:r>
                    </a:p>
                  </a:txBody>
                  <a:tcPr marL="125183" marR="125183" marT="62591" marB="62591" anchor="ctr"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605409"/>
                  </a:ext>
                </a:extLst>
              </a:tr>
              <a:tr h="769881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/>
                        <a:t>B</a:t>
                      </a:r>
                    </a:p>
                  </a:txBody>
                  <a:tcPr marL="125183" marR="125183" marT="62591" marB="62591" anchor="ctr"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0</a:t>
                      </a:r>
                    </a:p>
                  </a:txBody>
                  <a:tcPr marL="125183" marR="125183" marT="62591" marB="62591" anchor="ctr"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dirty="0"/>
                    </a:p>
                  </a:txBody>
                  <a:tcPr marL="125183" marR="125183" marT="62591" marB="62591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dirty="0"/>
                    </a:p>
                  </a:txBody>
                  <a:tcPr marL="125183" marR="125183" marT="62591" marB="62591" anchor="ctr"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52671"/>
                  </a:ext>
                </a:extLst>
              </a:tr>
              <a:tr h="769881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/>
                        <a:t>B</a:t>
                      </a:r>
                    </a:p>
                  </a:txBody>
                  <a:tcPr marL="125183" marR="125183" marT="62591" marB="62591"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1</a:t>
                      </a:r>
                    </a:p>
                  </a:txBody>
                  <a:tcPr marL="125183" marR="125183" marT="62591" marB="62591" anchor="ctr"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/>
                    </a:p>
                  </a:txBody>
                  <a:tcPr marL="125183" marR="125183" marT="62591" marB="62591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1</a:t>
                      </a:r>
                    </a:p>
                  </a:txBody>
                  <a:tcPr marL="125183" marR="125183" marT="62591" marB="6259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1444203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BDCB899-A055-40E1-864A-DA6274ABE214}"/>
              </a:ext>
            </a:extLst>
          </p:cNvPr>
          <p:cNvCxnSpPr>
            <a:cxnSpLocks/>
          </p:cNvCxnSpPr>
          <p:nvPr/>
        </p:nvCxnSpPr>
        <p:spPr>
          <a:xfrm flipH="1" flipV="1">
            <a:off x="309561" y="1990725"/>
            <a:ext cx="2314576" cy="1529834"/>
          </a:xfrm>
          <a:prstGeom prst="line">
            <a:avLst/>
          </a:prstGeom>
          <a:ln w="381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8C0580F-3F4E-414E-B15F-51900671478F}"/>
              </a:ext>
            </a:extLst>
          </p:cNvPr>
          <p:cNvSpPr txBox="1"/>
          <p:nvPr/>
        </p:nvSpPr>
        <p:spPr>
          <a:xfrm>
            <a:off x="1857376" y="2132671"/>
            <a:ext cx="3241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/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AEF2B0-303E-4913-97D9-0AD710793F82}"/>
              </a:ext>
            </a:extLst>
          </p:cNvPr>
          <p:cNvSpPr txBox="1"/>
          <p:nvPr/>
        </p:nvSpPr>
        <p:spPr>
          <a:xfrm>
            <a:off x="704851" y="2863474"/>
            <a:ext cx="3241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/>
              <a:t>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D8A175-24C8-4D96-B3DF-5161C0B15CFB}"/>
              </a:ext>
            </a:extLst>
          </p:cNvPr>
          <p:cNvSpPr/>
          <p:nvPr/>
        </p:nvSpPr>
        <p:spPr>
          <a:xfrm>
            <a:off x="5291408" y="1970604"/>
            <a:ext cx="2876550" cy="5619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A ∧ B V A ∧ ¬B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3DAE9F-779A-42DD-9A7C-1DA4E7D27F47}"/>
              </a:ext>
            </a:extLst>
          </p:cNvPr>
          <p:cNvSpPr txBox="1"/>
          <p:nvPr/>
        </p:nvSpPr>
        <p:spPr>
          <a:xfrm>
            <a:off x="6386315" y="1427976"/>
            <a:ext cx="494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OR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FD66088-EDA6-4880-9C12-6607F36FCB1E}"/>
              </a:ext>
            </a:extLst>
          </p:cNvPr>
          <p:cNvCxnSpPr>
            <a:cxnSpLocks/>
          </p:cNvCxnSpPr>
          <p:nvPr/>
        </p:nvCxnSpPr>
        <p:spPr>
          <a:xfrm>
            <a:off x="6642864" y="1828086"/>
            <a:ext cx="0" cy="1017100"/>
          </a:xfrm>
          <a:prstGeom prst="line">
            <a:avLst/>
          </a:prstGeom>
          <a:ln w="38100">
            <a:solidFill>
              <a:srgbClr val="7F7F7F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3A80C72-82F6-4F5C-A012-D64B6585F7C5}"/>
              </a:ext>
            </a:extLst>
          </p:cNvPr>
          <p:cNvSpPr txBox="1"/>
          <p:nvPr/>
        </p:nvSpPr>
        <p:spPr>
          <a:xfrm>
            <a:off x="6444731" y="1995457"/>
            <a:ext cx="396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</a:t>
            </a:r>
            <a:endParaRPr lang="en-GB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FD0657E-4A56-4309-94A2-F83D5765D8B3}"/>
              </a:ext>
            </a:extLst>
          </p:cNvPr>
          <p:cNvSpPr/>
          <p:nvPr/>
        </p:nvSpPr>
        <p:spPr>
          <a:xfrm>
            <a:off x="6812787" y="2034288"/>
            <a:ext cx="981828" cy="4191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2E89F1-73A4-4624-B7CB-7F50748172EA}"/>
              </a:ext>
            </a:extLst>
          </p:cNvPr>
          <p:cNvSpPr txBox="1"/>
          <p:nvPr/>
        </p:nvSpPr>
        <p:spPr>
          <a:xfrm>
            <a:off x="4190474" y="3679550"/>
            <a:ext cx="3241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/>
              <a:t>1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BD44636-1CD7-4CF7-9969-58EFF27C6FCE}"/>
              </a:ext>
            </a:extLst>
          </p:cNvPr>
          <p:cNvCxnSpPr>
            <a:cxnSpLocks/>
          </p:cNvCxnSpPr>
          <p:nvPr/>
        </p:nvCxnSpPr>
        <p:spPr>
          <a:xfrm>
            <a:off x="4352538" y="3429000"/>
            <a:ext cx="0" cy="3429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1556B85-7C58-4B71-8A3A-EF5764979B35}"/>
              </a:ext>
            </a:extLst>
          </p:cNvPr>
          <p:cNvCxnSpPr>
            <a:cxnSpLocks/>
          </p:cNvCxnSpPr>
          <p:nvPr/>
        </p:nvCxnSpPr>
        <p:spPr>
          <a:xfrm>
            <a:off x="2508001" y="3889501"/>
            <a:ext cx="1444877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33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7403811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a Karnaugh map to simplify Boolean expressions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67" name="Rectangle 3066">
            <a:extLst>
              <a:ext uri="{FF2B5EF4-FFF2-40B4-BE49-F238E27FC236}">
                <a16:creationId xmlns:a16="http://schemas.microsoft.com/office/drawing/2014/main" id="{998BEC78-F24D-4D62-B215-E40371AFDE37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This </a:t>
            </a:r>
            <a:r>
              <a:rPr lang="en-GB" sz="1600" b="1" dirty="0">
                <a:solidFill>
                  <a:schemeClr val="tx1"/>
                </a:solidFill>
              </a:rPr>
              <a:t>Karnaugh map</a:t>
            </a:r>
            <a:r>
              <a:rPr lang="en-GB" sz="1600" dirty="0">
                <a:solidFill>
                  <a:schemeClr val="tx1"/>
                </a:solidFill>
              </a:rPr>
              <a:t> now illustrates the expression 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So, the expression A ∧ B V A ∧ ¬B can be simplified to just A.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C5E44E9B-0C1E-47C9-B8CE-03A0D02D93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73965"/>
              </p:ext>
            </p:extLst>
          </p:nvPr>
        </p:nvGraphicFramePr>
        <p:xfrm>
          <a:off x="309561" y="1217651"/>
          <a:ext cx="4629152" cy="384940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157288">
                  <a:extLst>
                    <a:ext uri="{9D8B030D-6E8A-4147-A177-3AD203B41FA5}">
                      <a16:colId xmlns:a16="http://schemas.microsoft.com/office/drawing/2014/main" val="3680471363"/>
                    </a:ext>
                  </a:extLst>
                </a:gridCol>
                <a:gridCol w="1157288">
                  <a:extLst>
                    <a:ext uri="{9D8B030D-6E8A-4147-A177-3AD203B41FA5}">
                      <a16:colId xmlns:a16="http://schemas.microsoft.com/office/drawing/2014/main" val="3969158144"/>
                    </a:ext>
                  </a:extLst>
                </a:gridCol>
                <a:gridCol w="1157288">
                  <a:extLst>
                    <a:ext uri="{9D8B030D-6E8A-4147-A177-3AD203B41FA5}">
                      <a16:colId xmlns:a16="http://schemas.microsoft.com/office/drawing/2014/main" val="2967576320"/>
                    </a:ext>
                  </a:extLst>
                </a:gridCol>
                <a:gridCol w="1157288">
                  <a:extLst>
                    <a:ext uri="{9D8B030D-6E8A-4147-A177-3AD203B41FA5}">
                      <a16:colId xmlns:a16="http://schemas.microsoft.com/office/drawing/2014/main" val="2876161798"/>
                    </a:ext>
                  </a:extLst>
                </a:gridCol>
              </a:tblGrid>
              <a:tr h="769881">
                <a:tc gridSpan="4">
                  <a:txBody>
                    <a:bodyPr/>
                    <a:lstStyle/>
                    <a:p>
                      <a:pPr algn="l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Expression: A </a:t>
                      </a:r>
                      <a:r>
                        <a:rPr lang="en-GB" sz="2400" b="1" i="0" dirty="0">
                          <a:solidFill>
                            <a:schemeClr val="tx1"/>
                          </a:solidFill>
                          <a:effectLst/>
                        </a:rPr>
                        <a:t>∧</a:t>
                      </a:r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 B V A </a:t>
                      </a:r>
                      <a:r>
                        <a:rPr lang="en-GB" sz="2400" b="1" i="0" dirty="0">
                          <a:solidFill>
                            <a:schemeClr val="tx1"/>
                          </a:solidFill>
                          <a:effectLst/>
                        </a:rPr>
                        <a:t>∧ ¬B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125183" marR="125183" marT="62591" marB="6259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8428646"/>
                  </a:ext>
                </a:extLst>
              </a:tr>
              <a:tr h="769881">
                <a:tc rowSpan="2" gridSpan="2">
                  <a:txBody>
                    <a:bodyPr/>
                    <a:lstStyle/>
                    <a:p>
                      <a:pPr algn="r"/>
                      <a:r>
                        <a:rPr lang="en-GB" sz="2500" dirty="0"/>
                        <a:t>                  </a:t>
                      </a:r>
                    </a:p>
                    <a:p>
                      <a:pPr algn="r"/>
                      <a:endParaRPr lang="en-GB" sz="2500" dirty="0"/>
                    </a:p>
                    <a:p>
                      <a:pPr algn="r"/>
                      <a:endParaRPr lang="en-GB" sz="2500" dirty="0"/>
                    </a:p>
                  </a:txBody>
                  <a:tcPr marL="125183" marR="125183" marT="62591" marB="62591" anchor="ctr"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/>
                        <a:t>A</a:t>
                      </a:r>
                    </a:p>
                  </a:txBody>
                  <a:tcPr marL="125183" marR="125183" marT="62591" marB="62591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/>
                        <a:t>A</a:t>
                      </a:r>
                    </a:p>
                  </a:txBody>
                  <a:tcPr marL="125183" marR="125183" marT="62591" marB="62591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204378"/>
                  </a:ext>
                </a:extLst>
              </a:tr>
              <a:tr h="769881">
                <a:tc gridSpan="2"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0</a:t>
                      </a:r>
                    </a:p>
                  </a:txBody>
                  <a:tcPr marL="125183" marR="125183" marT="62591" marB="62591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1</a:t>
                      </a:r>
                    </a:p>
                  </a:txBody>
                  <a:tcPr marL="125183" marR="125183" marT="62591" marB="62591" anchor="ctr"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605409"/>
                  </a:ext>
                </a:extLst>
              </a:tr>
              <a:tr h="769881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/>
                        <a:t>B</a:t>
                      </a:r>
                    </a:p>
                  </a:txBody>
                  <a:tcPr marL="125183" marR="125183" marT="62591" marB="62591" anchor="ctr"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0</a:t>
                      </a:r>
                    </a:p>
                  </a:txBody>
                  <a:tcPr marL="125183" marR="125183" marT="62591" marB="62591" anchor="ctr"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dirty="0"/>
                    </a:p>
                  </a:txBody>
                  <a:tcPr marL="125183" marR="125183" marT="62591" marB="62591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1</a:t>
                      </a:r>
                    </a:p>
                  </a:txBody>
                  <a:tcPr marL="125183" marR="125183" marT="62591" marB="62591" anchor="ctr"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52671"/>
                  </a:ext>
                </a:extLst>
              </a:tr>
              <a:tr h="769881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/>
                        <a:t>B</a:t>
                      </a:r>
                    </a:p>
                  </a:txBody>
                  <a:tcPr marL="125183" marR="125183" marT="62591" marB="62591"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1</a:t>
                      </a:r>
                    </a:p>
                  </a:txBody>
                  <a:tcPr marL="125183" marR="125183" marT="62591" marB="62591" anchor="ctr"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/>
                    </a:p>
                  </a:txBody>
                  <a:tcPr marL="125183" marR="125183" marT="62591" marB="62591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1</a:t>
                      </a:r>
                    </a:p>
                  </a:txBody>
                  <a:tcPr marL="125183" marR="125183" marT="62591" marB="62591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444203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BDCB899-A055-40E1-864A-DA6274ABE214}"/>
              </a:ext>
            </a:extLst>
          </p:cNvPr>
          <p:cNvCxnSpPr>
            <a:cxnSpLocks/>
          </p:cNvCxnSpPr>
          <p:nvPr/>
        </p:nvCxnSpPr>
        <p:spPr>
          <a:xfrm flipH="1" flipV="1">
            <a:off x="309561" y="1990725"/>
            <a:ext cx="2314576" cy="1529834"/>
          </a:xfrm>
          <a:prstGeom prst="line">
            <a:avLst/>
          </a:prstGeom>
          <a:ln w="381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8C0580F-3F4E-414E-B15F-51900671478F}"/>
              </a:ext>
            </a:extLst>
          </p:cNvPr>
          <p:cNvSpPr txBox="1"/>
          <p:nvPr/>
        </p:nvSpPr>
        <p:spPr>
          <a:xfrm>
            <a:off x="1857376" y="2132671"/>
            <a:ext cx="3241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/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AEF2B0-303E-4913-97D9-0AD710793F82}"/>
              </a:ext>
            </a:extLst>
          </p:cNvPr>
          <p:cNvSpPr txBox="1"/>
          <p:nvPr/>
        </p:nvSpPr>
        <p:spPr>
          <a:xfrm>
            <a:off x="704851" y="2863474"/>
            <a:ext cx="3241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/>
              <a:t>B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7121F5B-D724-4525-AAFA-95F05E7A1308}"/>
              </a:ext>
            </a:extLst>
          </p:cNvPr>
          <p:cNvSpPr/>
          <p:nvPr/>
        </p:nvSpPr>
        <p:spPr>
          <a:xfrm>
            <a:off x="3924300" y="3600450"/>
            <a:ext cx="863600" cy="135890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41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7403811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a Karnaugh map to simplify Boolean expressions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67" name="Rectangle 3066">
            <a:extLst>
              <a:ext uri="{FF2B5EF4-FFF2-40B4-BE49-F238E27FC236}">
                <a16:creationId xmlns:a16="http://schemas.microsoft.com/office/drawing/2014/main" id="{998BEC78-F24D-4D62-B215-E40371AFDE37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This </a:t>
            </a:r>
            <a:r>
              <a:rPr lang="en-GB" sz="1600" b="1" dirty="0">
                <a:solidFill>
                  <a:schemeClr val="tx1"/>
                </a:solidFill>
              </a:rPr>
              <a:t>Karnaugh map</a:t>
            </a:r>
            <a:r>
              <a:rPr lang="en-GB" sz="1600" dirty="0">
                <a:solidFill>
                  <a:schemeClr val="tx1"/>
                </a:solidFill>
              </a:rPr>
              <a:t> now illustrates the expression 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So, the expression A ∧ B V A ∧ ¬B can be simplified to just A.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Consider that the original circuit contains a number of electric components (logic gates).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We now know we can simplify the circuit down to just a single line.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Doing so will reduce the number of components required, saving both money and power.</a:t>
            </a: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C5E44E9B-0C1E-47C9-B8CE-03A0D02D93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697125"/>
              </p:ext>
            </p:extLst>
          </p:nvPr>
        </p:nvGraphicFramePr>
        <p:xfrm>
          <a:off x="309561" y="1217651"/>
          <a:ext cx="4629152" cy="769881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629152">
                  <a:extLst>
                    <a:ext uri="{9D8B030D-6E8A-4147-A177-3AD203B41FA5}">
                      <a16:colId xmlns:a16="http://schemas.microsoft.com/office/drawing/2014/main" val="3680471363"/>
                    </a:ext>
                  </a:extLst>
                </a:gridCol>
              </a:tblGrid>
              <a:tr h="769881">
                <a:tc>
                  <a:txBody>
                    <a:bodyPr/>
                    <a:lstStyle/>
                    <a:p>
                      <a:pPr algn="l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Expression: A </a:t>
                      </a:r>
                      <a:r>
                        <a:rPr lang="en-GB" sz="2400" b="1" i="0" dirty="0">
                          <a:solidFill>
                            <a:schemeClr val="tx1"/>
                          </a:solidFill>
                          <a:effectLst/>
                        </a:rPr>
                        <a:t>∧</a:t>
                      </a:r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 B V A </a:t>
                      </a:r>
                      <a:r>
                        <a:rPr lang="en-GB" sz="2400" b="1" i="0" dirty="0">
                          <a:solidFill>
                            <a:schemeClr val="tx1"/>
                          </a:solidFill>
                          <a:effectLst/>
                        </a:rPr>
                        <a:t>∧ ¬B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125183" marR="125183" marT="62591" marB="6259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42864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9C227F4-ADEC-492F-BADA-C22A99AD65C3}"/>
              </a:ext>
            </a:extLst>
          </p:cNvPr>
          <p:cNvSpPr txBox="1"/>
          <p:nvPr/>
        </p:nvSpPr>
        <p:spPr>
          <a:xfrm>
            <a:off x="309561" y="2402309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8E6024F-FF6D-4655-883C-3F85617BC580}"/>
              </a:ext>
            </a:extLst>
          </p:cNvPr>
          <p:cNvGrpSpPr/>
          <p:nvPr/>
        </p:nvGrpSpPr>
        <p:grpSpPr>
          <a:xfrm>
            <a:off x="309561" y="2212009"/>
            <a:ext cx="7892511" cy="3889672"/>
            <a:chOff x="309561" y="2212009"/>
            <a:chExt cx="7892511" cy="388967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52FD1E6-C977-4EA0-88FB-08C36CB434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1973" y="3343360"/>
              <a:ext cx="2370099" cy="133045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3F6508E-1B10-4C76-800B-492ABDFF4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1874" y="2212009"/>
              <a:ext cx="2370099" cy="133045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1812F3D-0F5B-4D6A-8277-F2CB5FC7F1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8432" y="4763957"/>
              <a:ext cx="2370099" cy="1337724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3A42834-B42C-4AC6-8CAB-1D95FB9937C2}"/>
                </a:ext>
              </a:extLst>
            </p:cNvPr>
            <p:cNvCxnSpPr>
              <a:cxnSpLocks/>
            </p:cNvCxnSpPr>
            <p:nvPr/>
          </p:nvCxnSpPr>
          <p:spPr>
            <a:xfrm>
              <a:off x="5831973" y="2934386"/>
              <a:ext cx="0" cy="846092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B0CC3AE-D972-4AB9-900F-9CE0C41C9110}"/>
                </a:ext>
              </a:extLst>
            </p:cNvPr>
            <p:cNvCxnSpPr>
              <a:cxnSpLocks/>
            </p:cNvCxnSpPr>
            <p:nvPr/>
          </p:nvCxnSpPr>
          <p:spPr>
            <a:xfrm>
              <a:off x="5831973" y="4359961"/>
              <a:ext cx="0" cy="846092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1DFAEEC-F040-4FA2-9275-9E1D75A895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1873" y="4474711"/>
              <a:ext cx="2370099" cy="1330454"/>
            </a:xfrm>
            <a:prstGeom prst="rect">
              <a:avLst/>
            </a:prstGeom>
          </p:spPr>
        </p:pic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0DB0DC9-A3C6-43B1-A5E4-A411E5D4C714}"/>
                </a:ext>
              </a:extLst>
            </p:cNvPr>
            <p:cNvCxnSpPr>
              <a:cxnSpLocks/>
            </p:cNvCxnSpPr>
            <p:nvPr/>
          </p:nvCxnSpPr>
          <p:spPr>
            <a:xfrm>
              <a:off x="1467956" y="4076524"/>
              <a:ext cx="0" cy="1424332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1964A83-418C-4B75-8743-4225B15FA9B7}"/>
                </a:ext>
              </a:extLst>
            </p:cNvPr>
            <p:cNvCxnSpPr>
              <a:cxnSpLocks/>
            </p:cNvCxnSpPr>
            <p:nvPr/>
          </p:nvCxnSpPr>
          <p:spPr>
            <a:xfrm>
              <a:off x="3460305" y="3230432"/>
              <a:ext cx="0" cy="846092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32A7ACC-F017-48E5-B32B-44E8F36BE4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6524" y="4076524"/>
              <a:ext cx="2794714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A9559C9-C88C-45F1-A203-05A37BA3A8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6524" y="2647774"/>
              <a:ext cx="3377020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5FE866B-E5CD-480E-94C7-50CB1AB1F0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22074" y="4912343"/>
              <a:ext cx="1218764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3B16738-CA92-469F-A918-C7F8B9320EA3}"/>
                </a:ext>
              </a:extLst>
            </p:cNvPr>
            <p:cNvCxnSpPr>
              <a:cxnSpLocks/>
            </p:cNvCxnSpPr>
            <p:nvPr/>
          </p:nvCxnSpPr>
          <p:spPr>
            <a:xfrm>
              <a:off x="2822074" y="2633142"/>
              <a:ext cx="0" cy="1358474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4794598-C7B8-40FA-B11C-4E485D331D57}"/>
                </a:ext>
              </a:extLst>
            </p:cNvPr>
            <p:cNvCxnSpPr>
              <a:cxnSpLocks/>
            </p:cNvCxnSpPr>
            <p:nvPr/>
          </p:nvCxnSpPr>
          <p:spPr>
            <a:xfrm>
              <a:off x="2822074" y="4167828"/>
              <a:ext cx="0" cy="754431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Arc 35">
              <a:extLst>
                <a:ext uri="{FF2B5EF4-FFF2-40B4-BE49-F238E27FC236}">
                  <a16:creationId xmlns:a16="http://schemas.microsoft.com/office/drawing/2014/main" id="{5FA7FB79-8EB5-4179-A41F-95682CCD9799}"/>
                </a:ext>
              </a:extLst>
            </p:cNvPr>
            <p:cNvSpPr/>
            <p:nvPr/>
          </p:nvSpPr>
          <p:spPr>
            <a:xfrm>
              <a:off x="2739186" y="3991616"/>
              <a:ext cx="156705" cy="185300"/>
            </a:xfrm>
            <a:prstGeom prst="arc">
              <a:avLst>
                <a:gd name="adj1" fmla="val 16200000"/>
                <a:gd name="adj2" fmla="val 5400030"/>
              </a:avLst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C3FD713-B7DF-4B34-9F50-29D36C76A3DD}"/>
                </a:ext>
              </a:extLst>
            </p:cNvPr>
            <p:cNvSpPr txBox="1"/>
            <p:nvPr/>
          </p:nvSpPr>
          <p:spPr>
            <a:xfrm>
              <a:off x="309561" y="3817798"/>
              <a:ext cx="3706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/>
                <a:t>B</a:t>
              </a:r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FCDD13C-3E48-459E-80B6-E23F1CA9BDB5}"/>
              </a:ext>
            </a:extLst>
          </p:cNvPr>
          <p:cNvCxnSpPr>
            <a:cxnSpLocks/>
          </p:cNvCxnSpPr>
          <p:nvPr/>
        </p:nvCxnSpPr>
        <p:spPr>
          <a:xfrm flipH="1">
            <a:off x="680175" y="2647774"/>
            <a:ext cx="7521897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le 2">
            <a:extLst>
              <a:ext uri="{FF2B5EF4-FFF2-40B4-BE49-F238E27FC236}">
                <a16:creationId xmlns:a16="http://schemas.microsoft.com/office/drawing/2014/main" id="{34D60630-28FB-4C9C-BF16-D70C13C4F7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980655"/>
              </p:ext>
            </p:extLst>
          </p:nvPr>
        </p:nvGraphicFramePr>
        <p:xfrm>
          <a:off x="309855" y="1218597"/>
          <a:ext cx="4629152" cy="769881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629152">
                  <a:extLst>
                    <a:ext uri="{9D8B030D-6E8A-4147-A177-3AD203B41FA5}">
                      <a16:colId xmlns:a16="http://schemas.microsoft.com/office/drawing/2014/main" val="3680471363"/>
                    </a:ext>
                  </a:extLst>
                </a:gridCol>
              </a:tblGrid>
              <a:tr h="769881">
                <a:tc>
                  <a:txBody>
                    <a:bodyPr/>
                    <a:lstStyle/>
                    <a:p>
                      <a:pPr algn="l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Expression: A</a:t>
                      </a:r>
                    </a:p>
                  </a:txBody>
                  <a:tcPr marL="125183" marR="125183" marT="62591" marB="6259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8428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427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76200">
          <a:solidFill>
            <a:srgbClr val="C0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6600</TotalTime>
  <Words>704</Words>
  <Application>Microsoft Office PowerPoint</Application>
  <PresentationFormat>Widescreen</PresentationFormat>
  <Paragraphs>146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Sargent</dc:creator>
  <cp:lastModifiedBy>Craig Sargent</cp:lastModifiedBy>
  <cp:revision>519</cp:revision>
  <dcterms:created xsi:type="dcterms:W3CDTF">2019-10-14T15:21:06Z</dcterms:created>
  <dcterms:modified xsi:type="dcterms:W3CDTF">2021-02-10T13:23:36Z</dcterms:modified>
</cp:coreProperties>
</file>