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7" r:id="rId2"/>
    <p:sldId id="332" r:id="rId3"/>
    <p:sldId id="333" r:id="rId4"/>
    <p:sldId id="334" r:id="rId5"/>
    <p:sldId id="335" r:id="rId6"/>
    <p:sldId id="336" r:id="rId7"/>
    <p:sldId id="337" r:id="rId8"/>
    <p:sldId id="338" r:id="rId9"/>
    <p:sldId id="339" r:id="rId10"/>
    <p:sldId id="340" r:id="rId11"/>
    <p:sldId id="341" r:id="rId12"/>
    <p:sldId id="342" r:id="rId13"/>
    <p:sldId id="343" r:id="rId14"/>
    <p:sldId id="344" r:id="rId15"/>
    <p:sldId id="346" r:id="rId16"/>
    <p:sldId id="328" r:id="rId17"/>
    <p:sldId id="347" r:id="rId18"/>
    <p:sldId id="348" r:id="rId19"/>
    <p:sldId id="349" r:id="rId20"/>
    <p:sldId id="350" r:id="rId21"/>
    <p:sldId id="351" r:id="rId22"/>
    <p:sldId id="352" r:id="rId23"/>
    <p:sldId id="353" r:id="rId24"/>
    <p:sldId id="354" r:id="rId25"/>
    <p:sldId id="355" r:id="rId26"/>
    <p:sldId id="356" r:id="rId27"/>
    <p:sldId id="357" r:id="rId28"/>
    <p:sldId id="358" r:id="rId29"/>
    <p:sldId id="359" r:id="rId30"/>
    <p:sldId id="360" r:id="rId31"/>
    <p:sldId id="361" r:id="rId32"/>
    <p:sldId id="362" r:id="rId33"/>
    <p:sldId id="363" r:id="rId34"/>
    <p:sldId id="364" r:id="rId35"/>
    <p:sldId id="365" r:id="rId36"/>
    <p:sldId id="366" r:id="rId37"/>
    <p:sldId id="367" r:id="rId38"/>
    <p:sldId id="368" r:id="rId39"/>
    <p:sldId id="369" r:id="rId40"/>
    <p:sldId id="370" r:id="rId41"/>
    <p:sldId id="371" r:id="rId42"/>
    <p:sldId id="372" r:id="rId43"/>
    <p:sldId id="373" r:id="rId44"/>
    <p:sldId id="374" r:id="rId45"/>
    <p:sldId id="375" r:id="rId46"/>
    <p:sldId id="376" r:id="rId47"/>
    <p:sldId id="377" r:id="rId48"/>
    <p:sldId id="378" r:id="rId49"/>
    <p:sldId id="379" r:id="rId50"/>
    <p:sldId id="380" r:id="rId51"/>
    <p:sldId id="260" r:id="rId52"/>
    <p:sldId id="282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aig Sargent" initials="CS" lastIdx="1" clrIdx="0">
    <p:extLst>
      <p:ext uri="{19B8F6BF-5375-455C-9EA6-DF929625EA0E}">
        <p15:presenceInfo xmlns:p15="http://schemas.microsoft.com/office/powerpoint/2012/main" userId="6642d3c79e1f347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D7CD"/>
    <a:srgbClr val="FBE5D6"/>
    <a:srgbClr val="F4B084"/>
    <a:srgbClr val="FFD966"/>
    <a:srgbClr val="ACB9CA"/>
    <a:srgbClr val="BDD7EE"/>
    <a:srgbClr val="70AD47"/>
    <a:srgbClr val="1F4E78"/>
    <a:srgbClr val="548AFF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45" autoAdjust="0"/>
    <p:restoredTop sz="96085" autoAdjust="0"/>
  </p:normalViewPr>
  <p:slideViewPr>
    <p:cSldViewPr snapToGrid="0">
      <p:cViewPr varScale="1">
        <p:scale>
          <a:sx n="105" d="100"/>
          <a:sy n="105" d="100"/>
        </p:scale>
        <p:origin x="19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879E7-C786-4674-BB8E-EF00881A491B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86045-0178-4FB2-9D7A-08D75B7694C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4537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67369-A355-4D19-AEEC-9D0100EF3C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924699-1673-40E6-9241-180D779421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BE935-35F7-402A-9F4D-C68B29248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D5A5-95A5-4ED6-B746-12AF9CEAF3AB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4D7A12-EBDB-45B0-9FF5-F17A7EF67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C7090-3E02-4EBA-95BB-2F3FF45C1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02D-FACC-46D2-982F-C509AB4FB7F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8429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13C68-F937-4619-AC2A-808BB5FBC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4D0E72-F13A-47A1-9749-F939C5B614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ACE7D0-DEEB-4789-9725-4826AE9B0A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252C0A-0BB5-4C36-AC67-AFCF2DC0A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D5A5-95A5-4ED6-B746-12AF9CEAF3AB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1906B4-69CB-471E-B443-A6DD59556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21424-3B0E-4EEC-875D-327603D19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02D-FACC-46D2-982F-C509AB4FB7F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204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6F412-1941-41D2-AC46-E8C20860A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2A1B5D-15E6-4D4B-B6F5-E46A1A7234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18167-751F-4B50-84DD-7F7377E43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D5A5-95A5-4ED6-B746-12AF9CEAF3AB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10E4B-ECAF-4B58-9633-F0D2214AE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0936C-E069-45AA-8B1E-8B295D2AA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02D-FACC-46D2-982F-C509AB4FB7F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37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0BBC43-F9FB-4DC0-9192-4C6BBC0BBF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65541F-6124-45F5-9E33-C887715233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8D7AD-9B6B-4D71-A044-0A8CD107B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D5A5-95A5-4ED6-B746-12AF9CEAF3AB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6F19E0-2B2A-44A5-95AA-5794953B8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AE265-1899-40B9-ABCC-0F0FA6B45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02D-FACC-46D2-982F-C509AB4FB7F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9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77CF4-093B-4C66-A107-491AFAE19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249AB-C9F4-4A3F-A472-C5FDCF3AA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A491B-E55E-4F96-A0A2-08ABE8538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D5A5-95A5-4ED6-B746-12AF9CEAF3AB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EE9C3-3BD7-499C-9C8F-E914AF0CC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A0F2C-BB77-4D20-BD01-009748E06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02D-FACC-46D2-982F-C509AB4FB7F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3006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EAB41-C5F4-4F77-8A5C-14CA38A3E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5B807-A41F-4934-B9B5-F06B7FECF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BA9AEC-9ECF-4105-84CF-CCC301ADB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D5A5-95A5-4ED6-B746-12AF9CEAF3AB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A81FA-05E8-4A50-9FC5-A94F3634C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B13BE1-EE3A-45AF-BF76-41B86D070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02D-FACC-46D2-982F-C509AB4FB7F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0735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01685-8ECA-46F3-BC78-B8E4D43D8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252D3-EA14-47C6-8BDF-B549E97DE4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9FA317-5ECF-4693-88DD-BCA7EC3919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CCA0AA-2226-49B9-8142-4F45D8CE6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D5A5-95A5-4ED6-B746-12AF9CEAF3AB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7F340D-9456-43F7-A764-CBD130EF6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72910B-6BBA-4043-8CD2-7AE056F14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02D-FACC-46D2-982F-C509AB4FB7F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0604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960B3-16E7-4811-A5F8-83614659A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DB62EE-BCB8-429D-BB6F-89DF9F3EA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34AD67-4C0E-484D-B7FF-FB976A1710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D7660E-8B38-43A5-A48D-A4523AA03A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7EFE82-A3BC-42B8-9F71-5C3C1ADD41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BD8DB3-F688-4AB2-AAFC-0E5E7F2EB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D5A5-95A5-4ED6-B746-12AF9CEAF3AB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8F70DA-1B40-4425-B025-A8D06411A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95CE6D-8A51-4013-A622-D11EFBB72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02D-FACC-46D2-982F-C509AB4FB7F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5227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E232E-9E69-481F-BDD8-74F4219ED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AD69E5-4081-437F-98E4-2CAF4F5CC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D5A5-95A5-4ED6-B746-12AF9CEAF3AB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B30953-0189-477F-ABF4-CE4D2ED1E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CC43C7-506A-468F-96CB-96E8683CF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02D-FACC-46D2-982F-C509AB4FB7F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9814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o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F19224-2084-4C89-AEFB-59035B0F8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D5A5-95A5-4ED6-B746-12AF9CEAF3AB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E9D01-9A95-4DC3-AD5E-0657203E7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DB0936-CF61-444A-88C9-B1BE2B016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02D-FACC-46D2-982F-C509AB4FB7F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0CC6F3-15F4-4749-9242-EDD4FF8C5DBF}"/>
              </a:ext>
            </a:extLst>
          </p:cNvPr>
          <p:cNvSpPr/>
          <p:nvPr userDrawn="1"/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3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OCR A Level</a:t>
            </a:r>
          </a:p>
          <a:p>
            <a:pPr algn="ctr"/>
            <a:r>
              <a:rPr lang="en-GB" sz="2300" b="1" dirty="0">
                <a:solidFill>
                  <a:schemeClr val="bg1"/>
                </a:solidFill>
                <a:latin typeface="Century Gothic" panose="020B0502020202020204" pitchFamily="34" charset="0"/>
              </a:rPr>
              <a:t>(H446)</a:t>
            </a:r>
          </a:p>
          <a:p>
            <a:pPr algn="ctr"/>
            <a:endParaRPr lang="en-GB" sz="23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b="1" dirty="0">
              <a:solidFill>
                <a:schemeClr val="bg1"/>
              </a:solidFill>
            </a:endParaRPr>
          </a:p>
          <a:p>
            <a:pPr algn="ctr"/>
            <a:endParaRPr lang="en-GB" sz="2800" b="1" dirty="0">
              <a:solidFill>
                <a:schemeClr val="bg1"/>
              </a:solidFill>
            </a:endParaRPr>
          </a:p>
          <a:p>
            <a:pPr algn="ctr"/>
            <a:endParaRPr lang="en-GB" sz="2800" b="1" dirty="0">
              <a:solidFill>
                <a:schemeClr val="bg1"/>
              </a:solidFill>
            </a:endParaRPr>
          </a:p>
          <a:p>
            <a:pPr algn="ctr"/>
            <a:endParaRPr lang="en-GB" sz="2800" b="1" dirty="0">
              <a:solidFill>
                <a:schemeClr val="bg1"/>
              </a:solidFill>
            </a:endParaRPr>
          </a:p>
          <a:p>
            <a:pPr algn="ctr"/>
            <a:endParaRPr lang="en-GB" sz="2800" b="1" dirty="0">
              <a:solidFill>
                <a:schemeClr val="bg1"/>
              </a:solidFill>
            </a:endParaRPr>
          </a:p>
          <a:p>
            <a:pPr algn="ctr"/>
            <a:endParaRPr lang="en-GB" sz="2800" b="1" dirty="0">
              <a:solidFill>
                <a:schemeClr val="bg1"/>
              </a:solidFill>
            </a:endParaRPr>
          </a:p>
          <a:p>
            <a:pPr algn="ctr"/>
            <a:endParaRPr lang="en-GB" sz="2800" b="1" dirty="0">
              <a:solidFill>
                <a:schemeClr val="bg1"/>
              </a:solidFill>
            </a:endParaRPr>
          </a:p>
          <a:p>
            <a:pPr algn="ctr"/>
            <a:endParaRPr lang="en-GB" sz="2800" b="1" dirty="0">
              <a:solidFill>
                <a:schemeClr val="bg1"/>
              </a:solidFill>
            </a:endParaRPr>
          </a:p>
          <a:p>
            <a:pPr algn="ctr"/>
            <a:endParaRPr lang="en-GB" sz="1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B2C14A7-E460-4357-90EB-FC2CBD74FCA1}"/>
              </a:ext>
            </a:extLst>
          </p:cNvPr>
          <p:cNvSpPr/>
          <p:nvPr userDrawn="1"/>
        </p:nvSpPr>
        <p:spPr>
          <a:xfrm>
            <a:off x="8915400" y="2354373"/>
            <a:ext cx="2140171" cy="2140171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icture containing brush&#10;&#10;Description automatically generated">
            <a:extLst>
              <a:ext uri="{FF2B5EF4-FFF2-40B4-BE49-F238E27FC236}">
                <a16:creationId xmlns:a16="http://schemas.microsoft.com/office/drawing/2014/main" id="{802D9E8A-D873-49FF-AED9-2CD228DFF5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" r="-3" b="-3"/>
          <a:stretch/>
        </p:blipFill>
        <p:spPr>
          <a:xfrm>
            <a:off x="9029206" y="2474254"/>
            <a:ext cx="1912560" cy="1909489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7C181E4-E0E6-417C-A181-D2E36CE93221}"/>
              </a:ext>
            </a:extLst>
          </p:cNvPr>
          <p:cNvSpPr/>
          <p:nvPr userDrawn="1"/>
        </p:nvSpPr>
        <p:spPr>
          <a:xfrm>
            <a:off x="91193" y="6510363"/>
            <a:ext cx="94678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600" b="1" dirty="0">
                <a:solidFill>
                  <a:schemeClr val="bg1">
                    <a:lumMod val="50000"/>
                  </a:schemeClr>
                </a:solidFill>
              </a:rPr>
              <a:t>Teacher site: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craigndave.org   |   </a:t>
            </a:r>
            <a:r>
              <a:rPr lang="en-GB" sz="1600" b="1" dirty="0">
                <a:solidFill>
                  <a:schemeClr val="bg1">
                    <a:lumMod val="50000"/>
                  </a:schemeClr>
                </a:solidFill>
              </a:rPr>
              <a:t>Student site: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student.craigndave.org   |   </a:t>
            </a:r>
            <a:r>
              <a:rPr lang="en-GB" sz="1600" b="1" dirty="0">
                <a:solidFill>
                  <a:schemeClr val="bg1">
                    <a:lumMod val="50000"/>
                  </a:schemeClr>
                </a:solidFill>
              </a:rPr>
              <a:t>Smart revise: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smartrevise.co.uk  </a:t>
            </a:r>
          </a:p>
        </p:txBody>
      </p:sp>
    </p:spTree>
    <p:extLst>
      <p:ext uri="{BB962C8B-B14F-4D97-AF65-F5344CB8AC3E}">
        <p14:creationId xmlns:p14="http://schemas.microsoft.com/office/powerpoint/2010/main" val="4090015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o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F19224-2084-4C89-AEFB-59035B0F8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D5A5-95A5-4ED6-B746-12AF9CEAF3AB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E9D01-9A95-4DC3-AD5E-0657203E7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DB0936-CF61-444A-88C9-B1BE2B016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02D-FACC-46D2-982F-C509AB4FB7F4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7AACC54-1682-4874-BD09-D8CF92EDAE43}"/>
              </a:ext>
            </a:extLst>
          </p:cNvPr>
          <p:cNvGrpSpPr/>
          <p:nvPr userDrawn="1"/>
        </p:nvGrpSpPr>
        <p:grpSpPr>
          <a:xfrm>
            <a:off x="-1" y="0"/>
            <a:ext cx="12192002" cy="419100"/>
            <a:chOff x="-1" y="0"/>
            <a:chExt cx="12192002" cy="533400"/>
          </a:xfrm>
          <a:solidFill>
            <a:srgbClr val="FFB3B3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E5FF8B6-F953-41A2-8CA9-2F6F841BDD32}"/>
                </a:ext>
              </a:extLst>
            </p:cNvPr>
            <p:cNvSpPr/>
            <p:nvPr/>
          </p:nvSpPr>
          <p:spPr>
            <a:xfrm>
              <a:off x="10123715" y="0"/>
              <a:ext cx="2068286" cy="53339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en-GB" b="1" dirty="0">
                  <a:solidFill>
                    <a:schemeClr val="bg1">
                      <a:lumMod val="65000"/>
                    </a:schemeClr>
                  </a:solidFill>
                </a:rPr>
                <a:t>OCR H466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3B4ABA0-791C-4EF4-91E1-0A7F5B882D36}"/>
                </a:ext>
              </a:extLst>
            </p:cNvPr>
            <p:cNvSpPr/>
            <p:nvPr/>
          </p:nvSpPr>
          <p:spPr>
            <a:xfrm>
              <a:off x="-1" y="0"/>
              <a:ext cx="10551460" cy="5334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b="1" dirty="0">
                  <a:solidFill>
                    <a:schemeClr val="bg1"/>
                  </a:solidFill>
                </a:rPr>
                <a:t>SLR13 Data types | Floating-point arithmetic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0910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E615E-FCEC-48A2-8A58-855AC1751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6C2E3-EFFC-4E46-8E3B-353E3410C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8F8DFF-FB25-4FDB-AE01-189095807A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5E6D8-83E5-4A1F-91A5-3CC7778FD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D5A5-95A5-4ED6-B746-12AF9CEAF3AB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62ED67-D636-4841-A380-71A8E2C22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ECBE11-BFFB-4E5F-95F9-EF6A83AD8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02D-FACC-46D2-982F-C509AB4FB7F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1817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768667-8C97-4EFE-84F3-BDAFCA0DE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6806C-F4A6-4145-8586-E1BA0D6AA7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371F7-F0FF-4998-A335-671F6745CC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BD5A5-95A5-4ED6-B746-12AF9CEAF3AB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1381F-CB31-4B37-8E8C-1B4AD2A089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29192-27C3-435C-AA4E-0FF49DC56D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6102D-FACC-46D2-982F-C509AB4FB7F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7013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1342EC1-2AFD-4406-9F14-4D674F90CAE8}"/>
              </a:ext>
            </a:extLst>
          </p:cNvPr>
          <p:cNvSpPr txBox="1"/>
          <p:nvPr/>
        </p:nvSpPr>
        <p:spPr>
          <a:xfrm>
            <a:off x="304800" y="92954"/>
            <a:ext cx="987927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C00000"/>
                </a:solidFill>
                <a:latin typeface="Century Gothic" panose="020B0502020202020204" pitchFamily="34" charset="0"/>
                <a:ea typeface="+mj-ea"/>
                <a:cs typeface="+mj-cs"/>
              </a:rPr>
              <a:t>SLR13 Data types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ABF442-A178-4CA8-8D0A-DF0A8E18C046}"/>
              </a:ext>
            </a:extLst>
          </p:cNvPr>
          <p:cNvSpPr txBox="1"/>
          <p:nvPr/>
        </p:nvSpPr>
        <p:spPr>
          <a:xfrm>
            <a:off x="304800" y="1650609"/>
            <a:ext cx="8267700" cy="3450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C00000"/>
                </a:solidFill>
              </a:rPr>
              <a:t>Floating-point arithmetic, positive and negative numbers, addition and subtraction</a:t>
            </a:r>
          </a:p>
        </p:txBody>
      </p:sp>
    </p:spTree>
    <p:extLst>
      <p:ext uri="{BB962C8B-B14F-4D97-AF65-F5344CB8AC3E}">
        <p14:creationId xmlns:p14="http://schemas.microsoft.com/office/powerpoint/2010/main" val="1383771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Work out where the </a:t>
            </a:r>
            <a:r>
              <a:rPr lang="en-GB" sz="1600" b="1" dirty="0">
                <a:solidFill>
                  <a:schemeClr val="tx1"/>
                </a:solidFill>
              </a:rPr>
              <a:t>binary point</a:t>
            </a:r>
            <a:r>
              <a:rPr lang="en-GB" sz="1600" dirty="0">
                <a:solidFill>
                  <a:schemeClr val="tx1"/>
                </a:solidFill>
              </a:rPr>
              <a:t> should be in each number using its </a:t>
            </a:r>
            <a:r>
              <a:rPr lang="en-GB" sz="1600" b="1" dirty="0">
                <a:solidFill>
                  <a:schemeClr val="tx1"/>
                </a:solidFill>
              </a:rPr>
              <a:t>exponent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Line both numbers up on the normal binary number line so the binary points are in the same position.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endParaRPr lang="en-GB" sz="1600" dirty="0">
              <a:solidFill>
                <a:schemeClr val="tx1"/>
              </a:solidFill>
            </a:endParaRP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Add the numbers up in the normal way following the rules of </a:t>
            </a:r>
            <a:r>
              <a:rPr lang="en-GB" sz="1600" b="1" dirty="0">
                <a:solidFill>
                  <a:schemeClr val="tx1"/>
                </a:solidFill>
              </a:rPr>
              <a:t>binary </a:t>
            </a:r>
            <a:r>
              <a:rPr lang="en-GB" sz="1600" dirty="0">
                <a:solidFill>
                  <a:schemeClr val="tx1"/>
                </a:solidFill>
              </a:rPr>
              <a:t>addition: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0 + 0 = 0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0 + 1 = 1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1 + 1 = 0 carry 1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1 + 1 + 1 = 1 carry 1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5556723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Adding normalised floating-point numbers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0BB28585-5DEE-4326-8884-91A9A557CB2D}"/>
              </a:ext>
            </a:extLst>
          </p:cNvPr>
          <p:cNvGraphicFramePr>
            <a:graphicFrameLocks noGrp="1"/>
          </p:cNvGraphicFramePr>
          <p:nvPr/>
        </p:nvGraphicFramePr>
        <p:xfrm>
          <a:off x="176565" y="1327584"/>
          <a:ext cx="8181054" cy="16462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3629059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44616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32527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46BAC33-2E8C-400A-9FE5-4589406F1072}"/>
              </a:ext>
            </a:extLst>
          </p:cNvPr>
          <p:cNvSpPr txBox="1"/>
          <p:nvPr/>
        </p:nvSpPr>
        <p:spPr>
          <a:xfrm>
            <a:off x="2073650" y="930492"/>
            <a:ext cx="1153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>
                    <a:lumMod val="85000"/>
                  </a:schemeClr>
                </a:solidFill>
              </a:rPr>
              <a:t>Mantissa</a:t>
            </a:r>
            <a:endParaRPr lang="en-GB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7A9361-56F0-4979-B355-A78E98E90B3F}"/>
              </a:ext>
            </a:extLst>
          </p:cNvPr>
          <p:cNvSpPr txBox="1"/>
          <p:nvPr/>
        </p:nvSpPr>
        <p:spPr>
          <a:xfrm>
            <a:off x="6271927" y="930492"/>
            <a:ext cx="1195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>
                    <a:lumMod val="85000"/>
                  </a:schemeClr>
                </a:solidFill>
              </a:rPr>
              <a:t>Exponent</a:t>
            </a:r>
            <a:endParaRPr lang="en-GB" b="1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12" name="Table 2">
            <a:extLst>
              <a:ext uri="{FF2B5EF4-FFF2-40B4-BE49-F238E27FC236}">
                <a16:creationId xmlns:a16="http://schemas.microsoft.com/office/drawing/2014/main" id="{3F5203FE-9D66-4999-A0D3-242AF6C879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541468"/>
              </p:ext>
            </p:extLst>
          </p:nvPr>
        </p:nvGraphicFramePr>
        <p:xfrm>
          <a:off x="176564" y="3242643"/>
          <a:ext cx="8181056" cy="33840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19599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44616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325278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111626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50729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70033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780502"/>
                  </a:ext>
                </a:extLst>
              </a:tr>
            </a:tbl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id="{62FA461C-D11F-414F-8C47-5E98E8CDE321}"/>
              </a:ext>
            </a:extLst>
          </p:cNvPr>
          <p:cNvSpPr/>
          <p:nvPr/>
        </p:nvSpPr>
        <p:spPr>
          <a:xfrm>
            <a:off x="5159391" y="3867816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C4E096B-10FE-4E58-AEED-BBEA36D2FDEE}"/>
              </a:ext>
            </a:extLst>
          </p:cNvPr>
          <p:cNvSpPr/>
          <p:nvPr/>
        </p:nvSpPr>
        <p:spPr>
          <a:xfrm>
            <a:off x="5159391" y="5331660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Graphic 14" descr="Add">
            <a:extLst>
              <a:ext uri="{FF2B5EF4-FFF2-40B4-BE49-F238E27FC236}">
                <a16:creationId xmlns:a16="http://schemas.microsoft.com/office/drawing/2014/main" id="{FBC67FFD-AF68-48B8-B21C-F1B5C8DC8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25" y="2112766"/>
            <a:ext cx="531775" cy="531775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21548ECD-89C1-4408-A0E4-D8BA88B76941}"/>
              </a:ext>
            </a:extLst>
          </p:cNvPr>
          <p:cNvSpPr/>
          <p:nvPr/>
        </p:nvSpPr>
        <p:spPr>
          <a:xfrm>
            <a:off x="4028964" y="1955647"/>
            <a:ext cx="245111" cy="245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9CDBA00-B8F6-43F7-9517-B6A628117640}"/>
              </a:ext>
            </a:extLst>
          </p:cNvPr>
          <p:cNvSpPr/>
          <p:nvPr/>
        </p:nvSpPr>
        <p:spPr>
          <a:xfrm>
            <a:off x="2040679" y="2565888"/>
            <a:ext cx="245111" cy="245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63DBE5D-E550-4051-927F-31605A4FB4ED}"/>
              </a:ext>
            </a:extLst>
          </p:cNvPr>
          <p:cNvSpPr/>
          <p:nvPr/>
        </p:nvSpPr>
        <p:spPr>
          <a:xfrm>
            <a:off x="5153802" y="4482178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99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Work out where the </a:t>
            </a:r>
            <a:r>
              <a:rPr lang="en-GB" sz="1600" b="1" dirty="0">
                <a:solidFill>
                  <a:schemeClr val="tx1"/>
                </a:solidFill>
              </a:rPr>
              <a:t>binary point</a:t>
            </a:r>
            <a:r>
              <a:rPr lang="en-GB" sz="1600" dirty="0">
                <a:solidFill>
                  <a:schemeClr val="tx1"/>
                </a:solidFill>
              </a:rPr>
              <a:t> should be in each number using its </a:t>
            </a:r>
            <a:r>
              <a:rPr lang="en-GB" sz="1600" b="1" dirty="0">
                <a:solidFill>
                  <a:schemeClr val="tx1"/>
                </a:solidFill>
              </a:rPr>
              <a:t>exponent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Line both numbers up on the normal binary number line so the binary points are in the same position.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endParaRPr lang="en-GB" sz="1600" dirty="0">
              <a:solidFill>
                <a:schemeClr val="tx1"/>
              </a:solidFill>
            </a:endParaRP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Add the numbers up in the normal way following the rules of </a:t>
            </a:r>
            <a:r>
              <a:rPr lang="en-GB" sz="1600" b="1" dirty="0">
                <a:solidFill>
                  <a:schemeClr val="tx1"/>
                </a:solidFill>
              </a:rPr>
              <a:t>binary </a:t>
            </a:r>
            <a:r>
              <a:rPr lang="en-GB" sz="1600" dirty="0">
                <a:solidFill>
                  <a:schemeClr val="tx1"/>
                </a:solidFill>
              </a:rPr>
              <a:t>addition: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0 + 0 = 0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0 + 1 = 1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1 + 1 = 0 carry 1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1 + 1 + 1 = 1 carry 1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5556723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Adding normalised floating-point numbers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0BB28585-5DEE-4326-8884-91A9A557CB2D}"/>
              </a:ext>
            </a:extLst>
          </p:cNvPr>
          <p:cNvGraphicFramePr>
            <a:graphicFrameLocks noGrp="1"/>
          </p:cNvGraphicFramePr>
          <p:nvPr/>
        </p:nvGraphicFramePr>
        <p:xfrm>
          <a:off x="176565" y="1327584"/>
          <a:ext cx="8181054" cy="16462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3629059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44616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32527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46BAC33-2E8C-400A-9FE5-4589406F1072}"/>
              </a:ext>
            </a:extLst>
          </p:cNvPr>
          <p:cNvSpPr txBox="1"/>
          <p:nvPr/>
        </p:nvSpPr>
        <p:spPr>
          <a:xfrm>
            <a:off x="2073650" y="930492"/>
            <a:ext cx="1153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>
                    <a:lumMod val="85000"/>
                  </a:schemeClr>
                </a:solidFill>
              </a:rPr>
              <a:t>Mantissa</a:t>
            </a:r>
            <a:endParaRPr lang="en-GB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7A9361-56F0-4979-B355-A78E98E90B3F}"/>
              </a:ext>
            </a:extLst>
          </p:cNvPr>
          <p:cNvSpPr txBox="1"/>
          <p:nvPr/>
        </p:nvSpPr>
        <p:spPr>
          <a:xfrm>
            <a:off x="6271927" y="930492"/>
            <a:ext cx="1195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>
                    <a:lumMod val="85000"/>
                  </a:schemeClr>
                </a:solidFill>
              </a:rPr>
              <a:t>Exponent</a:t>
            </a:r>
            <a:endParaRPr lang="en-GB" b="1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12" name="Table 2">
            <a:extLst>
              <a:ext uri="{FF2B5EF4-FFF2-40B4-BE49-F238E27FC236}">
                <a16:creationId xmlns:a16="http://schemas.microsoft.com/office/drawing/2014/main" id="{3F5203FE-9D66-4999-A0D3-242AF6C879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803885"/>
              </p:ext>
            </p:extLst>
          </p:nvPr>
        </p:nvGraphicFramePr>
        <p:xfrm>
          <a:off x="176564" y="3242643"/>
          <a:ext cx="8181056" cy="33840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19599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44616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325278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111626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50729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70033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780502"/>
                  </a:ext>
                </a:extLst>
              </a:tr>
            </a:tbl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id="{62FA461C-D11F-414F-8C47-5E98E8CDE321}"/>
              </a:ext>
            </a:extLst>
          </p:cNvPr>
          <p:cNvSpPr/>
          <p:nvPr/>
        </p:nvSpPr>
        <p:spPr>
          <a:xfrm>
            <a:off x="5159391" y="3867816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C4E096B-10FE-4E58-AEED-BBEA36D2FDEE}"/>
              </a:ext>
            </a:extLst>
          </p:cNvPr>
          <p:cNvSpPr/>
          <p:nvPr/>
        </p:nvSpPr>
        <p:spPr>
          <a:xfrm>
            <a:off x="5159391" y="5331660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Graphic 14" descr="Add">
            <a:extLst>
              <a:ext uri="{FF2B5EF4-FFF2-40B4-BE49-F238E27FC236}">
                <a16:creationId xmlns:a16="http://schemas.microsoft.com/office/drawing/2014/main" id="{FBC67FFD-AF68-48B8-B21C-F1B5C8DC8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25" y="2112766"/>
            <a:ext cx="531775" cy="531775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21548ECD-89C1-4408-A0E4-D8BA88B76941}"/>
              </a:ext>
            </a:extLst>
          </p:cNvPr>
          <p:cNvSpPr/>
          <p:nvPr/>
        </p:nvSpPr>
        <p:spPr>
          <a:xfrm>
            <a:off x="4028964" y="1955647"/>
            <a:ext cx="245111" cy="245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9CDBA00-B8F6-43F7-9517-B6A628117640}"/>
              </a:ext>
            </a:extLst>
          </p:cNvPr>
          <p:cNvSpPr/>
          <p:nvPr/>
        </p:nvSpPr>
        <p:spPr>
          <a:xfrm>
            <a:off x="2040679" y="2565888"/>
            <a:ext cx="245111" cy="245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63DBE5D-E550-4051-927F-31605A4FB4ED}"/>
              </a:ext>
            </a:extLst>
          </p:cNvPr>
          <p:cNvSpPr/>
          <p:nvPr/>
        </p:nvSpPr>
        <p:spPr>
          <a:xfrm>
            <a:off x="5153802" y="4482178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676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Work out where the </a:t>
            </a:r>
            <a:r>
              <a:rPr lang="en-GB" sz="1600" b="1" dirty="0">
                <a:solidFill>
                  <a:schemeClr val="tx1"/>
                </a:solidFill>
              </a:rPr>
              <a:t>binary point</a:t>
            </a:r>
            <a:r>
              <a:rPr lang="en-GB" sz="1600" dirty="0">
                <a:solidFill>
                  <a:schemeClr val="tx1"/>
                </a:solidFill>
              </a:rPr>
              <a:t> should be in each number using its </a:t>
            </a:r>
            <a:r>
              <a:rPr lang="en-GB" sz="1600" b="1" dirty="0">
                <a:solidFill>
                  <a:schemeClr val="tx1"/>
                </a:solidFill>
              </a:rPr>
              <a:t>exponent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Line both numbers up on the normal binary number line so the binary points are in the same position.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endParaRPr lang="en-GB" sz="1600" dirty="0">
              <a:solidFill>
                <a:schemeClr val="tx1"/>
              </a:solidFill>
            </a:endParaRP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Add the numbers up in the normal way following the rules of </a:t>
            </a:r>
            <a:r>
              <a:rPr lang="en-GB" sz="1600" b="1" dirty="0">
                <a:solidFill>
                  <a:schemeClr val="tx1"/>
                </a:solidFill>
              </a:rPr>
              <a:t>binary </a:t>
            </a:r>
            <a:r>
              <a:rPr lang="en-GB" sz="1600" dirty="0">
                <a:solidFill>
                  <a:schemeClr val="tx1"/>
                </a:solidFill>
              </a:rPr>
              <a:t>addition: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0 + 0 = 0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0 + 1 = 1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1 + 1 = 0 carry 1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1 + 1 + 1 = 1 carry 1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5556723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Adding normalised floating-point numbers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0BB28585-5DEE-4326-8884-91A9A557CB2D}"/>
              </a:ext>
            </a:extLst>
          </p:cNvPr>
          <p:cNvGraphicFramePr>
            <a:graphicFrameLocks noGrp="1"/>
          </p:cNvGraphicFramePr>
          <p:nvPr/>
        </p:nvGraphicFramePr>
        <p:xfrm>
          <a:off x="176565" y="1327584"/>
          <a:ext cx="8181054" cy="16462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3629059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44616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32527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46BAC33-2E8C-400A-9FE5-4589406F1072}"/>
              </a:ext>
            </a:extLst>
          </p:cNvPr>
          <p:cNvSpPr txBox="1"/>
          <p:nvPr/>
        </p:nvSpPr>
        <p:spPr>
          <a:xfrm>
            <a:off x="2073650" y="930492"/>
            <a:ext cx="1153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>
                    <a:lumMod val="85000"/>
                  </a:schemeClr>
                </a:solidFill>
              </a:rPr>
              <a:t>Mantissa</a:t>
            </a:r>
            <a:endParaRPr lang="en-GB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7A9361-56F0-4979-B355-A78E98E90B3F}"/>
              </a:ext>
            </a:extLst>
          </p:cNvPr>
          <p:cNvSpPr txBox="1"/>
          <p:nvPr/>
        </p:nvSpPr>
        <p:spPr>
          <a:xfrm>
            <a:off x="6271927" y="930492"/>
            <a:ext cx="1195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>
                    <a:lumMod val="85000"/>
                  </a:schemeClr>
                </a:solidFill>
              </a:rPr>
              <a:t>Exponent</a:t>
            </a:r>
            <a:endParaRPr lang="en-GB" b="1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12" name="Table 2">
            <a:extLst>
              <a:ext uri="{FF2B5EF4-FFF2-40B4-BE49-F238E27FC236}">
                <a16:creationId xmlns:a16="http://schemas.microsoft.com/office/drawing/2014/main" id="{3F5203FE-9D66-4999-A0D3-242AF6C879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391425"/>
              </p:ext>
            </p:extLst>
          </p:nvPr>
        </p:nvGraphicFramePr>
        <p:xfrm>
          <a:off x="176564" y="3242643"/>
          <a:ext cx="8181056" cy="33840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19599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44616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325278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111626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50729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70033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780502"/>
                  </a:ext>
                </a:extLst>
              </a:tr>
            </a:tbl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id="{62FA461C-D11F-414F-8C47-5E98E8CDE321}"/>
              </a:ext>
            </a:extLst>
          </p:cNvPr>
          <p:cNvSpPr/>
          <p:nvPr/>
        </p:nvSpPr>
        <p:spPr>
          <a:xfrm>
            <a:off x="5159391" y="3867816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C4E096B-10FE-4E58-AEED-BBEA36D2FDEE}"/>
              </a:ext>
            </a:extLst>
          </p:cNvPr>
          <p:cNvSpPr/>
          <p:nvPr/>
        </p:nvSpPr>
        <p:spPr>
          <a:xfrm>
            <a:off x="5159391" y="5331660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Graphic 14" descr="Add">
            <a:extLst>
              <a:ext uri="{FF2B5EF4-FFF2-40B4-BE49-F238E27FC236}">
                <a16:creationId xmlns:a16="http://schemas.microsoft.com/office/drawing/2014/main" id="{FBC67FFD-AF68-48B8-B21C-F1B5C8DC8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25" y="2112766"/>
            <a:ext cx="531775" cy="531775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21548ECD-89C1-4408-A0E4-D8BA88B76941}"/>
              </a:ext>
            </a:extLst>
          </p:cNvPr>
          <p:cNvSpPr/>
          <p:nvPr/>
        </p:nvSpPr>
        <p:spPr>
          <a:xfrm>
            <a:off x="4028964" y="1955647"/>
            <a:ext cx="245111" cy="245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9CDBA00-B8F6-43F7-9517-B6A628117640}"/>
              </a:ext>
            </a:extLst>
          </p:cNvPr>
          <p:cNvSpPr/>
          <p:nvPr/>
        </p:nvSpPr>
        <p:spPr>
          <a:xfrm>
            <a:off x="2040679" y="2565888"/>
            <a:ext cx="245111" cy="245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63DBE5D-E550-4051-927F-31605A4FB4ED}"/>
              </a:ext>
            </a:extLst>
          </p:cNvPr>
          <p:cNvSpPr/>
          <p:nvPr/>
        </p:nvSpPr>
        <p:spPr>
          <a:xfrm>
            <a:off x="5153802" y="4482178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937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Work out where the </a:t>
            </a:r>
            <a:r>
              <a:rPr lang="en-GB" sz="1600" b="1" dirty="0">
                <a:solidFill>
                  <a:schemeClr val="tx1"/>
                </a:solidFill>
              </a:rPr>
              <a:t>binary point</a:t>
            </a:r>
            <a:r>
              <a:rPr lang="en-GB" sz="1600" dirty="0">
                <a:solidFill>
                  <a:schemeClr val="tx1"/>
                </a:solidFill>
              </a:rPr>
              <a:t> should be in each number using its </a:t>
            </a:r>
            <a:r>
              <a:rPr lang="en-GB" sz="1600" b="1" dirty="0">
                <a:solidFill>
                  <a:schemeClr val="tx1"/>
                </a:solidFill>
              </a:rPr>
              <a:t>exponent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Line both numbers up on the normal binary number line so the binary points are in the same position.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endParaRPr lang="en-GB" sz="1600" dirty="0">
              <a:solidFill>
                <a:schemeClr val="tx1"/>
              </a:solidFill>
            </a:endParaRP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Add the numbers up in the normal way following the rules of </a:t>
            </a:r>
            <a:r>
              <a:rPr lang="en-GB" sz="1600" b="1" dirty="0">
                <a:solidFill>
                  <a:schemeClr val="tx1"/>
                </a:solidFill>
              </a:rPr>
              <a:t>binary </a:t>
            </a:r>
            <a:r>
              <a:rPr lang="en-GB" sz="1600" dirty="0">
                <a:solidFill>
                  <a:schemeClr val="tx1"/>
                </a:solidFill>
              </a:rPr>
              <a:t>addition: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0 + 0 = 0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0 + 1 = 1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1 + 1 = 0 carry 1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1 + 1 + 1 = 1 carry 1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5556723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Adding normalised floating-point numbers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0BB28585-5DEE-4326-8884-91A9A557CB2D}"/>
              </a:ext>
            </a:extLst>
          </p:cNvPr>
          <p:cNvGraphicFramePr>
            <a:graphicFrameLocks noGrp="1"/>
          </p:cNvGraphicFramePr>
          <p:nvPr/>
        </p:nvGraphicFramePr>
        <p:xfrm>
          <a:off x="176565" y="1327584"/>
          <a:ext cx="8181054" cy="16462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3629059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44616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32527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46BAC33-2E8C-400A-9FE5-4589406F1072}"/>
              </a:ext>
            </a:extLst>
          </p:cNvPr>
          <p:cNvSpPr txBox="1"/>
          <p:nvPr/>
        </p:nvSpPr>
        <p:spPr>
          <a:xfrm>
            <a:off x="2073650" y="930492"/>
            <a:ext cx="1153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>
                    <a:lumMod val="85000"/>
                  </a:schemeClr>
                </a:solidFill>
              </a:rPr>
              <a:t>Mantissa</a:t>
            </a:r>
            <a:endParaRPr lang="en-GB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7A9361-56F0-4979-B355-A78E98E90B3F}"/>
              </a:ext>
            </a:extLst>
          </p:cNvPr>
          <p:cNvSpPr txBox="1"/>
          <p:nvPr/>
        </p:nvSpPr>
        <p:spPr>
          <a:xfrm>
            <a:off x="6271927" y="930492"/>
            <a:ext cx="1195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>
                    <a:lumMod val="85000"/>
                  </a:schemeClr>
                </a:solidFill>
              </a:rPr>
              <a:t>Exponent</a:t>
            </a:r>
            <a:endParaRPr lang="en-GB" b="1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12" name="Table 2">
            <a:extLst>
              <a:ext uri="{FF2B5EF4-FFF2-40B4-BE49-F238E27FC236}">
                <a16:creationId xmlns:a16="http://schemas.microsoft.com/office/drawing/2014/main" id="{3F5203FE-9D66-4999-A0D3-242AF6C879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17349"/>
              </p:ext>
            </p:extLst>
          </p:nvPr>
        </p:nvGraphicFramePr>
        <p:xfrm>
          <a:off x="176564" y="3242643"/>
          <a:ext cx="8181056" cy="33840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19599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44616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325278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111626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50729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70033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780502"/>
                  </a:ext>
                </a:extLst>
              </a:tr>
            </a:tbl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id="{62FA461C-D11F-414F-8C47-5E98E8CDE321}"/>
              </a:ext>
            </a:extLst>
          </p:cNvPr>
          <p:cNvSpPr/>
          <p:nvPr/>
        </p:nvSpPr>
        <p:spPr>
          <a:xfrm>
            <a:off x="5159391" y="3867816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C4E096B-10FE-4E58-AEED-BBEA36D2FDEE}"/>
              </a:ext>
            </a:extLst>
          </p:cNvPr>
          <p:cNvSpPr/>
          <p:nvPr/>
        </p:nvSpPr>
        <p:spPr>
          <a:xfrm>
            <a:off x="5159391" y="5331660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Graphic 14" descr="Add">
            <a:extLst>
              <a:ext uri="{FF2B5EF4-FFF2-40B4-BE49-F238E27FC236}">
                <a16:creationId xmlns:a16="http://schemas.microsoft.com/office/drawing/2014/main" id="{FBC67FFD-AF68-48B8-B21C-F1B5C8DC8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25" y="2112766"/>
            <a:ext cx="531775" cy="531775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21548ECD-89C1-4408-A0E4-D8BA88B76941}"/>
              </a:ext>
            </a:extLst>
          </p:cNvPr>
          <p:cNvSpPr/>
          <p:nvPr/>
        </p:nvSpPr>
        <p:spPr>
          <a:xfrm>
            <a:off x="4028964" y="1955647"/>
            <a:ext cx="245111" cy="245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9CDBA00-B8F6-43F7-9517-B6A628117640}"/>
              </a:ext>
            </a:extLst>
          </p:cNvPr>
          <p:cNvSpPr/>
          <p:nvPr/>
        </p:nvSpPr>
        <p:spPr>
          <a:xfrm>
            <a:off x="2040679" y="2565888"/>
            <a:ext cx="245111" cy="245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63DBE5D-E550-4051-927F-31605A4FB4ED}"/>
              </a:ext>
            </a:extLst>
          </p:cNvPr>
          <p:cNvSpPr/>
          <p:nvPr/>
        </p:nvSpPr>
        <p:spPr>
          <a:xfrm>
            <a:off x="5153802" y="4482178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757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Work out where the </a:t>
            </a:r>
            <a:r>
              <a:rPr lang="en-GB" sz="1600" b="1" dirty="0">
                <a:solidFill>
                  <a:schemeClr val="tx1"/>
                </a:solidFill>
              </a:rPr>
              <a:t>binary point</a:t>
            </a:r>
            <a:r>
              <a:rPr lang="en-GB" sz="1600" dirty="0">
                <a:solidFill>
                  <a:schemeClr val="tx1"/>
                </a:solidFill>
              </a:rPr>
              <a:t> should be in each number using its </a:t>
            </a:r>
            <a:r>
              <a:rPr lang="en-GB" sz="1600" b="1" dirty="0">
                <a:solidFill>
                  <a:schemeClr val="tx1"/>
                </a:solidFill>
              </a:rPr>
              <a:t>exponent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Line both numbers up on the normal binary number line so the binary points are in the same position.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endParaRPr lang="en-GB" sz="1600" dirty="0">
              <a:solidFill>
                <a:schemeClr val="tx1"/>
              </a:solidFill>
            </a:endParaRP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Add the numbers up in the normal way following the rules of </a:t>
            </a:r>
            <a:r>
              <a:rPr lang="en-GB" sz="1600" b="1" dirty="0">
                <a:solidFill>
                  <a:schemeClr val="tx1"/>
                </a:solidFill>
              </a:rPr>
              <a:t>binary </a:t>
            </a:r>
            <a:r>
              <a:rPr lang="en-GB" sz="1600" dirty="0">
                <a:solidFill>
                  <a:schemeClr val="tx1"/>
                </a:solidFill>
              </a:rPr>
              <a:t>addition: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0 + 0 = 0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0 + 1 = 1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1 + 1 = 0 carry 1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1 + 1 + 1 = 1 carry 1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5556723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Adding normalised floating-point numbers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0BB28585-5DEE-4326-8884-91A9A557CB2D}"/>
              </a:ext>
            </a:extLst>
          </p:cNvPr>
          <p:cNvGraphicFramePr>
            <a:graphicFrameLocks noGrp="1"/>
          </p:cNvGraphicFramePr>
          <p:nvPr/>
        </p:nvGraphicFramePr>
        <p:xfrm>
          <a:off x="176565" y="1327584"/>
          <a:ext cx="8181054" cy="16462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3629059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44616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32527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46BAC33-2E8C-400A-9FE5-4589406F1072}"/>
              </a:ext>
            </a:extLst>
          </p:cNvPr>
          <p:cNvSpPr txBox="1"/>
          <p:nvPr/>
        </p:nvSpPr>
        <p:spPr>
          <a:xfrm>
            <a:off x="2073650" y="930492"/>
            <a:ext cx="1153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>
                    <a:lumMod val="85000"/>
                  </a:schemeClr>
                </a:solidFill>
              </a:rPr>
              <a:t>Mantissa</a:t>
            </a:r>
            <a:endParaRPr lang="en-GB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7A9361-56F0-4979-B355-A78E98E90B3F}"/>
              </a:ext>
            </a:extLst>
          </p:cNvPr>
          <p:cNvSpPr txBox="1"/>
          <p:nvPr/>
        </p:nvSpPr>
        <p:spPr>
          <a:xfrm>
            <a:off x="6271927" y="930492"/>
            <a:ext cx="1195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>
                    <a:lumMod val="85000"/>
                  </a:schemeClr>
                </a:solidFill>
              </a:rPr>
              <a:t>Exponent</a:t>
            </a:r>
            <a:endParaRPr lang="en-GB" b="1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12" name="Table 2">
            <a:extLst>
              <a:ext uri="{FF2B5EF4-FFF2-40B4-BE49-F238E27FC236}">
                <a16:creationId xmlns:a16="http://schemas.microsoft.com/office/drawing/2014/main" id="{3F5203FE-9D66-4999-A0D3-242AF6C879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286603"/>
              </p:ext>
            </p:extLst>
          </p:nvPr>
        </p:nvGraphicFramePr>
        <p:xfrm>
          <a:off x="176564" y="3242643"/>
          <a:ext cx="8181056" cy="33840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19599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44616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325278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111626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0</a:t>
                      </a:r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50729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70033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780502"/>
                  </a:ext>
                </a:extLst>
              </a:tr>
            </a:tbl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id="{62FA461C-D11F-414F-8C47-5E98E8CDE321}"/>
              </a:ext>
            </a:extLst>
          </p:cNvPr>
          <p:cNvSpPr/>
          <p:nvPr/>
        </p:nvSpPr>
        <p:spPr>
          <a:xfrm>
            <a:off x="5159391" y="3867816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C4E096B-10FE-4E58-AEED-BBEA36D2FDEE}"/>
              </a:ext>
            </a:extLst>
          </p:cNvPr>
          <p:cNvSpPr/>
          <p:nvPr/>
        </p:nvSpPr>
        <p:spPr>
          <a:xfrm>
            <a:off x="5159391" y="5331660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Graphic 14" descr="Add">
            <a:extLst>
              <a:ext uri="{FF2B5EF4-FFF2-40B4-BE49-F238E27FC236}">
                <a16:creationId xmlns:a16="http://schemas.microsoft.com/office/drawing/2014/main" id="{FBC67FFD-AF68-48B8-B21C-F1B5C8DC8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25" y="2112766"/>
            <a:ext cx="531775" cy="531775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21548ECD-89C1-4408-A0E4-D8BA88B76941}"/>
              </a:ext>
            </a:extLst>
          </p:cNvPr>
          <p:cNvSpPr/>
          <p:nvPr/>
        </p:nvSpPr>
        <p:spPr>
          <a:xfrm>
            <a:off x="4028964" y="1955647"/>
            <a:ext cx="245111" cy="245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9CDBA00-B8F6-43F7-9517-B6A628117640}"/>
              </a:ext>
            </a:extLst>
          </p:cNvPr>
          <p:cNvSpPr/>
          <p:nvPr/>
        </p:nvSpPr>
        <p:spPr>
          <a:xfrm>
            <a:off x="2040679" y="2565888"/>
            <a:ext cx="245111" cy="245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63DBE5D-E550-4051-927F-31605A4FB4ED}"/>
              </a:ext>
            </a:extLst>
          </p:cNvPr>
          <p:cNvSpPr/>
          <p:nvPr/>
        </p:nvSpPr>
        <p:spPr>
          <a:xfrm>
            <a:off x="5153802" y="4482178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011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By adding up the columns with 1s in, we have performed the addition: 5 + 1.375 = 6.375 (4 + 2 + .25 + .125)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5556723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Adding normalised floating-point numbers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0BB28585-5DEE-4326-8884-91A9A557CB2D}"/>
              </a:ext>
            </a:extLst>
          </p:cNvPr>
          <p:cNvGraphicFramePr>
            <a:graphicFrameLocks noGrp="1"/>
          </p:cNvGraphicFramePr>
          <p:nvPr/>
        </p:nvGraphicFramePr>
        <p:xfrm>
          <a:off x="176565" y="1327584"/>
          <a:ext cx="8181054" cy="16462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3629059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44616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32527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46BAC33-2E8C-400A-9FE5-4589406F1072}"/>
              </a:ext>
            </a:extLst>
          </p:cNvPr>
          <p:cNvSpPr txBox="1"/>
          <p:nvPr/>
        </p:nvSpPr>
        <p:spPr>
          <a:xfrm>
            <a:off x="2073650" y="930492"/>
            <a:ext cx="1153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>
                    <a:lumMod val="85000"/>
                  </a:schemeClr>
                </a:solidFill>
              </a:rPr>
              <a:t>Mantissa</a:t>
            </a:r>
            <a:endParaRPr lang="en-GB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7A9361-56F0-4979-B355-A78E98E90B3F}"/>
              </a:ext>
            </a:extLst>
          </p:cNvPr>
          <p:cNvSpPr txBox="1"/>
          <p:nvPr/>
        </p:nvSpPr>
        <p:spPr>
          <a:xfrm>
            <a:off x="6271927" y="930492"/>
            <a:ext cx="1195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>
                    <a:lumMod val="85000"/>
                  </a:schemeClr>
                </a:solidFill>
              </a:rPr>
              <a:t>Exponent</a:t>
            </a:r>
            <a:endParaRPr lang="en-GB" b="1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12" name="Table 2">
            <a:extLst>
              <a:ext uri="{FF2B5EF4-FFF2-40B4-BE49-F238E27FC236}">
                <a16:creationId xmlns:a16="http://schemas.microsoft.com/office/drawing/2014/main" id="{3F5203FE-9D66-4999-A0D3-242AF6C879F2}"/>
              </a:ext>
            </a:extLst>
          </p:cNvPr>
          <p:cNvGraphicFramePr>
            <a:graphicFrameLocks noGrp="1"/>
          </p:cNvGraphicFramePr>
          <p:nvPr/>
        </p:nvGraphicFramePr>
        <p:xfrm>
          <a:off x="176564" y="3242643"/>
          <a:ext cx="8181056" cy="33840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19599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44616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325278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111626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0</a:t>
                      </a:r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50729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70033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780502"/>
                  </a:ext>
                </a:extLst>
              </a:tr>
            </a:tbl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id="{62FA461C-D11F-414F-8C47-5E98E8CDE321}"/>
              </a:ext>
            </a:extLst>
          </p:cNvPr>
          <p:cNvSpPr/>
          <p:nvPr/>
        </p:nvSpPr>
        <p:spPr>
          <a:xfrm>
            <a:off x="5159391" y="3867816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C4E096B-10FE-4E58-AEED-BBEA36D2FDEE}"/>
              </a:ext>
            </a:extLst>
          </p:cNvPr>
          <p:cNvSpPr/>
          <p:nvPr/>
        </p:nvSpPr>
        <p:spPr>
          <a:xfrm>
            <a:off x="5159391" y="5331660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Graphic 14" descr="Add">
            <a:extLst>
              <a:ext uri="{FF2B5EF4-FFF2-40B4-BE49-F238E27FC236}">
                <a16:creationId xmlns:a16="http://schemas.microsoft.com/office/drawing/2014/main" id="{FBC67FFD-AF68-48B8-B21C-F1B5C8DC8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25" y="2112766"/>
            <a:ext cx="531775" cy="531775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21548ECD-89C1-4408-A0E4-D8BA88B76941}"/>
              </a:ext>
            </a:extLst>
          </p:cNvPr>
          <p:cNvSpPr/>
          <p:nvPr/>
        </p:nvSpPr>
        <p:spPr>
          <a:xfrm>
            <a:off x="4028964" y="1955647"/>
            <a:ext cx="245111" cy="245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9CDBA00-B8F6-43F7-9517-B6A628117640}"/>
              </a:ext>
            </a:extLst>
          </p:cNvPr>
          <p:cNvSpPr/>
          <p:nvPr/>
        </p:nvSpPr>
        <p:spPr>
          <a:xfrm>
            <a:off x="2040679" y="2565888"/>
            <a:ext cx="245111" cy="245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63DBE5D-E550-4051-927F-31605A4FB4ED}"/>
              </a:ext>
            </a:extLst>
          </p:cNvPr>
          <p:cNvSpPr/>
          <p:nvPr/>
        </p:nvSpPr>
        <p:spPr>
          <a:xfrm>
            <a:off x="5153802" y="4482178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80BE0B-6A26-46E2-B420-0FDBF87A2413}"/>
              </a:ext>
            </a:extLst>
          </p:cNvPr>
          <p:cNvSpPr txBox="1"/>
          <p:nvPr/>
        </p:nvSpPr>
        <p:spPr>
          <a:xfrm>
            <a:off x="555160" y="3777402"/>
            <a:ext cx="1053333" cy="430887"/>
          </a:xfrm>
          <a:prstGeom prst="rect">
            <a:avLst/>
          </a:prstGeom>
          <a:solidFill>
            <a:schemeClr val="accent4"/>
          </a:solidFill>
        </p:spPr>
        <p:txBody>
          <a:bodyPr wrap="square" tIns="0" bIns="0">
            <a:spAutoFit/>
          </a:bodyPr>
          <a:lstStyle/>
          <a:p>
            <a:pPr marL="0" lvl="1">
              <a:buClr>
                <a:schemeClr val="tx1"/>
              </a:buClr>
            </a:pPr>
            <a:r>
              <a:rPr lang="en-GB" sz="2800" b="1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18" name="Graphic 17" descr="Add">
            <a:extLst>
              <a:ext uri="{FF2B5EF4-FFF2-40B4-BE49-F238E27FC236}">
                <a16:creationId xmlns:a16="http://schemas.microsoft.com/office/drawing/2014/main" id="{2127DAAD-B6F9-4766-B668-F4872D535D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385" y="4028996"/>
            <a:ext cx="531775" cy="53177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A7A3F24-75AA-4F9B-9CCF-7E42BA2EF870}"/>
              </a:ext>
            </a:extLst>
          </p:cNvPr>
          <p:cNvSpPr txBox="1"/>
          <p:nvPr/>
        </p:nvSpPr>
        <p:spPr>
          <a:xfrm>
            <a:off x="555160" y="4375504"/>
            <a:ext cx="1053333" cy="430887"/>
          </a:xfrm>
          <a:prstGeom prst="rect">
            <a:avLst/>
          </a:prstGeom>
          <a:solidFill>
            <a:schemeClr val="accent4"/>
          </a:solidFill>
        </p:spPr>
        <p:txBody>
          <a:bodyPr wrap="square" tIns="0" bIns="0">
            <a:spAutoFit/>
          </a:bodyPr>
          <a:lstStyle/>
          <a:p>
            <a:pPr marL="0" lvl="1">
              <a:buClr>
                <a:schemeClr val="tx1"/>
              </a:buClr>
            </a:pPr>
            <a:r>
              <a:rPr lang="en-GB" sz="2800" b="1" dirty="0">
                <a:solidFill>
                  <a:schemeClr val="tx1"/>
                </a:solidFill>
              </a:rPr>
              <a:t>1.375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5D791A5-0AB1-45EB-86B3-D48E0C6B61EF}"/>
              </a:ext>
            </a:extLst>
          </p:cNvPr>
          <p:cNvSpPr txBox="1"/>
          <p:nvPr/>
        </p:nvSpPr>
        <p:spPr>
          <a:xfrm>
            <a:off x="555160" y="5238771"/>
            <a:ext cx="1053333" cy="430887"/>
          </a:xfrm>
          <a:prstGeom prst="rect">
            <a:avLst/>
          </a:prstGeom>
          <a:solidFill>
            <a:schemeClr val="accent4"/>
          </a:solidFill>
        </p:spPr>
        <p:txBody>
          <a:bodyPr wrap="square" tIns="0" bIns="0">
            <a:spAutoFit/>
          </a:bodyPr>
          <a:lstStyle/>
          <a:p>
            <a:pPr marL="0" lvl="1">
              <a:buClr>
                <a:schemeClr val="tx1"/>
              </a:buClr>
            </a:pPr>
            <a:r>
              <a:rPr lang="en-GB" sz="2800" b="1" dirty="0">
                <a:solidFill>
                  <a:schemeClr val="tx1"/>
                </a:solidFill>
              </a:rPr>
              <a:t>6.375</a:t>
            </a:r>
          </a:p>
        </p:txBody>
      </p:sp>
    </p:spTree>
    <p:extLst>
      <p:ext uri="{BB962C8B-B14F-4D97-AF65-F5344CB8AC3E}">
        <p14:creationId xmlns:p14="http://schemas.microsoft.com/office/powerpoint/2010/main" val="2008603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Let's try storing the result of 6.375 as a </a:t>
            </a:r>
            <a:r>
              <a:rPr lang="en-GB" sz="1600" b="1" dirty="0">
                <a:solidFill>
                  <a:schemeClr val="tx1"/>
                </a:solidFill>
              </a:rPr>
              <a:t>normalised floating-point binary</a:t>
            </a:r>
            <a:r>
              <a:rPr lang="en-GB" sz="1600" dirty="0">
                <a:solidFill>
                  <a:schemeClr val="tx1"/>
                </a:solidFill>
              </a:rPr>
              <a:t> number.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8224485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Storing your result back as a normalised floating-point number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C5EF32D2-04BB-4FF1-A680-3AA3B07F9D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576776"/>
              </p:ext>
            </p:extLst>
          </p:nvPr>
        </p:nvGraphicFramePr>
        <p:xfrm>
          <a:off x="176565" y="1431216"/>
          <a:ext cx="8181048" cy="17389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2263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-16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301840"/>
                  </a:ext>
                </a:extLst>
              </a:tr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0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C484C10B-C494-42E3-B28F-F3BFAD226073}"/>
              </a:ext>
            </a:extLst>
          </p:cNvPr>
          <p:cNvSpPr/>
          <p:nvPr/>
        </p:nvSpPr>
        <p:spPr>
          <a:xfrm>
            <a:off x="5124339" y="2143545"/>
            <a:ext cx="314325" cy="3143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566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Let's try storing the result of 6.375 as a </a:t>
            </a:r>
            <a:r>
              <a:rPr lang="en-GB" sz="1600" b="1" dirty="0">
                <a:solidFill>
                  <a:schemeClr val="tx1"/>
                </a:solidFill>
              </a:rPr>
              <a:t>normalised floating-point binary</a:t>
            </a:r>
            <a:r>
              <a:rPr lang="en-GB" sz="1600" dirty="0">
                <a:solidFill>
                  <a:schemeClr val="tx1"/>
                </a:solidFill>
              </a:rPr>
              <a:t> number.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We need to move the </a:t>
            </a:r>
            <a:r>
              <a:rPr lang="en-GB" sz="1600" b="1" dirty="0">
                <a:solidFill>
                  <a:schemeClr val="tx1"/>
                </a:solidFill>
              </a:rPr>
              <a:t>binary point, </a:t>
            </a:r>
            <a:r>
              <a:rPr lang="en-GB" sz="1600" dirty="0">
                <a:solidFill>
                  <a:schemeClr val="tx1"/>
                </a:solidFill>
              </a:rPr>
              <a:t>so it sits between the first 0 and 1 –we move it 3 places to the left.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8224485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Storing your result back as a normalised floating-point number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C5EF32D2-04BB-4FF1-A680-3AA3B07F9D29}"/>
              </a:ext>
            </a:extLst>
          </p:cNvPr>
          <p:cNvGraphicFramePr>
            <a:graphicFrameLocks noGrp="1"/>
          </p:cNvGraphicFramePr>
          <p:nvPr/>
        </p:nvGraphicFramePr>
        <p:xfrm>
          <a:off x="176565" y="1431216"/>
          <a:ext cx="8181048" cy="17389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2263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-16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301840"/>
                  </a:ext>
                </a:extLst>
              </a:tr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0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C484C10B-C494-42E3-B28F-F3BFAD226073}"/>
              </a:ext>
            </a:extLst>
          </p:cNvPr>
          <p:cNvSpPr/>
          <p:nvPr/>
        </p:nvSpPr>
        <p:spPr>
          <a:xfrm>
            <a:off x="5124339" y="2143545"/>
            <a:ext cx="314325" cy="3143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1BD37B96-0315-49AF-A92C-10A54938C81F}"/>
              </a:ext>
            </a:extLst>
          </p:cNvPr>
          <p:cNvSpPr/>
          <p:nvPr/>
        </p:nvSpPr>
        <p:spPr>
          <a:xfrm flipH="1" flipV="1">
            <a:off x="4267088" y="2195972"/>
            <a:ext cx="1019286" cy="699940"/>
          </a:xfrm>
          <a:prstGeom prst="arc">
            <a:avLst>
              <a:gd name="adj1" fmla="val 10765249"/>
              <a:gd name="adj2" fmla="val 211754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72ACDF3C-9137-4F03-BC7A-E8CAA8D69876}"/>
              </a:ext>
            </a:extLst>
          </p:cNvPr>
          <p:cNvSpPr/>
          <p:nvPr/>
        </p:nvSpPr>
        <p:spPr>
          <a:xfrm flipH="1" flipV="1">
            <a:off x="3240659" y="2195972"/>
            <a:ext cx="1019286" cy="699940"/>
          </a:xfrm>
          <a:prstGeom prst="arc">
            <a:avLst>
              <a:gd name="adj1" fmla="val 10765249"/>
              <a:gd name="adj2" fmla="val 211754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7607ED6B-4F56-492C-8D98-2C9BFC4A4181}"/>
              </a:ext>
            </a:extLst>
          </p:cNvPr>
          <p:cNvSpPr/>
          <p:nvPr/>
        </p:nvSpPr>
        <p:spPr>
          <a:xfrm flipH="1" flipV="1">
            <a:off x="2223755" y="2195972"/>
            <a:ext cx="1019286" cy="699940"/>
          </a:xfrm>
          <a:prstGeom prst="arc">
            <a:avLst>
              <a:gd name="adj1" fmla="val 10765249"/>
              <a:gd name="adj2" fmla="val 211754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CB0092-A677-4896-AAF5-CC44E04378D8}"/>
              </a:ext>
            </a:extLst>
          </p:cNvPr>
          <p:cNvSpPr txBox="1"/>
          <p:nvPr/>
        </p:nvSpPr>
        <p:spPr>
          <a:xfrm>
            <a:off x="4401468" y="3222626"/>
            <a:ext cx="750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ym typeface="Wingdings" panose="05000000000000000000" pitchFamily="2" charset="2"/>
              </a:rPr>
              <a:t></a:t>
            </a:r>
            <a:r>
              <a:rPr lang="en-GB" sz="2800" dirty="0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FC19EF-8104-4920-A52B-BFFCCB2143D5}"/>
              </a:ext>
            </a:extLst>
          </p:cNvPr>
          <p:cNvSpPr txBox="1"/>
          <p:nvPr/>
        </p:nvSpPr>
        <p:spPr>
          <a:xfrm>
            <a:off x="3375039" y="3222626"/>
            <a:ext cx="750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ym typeface="Wingdings" panose="05000000000000000000" pitchFamily="2" charset="2"/>
              </a:rPr>
              <a:t></a:t>
            </a:r>
            <a:r>
              <a:rPr lang="en-GB" sz="2800" dirty="0"/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526A3D-7C84-4DB3-A75D-24367EEEFCB2}"/>
              </a:ext>
            </a:extLst>
          </p:cNvPr>
          <p:cNvSpPr txBox="1"/>
          <p:nvPr/>
        </p:nvSpPr>
        <p:spPr>
          <a:xfrm>
            <a:off x="2387950" y="3222626"/>
            <a:ext cx="750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ym typeface="Wingdings" panose="05000000000000000000" pitchFamily="2" charset="2"/>
              </a:rPr>
              <a:t></a:t>
            </a:r>
            <a:r>
              <a:rPr lang="en-GB" sz="28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7348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125E-6 3.33333E-6 L -0.25078 -0.00209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39" y="-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0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As we had to move the </a:t>
            </a:r>
            <a:r>
              <a:rPr lang="en-GB" sz="1600" b="1" dirty="0">
                <a:solidFill>
                  <a:schemeClr val="tx1"/>
                </a:solidFill>
              </a:rPr>
              <a:t>binary point </a:t>
            </a:r>
            <a:r>
              <a:rPr lang="en-GB" sz="1600" dirty="0">
                <a:solidFill>
                  <a:schemeClr val="tx1"/>
                </a:solidFill>
              </a:rPr>
              <a:t>3 places to the left to get it to its </a:t>
            </a:r>
            <a:r>
              <a:rPr lang="en-GB" sz="1600" b="1" dirty="0">
                <a:solidFill>
                  <a:schemeClr val="tx1"/>
                </a:solidFill>
              </a:rPr>
              <a:t>normalised</a:t>
            </a:r>
            <a:r>
              <a:rPr lang="en-GB" sz="1600" dirty="0">
                <a:solidFill>
                  <a:schemeClr val="tx1"/>
                </a:solidFill>
              </a:rPr>
              <a:t> position, we will have to move it 3 places to the right to put it back in the correct position – we now know our </a:t>
            </a:r>
            <a:r>
              <a:rPr lang="en-GB" sz="1600" b="1" dirty="0">
                <a:solidFill>
                  <a:schemeClr val="tx1"/>
                </a:solidFill>
              </a:rPr>
              <a:t>exponent</a:t>
            </a:r>
            <a:r>
              <a:rPr lang="en-GB" sz="1600" dirty="0">
                <a:solidFill>
                  <a:schemeClr val="tx1"/>
                </a:solidFill>
              </a:rPr>
              <a:t> must be +3.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Using our format of 3 bits for the </a:t>
            </a:r>
            <a:r>
              <a:rPr lang="en-GB" sz="1600" b="1" dirty="0">
                <a:solidFill>
                  <a:schemeClr val="tx1"/>
                </a:solidFill>
              </a:rPr>
              <a:t>exponent</a:t>
            </a:r>
            <a:r>
              <a:rPr lang="en-GB" sz="1600" dirty="0">
                <a:solidFill>
                  <a:schemeClr val="tx1"/>
                </a:solidFill>
              </a:rPr>
              <a:t> stored in </a:t>
            </a:r>
            <a:r>
              <a:rPr lang="en-GB" sz="1600" b="1" dirty="0">
                <a:solidFill>
                  <a:schemeClr val="tx1"/>
                </a:solidFill>
              </a:rPr>
              <a:t>two’s complement, </a:t>
            </a:r>
            <a:r>
              <a:rPr lang="en-GB" sz="1600" dirty="0">
                <a:solidFill>
                  <a:schemeClr val="tx1"/>
                </a:solidFill>
              </a:rPr>
              <a:t>it must be: 011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8224485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Storing your result back as a normalised floating-point number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C5EF32D2-04BB-4FF1-A680-3AA3B07F9D29}"/>
              </a:ext>
            </a:extLst>
          </p:cNvPr>
          <p:cNvGraphicFramePr>
            <a:graphicFrameLocks noGrp="1"/>
          </p:cNvGraphicFramePr>
          <p:nvPr/>
        </p:nvGraphicFramePr>
        <p:xfrm>
          <a:off x="176565" y="1431216"/>
          <a:ext cx="8181048" cy="17389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2263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-16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301840"/>
                  </a:ext>
                </a:extLst>
              </a:tr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0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C484C10B-C494-42E3-B28F-F3BFAD226073}"/>
              </a:ext>
            </a:extLst>
          </p:cNvPr>
          <p:cNvSpPr/>
          <p:nvPr/>
        </p:nvSpPr>
        <p:spPr>
          <a:xfrm>
            <a:off x="2057289" y="2143545"/>
            <a:ext cx="314325" cy="3143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CB0092-A677-4896-AAF5-CC44E04378D8}"/>
              </a:ext>
            </a:extLst>
          </p:cNvPr>
          <p:cNvSpPr txBox="1"/>
          <p:nvPr/>
        </p:nvSpPr>
        <p:spPr>
          <a:xfrm>
            <a:off x="4401468" y="3222626"/>
            <a:ext cx="750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</a:t>
            </a:r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FC19EF-8104-4920-A52B-BFFCCB2143D5}"/>
              </a:ext>
            </a:extLst>
          </p:cNvPr>
          <p:cNvSpPr txBox="1"/>
          <p:nvPr/>
        </p:nvSpPr>
        <p:spPr>
          <a:xfrm>
            <a:off x="3375039" y="3222626"/>
            <a:ext cx="750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</a:t>
            </a:r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526A3D-7C84-4DB3-A75D-24367EEEFCB2}"/>
              </a:ext>
            </a:extLst>
          </p:cNvPr>
          <p:cNvSpPr txBox="1"/>
          <p:nvPr/>
        </p:nvSpPr>
        <p:spPr>
          <a:xfrm>
            <a:off x="2387950" y="3222626"/>
            <a:ext cx="750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</a:t>
            </a:r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BE1C0E-917A-4CFA-BFAF-144911CA1CB5}"/>
              </a:ext>
            </a:extLst>
          </p:cNvPr>
          <p:cNvSpPr txBox="1"/>
          <p:nvPr/>
        </p:nvSpPr>
        <p:spPr>
          <a:xfrm>
            <a:off x="3468506" y="3687801"/>
            <a:ext cx="750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ym typeface="Wingdings" panose="05000000000000000000" pitchFamily="2" charset="2"/>
              </a:rPr>
              <a:t>2</a:t>
            </a:r>
            <a:endParaRPr lang="en-GB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28C286-A19F-45CE-B932-A82BAD3DFDEA}"/>
              </a:ext>
            </a:extLst>
          </p:cNvPr>
          <p:cNvSpPr txBox="1"/>
          <p:nvPr/>
        </p:nvSpPr>
        <p:spPr>
          <a:xfrm>
            <a:off x="2442077" y="3687801"/>
            <a:ext cx="750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ym typeface="Wingdings" panose="05000000000000000000" pitchFamily="2" charset="2"/>
              </a:rPr>
              <a:t>1</a:t>
            </a:r>
            <a:endParaRPr lang="en-GB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07910E-B294-4883-A2F1-77D3F46AA420}"/>
              </a:ext>
            </a:extLst>
          </p:cNvPr>
          <p:cNvSpPr txBox="1"/>
          <p:nvPr/>
        </p:nvSpPr>
        <p:spPr>
          <a:xfrm>
            <a:off x="4401468" y="3687801"/>
            <a:ext cx="750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ym typeface="Wingdings" panose="05000000000000000000" pitchFamily="2" charset="2"/>
              </a:rPr>
              <a:t>3</a:t>
            </a:r>
            <a:endParaRPr lang="en-GB" sz="2800" dirty="0"/>
          </a:p>
        </p:txBody>
      </p:sp>
      <p:graphicFrame>
        <p:nvGraphicFramePr>
          <p:cNvPr id="16" name="Table 2">
            <a:extLst>
              <a:ext uri="{FF2B5EF4-FFF2-40B4-BE49-F238E27FC236}">
                <a16:creationId xmlns:a16="http://schemas.microsoft.com/office/drawing/2014/main" id="{CB5A56CE-9A05-4263-B443-24032D2100BD}"/>
              </a:ext>
            </a:extLst>
          </p:cNvPr>
          <p:cNvGraphicFramePr>
            <a:graphicFrameLocks noGrp="1"/>
          </p:cNvGraphicFramePr>
          <p:nvPr/>
        </p:nvGraphicFramePr>
        <p:xfrm>
          <a:off x="176559" y="4491027"/>
          <a:ext cx="8181054" cy="14197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3629059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60865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811072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</a:tbl>
          </a:graphicData>
        </a:graphic>
      </p:graphicFrame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93C43FF1-2749-48D2-BA7D-CDACEAEEDF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367935"/>
              </p:ext>
            </p:extLst>
          </p:nvPr>
        </p:nvGraphicFramePr>
        <p:xfrm>
          <a:off x="176559" y="4500552"/>
          <a:ext cx="8181054" cy="14197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3629059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60865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811072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</a:tbl>
          </a:graphicData>
        </a:graphic>
      </p:graphicFrame>
      <p:sp>
        <p:nvSpPr>
          <p:cNvPr id="18" name="Oval 17">
            <a:extLst>
              <a:ext uri="{FF2B5EF4-FFF2-40B4-BE49-F238E27FC236}">
                <a16:creationId xmlns:a16="http://schemas.microsoft.com/office/drawing/2014/main" id="{F241E091-35B0-4509-BCCC-B3AB007955FB}"/>
              </a:ext>
            </a:extLst>
          </p:cNvPr>
          <p:cNvSpPr/>
          <p:nvPr/>
        </p:nvSpPr>
        <p:spPr>
          <a:xfrm>
            <a:off x="1009533" y="4953223"/>
            <a:ext cx="314325" cy="3143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474BD7-7812-4E28-BDC1-82A23D68DA9A}"/>
              </a:ext>
            </a:extLst>
          </p:cNvPr>
          <p:cNvSpPr txBox="1"/>
          <p:nvPr/>
        </p:nvSpPr>
        <p:spPr>
          <a:xfrm>
            <a:off x="2073650" y="4098126"/>
            <a:ext cx="1153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/>
              <a:t>Mantissa</a:t>
            </a:r>
            <a:endParaRPr lang="en-GB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561032A-ECA4-42EB-8D92-47A7BECFD4F7}"/>
              </a:ext>
            </a:extLst>
          </p:cNvPr>
          <p:cNvSpPr txBox="1"/>
          <p:nvPr/>
        </p:nvSpPr>
        <p:spPr>
          <a:xfrm>
            <a:off x="6271927" y="4098126"/>
            <a:ext cx="1195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/>
              <a:t>Exponent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28717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5DBA734-6C98-4537-8ACE-DFA7F6D3656C}"/>
              </a:ext>
            </a:extLst>
          </p:cNvPr>
          <p:cNvSpPr/>
          <p:nvPr/>
        </p:nvSpPr>
        <p:spPr>
          <a:xfrm rot="1214731">
            <a:off x="2042007" y="2404599"/>
            <a:ext cx="432053" cy="32911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FC93C0D-57DE-43DE-82F6-BDDD0A742117}"/>
              </a:ext>
            </a:extLst>
          </p:cNvPr>
          <p:cNvSpPr/>
          <p:nvPr/>
        </p:nvSpPr>
        <p:spPr>
          <a:xfrm rot="1214731">
            <a:off x="3035055" y="2469136"/>
            <a:ext cx="432053" cy="32911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BDB66D9-A5EE-4941-926A-01310EE618A8}"/>
              </a:ext>
            </a:extLst>
          </p:cNvPr>
          <p:cNvSpPr/>
          <p:nvPr/>
        </p:nvSpPr>
        <p:spPr>
          <a:xfrm rot="1254445">
            <a:off x="4028102" y="2452553"/>
            <a:ext cx="432053" cy="32911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A915866-35E6-411D-BC56-30BA1D5B71A7}"/>
              </a:ext>
            </a:extLst>
          </p:cNvPr>
          <p:cNvSpPr/>
          <p:nvPr/>
        </p:nvSpPr>
        <p:spPr>
          <a:xfrm rot="1333921">
            <a:off x="5005679" y="2539281"/>
            <a:ext cx="432053" cy="32911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51327BF-FA4B-4FD1-8321-09A3B7E74B96}"/>
              </a:ext>
            </a:extLst>
          </p:cNvPr>
          <p:cNvSpPr/>
          <p:nvPr/>
        </p:nvSpPr>
        <p:spPr>
          <a:xfrm rot="1214731">
            <a:off x="1048959" y="2340063"/>
            <a:ext cx="432053" cy="32911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0AD926B-63FC-4701-BC8D-C0B112CEB516}"/>
                  </a:ext>
                </a:extLst>
              </p:cNvPr>
              <p:cNvSpPr/>
              <p:nvPr/>
            </p:nvSpPr>
            <p:spPr>
              <a:xfrm>
                <a:off x="8520652" y="1075981"/>
                <a:ext cx="3529637" cy="5633190"/>
              </a:xfrm>
              <a:prstGeom prst="rect">
                <a:avLst/>
              </a:prstGeom>
              <a:solidFill>
                <a:schemeClr val="bg1">
                  <a:lumMod val="95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>
                    <a:solidFill>
                      <a:schemeClr val="tx1"/>
                    </a:solidFill>
                  </a:rPr>
                  <a:t>The last stage is to store the </a:t>
                </a:r>
                <a:r>
                  <a:rPr lang="en-GB" sz="1600" b="1" dirty="0">
                    <a:solidFill>
                      <a:schemeClr val="tx1"/>
                    </a:solidFill>
                  </a:rPr>
                  <a:t>mantissa,</a:t>
                </a:r>
                <a:r>
                  <a:rPr lang="en-GB" sz="1600" dirty="0">
                    <a:solidFill>
                      <a:schemeClr val="tx1"/>
                    </a:solidFill>
                  </a:rPr>
                  <a:t> which is simply the number from the original number line – remember, it must start 01.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600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>
                    <a:solidFill>
                      <a:schemeClr val="tx1"/>
                    </a:solidFill>
                  </a:rPr>
                  <a:t>But there is a problem – we have run out of space in the </a:t>
                </a:r>
                <a:r>
                  <a:rPr lang="en-GB" sz="1600" b="1" dirty="0">
                    <a:solidFill>
                      <a:schemeClr val="tx1"/>
                    </a:solidFill>
                  </a:rPr>
                  <a:t>mantissa</a:t>
                </a:r>
                <a:r>
                  <a:rPr lang="en-GB" sz="1600" dirty="0">
                    <a:solidFill>
                      <a:schemeClr val="tx1"/>
                    </a:solidFill>
                  </a:rPr>
                  <a:t> and can’t store the final two bits, which represent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16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1600" dirty="0">
                    <a:solidFill>
                      <a:schemeClr val="tx1"/>
                    </a:solidFill>
                  </a:rPr>
                  <a:t> 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600" dirty="0">
                  <a:solidFill>
                    <a:schemeClr val="tx1"/>
                  </a:solidFill>
                </a:endParaRPr>
              </a:p>
              <a:p>
                <a:pPr marL="285750" indent="-28575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GB" sz="1600" dirty="0">
                    <a:solidFill>
                      <a:schemeClr val="tx1"/>
                    </a:solidFill>
                  </a:rPr>
                  <a:t>We have discovered we can’t store the number 6.375 in 8 bits using this format – the closest we can get is 6.</a:t>
                </a:r>
              </a:p>
              <a:p>
                <a:pPr marL="285750" indent="-28575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endParaRPr lang="en-GB" sz="1600" dirty="0">
                  <a:solidFill>
                    <a:schemeClr val="tx1"/>
                  </a:solidFill>
                </a:endParaRPr>
              </a:p>
              <a:p>
                <a:pPr marL="285750" indent="-28575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endParaRPr lang="en-GB" sz="1600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0AD926B-63FC-4701-BC8D-C0B112CEB5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0652" y="1075981"/>
                <a:ext cx="3529637" cy="5633190"/>
              </a:xfrm>
              <a:prstGeom prst="rect">
                <a:avLst/>
              </a:prstGeom>
              <a:blipFill>
                <a:blip r:embed="rId4"/>
                <a:stretch>
                  <a:fillRect l="-691" t="-325" r="-172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8224485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Storing your result back as a normalised floating-point number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C5EF32D2-04BB-4FF1-A680-3AA3B07F9D29}"/>
              </a:ext>
            </a:extLst>
          </p:cNvPr>
          <p:cNvGraphicFramePr>
            <a:graphicFrameLocks noGrp="1"/>
          </p:cNvGraphicFramePr>
          <p:nvPr/>
        </p:nvGraphicFramePr>
        <p:xfrm>
          <a:off x="176565" y="1431216"/>
          <a:ext cx="8181048" cy="17389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2263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-16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301840"/>
                  </a:ext>
                </a:extLst>
              </a:tr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0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C484C10B-C494-42E3-B28F-F3BFAD226073}"/>
              </a:ext>
            </a:extLst>
          </p:cNvPr>
          <p:cNvSpPr/>
          <p:nvPr/>
        </p:nvSpPr>
        <p:spPr>
          <a:xfrm>
            <a:off x="2057289" y="2143545"/>
            <a:ext cx="314325" cy="3143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6" name="Table 2">
            <a:extLst>
              <a:ext uri="{FF2B5EF4-FFF2-40B4-BE49-F238E27FC236}">
                <a16:creationId xmlns:a16="http://schemas.microsoft.com/office/drawing/2014/main" id="{CB5A56CE-9A05-4263-B443-24032D2100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853213"/>
              </p:ext>
            </p:extLst>
          </p:nvPr>
        </p:nvGraphicFramePr>
        <p:xfrm>
          <a:off x="176559" y="4491027"/>
          <a:ext cx="8181054" cy="14197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3629059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60865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811072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</a:tbl>
          </a:graphicData>
        </a:graphic>
      </p:graphicFrame>
      <p:sp>
        <p:nvSpPr>
          <p:cNvPr id="18" name="Oval 17">
            <a:extLst>
              <a:ext uri="{FF2B5EF4-FFF2-40B4-BE49-F238E27FC236}">
                <a16:creationId xmlns:a16="http://schemas.microsoft.com/office/drawing/2014/main" id="{F241E091-35B0-4509-BCCC-B3AB007955FB}"/>
              </a:ext>
            </a:extLst>
          </p:cNvPr>
          <p:cNvSpPr/>
          <p:nvPr/>
        </p:nvSpPr>
        <p:spPr>
          <a:xfrm>
            <a:off x="1009533" y="4953223"/>
            <a:ext cx="314325" cy="3143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474BD7-7812-4E28-BDC1-82A23D68DA9A}"/>
              </a:ext>
            </a:extLst>
          </p:cNvPr>
          <p:cNvSpPr txBox="1"/>
          <p:nvPr/>
        </p:nvSpPr>
        <p:spPr>
          <a:xfrm>
            <a:off x="2073650" y="4098126"/>
            <a:ext cx="1153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/>
              <a:t>Mantissa</a:t>
            </a:r>
            <a:endParaRPr lang="en-GB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561032A-ECA4-42EB-8D92-47A7BECFD4F7}"/>
              </a:ext>
            </a:extLst>
          </p:cNvPr>
          <p:cNvSpPr txBox="1"/>
          <p:nvPr/>
        </p:nvSpPr>
        <p:spPr>
          <a:xfrm>
            <a:off x="6271927" y="4098126"/>
            <a:ext cx="1195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/>
              <a:t>Exponent</a:t>
            </a:r>
            <a:endParaRPr lang="en-GB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B85FBC-74BD-4E50-8CD2-7407A7803204}"/>
              </a:ext>
            </a:extLst>
          </p:cNvPr>
          <p:cNvSpPr txBox="1"/>
          <p:nvPr/>
        </p:nvSpPr>
        <p:spPr>
          <a:xfrm>
            <a:off x="2563771" y="253508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B6FE4A9-DFAF-4A3E-ABED-0EB2579B9FA2}"/>
              </a:ext>
            </a:extLst>
          </p:cNvPr>
          <p:cNvSpPr txBox="1"/>
          <p:nvPr/>
        </p:nvSpPr>
        <p:spPr>
          <a:xfrm>
            <a:off x="3587709" y="253508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113C54D-BCC3-4DA7-82A7-9DE10B153D82}"/>
              </a:ext>
            </a:extLst>
          </p:cNvPr>
          <p:cNvSpPr txBox="1"/>
          <p:nvPr/>
        </p:nvSpPr>
        <p:spPr>
          <a:xfrm>
            <a:off x="4608565" y="253508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EB59D5C-2672-452A-AD62-5BDC33AC0C05}"/>
              </a:ext>
            </a:extLst>
          </p:cNvPr>
          <p:cNvSpPr txBox="1"/>
          <p:nvPr/>
        </p:nvSpPr>
        <p:spPr>
          <a:xfrm>
            <a:off x="5631802" y="253508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42865F2-A9A4-40FF-B068-3AD1A5E4F5F1}"/>
              </a:ext>
            </a:extLst>
          </p:cNvPr>
          <p:cNvSpPr txBox="1"/>
          <p:nvPr/>
        </p:nvSpPr>
        <p:spPr>
          <a:xfrm>
            <a:off x="1541909" y="253548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0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5C3BF4E-9CA9-43BC-ADF3-BBDAC6293A24}"/>
              </a:ext>
            </a:extLst>
          </p:cNvPr>
          <p:cNvSpPr/>
          <p:nvPr/>
        </p:nvSpPr>
        <p:spPr>
          <a:xfrm>
            <a:off x="1201644" y="2366974"/>
            <a:ext cx="5088571" cy="803225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697A9E4-2203-48A5-9241-C04A25A0ABF7}"/>
              </a:ext>
            </a:extLst>
          </p:cNvPr>
          <p:cNvSpPr/>
          <p:nvPr/>
        </p:nvSpPr>
        <p:spPr>
          <a:xfrm>
            <a:off x="1201644" y="2371085"/>
            <a:ext cx="5088571" cy="803225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D428206-1934-49BD-9210-DEE58A930F60}"/>
              </a:ext>
            </a:extLst>
          </p:cNvPr>
          <p:cNvGrpSpPr/>
          <p:nvPr/>
        </p:nvGrpSpPr>
        <p:grpSpPr>
          <a:xfrm>
            <a:off x="6319613" y="1431217"/>
            <a:ext cx="1005112" cy="1728850"/>
            <a:chOff x="6319613" y="1431217"/>
            <a:chExt cx="1005112" cy="172885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04688BA-25D9-4B15-A860-4E0755F56986}"/>
                </a:ext>
              </a:extLst>
            </p:cNvPr>
            <p:cNvSpPr/>
            <p:nvPr/>
          </p:nvSpPr>
          <p:spPr>
            <a:xfrm>
              <a:off x="6319838" y="1431217"/>
              <a:ext cx="1004887" cy="79287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/>
                <a:t>1/4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0EE5E1B-43BB-404F-9083-1A54FE27B422}"/>
                </a:ext>
              </a:extLst>
            </p:cNvPr>
            <p:cNvSpPr/>
            <p:nvPr/>
          </p:nvSpPr>
          <p:spPr>
            <a:xfrm>
              <a:off x="6319613" y="2367197"/>
              <a:ext cx="1004887" cy="79287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/>
                <a:t>1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DC0B180-5E9E-4D01-877F-A76C1FE63A69}"/>
              </a:ext>
            </a:extLst>
          </p:cNvPr>
          <p:cNvGrpSpPr/>
          <p:nvPr/>
        </p:nvGrpSpPr>
        <p:grpSpPr>
          <a:xfrm>
            <a:off x="7338388" y="1431217"/>
            <a:ext cx="1005112" cy="1728850"/>
            <a:chOff x="6319613" y="1431217"/>
            <a:chExt cx="1005112" cy="1728850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8808CA3-5105-4D51-A7DB-580335B37A0F}"/>
                </a:ext>
              </a:extLst>
            </p:cNvPr>
            <p:cNvSpPr/>
            <p:nvPr/>
          </p:nvSpPr>
          <p:spPr>
            <a:xfrm>
              <a:off x="6319838" y="1431217"/>
              <a:ext cx="1004887" cy="79287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/>
                <a:t>1/8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9E85899-1AA3-4EF8-895F-C31E823786D3}"/>
                </a:ext>
              </a:extLst>
            </p:cNvPr>
            <p:cNvSpPr/>
            <p:nvPr/>
          </p:nvSpPr>
          <p:spPr>
            <a:xfrm>
              <a:off x="6319613" y="2367197"/>
              <a:ext cx="1004887" cy="79287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039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58333E-6 -7.40741E-7 L -0.08203 0.398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2" y="1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7.40741E-7 L -0.08698 0.3981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9" y="1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7.40741E-7 L -0.08763 0.3981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8" y="1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-0.09076 0.3981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4" y="1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7.40741E-7 L -0.09466 0.3995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0" y="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85185E-6 L -0.08958 0.3981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9" y="1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25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625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25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625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 animBg="1"/>
      <p:bldP spid="32" grpId="0" animBg="1"/>
      <p:bldP spid="3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Adding two </a:t>
            </a:r>
            <a:r>
              <a:rPr lang="en-GB" sz="1600" b="1" dirty="0">
                <a:solidFill>
                  <a:schemeClr val="tx1"/>
                </a:solidFill>
              </a:rPr>
              <a:t>normalised floating-point</a:t>
            </a:r>
            <a:r>
              <a:rPr lang="en-GB" sz="1600" dirty="0">
                <a:solidFill>
                  <a:schemeClr val="tx1"/>
                </a:solidFill>
              </a:rPr>
              <a:t> numbers is quite straightforward. We need to:</a:t>
            </a:r>
          </a:p>
          <a:p>
            <a:pPr marL="800100" lvl="1" indent="-342900">
              <a:buClr>
                <a:schemeClr val="tx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Work out where the </a:t>
            </a:r>
            <a:r>
              <a:rPr lang="en-GB" sz="1600" b="1" dirty="0">
                <a:solidFill>
                  <a:schemeClr val="tx1"/>
                </a:solidFill>
              </a:rPr>
              <a:t>binary point</a:t>
            </a:r>
            <a:r>
              <a:rPr lang="en-GB" sz="1600" dirty="0">
                <a:solidFill>
                  <a:schemeClr val="tx1"/>
                </a:solidFill>
              </a:rPr>
              <a:t> should be in each number using its </a:t>
            </a:r>
            <a:r>
              <a:rPr lang="en-GB" sz="1600" b="1" dirty="0">
                <a:solidFill>
                  <a:schemeClr val="tx1"/>
                </a:solidFill>
              </a:rPr>
              <a:t>exponent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800100" lvl="1" indent="-342900">
              <a:buClr>
                <a:schemeClr val="tx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Line both numbers up on the normal binary number line so the binary points are in the same position.</a:t>
            </a:r>
          </a:p>
          <a:p>
            <a:pPr marL="800100" lvl="1" indent="-342900">
              <a:buClr>
                <a:schemeClr val="tx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Add the numbers up in the normal way following the rules of </a:t>
            </a:r>
            <a:r>
              <a:rPr lang="en-GB" sz="1600" b="1" dirty="0">
                <a:solidFill>
                  <a:schemeClr val="tx1"/>
                </a:solidFill>
              </a:rPr>
              <a:t>binary </a:t>
            </a:r>
            <a:r>
              <a:rPr lang="en-GB" sz="1600" dirty="0">
                <a:solidFill>
                  <a:schemeClr val="tx1"/>
                </a:solidFill>
              </a:rPr>
              <a:t>addition.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5556723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Adding normalised floating-point numbers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0BB28585-5DEE-4326-8884-91A9A557CB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358755"/>
              </p:ext>
            </p:extLst>
          </p:nvPr>
        </p:nvGraphicFramePr>
        <p:xfrm>
          <a:off x="176565" y="1327584"/>
          <a:ext cx="8181054" cy="16462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3629059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44616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32527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46BAC33-2E8C-400A-9FE5-4589406F1072}"/>
              </a:ext>
            </a:extLst>
          </p:cNvPr>
          <p:cNvSpPr txBox="1"/>
          <p:nvPr/>
        </p:nvSpPr>
        <p:spPr>
          <a:xfrm>
            <a:off x="2073650" y="930492"/>
            <a:ext cx="1153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/>
              <a:t>Mantissa</a:t>
            </a:r>
            <a:endParaRPr lang="en-GB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7A9361-56F0-4979-B355-A78E98E90B3F}"/>
              </a:ext>
            </a:extLst>
          </p:cNvPr>
          <p:cNvSpPr txBox="1"/>
          <p:nvPr/>
        </p:nvSpPr>
        <p:spPr>
          <a:xfrm>
            <a:off x="6271927" y="930492"/>
            <a:ext cx="1195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/>
              <a:t>Exponent</a:t>
            </a:r>
            <a:endParaRPr lang="en-GB" b="1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202F942-B62F-4ADE-A921-A5DFE766E4CA}"/>
              </a:ext>
            </a:extLst>
          </p:cNvPr>
          <p:cNvSpPr/>
          <p:nvPr/>
        </p:nvSpPr>
        <p:spPr>
          <a:xfrm>
            <a:off x="1047639" y="1959768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9193322-6AC0-4BC7-9AF8-63C31C5F33C9}"/>
              </a:ext>
            </a:extLst>
          </p:cNvPr>
          <p:cNvSpPr/>
          <p:nvPr/>
        </p:nvSpPr>
        <p:spPr>
          <a:xfrm>
            <a:off x="1042050" y="2574130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2" name="Table 2">
            <a:extLst>
              <a:ext uri="{FF2B5EF4-FFF2-40B4-BE49-F238E27FC236}">
                <a16:creationId xmlns:a16="http://schemas.microsoft.com/office/drawing/2014/main" id="{3F5203FE-9D66-4999-A0D3-242AF6C879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843079"/>
              </p:ext>
            </p:extLst>
          </p:nvPr>
        </p:nvGraphicFramePr>
        <p:xfrm>
          <a:off x="176564" y="3242643"/>
          <a:ext cx="8181056" cy="33840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19599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44616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325278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111626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50729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70033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780502"/>
                  </a:ext>
                </a:extLst>
              </a:tr>
            </a:tbl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id="{62FA461C-D11F-414F-8C47-5E98E8CDE321}"/>
              </a:ext>
            </a:extLst>
          </p:cNvPr>
          <p:cNvSpPr/>
          <p:nvPr/>
        </p:nvSpPr>
        <p:spPr>
          <a:xfrm>
            <a:off x="5159391" y="3867816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C4E096B-10FE-4E58-AEED-BBEA36D2FDEE}"/>
              </a:ext>
            </a:extLst>
          </p:cNvPr>
          <p:cNvSpPr/>
          <p:nvPr/>
        </p:nvSpPr>
        <p:spPr>
          <a:xfrm>
            <a:off x="5153802" y="4482178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Graphic 14" descr="Add">
            <a:extLst>
              <a:ext uri="{FF2B5EF4-FFF2-40B4-BE49-F238E27FC236}">
                <a16:creationId xmlns:a16="http://schemas.microsoft.com/office/drawing/2014/main" id="{FBC67FFD-AF68-48B8-B21C-F1B5C8DC8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25" y="2112766"/>
            <a:ext cx="531775" cy="531775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CF0EE9EA-647E-4ECA-9EFD-BD4B78FABE05}"/>
              </a:ext>
            </a:extLst>
          </p:cNvPr>
          <p:cNvSpPr/>
          <p:nvPr/>
        </p:nvSpPr>
        <p:spPr>
          <a:xfrm>
            <a:off x="5159391" y="5331660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163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In this situation, we have to options. We can either: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chemeClr val="tx1"/>
                </a:solidFill>
              </a:rPr>
              <a:t>accept that the result of this addition can’t be stored with the accuracy we need given the limitations of this format; 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8224485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Storing your result back as a normalised floating-point number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C5EF32D2-04BB-4FF1-A680-3AA3B07F9D29}"/>
              </a:ext>
            </a:extLst>
          </p:cNvPr>
          <p:cNvGraphicFramePr>
            <a:graphicFrameLocks noGrp="1"/>
          </p:cNvGraphicFramePr>
          <p:nvPr/>
        </p:nvGraphicFramePr>
        <p:xfrm>
          <a:off x="176565" y="1431216"/>
          <a:ext cx="8181048" cy="17389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2263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-16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301840"/>
                  </a:ext>
                </a:extLst>
              </a:tr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0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C484C10B-C494-42E3-B28F-F3BFAD226073}"/>
              </a:ext>
            </a:extLst>
          </p:cNvPr>
          <p:cNvSpPr/>
          <p:nvPr/>
        </p:nvSpPr>
        <p:spPr>
          <a:xfrm>
            <a:off x="2057289" y="2143545"/>
            <a:ext cx="314325" cy="3143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6" name="Table 2">
            <a:extLst>
              <a:ext uri="{FF2B5EF4-FFF2-40B4-BE49-F238E27FC236}">
                <a16:creationId xmlns:a16="http://schemas.microsoft.com/office/drawing/2014/main" id="{CB5A56CE-9A05-4263-B443-24032D2100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366808"/>
              </p:ext>
            </p:extLst>
          </p:nvPr>
        </p:nvGraphicFramePr>
        <p:xfrm>
          <a:off x="176559" y="4491027"/>
          <a:ext cx="8181054" cy="14197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3629059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60865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</a:tbl>
          </a:graphicData>
        </a:graphic>
      </p:graphicFrame>
      <p:sp>
        <p:nvSpPr>
          <p:cNvPr id="18" name="Oval 17">
            <a:extLst>
              <a:ext uri="{FF2B5EF4-FFF2-40B4-BE49-F238E27FC236}">
                <a16:creationId xmlns:a16="http://schemas.microsoft.com/office/drawing/2014/main" id="{F241E091-35B0-4509-BCCC-B3AB007955FB}"/>
              </a:ext>
            </a:extLst>
          </p:cNvPr>
          <p:cNvSpPr/>
          <p:nvPr/>
        </p:nvSpPr>
        <p:spPr>
          <a:xfrm>
            <a:off x="1009533" y="4953223"/>
            <a:ext cx="314325" cy="3143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474BD7-7812-4E28-BDC1-82A23D68DA9A}"/>
              </a:ext>
            </a:extLst>
          </p:cNvPr>
          <p:cNvSpPr txBox="1"/>
          <p:nvPr/>
        </p:nvSpPr>
        <p:spPr>
          <a:xfrm>
            <a:off x="2073650" y="4098126"/>
            <a:ext cx="1153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/>
              <a:t>Mantissa</a:t>
            </a:r>
            <a:endParaRPr lang="en-GB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561032A-ECA4-42EB-8D92-47A7BECFD4F7}"/>
              </a:ext>
            </a:extLst>
          </p:cNvPr>
          <p:cNvSpPr txBox="1"/>
          <p:nvPr/>
        </p:nvSpPr>
        <p:spPr>
          <a:xfrm>
            <a:off x="6271927" y="4098126"/>
            <a:ext cx="1195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/>
              <a:t>Exponent</a:t>
            </a:r>
            <a:endParaRPr lang="en-GB" b="1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5C3BF4E-9CA9-43BC-ADF3-BBDAC6293A24}"/>
              </a:ext>
            </a:extLst>
          </p:cNvPr>
          <p:cNvSpPr/>
          <p:nvPr/>
        </p:nvSpPr>
        <p:spPr>
          <a:xfrm>
            <a:off x="1201644" y="2366974"/>
            <a:ext cx="5088571" cy="803225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697A9E4-2203-48A5-9241-C04A25A0ABF7}"/>
              </a:ext>
            </a:extLst>
          </p:cNvPr>
          <p:cNvSpPr/>
          <p:nvPr/>
        </p:nvSpPr>
        <p:spPr>
          <a:xfrm>
            <a:off x="125271" y="5107532"/>
            <a:ext cx="5088571" cy="803225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D428206-1934-49BD-9210-DEE58A930F60}"/>
              </a:ext>
            </a:extLst>
          </p:cNvPr>
          <p:cNvGrpSpPr/>
          <p:nvPr/>
        </p:nvGrpSpPr>
        <p:grpSpPr>
          <a:xfrm>
            <a:off x="6319613" y="1431217"/>
            <a:ext cx="1005112" cy="1728850"/>
            <a:chOff x="6319613" y="1431217"/>
            <a:chExt cx="1005112" cy="172885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04688BA-25D9-4B15-A860-4E0755F56986}"/>
                </a:ext>
              </a:extLst>
            </p:cNvPr>
            <p:cNvSpPr/>
            <p:nvPr/>
          </p:nvSpPr>
          <p:spPr>
            <a:xfrm>
              <a:off x="6319838" y="1431217"/>
              <a:ext cx="1004887" cy="79287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/>
                <a:t>1/4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0EE5E1B-43BB-404F-9083-1A54FE27B422}"/>
                </a:ext>
              </a:extLst>
            </p:cNvPr>
            <p:cNvSpPr/>
            <p:nvPr/>
          </p:nvSpPr>
          <p:spPr>
            <a:xfrm>
              <a:off x="6319613" y="2367197"/>
              <a:ext cx="1004887" cy="79287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/>
                <a:t>1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DC0B180-5E9E-4D01-877F-A76C1FE63A69}"/>
              </a:ext>
            </a:extLst>
          </p:cNvPr>
          <p:cNvGrpSpPr/>
          <p:nvPr/>
        </p:nvGrpSpPr>
        <p:grpSpPr>
          <a:xfrm>
            <a:off x="7338388" y="1431217"/>
            <a:ext cx="1005112" cy="1728850"/>
            <a:chOff x="6319613" y="1431217"/>
            <a:chExt cx="1005112" cy="1728850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8808CA3-5105-4D51-A7DB-580335B37A0F}"/>
                </a:ext>
              </a:extLst>
            </p:cNvPr>
            <p:cNvSpPr/>
            <p:nvPr/>
          </p:nvSpPr>
          <p:spPr>
            <a:xfrm>
              <a:off x="6319838" y="1431217"/>
              <a:ext cx="1004887" cy="79287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/>
                <a:t>1/8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9E85899-1AA3-4EF8-895F-C31E823786D3}"/>
                </a:ext>
              </a:extLst>
            </p:cNvPr>
            <p:cNvSpPr/>
            <p:nvPr/>
          </p:nvSpPr>
          <p:spPr>
            <a:xfrm>
              <a:off x="6319613" y="2367197"/>
              <a:ext cx="1004887" cy="79287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01593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75AFA08B-E5A7-4784-AB77-C129FA1DCF4F}"/>
              </a:ext>
            </a:extLst>
          </p:cNvPr>
          <p:cNvSpPr/>
          <p:nvPr/>
        </p:nvSpPr>
        <p:spPr>
          <a:xfrm rot="2318373">
            <a:off x="5657982" y="2360982"/>
            <a:ext cx="432053" cy="32911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0E58B35-A168-417E-806E-10FC789FBCC1}"/>
              </a:ext>
            </a:extLst>
          </p:cNvPr>
          <p:cNvSpPr/>
          <p:nvPr/>
        </p:nvSpPr>
        <p:spPr>
          <a:xfrm rot="2512628">
            <a:off x="6581697" y="2360981"/>
            <a:ext cx="432053" cy="32911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In this situation, we have to options. We can either: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chemeClr val="tx1"/>
                </a:solidFill>
              </a:rPr>
              <a:t>accept that the result of this addition can’t be stored with the accuracy we need given the limitations of this format; or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chemeClr val="tx1"/>
                </a:solidFill>
              </a:rPr>
              <a:t>increase the total number of bits we are allowed to use to store the </a:t>
            </a:r>
            <a:r>
              <a:rPr lang="en-GB" sz="1600" b="1" dirty="0">
                <a:solidFill>
                  <a:schemeClr val="tx1"/>
                </a:solidFill>
              </a:rPr>
              <a:t>normalised floating-point</a:t>
            </a:r>
            <a:r>
              <a:rPr lang="en-GB" sz="1600" dirty="0">
                <a:solidFill>
                  <a:schemeClr val="tx1"/>
                </a:solidFill>
              </a:rPr>
              <a:t> number.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If we choose the second option, we would need 10 bits in total: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chemeClr val="tx1"/>
                </a:solidFill>
              </a:rPr>
              <a:t>7 for the </a:t>
            </a:r>
            <a:r>
              <a:rPr lang="en-GB" sz="1600" b="1" dirty="0">
                <a:solidFill>
                  <a:schemeClr val="tx1"/>
                </a:solidFill>
              </a:rPr>
              <a:t>mantissa</a:t>
            </a:r>
            <a:endParaRPr lang="en-GB" sz="1600" dirty="0">
              <a:solidFill>
                <a:schemeClr val="tx1"/>
              </a:solidFill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chemeClr val="tx1"/>
                </a:solidFill>
              </a:rPr>
              <a:t>3 for the </a:t>
            </a:r>
            <a:r>
              <a:rPr lang="en-GB" sz="1600" b="1" dirty="0">
                <a:solidFill>
                  <a:schemeClr val="tx1"/>
                </a:solidFill>
              </a:rPr>
              <a:t>exponent</a:t>
            </a: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8224485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Storing your result back as a normalised floating-point number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" name="Table 2">
            <a:extLst>
              <a:ext uri="{FF2B5EF4-FFF2-40B4-BE49-F238E27FC236}">
                <a16:creationId xmlns:a16="http://schemas.microsoft.com/office/drawing/2014/main" id="{0310F11A-E73C-4BB6-ABB4-0186B9B72458}"/>
              </a:ext>
            </a:extLst>
          </p:cNvPr>
          <p:cNvGraphicFramePr>
            <a:graphicFrameLocks noGrp="1"/>
          </p:cNvGraphicFramePr>
          <p:nvPr/>
        </p:nvGraphicFramePr>
        <p:xfrm>
          <a:off x="176565" y="1431216"/>
          <a:ext cx="8181048" cy="17389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2263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22631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-16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301840"/>
                  </a:ext>
                </a:extLst>
              </a:tr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0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</a:tbl>
          </a:graphicData>
        </a:graphic>
      </p:graphicFrame>
      <p:sp>
        <p:nvSpPr>
          <p:cNvPr id="27" name="Oval 26">
            <a:extLst>
              <a:ext uri="{FF2B5EF4-FFF2-40B4-BE49-F238E27FC236}">
                <a16:creationId xmlns:a16="http://schemas.microsoft.com/office/drawing/2014/main" id="{E0D3354F-88BF-4C89-BBDA-B7A82FEECB58}"/>
              </a:ext>
            </a:extLst>
          </p:cNvPr>
          <p:cNvSpPr/>
          <p:nvPr/>
        </p:nvSpPr>
        <p:spPr>
          <a:xfrm>
            <a:off x="2057289" y="2143545"/>
            <a:ext cx="314325" cy="3143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8" name="Table 2">
            <a:extLst>
              <a:ext uri="{FF2B5EF4-FFF2-40B4-BE49-F238E27FC236}">
                <a16:creationId xmlns:a16="http://schemas.microsoft.com/office/drawing/2014/main" id="{E84AC793-A152-44AF-A282-BA8974B442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578696"/>
              </p:ext>
            </p:extLst>
          </p:nvPr>
        </p:nvGraphicFramePr>
        <p:xfrm>
          <a:off x="176559" y="4491027"/>
          <a:ext cx="8223912" cy="14197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99660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799660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799660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799660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799660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799660">
                  <a:extLst>
                    <a:ext uri="{9D8B030D-6E8A-4147-A177-3AD203B41FA5}">
                      <a16:colId xmlns:a16="http://schemas.microsoft.com/office/drawing/2014/main" val="3073349026"/>
                    </a:ext>
                  </a:extLst>
                </a:gridCol>
                <a:gridCol w="799660">
                  <a:extLst>
                    <a:ext uri="{9D8B030D-6E8A-4147-A177-3AD203B41FA5}">
                      <a16:colId xmlns:a16="http://schemas.microsoft.com/office/drawing/2014/main" val="61632085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3629059"/>
                    </a:ext>
                  </a:extLst>
                </a:gridCol>
                <a:gridCol w="806004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806004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806004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60865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1/32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1/64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</a:tbl>
          </a:graphicData>
        </a:graphic>
      </p:graphicFrame>
      <p:sp>
        <p:nvSpPr>
          <p:cNvPr id="29" name="Oval 28">
            <a:extLst>
              <a:ext uri="{FF2B5EF4-FFF2-40B4-BE49-F238E27FC236}">
                <a16:creationId xmlns:a16="http://schemas.microsoft.com/office/drawing/2014/main" id="{548514CE-4B5F-41F5-B74D-CAF91BFF08D5}"/>
              </a:ext>
            </a:extLst>
          </p:cNvPr>
          <p:cNvSpPr/>
          <p:nvPr/>
        </p:nvSpPr>
        <p:spPr>
          <a:xfrm>
            <a:off x="819033" y="4953223"/>
            <a:ext cx="314325" cy="3143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DDD3B6E-815D-4CCE-B9F6-DF28842A547B}"/>
              </a:ext>
            </a:extLst>
          </p:cNvPr>
          <p:cNvSpPr txBox="1"/>
          <p:nvPr/>
        </p:nvSpPr>
        <p:spPr>
          <a:xfrm>
            <a:off x="2073650" y="4098126"/>
            <a:ext cx="1153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/>
              <a:t>Mantissa</a:t>
            </a:r>
            <a:endParaRPr lang="en-GB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AAC79E3-5C58-485D-94AF-5B02273759B0}"/>
              </a:ext>
            </a:extLst>
          </p:cNvPr>
          <p:cNvSpPr txBox="1"/>
          <p:nvPr/>
        </p:nvSpPr>
        <p:spPr>
          <a:xfrm>
            <a:off x="6271927" y="4098126"/>
            <a:ext cx="1195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/>
              <a:t>Exponent</a:t>
            </a:r>
            <a:endParaRPr lang="en-GB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FFB47B9-8D3F-4003-A69F-32A2E930B747}"/>
              </a:ext>
            </a:extLst>
          </p:cNvPr>
          <p:cNvSpPr txBox="1"/>
          <p:nvPr/>
        </p:nvSpPr>
        <p:spPr>
          <a:xfrm>
            <a:off x="2563771" y="253508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D2F2A54-98B4-4212-A4AF-87D1DB079843}"/>
              </a:ext>
            </a:extLst>
          </p:cNvPr>
          <p:cNvSpPr txBox="1"/>
          <p:nvPr/>
        </p:nvSpPr>
        <p:spPr>
          <a:xfrm>
            <a:off x="3587709" y="253508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1F3F56-4BCF-4364-AC23-2C5028BEE6DB}"/>
              </a:ext>
            </a:extLst>
          </p:cNvPr>
          <p:cNvSpPr txBox="1"/>
          <p:nvPr/>
        </p:nvSpPr>
        <p:spPr>
          <a:xfrm>
            <a:off x="4608565" y="253508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A8E8E72-D0C1-4CB4-981E-62B03DD5F4E9}"/>
              </a:ext>
            </a:extLst>
          </p:cNvPr>
          <p:cNvSpPr txBox="1"/>
          <p:nvPr/>
        </p:nvSpPr>
        <p:spPr>
          <a:xfrm>
            <a:off x="5631802" y="253508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3D30BBA-A848-466F-97B6-1455AE65644D}"/>
              </a:ext>
            </a:extLst>
          </p:cNvPr>
          <p:cNvSpPr txBox="1"/>
          <p:nvPr/>
        </p:nvSpPr>
        <p:spPr>
          <a:xfrm>
            <a:off x="1541909" y="253548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F363759-7E1E-4F70-88C4-88B168CA635F}"/>
              </a:ext>
            </a:extLst>
          </p:cNvPr>
          <p:cNvSpPr txBox="1"/>
          <p:nvPr/>
        </p:nvSpPr>
        <p:spPr>
          <a:xfrm>
            <a:off x="6654549" y="253507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75432FB-ED78-4400-B2FE-32BD8D8997A9}"/>
              </a:ext>
            </a:extLst>
          </p:cNvPr>
          <p:cNvSpPr txBox="1"/>
          <p:nvPr/>
        </p:nvSpPr>
        <p:spPr>
          <a:xfrm>
            <a:off x="7677296" y="253507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9417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-0.18178 0.4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89" y="2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7.40741E-7 L -0.20143 0.3981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78" y="1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Let’s look at another example. This time, we will add two </a:t>
            </a:r>
            <a:r>
              <a:rPr lang="en-GB" sz="1600" b="1" dirty="0">
                <a:solidFill>
                  <a:schemeClr val="tx1"/>
                </a:solidFill>
              </a:rPr>
              <a:t>normalised floating-point binary</a:t>
            </a:r>
            <a:r>
              <a:rPr lang="en-GB" sz="1600" dirty="0">
                <a:solidFill>
                  <a:schemeClr val="tx1"/>
                </a:solidFill>
              </a:rPr>
              <a:t> numbers: 01100 010 + 01000 111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5556723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Adding normalised floating-point numbers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0BB28585-5DEE-4326-8884-91A9A557CB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047094"/>
              </p:ext>
            </p:extLst>
          </p:nvPr>
        </p:nvGraphicFramePr>
        <p:xfrm>
          <a:off x="176565" y="1327584"/>
          <a:ext cx="8181054" cy="16462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3629059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44616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32527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46BAC33-2E8C-400A-9FE5-4589406F1072}"/>
              </a:ext>
            </a:extLst>
          </p:cNvPr>
          <p:cNvSpPr txBox="1"/>
          <p:nvPr/>
        </p:nvSpPr>
        <p:spPr>
          <a:xfrm>
            <a:off x="2073650" y="930492"/>
            <a:ext cx="1153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/>
              <a:t>Mantissa</a:t>
            </a:r>
            <a:endParaRPr lang="en-GB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7A9361-56F0-4979-B355-A78E98E90B3F}"/>
              </a:ext>
            </a:extLst>
          </p:cNvPr>
          <p:cNvSpPr txBox="1"/>
          <p:nvPr/>
        </p:nvSpPr>
        <p:spPr>
          <a:xfrm>
            <a:off x="6271927" y="930492"/>
            <a:ext cx="1195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/>
              <a:t>Exponent</a:t>
            </a:r>
            <a:endParaRPr lang="en-GB" b="1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202F942-B62F-4ADE-A921-A5DFE766E4CA}"/>
              </a:ext>
            </a:extLst>
          </p:cNvPr>
          <p:cNvSpPr/>
          <p:nvPr/>
        </p:nvSpPr>
        <p:spPr>
          <a:xfrm>
            <a:off x="1047639" y="1959768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9193322-6AC0-4BC7-9AF8-63C31C5F33C9}"/>
              </a:ext>
            </a:extLst>
          </p:cNvPr>
          <p:cNvSpPr/>
          <p:nvPr/>
        </p:nvSpPr>
        <p:spPr>
          <a:xfrm>
            <a:off x="1042050" y="2574130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2" name="Table 2">
            <a:extLst>
              <a:ext uri="{FF2B5EF4-FFF2-40B4-BE49-F238E27FC236}">
                <a16:creationId xmlns:a16="http://schemas.microsoft.com/office/drawing/2014/main" id="{3F5203FE-9D66-4999-A0D3-242AF6C879F2}"/>
              </a:ext>
            </a:extLst>
          </p:cNvPr>
          <p:cNvGraphicFramePr>
            <a:graphicFrameLocks noGrp="1"/>
          </p:cNvGraphicFramePr>
          <p:nvPr/>
        </p:nvGraphicFramePr>
        <p:xfrm>
          <a:off x="176564" y="3242643"/>
          <a:ext cx="8181056" cy="33840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19599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44616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325278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111626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50729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70033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780502"/>
                  </a:ext>
                </a:extLst>
              </a:tr>
            </a:tbl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id="{62FA461C-D11F-414F-8C47-5E98E8CDE321}"/>
              </a:ext>
            </a:extLst>
          </p:cNvPr>
          <p:cNvSpPr/>
          <p:nvPr/>
        </p:nvSpPr>
        <p:spPr>
          <a:xfrm>
            <a:off x="5159391" y="3867816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C4E096B-10FE-4E58-AEED-BBEA36D2FDEE}"/>
              </a:ext>
            </a:extLst>
          </p:cNvPr>
          <p:cNvSpPr/>
          <p:nvPr/>
        </p:nvSpPr>
        <p:spPr>
          <a:xfrm>
            <a:off x="5153802" y="4482178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Graphic 14" descr="Add">
            <a:extLst>
              <a:ext uri="{FF2B5EF4-FFF2-40B4-BE49-F238E27FC236}">
                <a16:creationId xmlns:a16="http://schemas.microsoft.com/office/drawing/2014/main" id="{FBC67FFD-AF68-48B8-B21C-F1B5C8DC8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25" y="2112766"/>
            <a:ext cx="531775" cy="531775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CF0EE9EA-647E-4ECA-9EFD-BD4B78FABE05}"/>
              </a:ext>
            </a:extLst>
          </p:cNvPr>
          <p:cNvSpPr/>
          <p:nvPr/>
        </p:nvSpPr>
        <p:spPr>
          <a:xfrm>
            <a:off x="5159391" y="5331660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6037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Work out where the </a:t>
            </a:r>
            <a:r>
              <a:rPr lang="en-GB" sz="1600" b="1" dirty="0">
                <a:solidFill>
                  <a:schemeClr val="tx1"/>
                </a:solidFill>
              </a:rPr>
              <a:t>binary point</a:t>
            </a:r>
            <a:r>
              <a:rPr lang="en-GB" sz="1600" dirty="0">
                <a:solidFill>
                  <a:schemeClr val="tx1"/>
                </a:solidFill>
              </a:rPr>
              <a:t> should be in each number using its </a:t>
            </a:r>
            <a:r>
              <a:rPr lang="en-GB" sz="1600" b="1" dirty="0">
                <a:solidFill>
                  <a:schemeClr val="tx1"/>
                </a:solidFill>
              </a:rPr>
              <a:t>exponent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The first </a:t>
            </a:r>
            <a:r>
              <a:rPr lang="en-GB" sz="1600" b="1" dirty="0">
                <a:solidFill>
                  <a:schemeClr val="tx1"/>
                </a:solidFill>
              </a:rPr>
              <a:t>exponent</a:t>
            </a:r>
            <a:r>
              <a:rPr lang="en-GB" sz="1600" dirty="0">
                <a:solidFill>
                  <a:schemeClr val="tx1"/>
                </a:solidFill>
              </a:rPr>
              <a:t> tells us to move the </a:t>
            </a:r>
            <a:r>
              <a:rPr lang="en-GB" sz="1600" b="1" dirty="0">
                <a:solidFill>
                  <a:schemeClr val="tx1"/>
                </a:solidFill>
              </a:rPr>
              <a:t>binary point</a:t>
            </a:r>
            <a:r>
              <a:rPr lang="en-GB" sz="1600" dirty="0">
                <a:solidFill>
                  <a:schemeClr val="tx1"/>
                </a:solidFill>
              </a:rPr>
              <a:t> 2 places to the right.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5556723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Adding normalised floating-point numbers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0BB28585-5DEE-4326-8884-91A9A557CB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571545"/>
              </p:ext>
            </p:extLst>
          </p:nvPr>
        </p:nvGraphicFramePr>
        <p:xfrm>
          <a:off x="176565" y="1327584"/>
          <a:ext cx="8181054" cy="16462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3629059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44616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32527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46BAC33-2E8C-400A-9FE5-4589406F1072}"/>
              </a:ext>
            </a:extLst>
          </p:cNvPr>
          <p:cNvSpPr txBox="1"/>
          <p:nvPr/>
        </p:nvSpPr>
        <p:spPr>
          <a:xfrm>
            <a:off x="2073650" y="930492"/>
            <a:ext cx="1153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/>
              <a:t>Mantissa</a:t>
            </a:r>
            <a:endParaRPr lang="en-GB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7A9361-56F0-4979-B355-A78E98E90B3F}"/>
              </a:ext>
            </a:extLst>
          </p:cNvPr>
          <p:cNvSpPr txBox="1"/>
          <p:nvPr/>
        </p:nvSpPr>
        <p:spPr>
          <a:xfrm>
            <a:off x="6271927" y="930492"/>
            <a:ext cx="1195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/>
              <a:t>Exponent</a:t>
            </a:r>
            <a:endParaRPr lang="en-GB" b="1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202F942-B62F-4ADE-A921-A5DFE766E4CA}"/>
              </a:ext>
            </a:extLst>
          </p:cNvPr>
          <p:cNvSpPr/>
          <p:nvPr/>
        </p:nvSpPr>
        <p:spPr>
          <a:xfrm>
            <a:off x="1047639" y="1959768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9193322-6AC0-4BC7-9AF8-63C31C5F33C9}"/>
              </a:ext>
            </a:extLst>
          </p:cNvPr>
          <p:cNvSpPr/>
          <p:nvPr/>
        </p:nvSpPr>
        <p:spPr>
          <a:xfrm>
            <a:off x="1042050" y="2574130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2" name="Table 2">
            <a:extLst>
              <a:ext uri="{FF2B5EF4-FFF2-40B4-BE49-F238E27FC236}">
                <a16:creationId xmlns:a16="http://schemas.microsoft.com/office/drawing/2014/main" id="{3F5203FE-9D66-4999-A0D3-242AF6C879F2}"/>
              </a:ext>
            </a:extLst>
          </p:cNvPr>
          <p:cNvGraphicFramePr>
            <a:graphicFrameLocks noGrp="1"/>
          </p:cNvGraphicFramePr>
          <p:nvPr/>
        </p:nvGraphicFramePr>
        <p:xfrm>
          <a:off x="176564" y="3242643"/>
          <a:ext cx="8181056" cy="33840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19599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44616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325278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111626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50729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70033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780502"/>
                  </a:ext>
                </a:extLst>
              </a:tr>
            </a:tbl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id="{62FA461C-D11F-414F-8C47-5E98E8CDE321}"/>
              </a:ext>
            </a:extLst>
          </p:cNvPr>
          <p:cNvSpPr/>
          <p:nvPr/>
        </p:nvSpPr>
        <p:spPr>
          <a:xfrm>
            <a:off x="5159391" y="3867816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C4E096B-10FE-4E58-AEED-BBEA36D2FDEE}"/>
              </a:ext>
            </a:extLst>
          </p:cNvPr>
          <p:cNvSpPr/>
          <p:nvPr/>
        </p:nvSpPr>
        <p:spPr>
          <a:xfrm>
            <a:off x="5153802" y="4482178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Graphic 14" descr="Add">
            <a:extLst>
              <a:ext uri="{FF2B5EF4-FFF2-40B4-BE49-F238E27FC236}">
                <a16:creationId xmlns:a16="http://schemas.microsoft.com/office/drawing/2014/main" id="{FBC67FFD-AF68-48B8-B21C-F1B5C8DC8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25" y="2112766"/>
            <a:ext cx="531775" cy="531775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CF0EE9EA-647E-4ECA-9EFD-BD4B78FABE05}"/>
              </a:ext>
            </a:extLst>
          </p:cNvPr>
          <p:cNvSpPr/>
          <p:nvPr/>
        </p:nvSpPr>
        <p:spPr>
          <a:xfrm>
            <a:off x="5159391" y="5331660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95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54167E-6 -2.22222E-6 L 0.16276 0.0007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Work out where the </a:t>
            </a:r>
            <a:r>
              <a:rPr lang="en-GB" sz="1600" b="1" dirty="0">
                <a:solidFill>
                  <a:schemeClr val="tx1"/>
                </a:solidFill>
              </a:rPr>
              <a:t>binary point</a:t>
            </a:r>
            <a:r>
              <a:rPr lang="en-GB" sz="1600" dirty="0">
                <a:solidFill>
                  <a:schemeClr val="tx1"/>
                </a:solidFill>
              </a:rPr>
              <a:t> should be in each number using its </a:t>
            </a:r>
            <a:r>
              <a:rPr lang="en-GB" sz="1600" b="1" dirty="0">
                <a:solidFill>
                  <a:schemeClr val="tx1"/>
                </a:solidFill>
              </a:rPr>
              <a:t>exponent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The first </a:t>
            </a:r>
            <a:r>
              <a:rPr lang="en-GB" sz="1600" b="1" dirty="0">
                <a:solidFill>
                  <a:schemeClr val="tx1"/>
                </a:solidFill>
              </a:rPr>
              <a:t>exponent</a:t>
            </a:r>
            <a:r>
              <a:rPr lang="en-GB" sz="1600" dirty="0">
                <a:solidFill>
                  <a:schemeClr val="tx1"/>
                </a:solidFill>
              </a:rPr>
              <a:t> tells us to move the </a:t>
            </a:r>
            <a:r>
              <a:rPr lang="en-GB" sz="1600" b="1" dirty="0">
                <a:solidFill>
                  <a:schemeClr val="tx1"/>
                </a:solidFill>
              </a:rPr>
              <a:t>binary point</a:t>
            </a:r>
            <a:r>
              <a:rPr lang="en-GB" sz="1600" dirty="0">
                <a:solidFill>
                  <a:schemeClr val="tx1"/>
                </a:solidFill>
              </a:rPr>
              <a:t> 2 places to the right.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The second </a:t>
            </a:r>
            <a:r>
              <a:rPr lang="en-GB" sz="1600" b="1" dirty="0">
                <a:solidFill>
                  <a:schemeClr val="tx1"/>
                </a:solidFill>
              </a:rPr>
              <a:t>exponent</a:t>
            </a:r>
            <a:r>
              <a:rPr lang="en-GB" sz="1600" dirty="0">
                <a:solidFill>
                  <a:schemeClr val="tx1"/>
                </a:solidFill>
              </a:rPr>
              <a:t> tells us to move the </a:t>
            </a:r>
            <a:r>
              <a:rPr lang="en-GB" sz="1600" b="1" dirty="0">
                <a:solidFill>
                  <a:schemeClr val="tx1"/>
                </a:solidFill>
              </a:rPr>
              <a:t>binary point</a:t>
            </a:r>
            <a:r>
              <a:rPr lang="en-GB" sz="1600" dirty="0">
                <a:solidFill>
                  <a:schemeClr val="tx1"/>
                </a:solidFill>
              </a:rPr>
              <a:t> 2 places to the left.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We can’t easily move the </a:t>
            </a:r>
            <a:r>
              <a:rPr lang="en-GB" sz="1600" b="1" dirty="0">
                <a:solidFill>
                  <a:schemeClr val="tx1"/>
                </a:solidFill>
              </a:rPr>
              <a:t>binary point</a:t>
            </a:r>
            <a:r>
              <a:rPr lang="en-GB" sz="1600" dirty="0">
                <a:solidFill>
                  <a:schemeClr val="tx1"/>
                </a:solidFill>
              </a:rPr>
              <a:t> off the edge of this screen, so we’ll slide the bits across instead.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5556723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Adding normalised floating-point numbers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0BB28585-5DEE-4326-8884-91A9A557CB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632149"/>
              </p:ext>
            </p:extLst>
          </p:nvPr>
        </p:nvGraphicFramePr>
        <p:xfrm>
          <a:off x="176565" y="1327584"/>
          <a:ext cx="8181054" cy="16462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3629059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44616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32527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46BAC33-2E8C-400A-9FE5-4589406F1072}"/>
              </a:ext>
            </a:extLst>
          </p:cNvPr>
          <p:cNvSpPr txBox="1"/>
          <p:nvPr/>
        </p:nvSpPr>
        <p:spPr>
          <a:xfrm>
            <a:off x="2073650" y="930492"/>
            <a:ext cx="1153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/>
              <a:t>Mantissa</a:t>
            </a:r>
            <a:endParaRPr lang="en-GB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7A9361-56F0-4979-B355-A78E98E90B3F}"/>
              </a:ext>
            </a:extLst>
          </p:cNvPr>
          <p:cNvSpPr txBox="1"/>
          <p:nvPr/>
        </p:nvSpPr>
        <p:spPr>
          <a:xfrm>
            <a:off x="6271927" y="930492"/>
            <a:ext cx="1195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/>
              <a:t>Exponent</a:t>
            </a:r>
            <a:endParaRPr lang="en-GB" b="1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202F942-B62F-4ADE-A921-A5DFE766E4CA}"/>
              </a:ext>
            </a:extLst>
          </p:cNvPr>
          <p:cNvSpPr/>
          <p:nvPr/>
        </p:nvSpPr>
        <p:spPr>
          <a:xfrm>
            <a:off x="3031887" y="1959768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9193322-6AC0-4BC7-9AF8-63C31C5F33C9}"/>
              </a:ext>
            </a:extLst>
          </p:cNvPr>
          <p:cNvSpPr/>
          <p:nvPr/>
        </p:nvSpPr>
        <p:spPr>
          <a:xfrm>
            <a:off x="1042050" y="2574130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2" name="Table 2">
            <a:extLst>
              <a:ext uri="{FF2B5EF4-FFF2-40B4-BE49-F238E27FC236}">
                <a16:creationId xmlns:a16="http://schemas.microsoft.com/office/drawing/2014/main" id="{3F5203FE-9D66-4999-A0D3-242AF6C879F2}"/>
              </a:ext>
            </a:extLst>
          </p:cNvPr>
          <p:cNvGraphicFramePr>
            <a:graphicFrameLocks noGrp="1"/>
          </p:cNvGraphicFramePr>
          <p:nvPr/>
        </p:nvGraphicFramePr>
        <p:xfrm>
          <a:off x="176564" y="3242643"/>
          <a:ext cx="8181056" cy="33840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19599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44616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325278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111626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50729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70033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780502"/>
                  </a:ext>
                </a:extLst>
              </a:tr>
            </a:tbl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id="{62FA461C-D11F-414F-8C47-5E98E8CDE321}"/>
              </a:ext>
            </a:extLst>
          </p:cNvPr>
          <p:cNvSpPr/>
          <p:nvPr/>
        </p:nvSpPr>
        <p:spPr>
          <a:xfrm>
            <a:off x="5159391" y="3867816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C4E096B-10FE-4E58-AEED-BBEA36D2FDEE}"/>
              </a:ext>
            </a:extLst>
          </p:cNvPr>
          <p:cNvSpPr/>
          <p:nvPr/>
        </p:nvSpPr>
        <p:spPr>
          <a:xfrm>
            <a:off x="5153802" y="4482178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Graphic 14" descr="Add">
            <a:extLst>
              <a:ext uri="{FF2B5EF4-FFF2-40B4-BE49-F238E27FC236}">
                <a16:creationId xmlns:a16="http://schemas.microsoft.com/office/drawing/2014/main" id="{FBC67FFD-AF68-48B8-B21C-F1B5C8DC8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25" y="2112766"/>
            <a:ext cx="531775" cy="531775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CF0EE9EA-647E-4ECA-9EFD-BD4B78FABE05}"/>
              </a:ext>
            </a:extLst>
          </p:cNvPr>
          <p:cNvSpPr/>
          <p:nvPr/>
        </p:nvSpPr>
        <p:spPr>
          <a:xfrm>
            <a:off x="5159391" y="5331660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78C8672-21BF-4C40-9028-A2A9EA9EA1BB}"/>
              </a:ext>
            </a:extLst>
          </p:cNvPr>
          <p:cNvGrpSpPr/>
          <p:nvPr/>
        </p:nvGrpSpPr>
        <p:grpSpPr>
          <a:xfrm>
            <a:off x="-1480667" y="2448420"/>
            <a:ext cx="6300535" cy="461809"/>
            <a:chOff x="-1480667" y="2448420"/>
            <a:chExt cx="6300535" cy="46180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C7D9191-743E-4C46-A79A-3BFDB4F28245}"/>
                </a:ext>
              </a:extLst>
            </p:cNvPr>
            <p:cNvSpPr txBox="1"/>
            <p:nvPr/>
          </p:nvSpPr>
          <p:spPr>
            <a:xfrm>
              <a:off x="505747" y="244842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0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BCE3C23-4809-476B-9A6D-430A39533D14}"/>
                </a:ext>
              </a:extLst>
            </p:cNvPr>
            <p:cNvSpPr txBox="1"/>
            <p:nvPr/>
          </p:nvSpPr>
          <p:spPr>
            <a:xfrm>
              <a:off x="1501109" y="244842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D37F788-0069-418B-997A-29F3643E2865}"/>
                </a:ext>
              </a:extLst>
            </p:cNvPr>
            <p:cNvSpPr txBox="1"/>
            <p:nvPr/>
          </p:nvSpPr>
          <p:spPr>
            <a:xfrm>
              <a:off x="2492724" y="244842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8EAD64B-E333-4E77-AC4A-878791F9330B}"/>
                </a:ext>
              </a:extLst>
            </p:cNvPr>
            <p:cNvSpPr txBox="1"/>
            <p:nvPr/>
          </p:nvSpPr>
          <p:spPr>
            <a:xfrm>
              <a:off x="3486720" y="244842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79E910A-B9A4-469D-A557-E0410E4BD4ED}"/>
                </a:ext>
              </a:extLst>
            </p:cNvPr>
            <p:cNvSpPr txBox="1"/>
            <p:nvPr/>
          </p:nvSpPr>
          <p:spPr>
            <a:xfrm>
              <a:off x="4479710" y="244842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401A253-C440-4F86-B7F2-124E07A901A0}"/>
                </a:ext>
              </a:extLst>
            </p:cNvPr>
            <p:cNvSpPr txBox="1"/>
            <p:nvPr/>
          </p:nvSpPr>
          <p:spPr>
            <a:xfrm>
              <a:off x="-1480667" y="244856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80C82E9-19CA-4A5B-B83A-E74A89DDB252}"/>
                </a:ext>
              </a:extLst>
            </p:cNvPr>
            <p:cNvSpPr txBox="1"/>
            <p:nvPr/>
          </p:nvSpPr>
          <p:spPr>
            <a:xfrm>
              <a:off x="-486671" y="244856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0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53AE270-66B8-4BD3-849A-17DD9D0418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465"/>
          <a:stretch/>
        </p:blipFill>
        <p:spPr>
          <a:xfrm>
            <a:off x="5149040" y="1280348"/>
            <a:ext cx="3258669" cy="176799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24BC1B88-393C-4F1C-8B75-735FC80CAD3E}"/>
              </a:ext>
            </a:extLst>
          </p:cNvPr>
          <p:cNvSpPr/>
          <p:nvPr/>
        </p:nvSpPr>
        <p:spPr>
          <a:xfrm>
            <a:off x="0" y="2422525"/>
            <a:ext cx="176564" cy="5513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69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04167E-6 7.40741E-7 L 0.16315 0.0004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5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Work out where the </a:t>
            </a:r>
            <a:r>
              <a:rPr lang="en-GB" sz="1600" b="1" dirty="0">
                <a:solidFill>
                  <a:schemeClr val="tx1"/>
                </a:solidFill>
              </a:rPr>
              <a:t>binary point</a:t>
            </a:r>
            <a:r>
              <a:rPr lang="en-GB" sz="1600" dirty="0">
                <a:solidFill>
                  <a:schemeClr val="tx1"/>
                </a:solidFill>
              </a:rPr>
              <a:t> should be in each number using its </a:t>
            </a:r>
            <a:r>
              <a:rPr lang="en-GB" sz="1600" b="1" dirty="0">
                <a:solidFill>
                  <a:schemeClr val="tx1"/>
                </a:solidFill>
              </a:rPr>
              <a:t>exponent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endParaRPr lang="en-GB" sz="1600" dirty="0">
              <a:solidFill>
                <a:schemeClr val="tx1"/>
              </a:solidFill>
            </a:endParaRP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Line both numbers up on the normal binary number line so the binary points are in the same position.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Notice how we end up with a few empty columns – we can pad these with 0s.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5556723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Adding normalised floating-point numbers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0BB28585-5DEE-4326-8884-91A9A557CB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897338"/>
              </p:ext>
            </p:extLst>
          </p:nvPr>
        </p:nvGraphicFramePr>
        <p:xfrm>
          <a:off x="176565" y="1327584"/>
          <a:ext cx="8181054" cy="16462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3629059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44616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32527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46BAC33-2E8C-400A-9FE5-4589406F1072}"/>
              </a:ext>
            </a:extLst>
          </p:cNvPr>
          <p:cNvSpPr txBox="1"/>
          <p:nvPr/>
        </p:nvSpPr>
        <p:spPr>
          <a:xfrm>
            <a:off x="2073650" y="930492"/>
            <a:ext cx="1153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/>
              <a:t>Mantissa</a:t>
            </a:r>
            <a:endParaRPr lang="en-GB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7A9361-56F0-4979-B355-A78E98E90B3F}"/>
              </a:ext>
            </a:extLst>
          </p:cNvPr>
          <p:cNvSpPr txBox="1"/>
          <p:nvPr/>
        </p:nvSpPr>
        <p:spPr>
          <a:xfrm>
            <a:off x="6271927" y="930492"/>
            <a:ext cx="1195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>
                    <a:lumMod val="85000"/>
                  </a:schemeClr>
                </a:solidFill>
              </a:rPr>
              <a:t>Exponent</a:t>
            </a:r>
            <a:endParaRPr lang="en-GB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202F942-B62F-4ADE-A921-A5DFE766E4CA}"/>
              </a:ext>
            </a:extLst>
          </p:cNvPr>
          <p:cNvSpPr/>
          <p:nvPr/>
        </p:nvSpPr>
        <p:spPr>
          <a:xfrm>
            <a:off x="3031887" y="1959768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9193322-6AC0-4BC7-9AF8-63C31C5F33C9}"/>
              </a:ext>
            </a:extLst>
          </p:cNvPr>
          <p:cNvSpPr/>
          <p:nvPr/>
        </p:nvSpPr>
        <p:spPr>
          <a:xfrm>
            <a:off x="1042050" y="2574130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2" name="Table 2">
            <a:extLst>
              <a:ext uri="{FF2B5EF4-FFF2-40B4-BE49-F238E27FC236}">
                <a16:creationId xmlns:a16="http://schemas.microsoft.com/office/drawing/2014/main" id="{3F5203FE-9D66-4999-A0D3-242AF6C879F2}"/>
              </a:ext>
            </a:extLst>
          </p:cNvPr>
          <p:cNvGraphicFramePr>
            <a:graphicFrameLocks noGrp="1"/>
          </p:cNvGraphicFramePr>
          <p:nvPr/>
        </p:nvGraphicFramePr>
        <p:xfrm>
          <a:off x="176564" y="3242643"/>
          <a:ext cx="8181056" cy="33840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19599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44616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325278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111626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50729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70033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780502"/>
                  </a:ext>
                </a:extLst>
              </a:tr>
            </a:tbl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id="{62FA461C-D11F-414F-8C47-5E98E8CDE321}"/>
              </a:ext>
            </a:extLst>
          </p:cNvPr>
          <p:cNvSpPr/>
          <p:nvPr/>
        </p:nvSpPr>
        <p:spPr>
          <a:xfrm>
            <a:off x="5159391" y="3867816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C4E096B-10FE-4E58-AEED-BBEA36D2FDEE}"/>
              </a:ext>
            </a:extLst>
          </p:cNvPr>
          <p:cNvSpPr/>
          <p:nvPr/>
        </p:nvSpPr>
        <p:spPr>
          <a:xfrm>
            <a:off x="5153802" y="4482178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Graphic 14" descr="Add">
            <a:extLst>
              <a:ext uri="{FF2B5EF4-FFF2-40B4-BE49-F238E27FC236}">
                <a16:creationId xmlns:a16="http://schemas.microsoft.com/office/drawing/2014/main" id="{FBC67FFD-AF68-48B8-B21C-F1B5C8DC8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25" y="2112766"/>
            <a:ext cx="531775" cy="531775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CF0EE9EA-647E-4ECA-9EFD-BD4B78FABE05}"/>
              </a:ext>
            </a:extLst>
          </p:cNvPr>
          <p:cNvSpPr/>
          <p:nvPr/>
        </p:nvSpPr>
        <p:spPr>
          <a:xfrm>
            <a:off x="5159391" y="5331660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4BC1B88-393C-4F1C-8B75-735FC80CAD3E}"/>
              </a:ext>
            </a:extLst>
          </p:cNvPr>
          <p:cNvSpPr/>
          <p:nvPr/>
        </p:nvSpPr>
        <p:spPr>
          <a:xfrm>
            <a:off x="0" y="2422525"/>
            <a:ext cx="176564" cy="5513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3F3167E-4E44-4BFE-99F5-5DE9A9C4D4F3}"/>
              </a:ext>
            </a:extLst>
          </p:cNvPr>
          <p:cNvGrpSpPr/>
          <p:nvPr/>
        </p:nvGrpSpPr>
        <p:grpSpPr>
          <a:xfrm>
            <a:off x="505909" y="1853358"/>
            <a:ext cx="4314595" cy="461665"/>
            <a:chOff x="504825" y="1853361"/>
            <a:chExt cx="4314595" cy="461665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4DE24AF-07CC-4B69-B219-279ED6B0CBD6}"/>
                </a:ext>
              </a:extLst>
            </p:cNvPr>
            <p:cNvSpPr/>
            <p:nvPr/>
          </p:nvSpPr>
          <p:spPr>
            <a:xfrm>
              <a:off x="3035983" y="1959768"/>
              <a:ext cx="245111" cy="24511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7354D62-6838-4DE2-97D6-407A79354E92}"/>
                </a:ext>
              </a:extLst>
            </p:cNvPr>
            <p:cNvSpPr txBox="1"/>
            <p:nvPr/>
          </p:nvSpPr>
          <p:spPr>
            <a:xfrm>
              <a:off x="504825" y="185336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0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7DDD389-CB8E-4145-848C-0BB2352030EA}"/>
                </a:ext>
              </a:extLst>
            </p:cNvPr>
            <p:cNvSpPr txBox="1"/>
            <p:nvPr/>
          </p:nvSpPr>
          <p:spPr>
            <a:xfrm>
              <a:off x="1497839" y="185336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1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DD71D8C-CFCC-4F6A-86FE-E20706807FCF}"/>
                </a:ext>
              </a:extLst>
            </p:cNvPr>
            <p:cNvSpPr txBox="1"/>
            <p:nvPr/>
          </p:nvSpPr>
          <p:spPr>
            <a:xfrm>
              <a:off x="2490853" y="185336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B2FA5B4-CE14-4D66-930D-23E8202D5592}"/>
                </a:ext>
              </a:extLst>
            </p:cNvPr>
            <p:cNvSpPr txBox="1"/>
            <p:nvPr/>
          </p:nvSpPr>
          <p:spPr>
            <a:xfrm>
              <a:off x="3483867" y="185336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0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90CBB2F-B24A-4FB7-B552-5DCFEA12C848}"/>
                </a:ext>
              </a:extLst>
            </p:cNvPr>
            <p:cNvSpPr txBox="1"/>
            <p:nvPr/>
          </p:nvSpPr>
          <p:spPr>
            <a:xfrm>
              <a:off x="4479262" y="185336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0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2136FAF-090B-4D54-9679-A71B2E0A78EF}"/>
              </a:ext>
            </a:extLst>
          </p:cNvPr>
          <p:cNvGrpSpPr/>
          <p:nvPr/>
        </p:nvGrpSpPr>
        <p:grpSpPr>
          <a:xfrm>
            <a:off x="505909" y="2447046"/>
            <a:ext cx="3319200" cy="461665"/>
            <a:chOff x="504825" y="1853361"/>
            <a:chExt cx="3319200" cy="461665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BE4CF67-2A12-4A56-945E-1DC5784CAD26}"/>
                </a:ext>
              </a:extLst>
            </p:cNvPr>
            <p:cNvSpPr/>
            <p:nvPr/>
          </p:nvSpPr>
          <p:spPr>
            <a:xfrm>
              <a:off x="1042838" y="1981197"/>
              <a:ext cx="245111" cy="24511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85E3388-428B-449C-823C-4F7D0A402A68}"/>
                </a:ext>
              </a:extLst>
            </p:cNvPr>
            <p:cNvSpPr txBox="1"/>
            <p:nvPr/>
          </p:nvSpPr>
          <p:spPr>
            <a:xfrm>
              <a:off x="504825" y="185336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0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81193C3-5A9A-4443-B30B-28BF17782B12}"/>
                </a:ext>
              </a:extLst>
            </p:cNvPr>
            <p:cNvSpPr txBox="1"/>
            <p:nvPr/>
          </p:nvSpPr>
          <p:spPr>
            <a:xfrm>
              <a:off x="1497839" y="185336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0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59F5908-2B28-4D00-89A5-894518E624A2}"/>
                </a:ext>
              </a:extLst>
            </p:cNvPr>
            <p:cNvSpPr txBox="1"/>
            <p:nvPr/>
          </p:nvSpPr>
          <p:spPr>
            <a:xfrm>
              <a:off x="2490853" y="185336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0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2F6FAFE-DE06-4231-9D3E-5D6DCA9AA23C}"/>
                </a:ext>
              </a:extLst>
            </p:cNvPr>
            <p:cNvSpPr txBox="1"/>
            <p:nvPr/>
          </p:nvSpPr>
          <p:spPr>
            <a:xfrm>
              <a:off x="3483867" y="185336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1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3A615620-0A6B-4338-AC9F-FCA6AC97953E}"/>
              </a:ext>
            </a:extLst>
          </p:cNvPr>
          <p:cNvSpPr txBox="1"/>
          <p:nvPr/>
        </p:nvSpPr>
        <p:spPr>
          <a:xfrm>
            <a:off x="533400" y="375953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FE5B631-490C-407D-99A2-2BA2B4B7F556}"/>
              </a:ext>
            </a:extLst>
          </p:cNvPr>
          <p:cNvSpPr txBox="1"/>
          <p:nvPr/>
        </p:nvSpPr>
        <p:spPr>
          <a:xfrm>
            <a:off x="1516845" y="375953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F7B9EF5-36A9-4D87-A679-D549864B58C7}"/>
              </a:ext>
            </a:extLst>
          </p:cNvPr>
          <p:cNvSpPr txBox="1"/>
          <p:nvPr/>
        </p:nvSpPr>
        <p:spPr>
          <a:xfrm>
            <a:off x="7708692" y="375953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6086B45-3FDC-44D5-9BA5-310400902CCF}"/>
              </a:ext>
            </a:extLst>
          </p:cNvPr>
          <p:cNvSpPr txBox="1"/>
          <p:nvPr/>
        </p:nvSpPr>
        <p:spPr>
          <a:xfrm>
            <a:off x="533400" y="435764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48227F9-F4B2-4D27-B173-4D74668DB8B5}"/>
              </a:ext>
            </a:extLst>
          </p:cNvPr>
          <p:cNvSpPr txBox="1"/>
          <p:nvPr/>
        </p:nvSpPr>
        <p:spPr>
          <a:xfrm>
            <a:off x="1498923" y="43739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71A3108-368C-43D6-B085-AA81FCA2B7F4}"/>
              </a:ext>
            </a:extLst>
          </p:cNvPr>
          <p:cNvSpPr txBox="1"/>
          <p:nvPr/>
        </p:nvSpPr>
        <p:spPr>
          <a:xfrm>
            <a:off x="2518946" y="435764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6889243-5C61-4B2B-AE4D-DD8621D46064}"/>
              </a:ext>
            </a:extLst>
          </p:cNvPr>
          <p:cNvSpPr txBox="1"/>
          <p:nvPr/>
        </p:nvSpPr>
        <p:spPr>
          <a:xfrm>
            <a:off x="3538969" y="435764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25980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16667E-7 -3.7037E-6 L 0.17422 0.27824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11" y="139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16667E-6 2.22222E-6 L 0.33685 0.27801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36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Work out where the </a:t>
            </a:r>
            <a:r>
              <a:rPr lang="en-GB" sz="1600" b="1" dirty="0">
                <a:solidFill>
                  <a:schemeClr val="tx1"/>
                </a:solidFill>
              </a:rPr>
              <a:t>binary point</a:t>
            </a:r>
            <a:r>
              <a:rPr lang="en-GB" sz="1600" dirty="0">
                <a:solidFill>
                  <a:schemeClr val="tx1"/>
                </a:solidFill>
              </a:rPr>
              <a:t> should be in each number using its </a:t>
            </a:r>
            <a:r>
              <a:rPr lang="en-GB" sz="1600" b="1" dirty="0">
                <a:solidFill>
                  <a:schemeClr val="tx1"/>
                </a:solidFill>
              </a:rPr>
              <a:t>exponent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endParaRPr lang="en-GB" sz="1600" dirty="0">
              <a:solidFill>
                <a:schemeClr val="tx1"/>
              </a:solidFill>
            </a:endParaRP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Line both numbers up on the normal binary number line so the binary points are in the same position.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endParaRPr lang="en-GB" sz="1600" dirty="0">
              <a:solidFill>
                <a:schemeClr val="tx1"/>
              </a:solidFill>
            </a:endParaRP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Add the numbers up in the normal way following the rules of </a:t>
            </a:r>
            <a:r>
              <a:rPr lang="en-GB" sz="1600" b="1" dirty="0">
                <a:solidFill>
                  <a:schemeClr val="tx1"/>
                </a:solidFill>
              </a:rPr>
              <a:t>binary </a:t>
            </a:r>
            <a:r>
              <a:rPr lang="en-GB" sz="1600" dirty="0">
                <a:solidFill>
                  <a:schemeClr val="tx1"/>
                </a:solidFill>
              </a:rPr>
              <a:t>addition.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0 + 0 = 0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0 + 1 = 1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1 + 1 = 0 carry 1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1 + 1 + 1 = 1 carry 1 </a:t>
            </a:r>
          </a:p>
          <a:p>
            <a:pPr>
              <a:buClr>
                <a:schemeClr val="tx1"/>
              </a:buClr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5556723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Adding normalised floating-point numbers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0BB28585-5DEE-4326-8884-91A9A557CB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495521"/>
              </p:ext>
            </p:extLst>
          </p:nvPr>
        </p:nvGraphicFramePr>
        <p:xfrm>
          <a:off x="176565" y="1327584"/>
          <a:ext cx="8181054" cy="16462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3629059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44616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32527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46BAC33-2E8C-400A-9FE5-4589406F1072}"/>
              </a:ext>
            </a:extLst>
          </p:cNvPr>
          <p:cNvSpPr txBox="1"/>
          <p:nvPr/>
        </p:nvSpPr>
        <p:spPr>
          <a:xfrm>
            <a:off x="2073650" y="930492"/>
            <a:ext cx="1153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>
                    <a:lumMod val="85000"/>
                  </a:schemeClr>
                </a:solidFill>
              </a:rPr>
              <a:t>Mantissa</a:t>
            </a:r>
            <a:endParaRPr lang="en-GB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7A9361-56F0-4979-B355-A78E98E90B3F}"/>
              </a:ext>
            </a:extLst>
          </p:cNvPr>
          <p:cNvSpPr txBox="1"/>
          <p:nvPr/>
        </p:nvSpPr>
        <p:spPr>
          <a:xfrm>
            <a:off x="6271927" y="930492"/>
            <a:ext cx="1195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>
                    <a:lumMod val="85000"/>
                  </a:schemeClr>
                </a:solidFill>
              </a:rPr>
              <a:t>Exponent</a:t>
            </a:r>
            <a:endParaRPr lang="en-GB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202F942-B62F-4ADE-A921-A5DFE766E4CA}"/>
              </a:ext>
            </a:extLst>
          </p:cNvPr>
          <p:cNvSpPr/>
          <p:nvPr/>
        </p:nvSpPr>
        <p:spPr>
          <a:xfrm>
            <a:off x="3031887" y="1959768"/>
            <a:ext cx="245111" cy="245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9193322-6AC0-4BC7-9AF8-63C31C5F33C9}"/>
              </a:ext>
            </a:extLst>
          </p:cNvPr>
          <p:cNvSpPr/>
          <p:nvPr/>
        </p:nvSpPr>
        <p:spPr>
          <a:xfrm>
            <a:off x="1042050" y="2574130"/>
            <a:ext cx="245111" cy="245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2" name="Table 2">
            <a:extLst>
              <a:ext uri="{FF2B5EF4-FFF2-40B4-BE49-F238E27FC236}">
                <a16:creationId xmlns:a16="http://schemas.microsoft.com/office/drawing/2014/main" id="{3F5203FE-9D66-4999-A0D3-242AF6C879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61876"/>
              </p:ext>
            </p:extLst>
          </p:nvPr>
        </p:nvGraphicFramePr>
        <p:xfrm>
          <a:off x="176564" y="3242643"/>
          <a:ext cx="8181056" cy="33840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19599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44616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325278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111626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50729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70033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780502"/>
                  </a:ext>
                </a:extLst>
              </a:tr>
            </a:tbl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id="{62FA461C-D11F-414F-8C47-5E98E8CDE321}"/>
              </a:ext>
            </a:extLst>
          </p:cNvPr>
          <p:cNvSpPr/>
          <p:nvPr/>
        </p:nvSpPr>
        <p:spPr>
          <a:xfrm>
            <a:off x="5159391" y="3867816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C4E096B-10FE-4E58-AEED-BBEA36D2FDEE}"/>
              </a:ext>
            </a:extLst>
          </p:cNvPr>
          <p:cNvSpPr/>
          <p:nvPr/>
        </p:nvSpPr>
        <p:spPr>
          <a:xfrm>
            <a:off x="5153802" y="4482178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Graphic 14" descr="Add">
            <a:extLst>
              <a:ext uri="{FF2B5EF4-FFF2-40B4-BE49-F238E27FC236}">
                <a16:creationId xmlns:a16="http://schemas.microsoft.com/office/drawing/2014/main" id="{FBC67FFD-AF68-48B8-B21C-F1B5C8DC8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25" y="2112766"/>
            <a:ext cx="531775" cy="531775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CF0EE9EA-647E-4ECA-9EFD-BD4B78FABE05}"/>
              </a:ext>
            </a:extLst>
          </p:cNvPr>
          <p:cNvSpPr/>
          <p:nvPr/>
        </p:nvSpPr>
        <p:spPr>
          <a:xfrm>
            <a:off x="5159391" y="5331660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4BC1B88-393C-4F1C-8B75-735FC80CAD3E}"/>
              </a:ext>
            </a:extLst>
          </p:cNvPr>
          <p:cNvSpPr/>
          <p:nvPr/>
        </p:nvSpPr>
        <p:spPr>
          <a:xfrm>
            <a:off x="0" y="2422525"/>
            <a:ext cx="176564" cy="5513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9029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Work out where the </a:t>
            </a:r>
            <a:r>
              <a:rPr lang="en-GB" sz="1600" b="1" dirty="0">
                <a:solidFill>
                  <a:schemeClr val="tx1"/>
                </a:solidFill>
              </a:rPr>
              <a:t>binary point</a:t>
            </a:r>
            <a:r>
              <a:rPr lang="en-GB" sz="1600" dirty="0">
                <a:solidFill>
                  <a:schemeClr val="tx1"/>
                </a:solidFill>
              </a:rPr>
              <a:t> should be in each number using its </a:t>
            </a:r>
            <a:r>
              <a:rPr lang="en-GB" sz="1600" b="1" dirty="0">
                <a:solidFill>
                  <a:schemeClr val="tx1"/>
                </a:solidFill>
              </a:rPr>
              <a:t>exponent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endParaRPr lang="en-GB" sz="1600" dirty="0">
              <a:solidFill>
                <a:schemeClr val="tx1"/>
              </a:solidFill>
            </a:endParaRP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Line both numbers up on the normal binary number line so the binary points are in the same position.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endParaRPr lang="en-GB" sz="1600" dirty="0">
              <a:solidFill>
                <a:schemeClr val="tx1"/>
              </a:solidFill>
            </a:endParaRP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Add the numbers up in the normal way following the rules of </a:t>
            </a:r>
            <a:r>
              <a:rPr lang="en-GB" sz="1600" b="1" dirty="0">
                <a:solidFill>
                  <a:schemeClr val="tx1"/>
                </a:solidFill>
              </a:rPr>
              <a:t>binary </a:t>
            </a:r>
            <a:r>
              <a:rPr lang="en-GB" sz="1600" dirty="0">
                <a:solidFill>
                  <a:schemeClr val="tx1"/>
                </a:solidFill>
              </a:rPr>
              <a:t>addition.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0 + 0 = 0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0 + 1 = 1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1 + 1 = 0 carry 1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1 + 1 + 1 = 1 carry 1 </a:t>
            </a:r>
          </a:p>
          <a:p>
            <a:pPr>
              <a:buClr>
                <a:schemeClr val="tx1"/>
              </a:buClr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5556723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Adding normalised floating-point numbers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0BB28585-5DEE-4326-8884-91A9A557CB2D}"/>
              </a:ext>
            </a:extLst>
          </p:cNvPr>
          <p:cNvGraphicFramePr>
            <a:graphicFrameLocks noGrp="1"/>
          </p:cNvGraphicFramePr>
          <p:nvPr/>
        </p:nvGraphicFramePr>
        <p:xfrm>
          <a:off x="176565" y="1327584"/>
          <a:ext cx="8181054" cy="16462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3629059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44616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32527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46BAC33-2E8C-400A-9FE5-4589406F1072}"/>
              </a:ext>
            </a:extLst>
          </p:cNvPr>
          <p:cNvSpPr txBox="1"/>
          <p:nvPr/>
        </p:nvSpPr>
        <p:spPr>
          <a:xfrm>
            <a:off x="2073650" y="930492"/>
            <a:ext cx="1153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>
                    <a:lumMod val="85000"/>
                  </a:schemeClr>
                </a:solidFill>
              </a:rPr>
              <a:t>Mantissa</a:t>
            </a:r>
            <a:endParaRPr lang="en-GB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7A9361-56F0-4979-B355-A78E98E90B3F}"/>
              </a:ext>
            </a:extLst>
          </p:cNvPr>
          <p:cNvSpPr txBox="1"/>
          <p:nvPr/>
        </p:nvSpPr>
        <p:spPr>
          <a:xfrm>
            <a:off x="6271927" y="930492"/>
            <a:ext cx="1195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>
                    <a:lumMod val="85000"/>
                  </a:schemeClr>
                </a:solidFill>
              </a:rPr>
              <a:t>Exponent</a:t>
            </a:r>
            <a:endParaRPr lang="en-GB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202F942-B62F-4ADE-A921-A5DFE766E4CA}"/>
              </a:ext>
            </a:extLst>
          </p:cNvPr>
          <p:cNvSpPr/>
          <p:nvPr/>
        </p:nvSpPr>
        <p:spPr>
          <a:xfrm>
            <a:off x="3031887" y="1959768"/>
            <a:ext cx="245111" cy="245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9193322-6AC0-4BC7-9AF8-63C31C5F33C9}"/>
              </a:ext>
            </a:extLst>
          </p:cNvPr>
          <p:cNvSpPr/>
          <p:nvPr/>
        </p:nvSpPr>
        <p:spPr>
          <a:xfrm>
            <a:off x="1042050" y="2574130"/>
            <a:ext cx="245111" cy="245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2" name="Table 2">
            <a:extLst>
              <a:ext uri="{FF2B5EF4-FFF2-40B4-BE49-F238E27FC236}">
                <a16:creationId xmlns:a16="http://schemas.microsoft.com/office/drawing/2014/main" id="{3F5203FE-9D66-4999-A0D3-242AF6C879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849748"/>
              </p:ext>
            </p:extLst>
          </p:nvPr>
        </p:nvGraphicFramePr>
        <p:xfrm>
          <a:off x="176564" y="3242643"/>
          <a:ext cx="8181056" cy="33840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19599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44616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325278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111626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50729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70033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780502"/>
                  </a:ext>
                </a:extLst>
              </a:tr>
            </a:tbl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id="{62FA461C-D11F-414F-8C47-5E98E8CDE321}"/>
              </a:ext>
            </a:extLst>
          </p:cNvPr>
          <p:cNvSpPr/>
          <p:nvPr/>
        </p:nvSpPr>
        <p:spPr>
          <a:xfrm>
            <a:off x="5159391" y="3867816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C4E096B-10FE-4E58-AEED-BBEA36D2FDEE}"/>
              </a:ext>
            </a:extLst>
          </p:cNvPr>
          <p:cNvSpPr/>
          <p:nvPr/>
        </p:nvSpPr>
        <p:spPr>
          <a:xfrm>
            <a:off x="5153802" y="4482178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Graphic 14" descr="Add">
            <a:extLst>
              <a:ext uri="{FF2B5EF4-FFF2-40B4-BE49-F238E27FC236}">
                <a16:creationId xmlns:a16="http://schemas.microsoft.com/office/drawing/2014/main" id="{FBC67FFD-AF68-48B8-B21C-F1B5C8DC8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25" y="2112766"/>
            <a:ext cx="531775" cy="531775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CF0EE9EA-647E-4ECA-9EFD-BD4B78FABE05}"/>
              </a:ext>
            </a:extLst>
          </p:cNvPr>
          <p:cNvSpPr/>
          <p:nvPr/>
        </p:nvSpPr>
        <p:spPr>
          <a:xfrm>
            <a:off x="5159391" y="5331660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4BC1B88-393C-4F1C-8B75-735FC80CAD3E}"/>
              </a:ext>
            </a:extLst>
          </p:cNvPr>
          <p:cNvSpPr/>
          <p:nvPr/>
        </p:nvSpPr>
        <p:spPr>
          <a:xfrm>
            <a:off x="0" y="2422525"/>
            <a:ext cx="176564" cy="5513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5424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Work out where the </a:t>
            </a:r>
            <a:r>
              <a:rPr lang="en-GB" sz="1600" b="1" dirty="0">
                <a:solidFill>
                  <a:schemeClr val="tx1"/>
                </a:solidFill>
              </a:rPr>
              <a:t>binary point</a:t>
            </a:r>
            <a:r>
              <a:rPr lang="en-GB" sz="1600" dirty="0">
                <a:solidFill>
                  <a:schemeClr val="tx1"/>
                </a:solidFill>
              </a:rPr>
              <a:t> should be in each number using its </a:t>
            </a:r>
            <a:r>
              <a:rPr lang="en-GB" sz="1600" b="1" dirty="0">
                <a:solidFill>
                  <a:schemeClr val="tx1"/>
                </a:solidFill>
              </a:rPr>
              <a:t>exponent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endParaRPr lang="en-GB" sz="1600" dirty="0">
              <a:solidFill>
                <a:schemeClr val="tx1"/>
              </a:solidFill>
            </a:endParaRP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Line both numbers up on the normal binary number line so the binary points are in the same position.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endParaRPr lang="en-GB" sz="1600" dirty="0">
              <a:solidFill>
                <a:schemeClr val="tx1"/>
              </a:solidFill>
            </a:endParaRP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Add the numbers up in the normal way following the rules of </a:t>
            </a:r>
            <a:r>
              <a:rPr lang="en-GB" sz="1600" b="1" dirty="0">
                <a:solidFill>
                  <a:schemeClr val="tx1"/>
                </a:solidFill>
              </a:rPr>
              <a:t>binary </a:t>
            </a:r>
            <a:r>
              <a:rPr lang="en-GB" sz="1600" dirty="0">
                <a:solidFill>
                  <a:schemeClr val="tx1"/>
                </a:solidFill>
              </a:rPr>
              <a:t>addition.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0 + 0 = 0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0 + 1 = 1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1 + 1 = 0 carry 1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1 + 1 + 1 = 1 carry 1 </a:t>
            </a:r>
          </a:p>
          <a:p>
            <a:pPr>
              <a:buClr>
                <a:schemeClr val="tx1"/>
              </a:buClr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5556723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Adding normalised floating-point numbers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0BB28585-5DEE-4326-8884-91A9A557CB2D}"/>
              </a:ext>
            </a:extLst>
          </p:cNvPr>
          <p:cNvGraphicFramePr>
            <a:graphicFrameLocks noGrp="1"/>
          </p:cNvGraphicFramePr>
          <p:nvPr/>
        </p:nvGraphicFramePr>
        <p:xfrm>
          <a:off x="176565" y="1327584"/>
          <a:ext cx="8181054" cy="16462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3629059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44616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32527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46BAC33-2E8C-400A-9FE5-4589406F1072}"/>
              </a:ext>
            </a:extLst>
          </p:cNvPr>
          <p:cNvSpPr txBox="1"/>
          <p:nvPr/>
        </p:nvSpPr>
        <p:spPr>
          <a:xfrm>
            <a:off x="2073650" y="930492"/>
            <a:ext cx="1153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>
                    <a:lumMod val="85000"/>
                  </a:schemeClr>
                </a:solidFill>
              </a:rPr>
              <a:t>Mantissa</a:t>
            </a:r>
            <a:endParaRPr lang="en-GB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7A9361-56F0-4979-B355-A78E98E90B3F}"/>
              </a:ext>
            </a:extLst>
          </p:cNvPr>
          <p:cNvSpPr txBox="1"/>
          <p:nvPr/>
        </p:nvSpPr>
        <p:spPr>
          <a:xfrm>
            <a:off x="6271927" y="930492"/>
            <a:ext cx="1195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>
                    <a:lumMod val="85000"/>
                  </a:schemeClr>
                </a:solidFill>
              </a:rPr>
              <a:t>Exponent</a:t>
            </a:r>
            <a:endParaRPr lang="en-GB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202F942-B62F-4ADE-A921-A5DFE766E4CA}"/>
              </a:ext>
            </a:extLst>
          </p:cNvPr>
          <p:cNvSpPr/>
          <p:nvPr/>
        </p:nvSpPr>
        <p:spPr>
          <a:xfrm>
            <a:off x="3031887" y="1959768"/>
            <a:ext cx="245111" cy="245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9193322-6AC0-4BC7-9AF8-63C31C5F33C9}"/>
              </a:ext>
            </a:extLst>
          </p:cNvPr>
          <p:cNvSpPr/>
          <p:nvPr/>
        </p:nvSpPr>
        <p:spPr>
          <a:xfrm>
            <a:off x="1042050" y="2574130"/>
            <a:ext cx="245111" cy="245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2" name="Table 2">
            <a:extLst>
              <a:ext uri="{FF2B5EF4-FFF2-40B4-BE49-F238E27FC236}">
                <a16:creationId xmlns:a16="http://schemas.microsoft.com/office/drawing/2014/main" id="{3F5203FE-9D66-4999-A0D3-242AF6C879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203570"/>
              </p:ext>
            </p:extLst>
          </p:nvPr>
        </p:nvGraphicFramePr>
        <p:xfrm>
          <a:off x="176564" y="3242643"/>
          <a:ext cx="8181056" cy="33840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19599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44616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325278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111626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50729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70033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780502"/>
                  </a:ext>
                </a:extLst>
              </a:tr>
            </a:tbl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id="{62FA461C-D11F-414F-8C47-5E98E8CDE321}"/>
              </a:ext>
            </a:extLst>
          </p:cNvPr>
          <p:cNvSpPr/>
          <p:nvPr/>
        </p:nvSpPr>
        <p:spPr>
          <a:xfrm>
            <a:off x="5159391" y="3867816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C4E096B-10FE-4E58-AEED-BBEA36D2FDEE}"/>
              </a:ext>
            </a:extLst>
          </p:cNvPr>
          <p:cNvSpPr/>
          <p:nvPr/>
        </p:nvSpPr>
        <p:spPr>
          <a:xfrm>
            <a:off x="5153802" y="4482178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Graphic 14" descr="Add">
            <a:extLst>
              <a:ext uri="{FF2B5EF4-FFF2-40B4-BE49-F238E27FC236}">
                <a16:creationId xmlns:a16="http://schemas.microsoft.com/office/drawing/2014/main" id="{FBC67FFD-AF68-48B8-B21C-F1B5C8DC8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25" y="2112766"/>
            <a:ext cx="531775" cy="531775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CF0EE9EA-647E-4ECA-9EFD-BD4B78FABE05}"/>
              </a:ext>
            </a:extLst>
          </p:cNvPr>
          <p:cNvSpPr/>
          <p:nvPr/>
        </p:nvSpPr>
        <p:spPr>
          <a:xfrm>
            <a:off x="5159391" y="5331660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4BC1B88-393C-4F1C-8B75-735FC80CAD3E}"/>
              </a:ext>
            </a:extLst>
          </p:cNvPr>
          <p:cNvSpPr/>
          <p:nvPr/>
        </p:nvSpPr>
        <p:spPr>
          <a:xfrm>
            <a:off x="0" y="2422525"/>
            <a:ext cx="176564" cy="5513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8435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Work out where the </a:t>
            </a:r>
            <a:r>
              <a:rPr lang="en-GB" sz="1600" b="1" dirty="0">
                <a:solidFill>
                  <a:schemeClr val="tx1"/>
                </a:solidFill>
              </a:rPr>
              <a:t>binary point</a:t>
            </a:r>
            <a:r>
              <a:rPr lang="en-GB" sz="1600" dirty="0">
                <a:solidFill>
                  <a:schemeClr val="tx1"/>
                </a:solidFill>
              </a:rPr>
              <a:t> should be in each number using its </a:t>
            </a:r>
            <a:r>
              <a:rPr lang="en-GB" sz="1600" b="1" dirty="0">
                <a:solidFill>
                  <a:schemeClr val="tx1"/>
                </a:solidFill>
              </a:rPr>
              <a:t>exponent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endParaRPr lang="en-GB" sz="1600" dirty="0">
              <a:solidFill>
                <a:schemeClr val="tx1"/>
              </a:solidFill>
            </a:endParaRP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Line both numbers up on the normal binary number line so the binary points are in the same position.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endParaRPr lang="en-GB" sz="1600" dirty="0">
              <a:solidFill>
                <a:schemeClr val="tx1"/>
              </a:solidFill>
            </a:endParaRP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Add the numbers up in the normal way following the rules of </a:t>
            </a:r>
            <a:r>
              <a:rPr lang="en-GB" sz="1600" b="1" dirty="0">
                <a:solidFill>
                  <a:schemeClr val="tx1"/>
                </a:solidFill>
              </a:rPr>
              <a:t>binary </a:t>
            </a:r>
            <a:r>
              <a:rPr lang="en-GB" sz="1600" dirty="0">
                <a:solidFill>
                  <a:schemeClr val="tx1"/>
                </a:solidFill>
              </a:rPr>
              <a:t>addition.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0 + 0 = 0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0 + 1 = 1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1 + 1 = 0 carry 1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1 + 1 + 1 = 1 carry 1 </a:t>
            </a:r>
          </a:p>
          <a:p>
            <a:pPr>
              <a:buClr>
                <a:schemeClr val="tx1"/>
              </a:buClr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5556723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Adding normalised floating-point numbers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0BB28585-5DEE-4326-8884-91A9A557CB2D}"/>
              </a:ext>
            </a:extLst>
          </p:cNvPr>
          <p:cNvGraphicFramePr>
            <a:graphicFrameLocks noGrp="1"/>
          </p:cNvGraphicFramePr>
          <p:nvPr/>
        </p:nvGraphicFramePr>
        <p:xfrm>
          <a:off x="176565" y="1327584"/>
          <a:ext cx="8181054" cy="16462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3629059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44616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32527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46BAC33-2E8C-400A-9FE5-4589406F1072}"/>
              </a:ext>
            </a:extLst>
          </p:cNvPr>
          <p:cNvSpPr txBox="1"/>
          <p:nvPr/>
        </p:nvSpPr>
        <p:spPr>
          <a:xfrm>
            <a:off x="2073650" y="930492"/>
            <a:ext cx="1153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>
                    <a:lumMod val="85000"/>
                  </a:schemeClr>
                </a:solidFill>
              </a:rPr>
              <a:t>Mantissa</a:t>
            </a:r>
            <a:endParaRPr lang="en-GB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7A9361-56F0-4979-B355-A78E98E90B3F}"/>
              </a:ext>
            </a:extLst>
          </p:cNvPr>
          <p:cNvSpPr txBox="1"/>
          <p:nvPr/>
        </p:nvSpPr>
        <p:spPr>
          <a:xfrm>
            <a:off x="6271927" y="930492"/>
            <a:ext cx="1195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>
                    <a:lumMod val="85000"/>
                  </a:schemeClr>
                </a:solidFill>
              </a:rPr>
              <a:t>Exponent</a:t>
            </a:r>
            <a:endParaRPr lang="en-GB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202F942-B62F-4ADE-A921-A5DFE766E4CA}"/>
              </a:ext>
            </a:extLst>
          </p:cNvPr>
          <p:cNvSpPr/>
          <p:nvPr/>
        </p:nvSpPr>
        <p:spPr>
          <a:xfrm>
            <a:off x="3031887" y="1959768"/>
            <a:ext cx="245111" cy="245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9193322-6AC0-4BC7-9AF8-63C31C5F33C9}"/>
              </a:ext>
            </a:extLst>
          </p:cNvPr>
          <p:cNvSpPr/>
          <p:nvPr/>
        </p:nvSpPr>
        <p:spPr>
          <a:xfrm>
            <a:off x="1042050" y="2574130"/>
            <a:ext cx="245111" cy="245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2" name="Table 2">
            <a:extLst>
              <a:ext uri="{FF2B5EF4-FFF2-40B4-BE49-F238E27FC236}">
                <a16:creationId xmlns:a16="http://schemas.microsoft.com/office/drawing/2014/main" id="{3F5203FE-9D66-4999-A0D3-242AF6C879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274766"/>
              </p:ext>
            </p:extLst>
          </p:nvPr>
        </p:nvGraphicFramePr>
        <p:xfrm>
          <a:off x="176564" y="3242643"/>
          <a:ext cx="8181056" cy="33840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19599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44616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325278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111626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50729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70033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780502"/>
                  </a:ext>
                </a:extLst>
              </a:tr>
            </a:tbl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id="{62FA461C-D11F-414F-8C47-5E98E8CDE321}"/>
              </a:ext>
            </a:extLst>
          </p:cNvPr>
          <p:cNvSpPr/>
          <p:nvPr/>
        </p:nvSpPr>
        <p:spPr>
          <a:xfrm>
            <a:off x="5159391" y="3867816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C4E096B-10FE-4E58-AEED-BBEA36D2FDEE}"/>
              </a:ext>
            </a:extLst>
          </p:cNvPr>
          <p:cNvSpPr/>
          <p:nvPr/>
        </p:nvSpPr>
        <p:spPr>
          <a:xfrm>
            <a:off x="5153802" y="4482178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Graphic 14" descr="Add">
            <a:extLst>
              <a:ext uri="{FF2B5EF4-FFF2-40B4-BE49-F238E27FC236}">
                <a16:creationId xmlns:a16="http://schemas.microsoft.com/office/drawing/2014/main" id="{FBC67FFD-AF68-48B8-B21C-F1B5C8DC8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25" y="2112766"/>
            <a:ext cx="531775" cy="531775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CF0EE9EA-647E-4ECA-9EFD-BD4B78FABE05}"/>
              </a:ext>
            </a:extLst>
          </p:cNvPr>
          <p:cNvSpPr/>
          <p:nvPr/>
        </p:nvSpPr>
        <p:spPr>
          <a:xfrm>
            <a:off x="5159391" y="5331660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4BC1B88-393C-4F1C-8B75-735FC80CAD3E}"/>
              </a:ext>
            </a:extLst>
          </p:cNvPr>
          <p:cNvSpPr/>
          <p:nvPr/>
        </p:nvSpPr>
        <p:spPr>
          <a:xfrm>
            <a:off x="0" y="2422525"/>
            <a:ext cx="176564" cy="5513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253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Work out where the </a:t>
            </a:r>
            <a:r>
              <a:rPr lang="en-GB" sz="1600" b="1" dirty="0">
                <a:solidFill>
                  <a:schemeClr val="tx1"/>
                </a:solidFill>
              </a:rPr>
              <a:t>binary point</a:t>
            </a:r>
            <a:r>
              <a:rPr lang="en-GB" sz="1600" dirty="0">
                <a:solidFill>
                  <a:schemeClr val="tx1"/>
                </a:solidFill>
              </a:rPr>
              <a:t> should be in each number using its </a:t>
            </a:r>
            <a:r>
              <a:rPr lang="en-GB" sz="1600" b="1" dirty="0">
                <a:solidFill>
                  <a:schemeClr val="tx1"/>
                </a:solidFill>
              </a:rPr>
              <a:t>exponent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The first </a:t>
            </a:r>
            <a:r>
              <a:rPr lang="en-GB" sz="1600" b="1" dirty="0">
                <a:solidFill>
                  <a:schemeClr val="tx1"/>
                </a:solidFill>
              </a:rPr>
              <a:t>exponent</a:t>
            </a:r>
            <a:r>
              <a:rPr lang="en-GB" sz="1600" dirty="0">
                <a:solidFill>
                  <a:schemeClr val="tx1"/>
                </a:solidFill>
              </a:rPr>
              <a:t> tells us to move the </a:t>
            </a:r>
            <a:r>
              <a:rPr lang="en-GB" sz="1600" b="1" dirty="0">
                <a:solidFill>
                  <a:schemeClr val="tx1"/>
                </a:solidFill>
              </a:rPr>
              <a:t>binary point</a:t>
            </a:r>
            <a:r>
              <a:rPr lang="en-GB" sz="1600" dirty="0">
                <a:solidFill>
                  <a:schemeClr val="tx1"/>
                </a:solidFill>
              </a:rPr>
              <a:t> 3 places to the right.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5556723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Adding normalised floating-point numbers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0BB28585-5DEE-4326-8884-91A9A557CB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155649"/>
              </p:ext>
            </p:extLst>
          </p:nvPr>
        </p:nvGraphicFramePr>
        <p:xfrm>
          <a:off x="176565" y="1327584"/>
          <a:ext cx="8181054" cy="16462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3629059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44616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32527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46BAC33-2E8C-400A-9FE5-4589406F1072}"/>
              </a:ext>
            </a:extLst>
          </p:cNvPr>
          <p:cNvSpPr txBox="1"/>
          <p:nvPr/>
        </p:nvSpPr>
        <p:spPr>
          <a:xfrm>
            <a:off x="2073650" y="930492"/>
            <a:ext cx="1153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/>
              <a:t>Mantissa</a:t>
            </a:r>
            <a:endParaRPr lang="en-GB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7A9361-56F0-4979-B355-A78E98E90B3F}"/>
              </a:ext>
            </a:extLst>
          </p:cNvPr>
          <p:cNvSpPr txBox="1"/>
          <p:nvPr/>
        </p:nvSpPr>
        <p:spPr>
          <a:xfrm>
            <a:off x="6271927" y="930492"/>
            <a:ext cx="1195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/>
              <a:t>Exponent</a:t>
            </a:r>
            <a:endParaRPr lang="en-GB" b="1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202F942-B62F-4ADE-A921-A5DFE766E4CA}"/>
              </a:ext>
            </a:extLst>
          </p:cNvPr>
          <p:cNvSpPr/>
          <p:nvPr/>
        </p:nvSpPr>
        <p:spPr>
          <a:xfrm>
            <a:off x="1047639" y="1959768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9193322-6AC0-4BC7-9AF8-63C31C5F33C9}"/>
              </a:ext>
            </a:extLst>
          </p:cNvPr>
          <p:cNvSpPr/>
          <p:nvPr/>
        </p:nvSpPr>
        <p:spPr>
          <a:xfrm>
            <a:off x="1042050" y="2574130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2" name="Table 2">
            <a:extLst>
              <a:ext uri="{FF2B5EF4-FFF2-40B4-BE49-F238E27FC236}">
                <a16:creationId xmlns:a16="http://schemas.microsoft.com/office/drawing/2014/main" id="{3F5203FE-9D66-4999-A0D3-242AF6C879F2}"/>
              </a:ext>
            </a:extLst>
          </p:cNvPr>
          <p:cNvGraphicFramePr>
            <a:graphicFrameLocks noGrp="1"/>
          </p:cNvGraphicFramePr>
          <p:nvPr/>
        </p:nvGraphicFramePr>
        <p:xfrm>
          <a:off x="176564" y="3242643"/>
          <a:ext cx="8181056" cy="33840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19599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44616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325278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111626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50729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70033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780502"/>
                  </a:ext>
                </a:extLst>
              </a:tr>
            </a:tbl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id="{62FA461C-D11F-414F-8C47-5E98E8CDE321}"/>
              </a:ext>
            </a:extLst>
          </p:cNvPr>
          <p:cNvSpPr/>
          <p:nvPr/>
        </p:nvSpPr>
        <p:spPr>
          <a:xfrm>
            <a:off x="5159391" y="3867816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C4E096B-10FE-4E58-AEED-BBEA36D2FDEE}"/>
              </a:ext>
            </a:extLst>
          </p:cNvPr>
          <p:cNvSpPr/>
          <p:nvPr/>
        </p:nvSpPr>
        <p:spPr>
          <a:xfrm>
            <a:off x="5153802" y="4482178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Graphic 14" descr="Add">
            <a:extLst>
              <a:ext uri="{FF2B5EF4-FFF2-40B4-BE49-F238E27FC236}">
                <a16:creationId xmlns:a16="http://schemas.microsoft.com/office/drawing/2014/main" id="{FBC67FFD-AF68-48B8-B21C-F1B5C8DC8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25" y="2112766"/>
            <a:ext cx="531775" cy="531775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8DFB09BB-FB63-4DEF-AE4C-788F17E0478A}"/>
              </a:ext>
            </a:extLst>
          </p:cNvPr>
          <p:cNvSpPr/>
          <p:nvPr/>
        </p:nvSpPr>
        <p:spPr>
          <a:xfrm>
            <a:off x="5159391" y="5331660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41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54167E-6 -2.22222E-6 L 0.24427 0.00139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14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Work out where the </a:t>
            </a:r>
            <a:r>
              <a:rPr lang="en-GB" sz="1600" b="1" dirty="0">
                <a:solidFill>
                  <a:schemeClr val="tx1"/>
                </a:solidFill>
              </a:rPr>
              <a:t>binary point</a:t>
            </a:r>
            <a:r>
              <a:rPr lang="en-GB" sz="1600" dirty="0">
                <a:solidFill>
                  <a:schemeClr val="tx1"/>
                </a:solidFill>
              </a:rPr>
              <a:t> should be in each number using its </a:t>
            </a:r>
            <a:r>
              <a:rPr lang="en-GB" sz="1600" b="1" dirty="0">
                <a:solidFill>
                  <a:schemeClr val="tx1"/>
                </a:solidFill>
              </a:rPr>
              <a:t>exponent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endParaRPr lang="en-GB" sz="1600" dirty="0">
              <a:solidFill>
                <a:schemeClr val="tx1"/>
              </a:solidFill>
            </a:endParaRP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Line both numbers up on the normal binary number line so the binary points are in the same position.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endParaRPr lang="en-GB" sz="1600" dirty="0">
              <a:solidFill>
                <a:schemeClr val="tx1"/>
              </a:solidFill>
            </a:endParaRP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Add the numbers up in the normal way following the rules of </a:t>
            </a:r>
            <a:r>
              <a:rPr lang="en-GB" sz="1600" b="1" dirty="0">
                <a:solidFill>
                  <a:schemeClr val="tx1"/>
                </a:solidFill>
              </a:rPr>
              <a:t>binary </a:t>
            </a:r>
            <a:r>
              <a:rPr lang="en-GB" sz="1600" dirty="0">
                <a:solidFill>
                  <a:schemeClr val="tx1"/>
                </a:solidFill>
              </a:rPr>
              <a:t>addition.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0 + 0 = 0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0 + 1 = 1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1 + 1 = 0 carry 1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1 + 1 + 1 = 1 carry 1 </a:t>
            </a:r>
          </a:p>
          <a:p>
            <a:pPr>
              <a:buClr>
                <a:schemeClr val="tx1"/>
              </a:buClr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5556723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Adding normalised floating-point numbers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0BB28585-5DEE-4326-8884-91A9A557CB2D}"/>
              </a:ext>
            </a:extLst>
          </p:cNvPr>
          <p:cNvGraphicFramePr>
            <a:graphicFrameLocks noGrp="1"/>
          </p:cNvGraphicFramePr>
          <p:nvPr/>
        </p:nvGraphicFramePr>
        <p:xfrm>
          <a:off x="176565" y="1327584"/>
          <a:ext cx="8181054" cy="16462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3629059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44616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32527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46BAC33-2E8C-400A-9FE5-4589406F1072}"/>
              </a:ext>
            </a:extLst>
          </p:cNvPr>
          <p:cNvSpPr txBox="1"/>
          <p:nvPr/>
        </p:nvSpPr>
        <p:spPr>
          <a:xfrm>
            <a:off x="2073650" y="930492"/>
            <a:ext cx="1153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>
                    <a:lumMod val="85000"/>
                  </a:schemeClr>
                </a:solidFill>
              </a:rPr>
              <a:t>Mantissa</a:t>
            </a:r>
            <a:endParaRPr lang="en-GB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7A9361-56F0-4979-B355-A78E98E90B3F}"/>
              </a:ext>
            </a:extLst>
          </p:cNvPr>
          <p:cNvSpPr txBox="1"/>
          <p:nvPr/>
        </p:nvSpPr>
        <p:spPr>
          <a:xfrm>
            <a:off x="6271927" y="930492"/>
            <a:ext cx="1195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>
                    <a:lumMod val="85000"/>
                  </a:schemeClr>
                </a:solidFill>
              </a:rPr>
              <a:t>Exponent</a:t>
            </a:r>
            <a:endParaRPr lang="en-GB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202F942-B62F-4ADE-A921-A5DFE766E4CA}"/>
              </a:ext>
            </a:extLst>
          </p:cNvPr>
          <p:cNvSpPr/>
          <p:nvPr/>
        </p:nvSpPr>
        <p:spPr>
          <a:xfrm>
            <a:off x="3031887" y="1959768"/>
            <a:ext cx="245111" cy="245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9193322-6AC0-4BC7-9AF8-63C31C5F33C9}"/>
              </a:ext>
            </a:extLst>
          </p:cNvPr>
          <p:cNvSpPr/>
          <p:nvPr/>
        </p:nvSpPr>
        <p:spPr>
          <a:xfrm>
            <a:off x="1042050" y="2574130"/>
            <a:ext cx="245111" cy="245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2" name="Table 2">
            <a:extLst>
              <a:ext uri="{FF2B5EF4-FFF2-40B4-BE49-F238E27FC236}">
                <a16:creationId xmlns:a16="http://schemas.microsoft.com/office/drawing/2014/main" id="{3F5203FE-9D66-4999-A0D3-242AF6C879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556859"/>
              </p:ext>
            </p:extLst>
          </p:nvPr>
        </p:nvGraphicFramePr>
        <p:xfrm>
          <a:off x="176564" y="3242643"/>
          <a:ext cx="8181056" cy="33840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19599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44616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325278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111626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50729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70033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780502"/>
                  </a:ext>
                </a:extLst>
              </a:tr>
            </a:tbl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id="{62FA461C-D11F-414F-8C47-5E98E8CDE321}"/>
              </a:ext>
            </a:extLst>
          </p:cNvPr>
          <p:cNvSpPr/>
          <p:nvPr/>
        </p:nvSpPr>
        <p:spPr>
          <a:xfrm>
            <a:off x="5159391" y="3867816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C4E096B-10FE-4E58-AEED-BBEA36D2FDEE}"/>
              </a:ext>
            </a:extLst>
          </p:cNvPr>
          <p:cNvSpPr/>
          <p:nvPr/>
        </p:nvSpPr>
        <p:spPr>
          <a:xfrm>
            <a:off x="5153802" y="4482178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Graphic 14" descr="Add">
            <a:extLst>
              <a:ext uri="{FF2B5EF4-FFF2-40B4-BE49-F238E27FC236}">
                <a16:creationId xmlns:a16="http://schemas.microsoft.com/office/drawing/2014/main" id="{FBC67FFD-AF68-48B8-B21C-F1B5C8DC8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25" y="2112766"/>
            <a:ext cx="531775" cy="531775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CF0EE9EA-647E-4ECA-9EFD-BD4B78FABE05}"/>
              </a:ext>
            </a:extLst>
          </p:cNvPr>
          <p:cNvSpPr/>
          <p:nvPr/>
        </p:nvSpPr>
        <p:spPr>
          <a:xfrm>
            <a:off x="5159391" y="5331660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4BC1B88-393C-4F1C-8B75-735FC80CAD3E}"/>
              </a:ext>
            </a:extLst>
          </p:cNvPr>
          <p:cNvSpPr/>
          <p:nvPr/>
        </p:nvSpPr>
        <p:spPr>
          <a:xfrm>
            <a:off x="0" y="2422525"/>
            <a:ext cx="176564" cy="5513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9767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Work out where the </a:t>
            </a:r>
            <a:r>
              <a:rPr lang="en-GB" sz="1600" b="1" dirty="0">
                <a:solidFill>
                  <a:schemeClr val="tx1"/>
                </a:solidFill>
              </a:rPr>
              <a:t>binary point</a:t>
            </a:r>
            <a:r>
              <a:rPr lang="en-GB" sz="1600" dirty="0">
                <a:solidFill>
                  <a:schemeClr val="tx1"/>
                </a:solidFill>
              </a:rPr>
              <a:t> should be in each number using its </a:t>
            </a:r>
            <a:r>
              <a:rPr lang="en-GB" sz="1600" b="1" dirty="0">
                <a:solidFill>
                  <a:schemeClr val="tx1"/>
                </a:solidFill>
              </a:rPr>
              <a:t>exponent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endParaRPr lang="en-GB" sz="1600" dirty="0">
              <a:solidFill>
                <a:schemeClr val="tx1"/>
              </a:solidFill>
            </a:endParaRP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Line both numbers up on the normal binary number line so the binary points are in the same position.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endParaRPr lang="en-GB" sz="1600" dirty="0">
              <a:solidFill>
                <a:schemeClr val="tx1"/>
              </a:solidFill>
            </a:endParaRP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Add the numbers up in the normal way following the rules of </a:t>
            </a:r>
            <a:r>
              <a:rPr lang="en-GB" sz="1600" b="1" dirty="0">
                <a:solidFill>
                  <a:schemeClr val="tx1"/>
                </a:solidFill>
              </a:rPr>
              <a:t>binary </a:t>
            </a:r>
            <a:r>
              <a:rPr lang="en-GB" sz="1600" dirty="0">
                <a:solidFill>
                  <a:schemeClr val="tx1"/>
                </a:solidFill>
              </a:rPr>
              <a:t>addition.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0 + 0 = 0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0 + 1 = 1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1 + 1 = 0 carry 1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1 + 1 + 1 = 1 carry 1 </a:t>
            </a:r>
          </a:p>
          <a:p>
            <a:pPr>
              <a:buClr>
                <a:schemeClr val="tx1"/>
              </a:buClr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5556723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Adding normalised floating-point numbers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0BB28585-5DEE-4326-8884-91A9A557CB2D}"/>
              </a:ext>
            </a:extLst>
          </p:cNvPr>
          <p:cNvGraphicFramePr>
            <a:graphicFrameLocks noGrp="1"/>
          </p:cNvGraphicFramePr>
          <p:nvPr/>
        </p:nvGraphicFramePr>
        <p:xfrm>
          <a:off x="176565" y="1327584"/>
          <a:ext cx="8181054" cy="16462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3629059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44616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32527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46BAC33-2E8C-400A-9FE5-4589406F1072}"/>
              </a:ext>
            </a:extLst>
          </p:cNvPr>
          <p:cNvSpPr txBox="1"/>
          <p:nvPr/>
        </p:nvSpPr>
        <p:spPr>
          <a:xfrm>
            <a:off x="2073650" y="930492"/>
            <a:ext cx="1153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>
                    <a:lumMod val="85000"/>
                  </a:schemeClr>
                </a:solidFill>
              </a:rPr>
              <a:t>Mantissa</a:t>
            </a:r>
            <a:endParaRPr lang="en-GB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7A9361-56F0-4979-B355-A78E98E90B3F}"/>
              </a:ext>
            </a:extLst>
          </p:cNvPr>
          <p:cNvSpPr txBox="1"/>
          <p:nvPr/>
        </p:nvSpPr>
        <p:spPr>
          <a:xfrm>
            <a:off x="6271927" y="930492"/>
            <a:ext cx="1195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>
                    <a:lumMod val="85000"/>
                  </a:schemeClr>
                </a:solidFill>
              </a:rPr>
              <a:t>Exponent</a:t>
            </a:r>
            <a:endParaRPr lang="en-GB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202F942-B62F-4ADE-A921-A5DFE766E4CA}"/>
              </a:ext>
            </a:extLst>
          </p:cNvPr>
          <p:cNvSpPr/>
          <p:nvPr/>
        </p:nvSpPr>
        <p:spPr>
          <a:xfrm>
            <a:off x="3031887" y="1959768"/>
            <a:ext cx="245111" cy="245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9193322-6AC0-4BC7-9AF8-63C31C5F33C9}"/>
              </a:ext>
            </a:extLst>
          </p:cNvPr>
          <p:cNvSpPr/>
          <p:nvPr/>
        </p:nvSpPr>
        <p:spPr>
          <a:xfrm>
            <a:off x="1042050" y="2574130"/>
            <a:ext cx="245111" cy="245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2" name="Table 2">
            <a:extLst>
              <a:ext uri="{FF2B5EF4-FFF2-40B4-BE49-F238E27FC236}">
                <a16:creationId xmlns:a16="http://schemas.microsoft.com/office/drawing/2014/main" id="{3F5203FE-9D66-4999-A0D3-242AF6C879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27313"/>
              </p:ext>
            </p:extLst>
          </p:nvPr>
        </p:nvGraphicFramePr>
        <p:xfrm>
          <a:off x="176564" y="3242643"/>
          <a:ext cx="8181056" cy="33840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19599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44616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325278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111626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50729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70033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780502"/>
                  </a:ext>
                </a:extLst>
              </a:tr>
            </a:tbl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id="{62FA461C-D11F-414F-8C47-5E98E8CDE321}"/>
              </a:ext>
            </a:extLst>
          </p:cNvPr>
          <p:cNvSpPr/>
          <p:nvPr/>
        </p:nvSpPr>
        <p:spPr>
          <a:xfrm>
            <a:off x="5159391" y="3867816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C4E096B-10FE-4E58-AEED-BBEA36D2FDEE}"/>
              </a:ext>
            </a:extLst>
          </p:cNvPr>
          <p:cNvSpPr/>
          <p:nvPr/>
        </p:nvSpPr>
        <p:spPr>
          <a:xfrm>
            <a:off x="5153802" y="4482178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Graphic 14" descr="Add">
            <a:extLst>
              <a:ext uri="{FF2B5EF4-FFF2-40B4-BE49-F238E27FC236}">
                <a16:creationId xmlns:a16="http://schemas.microsoft.com/office/drawing/2014/main" id="{FBC67FFD-AF68-48B8-B21C-F1B5C8DC8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25" y="2112766"/>
            <a:ext cx="531775" cy="531775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CF0EE9EA-647E-4ECA-9EFD-BD4B78FABE05}"/>
              </a:ext>
            </a:extLst>
          </p:cNvPr>
          <p:cNvSpPr/>
          <p:nvPr/>
        </p:nvSpPr>
        <p:spPr>
          <a:xfrm>
            <a:off x="5159391" y="5331660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4BC1B88-393C-4F1C-8B75-735FC80CAD3E}"/>
              </a:ext>
            </a:extLst>
          </p:cNvPr>
          <p:cNvSpPr/>
          <p:nvPr/>
        </p:nvSpPr>
        <p:spPr>
          <a:xfrm>
            <a:off x="0" y="2422525"/>
            <a:ext cx="176564" cy="5513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2906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Work out where the </a:t>
            </a:r>
            <a:r>
              <a:rPr lang="en-GB" sz="1600" b="1" dirty="0">
                <a:solidFill>
                  <a:schemeClr val="tx1"/>
                </a:solidFill>
              </a:rPr>
              <a:t>binary point</a:t>
            </a:r>
            <a:r>
              <a:rPr lang="en-GB" sz="1600" dirty="0">
                <a:solidFill>
                  <a:schemeClr val="tx1"/>
                </a:solidFill>
              </a:rPr>
              <a:t> should be in each number using its </a:t>
            </a:r>
            <a:r>
              <a:rPr lang="en-GB" sz="1600" b="1" dirty="0">
                <a:solidFill>
                  <a:schemeClr val="tx1"/>
                </a:solidFill>
              </a:rPr>
              <a:t>exponent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endParaRPr lang="en-GB" sz="1600" dirty="0">
              <a:solidFill>
                <a:schemeClr val="tx1"/>
              </a:solidFill>
            </a:endParaRP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Line both numbers up on the normal binary number line so the binary points are in the same position.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endParaRPr lang="en-GB" sz="1600" dirty="0">
              <a:solidFill>
                <a:schemeClr val="tx1"/>
              </a:solidFill>
            </a:endParaRP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Add the numbers up in the normal way following the rules of </a:t>
            </a:r>
            <a:r>
              <a:rPr lang="en-GB" sz="1600" b="1" dirty="0">
                <a:solidFill>
                  <a:schemeClr val="tx1"/>
                </a:solidFill>
              </a:rPr>
              <a:t>binary </a:t>
            </a:r>
            <a:r>
              <a:rPr lang="en-GB" sz="1600" dirty="0">
                <a:solidFill>
                  <a:schemeClr val="tx1"/>
                </a:solidFill>
              </a:rPr>
              <a:t>addition.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0 + 0 = 0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0 + 1 = 1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1 + 1 = 0 carry 1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1 + 1 + 1 = 1 carry 1 </a:t>
            </a:r>
          </a:p>
          <a:p>
            <a:pPr>
              <a:buClr>
                <a:schemeClr val="tx1"/>
              </a:buClr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5556723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Adding normalised floating-point numbers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0BB28585-5DEE-4326-8884-91A9A557CB2D}"/>
              </a:ext>
            </a:extLst>
          </p:cNvPr>
          <p:cNvGraphicFramePr>
            <a:graphicFrameLocks noGrp="1"/>
          </p:cNvGraphicFramePr>
          <p:nvPr/>
        </p:nvGraphicFramePr>
        <p:xfrm>
          <a:off x="176565" y="1327584"/>
          <a:ext cx="8181054" cy="16462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3629059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44616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32527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46BAC33-2E8C-400A-9FE5-4589406F1072}"/>
              </a:ext>
            </a:extLst>
          </p:cNvPr>
          <p:cNvSpPr txBox="1"/>
          <p:nvPr/>
        </p:nvSpPr>
        <p:spPr>
          <a:xfrm>
            <a:off x="2073650" y="930492"/>
            <a:ext cx="1153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>
                    <a:lumMod val="85000"/>
                  </a:schemeClr>
                </a:solidFill>
              </a:rPr>
              <a:t>Mantissa</a:t>
            </a:r>
            <a:endParaRPr lang="en-GB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7A9361-56F0-4979-B355-A78E98E90B3F}"/>
              </a:ext>
            </a:extLst>
          </p:cNvPr>
          <p:cNvSpPr txBox="1"/>
          <p:nvPr/>
        </p:nvSpPr>
        <p:spPr>
          <a:xfrm>
            <a:off x="6271927" y="930492"/>
            <a:ext cx="1195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>
                    <a:lumMod val="85000"/>
                  </a:schemeClr>
                </a:solidFill>
              </a:rPr>
              <a:t>Exponent</a:t>
            </a:r>
            <a:endParaRPr lang="en-GB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202F942-B62F-4ADE-A921-A5DFE766E4CA}"/>
              </a:ext>
            </a:extLst>
          </p:cNvPr>
          <p:cNvSpPr/>
          <p:nvPr/>
        </p:nvSpPr>
        <p:spPr>
          <a:xfrm>
            <a:off x="3031887" y="1959768"/>
            <a:ext cx="245111" cy="245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9193322-6AC0-4BC7-9AF8-63C31C5F33C9}"/>
              </a:ext>
            </a:extLst>
          </p:cNvPr>
          <p:cNvSpPr/>
          <p:nvPr/>
        </p:nvSpPr>
        <p:spPr>
          <a:xfrm>
            <a:off x="1042050" y="2574130"/>
            <a:ext cx="245111" cy="245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2" name="Table 2">
            <a:extLst>
              <a:ext uri="{FF2B5EF4-FFF2-40B4-BE49-F238E27FC236}">
                <a16:creationId xmlns:a16="http://schemas.microsoft.com/office/drawing/2014/main" id="{3F5203FE-9D66-4999-A0D3-242AF6C879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6279"/>
              </p:ext>
            </p:extLst>
          </p:nvPr>
        </p:nvGraphicFramePr>
        <p:xfrm>
          <a:off x="176564" y="3242643"/>
          <a:ext cx="8181056" cy="33840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19599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44616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325278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111626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50729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70033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780502"/>
                  </a:ext>
                </a:extLst>
              </a:tr>
            </a:tbl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id="{62FA461C-D11F-414F-8C47-5E98E8CDE321}"/>
              </a:ext>
            </a:extLst>
          </p:cNvPr>
          <p:cNvSpPr/>
          <p:nvPr/>
        </p:nvSpPr>
        <p:spPr>
          <a:xfrm>
            <a:off x="5159391" y="3867816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C4E096B-10FE-4E58-AEED-BBEA36D2FDEE}"/>
              </a:ext>
            </a:extLst>
          </p:cNvPr>
          <p:cNvSpPr/>
          <p:nvPr/>
        </p:nvSpPr>
        <p:spPr>
          <a:xfrm>
            <a:off x="5153802" y="4482178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Graphic 14" descr="Add">
            <a:extLst>
              <a:ext uri="{FF2B5EF4-FFF2-40B4-BE49-F238E27FC236}">
                <a16:creationId xmlns:a16="http://schemas.microsoft.com/office/drawing/2014/main" id="{FBC67FFD-AF68-48B8-B21C-F1B5C8DC8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25" y="2112766"/>
            <a:ext cx="531775" cy="531775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CF0EE9EA-647E-4ECA-9EFD-BD4B78FABE05}"/>
              </a:ext>
            </a:extLst>
          </p:cNvPr>
          <p:cNvSpPr/>
          <p:nvPr/>
        </p:nvSpPr>
        <p:spPr>
          <a:xfrm>
            <a:off x="5159391" y="5331660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4BC1B88-393C-4F1C-8B75-735FC80CAD3E}"/>
              </a:ext>
            </a:extLst>
          </p:cNvPr>
          <p:cNvSpPr/>
          <p:nvPr/>
        </p:nvSpPr>
        <p:spPr>
          <a:xfrm>
            <a:off x="0" y="2422525"/>
            <a:ext cx="176564" cy="5513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6182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Work out where the </a:t>
            </a:r>
            <a:r>
              <a:rPr lang="en-GB" sz="1600" b="1" dirty="0">
                <a:solidFill>
                  <a:schemeClr val="tx1"/>
                </a:solidFill>
              </a:rPr>
              <a:t>binary point</a:t>
            </a:r>
            <a:r>
              <a:rPr lang="en-GB" sz="1600" dirty="0">
                <a:solidFill>
                  <a:schemeClr val="tx1"/>
                </a:solidFill>
              </a:rPr>
              <a:t> should be in each number using its </a:t>
            </a:r>
            <a:r>
              <a:rPr lang="en-GB" sz="1600" b="1" dirty="0">
                <a:solidFill>
                  <a:schemeClr val="tx1"/>
                </a:solidFill>
              </a:rPr>
              <a:t>exponent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endParaRPr lang="en-GB" sz="1600" dirty="0">
              <a:solidFill>
                <a:schemeClr val="tx1"/>
              </a:solidFill>
            </a:endParaRP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Line both numbers up on the normal binary number line so the binary points are in the same position.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endParaRPr lang="en-GB" sz="1600" dirty="0">
              <a:solidFill>
                <a:schemeClr val="tx1"/>
              </a:solidFill>
            </a:endParaRP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Add the numbers up in the normal way following the rules of </a:t>
            </a:r>
            <a:r>
              <a:rPr lang="en-GB" sz="1600" b="1" dirty="0">
                <a:solidFill>
                  <a:schemeClr val="tx1"/>
                </a:solidFill>
              </a:rPr>
              <a:t>binary </a:t>
            </a:r>
            <a:r>
              <a:rPr lang="en-GB" sz="1600" dirty="0">
                <a:solidFill>
                  <a:schemeClr val="tx1"/>
                </a:solidFill>
              </a:rPr>
              <a:t>addition.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0 + 0 = 0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0 + 1 = 1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1 + 1 = 0 carry 1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1 + 1 + 1 = 1 carry 1 </a:t>
            </a:r>
          </a:p>
          <a:p>
            <a:pPr>
              <a:buClr>
                <a:schemeClr val="tx1"/>
              </a:buClr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5556723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Adding normalised floating-point numbers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0BB28585-5DEE-4326-8884-91A9A557CB2D}"/>
              </a:ext>
            </a:extLst>
          </p:cNvPr>
          <p:cNvGraphicFramePr>
            <a:graphicFrameLocks noGrp="1"/>
          </p:cNvGraphicFramePr>
          <p:nvPr/>
        </p:nvGraphicFramePr>
        <p:xfrm>
          <a:off x="176565" y="1327584"/>
          <a:ext cx="8181054" cy="16462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3629059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44616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32527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46BAC33-2E8C-400A-9FE5-4589406F1072}"/>
              </a:ext>
            </a:extLst>
          </p:cNvPr>
          <p:cNvSpPr txBox="1"/>
          <p:nvPr/>
        </p:nvSpPr>
        <p:spPr>
          <a:xfrm>
            <a:off x="2073650" y="930492"/>
            <a:ext cx="1153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>
                    <a:lumMod val="85000"/>
                  </a:schemeClr>
                </a:solidFill>
              </a:rPr>
              <a:t>Mantissa</a:t>
            </a:r>
            <a:endParaRPr lang="en-GB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7A9361-56F0-4979-B355-A78E98E90B3F}"/>
              </a:ext>
            </a:extLst>
          </p:cNvPr>
          <p:cNvSpPr txBox="1"/>
          <p:nvPr/>
        </p:nvSpPr>
        <p:spPr>
          <a:xfrm>
            <a:off x="6271927" y="930492"/>
            <a:ext cx="1195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>
                    <a:lumMod val="85000"/>
                  </a:schemeClr>
                </a:solidFill>
              </a:rPr>
              <a:t>Exponent</a:t>
            </a:r>
            <a:endParaRPr lang="en-GB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202F942-B62F-4ADE-A921-A5DFE766E4CA}"/>
              </a:ext>
            </a:extLst>
          </p:cNvPr>
          <p:cNvSpPr/>
          <p:nvPr/>
        </p:nvSpPr>
        <p:spPr>
          <a:xfrm>
            <a:off x="3031887" y="1959768"/>
            <a:ext cx="245111" cy="245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9193322-6AC0-4BC7-9AF8-63C31C5F33C9}"/>
              </a:ext>
            </a:extLst>
          </p:cNvPr>
          <p:cNvSpPr/>
          <p:nvPr/>
        </p:nvSpPr>
        <p:spPr>
          <a:xfrm>
            <a:off x="1042050" y="2574130"/>
            <a:ext cx="245111" cy="245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2" name="Table 2">
            <a:extLst>
              <a:ext uri="{FF2B5EF4-FFF2-40B4-BE49-F238E27FC236}">
                <a16:creationId xmlns:a16="http://schemas.microsoft.com/office/drawing/2014/main" id="{3F5203FE-9D66-4999-A0D3-242AF6C879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20558"/>
              </p:ext>
            </p:extLst>
          </p:nvPr>
        </p:nvGraphicFramePr>
        <p:xfrm>
          <a:off x="176564" y="3242643"/>
          <a:ext cx="8181056" cy="33840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19599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44616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325278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111626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50729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70033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780502"/>
                  </a:ext>
                </a:extLst>
              </a:tr>
            </a:tbl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id="{62FA461C-D11F-414F-8C47-5E98E8CDE321}"/>
              </a:ext>
            </a:extLst>
          </p:cNvPr>
          <p:cNvSpPr/>
          <p:nvPr/>
        </p:nvSpPr>
        <p:spPr>
          <a:xfrm>
            <a:off x="5159391" y="3867816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C4E096B-10FE-4E58-AEED-BBEA36D2FDEE}"/>
              </a:ext>
            </a:extLst>
          </p:cNvPr>
          <p:cNvSpPr/>
          <p:nvPr/>
        </p:nvSpPr>
        <p:spPr>
          <a:xfrm>
            <a:off x="5153802" y="4482178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Graphic 14" descr="Add">
            <a:extLst>
              <a:ext uri="{FF2B5EF4-FFF2-40B4-BE49-F238E27FC236}">
                <a16:creationId xmlns:a16="http://schemas.microsoft.com/office/drawing/2014/main" id="{FBC67FFD-AF68-48B8-B21C-F1B5C8DC8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25" y="2112766"/>
            <a:ext cx="531775" cy="531775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CF0EE9EA-647E-4ECA-9EFD-BD4B78FABE05}"/>
              </a:ext>
            </a:extLst>
          </p:cNvPr>
          <p:cNvSpPr/>
          <p:nvPr/>
        </p:nvSpPr>
        <p:spPr>
          <a:xfrm>
            <a:off x="5159391" y="5331660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4BC1B88-393C-4F1C-8B75-735FC80CAD3E}"/>
              </a:ext>
            </a:extLst>
          </p:cNvPr>
          <p:cNvSpPr/>
          <p:nvPr/>
        </p:nvSpPr>
        <p:spPr>
          <a:xfrm>
            <a:off x="0" y="2422525"/>
            <a:ext cx="176564" cy="5513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650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Work out where the </a:t>
            </a:r>
            <a:r>
              <a:rPr lang="en-GB" sz="1600" b="1" dirty="0">
                <a:solidFill>
                  <a:schemeClr val="tx1"/>
                </a:solidFill>
              </a:rPr>
              <a:t>binary point</a:t>
            </a:r>
            <a:r>
              <a:rPr lang="en-GB" sz="1600" dirty="0">
                <a:solidFill>
                  <a:schemeClr val="tx1"/>
                </a:solidFill>
              </a:rPr>
              <a:t> should be in each number using its </a:t>
            </a:r>
            <a:r>
              <a:rPr lang="en-GB" sz="1600" b="1" dirty="0">
                <a:solidFill>
                  <a:schemeClr val="tx1"/>
                </a:solidFill>
              </a:rPr>
              <a:t>exponent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endParaRPr lang="en-GB" sz="1600" dirty="0">
              <a:solidFill>
                <a:schemeClr val="tx1"/>
              </a:solidFill>
            </a:endParaRP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Line both numbers up on the normal binary number line so the binary points are in the same position.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endParaRPr lang="en-GB" sz="1600" dirty="0">
              <a:solidFill>
                <a:schemeClr val="tx1"/>
              </a:solidFill>
            </a:endParaRP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Add the numbers up in the normal way following the rules of </a:t>
            </a:r>
            <a:r>
              <a:rPr lang="en-GB" sz="1600" b="1" dirty="0">
                <a:solidFill>
                  <a:schemeClr val="tx1"/>
                </a:solidFill>
              </a:rPr>
              <a:t>binary </a:t>
            </a:r>
            <a:r>
              <a:rPr lang="en-GB" sz="1600" dirty="0">
                <a:solidFill>
                  <a:schemeClr val="tx1"/>
                </a:solidFill>
              </a:rPr>
              <a:t>addition.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0 + 0 = 0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0 + 1 = 1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1 + 1 = 0 carry 1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1 + 1 + 1 = 1 carry 1 </a:t>
            </a:r>
          </a:p>
          <a:p>
            <a:pPr>
              <a:buClr>
                <a:schemeClr val="tx1"/>
              </a:buClr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5556723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Adding normalised floating-point numbers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0BB28585-5DEE-4326-8884-91A9A557CB2D}"/>
              </a:ext>
            </a:extLst>
          </p:cNvPr>
          <p:cNvGraphicFramePr>
            <a:graphicFrameLocks noGrp="1"/>
          </p:cNvGraphicFramePr>
          <p:nvPr/>
        </p:nvGraphicFramePr>
        <p:xfrm>
          <a:off x="176565" y="1327584"/>
          <a:ext cx="8181054" cy="16462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3629059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44616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32527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46BAC33-2E8C-400A-9FE5-4589406F1072}"/>
              </a:ext>
            </a:extLst>
          </p:cNvPr>
          <p:cNvSpPr txBox="1"/>
          <p:nvPr/>
        </p:nvSpPr>
        <p:spPr>
          <a:xfrm>
            <a:off x="2073650" y="930492"/>
            <a:ext cx="1153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>
                    <a:lumMod val="85000"/>
                  </a:schemeClr>
                </a:solidFill>
              </a:rPr>
              <a:t>Mantissa</a:t>
            </a:r>
            <a:endParaRPr lang="en-GB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7A9361-56F0-4979-B355-A78E98E90B3F}"/>
              </a:ext>
            </a:extLst>
          </p:cNvPr>
          <p:cNvSpPr txBox="1"/>
          <p:nvPr/>
        </p:nvSpPr>
        <p:spPr>
          <a:xfrm>
            <a:off x="6271927" y="930492"/>
            <a:ext cx="1195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>
                    <a:lumMod val="85000"/>
                  </a:schemeClr>
                </a:solidFill>
              </a:rPr>
              <a:t>Exponent</a:t>
            </a:r>
            <a:endParaRPr lang="en-GB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202F942-B62F-4ADE-A921-A5DFE766E4CA}"/>
              </a:ext>
            </a:extLst>
          </p:cNvPr>
          <p:cNvSpPr/>
          <p:nvPr/>
        </p:nvSpPr>
        <p:spPr>
          <a:xfrm>
            <a:off x="3031887" y="1959768"/>
            <a:ext cx="245111" cy="245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9193322-6AC0-4BC7-9AF8-63C31C5F33C9}"/>
              </a:ext>
            </a:extLst>
          </p:cNvPr>
          <p:cNvSpPr/>
          <p:nvPr/>
        </p:nvSpPr>
        <p:spPr>
          <a:xfrm>
            <a:off x="1042050" y="2574130"/>
            <a:ext cx="245111" cy="245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2" name="Table 2">
            <a:extLst>
              <a:ext uri="{FF2B5EF4-FFF2-40B4-BE49-F238E27FC236}">
                <a16:creationId xmlns:a16="http://schemas.microsoft.com/office/drawing/2014/main" id="{3F5203FE-9D66-4999-A0D3-242AF6C879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057531"/>
              </p:ext>
            </p:extLst>
          </p:nvPr>
        </p:nvGraphicFramePr>
        <p:xfrm>
          <a:off x="176564" y="3242643"/>
          <a:ext cx="8181056" cy="33840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19599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44616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325278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111626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50729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70033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780502"/>
                  </a:ext>
                </a:extLst>
              </a:tr>
            </a:tbl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id="{62FA461C-D11F-414F-8C47-5E98E8CDE321}"/>
              </a:ext>
            </a:extLst>
          </p:cNvPr>
          <p:cNvSpPr/>
          <p:nvPr/>
        </p:nvSpPr>
        <p:spPr>
          <a:xfrm>
            <a:off x="5159391" y="3867816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C4E096B-10FE-4E58-AEED-BBEA36D2FDEE}"/>
              </a:ext>
            </a:extLst>
          </p:cNvPr>
          <p:cNvSpPr/>
          <p:nvPr/>
        </p:nvSpPr>
        <p:spPr>
          <a:xfrm>
            <a:off x="5153802" y="4482178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Graphic 14" descr="Add">
            <a:extLst>
              <a:ext uri="{FF2B5EF4-FFF2-40B4-BE49-F238E27FC236}">
                <a16:creationId xmlns:a16="http://schemas.microsoft.com/office/drawing/2014/main" id="{FBC67FFD-AF68-48B8-B21C-F1B5C8DC8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25" y="2112766"/>
            <a:ext cx="531775" cy="531775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CF0EE9EA-647E-4ECA-9EFD-BD4B78FABE05}"/>
              </a:ext>
            </a:extLst>
          </p:cNvPr>
          <p:cNvSpPr/>
          <p:nvPr/>
        </p:nvSpPr>
        <p:spPr>
          <a:xfrm>
            <a:off x="5159391" y="5331660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4BC1B88-393C-4F1C-8B75-735FC80CAD3E}"/>
              </a:ext>
            </a:extLst>
          </p:cNvPr>
          <p:cNvSpPr/>
          <p:nvPr/>
        </p:nvSpPr>
        <p:spPr>
          <a:xfrm>
            <a:off x="0" y="2422525"/>
            <a:ext cx="176564" cy="5513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6148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By adding up the columns with 1s in, we have performed the addition: 3 + 0.125 = 3.125 (2 + 1 + .125)</a:t>
            </a:r>
          </a:p>
          <a:p>
            <a:pPr>
              <a:buClr>
                <a:schemeClr val="tx1"/>
              </a:buClr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5556723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Adding normalised floating-point numbers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0BB28585-5DEE-4326-8884-91A9A557CB2D}"/>
              </a:ext>
            </a:extLst>
          </p:cNvPr>
          <p:cNvGraphicFramePr>
            <a:graphicFrameLocks noGrp="1"/>
          </p:cNvGraphicFramePr>
          <p:nvPr/>
        </p:nvGraphicFramePr>
        <p:xfrm>
          <a:off x="176565" y="1327584"/>
          <a:ext cx="8181054" cy="16462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3629059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44616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32527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46BAC33-2E8C-400A-9FE5-4589406F1072}"/>
              </a:ext>
            </a:extLst>
          </p:cNvPr>
          <p:cNvSpPr txBox="1"/>
          <p:nvPr/>
        </p:nvSpPr>
        <p:spPr>
          <a:xfrm>
            <a:off x="2073650" y="930492"/>
            <a:ext cx="1153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>
                    <a:lumMod val="85000"/>
                  </a:schemeClr>
                </a:solidFill>
              </a:rPr>
              <a:t>Mantissa</a:t>
            </a:r>
            <a:endParaRPr lang="en-GB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7A9361-56F0-4979-B355-A78E98E90B3F}"/>
              </a:ext>
            </a:extLst>
          </p:cNvPr>
          <p:cNvSpPr txBox="1"/>
          <p:nvPr/>
        </p:nvSpPr>
        <p:spPr>
          <a:xfrm>
            <a:off x="6271927" y="930492"/>
            <a:ext cx="1195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>
                    <a:lumMod val="85000"/>
                  </a:schemeClr>
                </a:solidFill>
              </a:rPr>
              <a:t>Exponent</a:t>
            </a:r>
            <a:endParaRPr lang="en-GB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202F942-B62F-4ADE-A921-A5DFE766E4CA}"/>
              </a:ext>
            </a:extLst>
          </p:cNvPr>
          <p:cNvSpPr/>
          <p:nvPr/>
        </p:nvSpPr>
        <p:spPr>
          <a:xfrm>
            <a:off x="3031887" y="1959768"/>
            <a:ext cx="245111" cy="245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9193322-6AC0-4BC7-9AF8-63C31C5F33C9}"/>
              </a:ext>
            </a:extLst>
          </p:cNvPr>
          <p:cNvSpPr/>
          <p:nvPr/>
        </p:nvSpPr>
        <p:spPr>
          <a:xfrm>
            <a:off x="1042050" y="2574130"/>
            <a:ext cx="245111" cy="245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2" name="Table 2">
            <a:extLst>
              <a:ext uri="{FF2B5EF4-FFF2-40B4-BE49-F238E27FC236}">
                <a16:creationId xmlns:a16="http://schemas.microsoft.com/office/drawing/2014/main" id="{3F5203FE-9D66-4999-A0D3-242AF6C879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646635"/>
              </p:ext>
            </p:extLst>
          </p:nvPr>
        </p:nvGraphicFramePr>
        <p:xfrm>
          <a:off x="176564" y="3242643"/>
          <a:ext cx="8181056" cy="33840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19599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44616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325278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111626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50729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70033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780502"/>
                  </a:ext>
                </a:extLst>
              </a:tr>
            </a:tbl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id="{62FA461C-D11F-414F-8C47-5E98E8CDE321}"/>
              </a:ext>
            </a:extLst>
          </p:cNvPr>
          <p:cNvSpPr/>
          <p:nvPr/>
        </p:nvSpPr>
        <p:spPr>
          <a:xfrm>
            <a:off x="5159391" y="3867816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C4E096B-10FE-4E58-AEED-BBEA36D2FDEE}"/>
              </a:ext>
            </a:extLst>
          </p:cNvPr>
          <p:cNvSpPr/>
          <p:nvPr/>
        </p:nvSpPr>
        <p:spPr>
          <a:xfrm>
            <a:off x="5153802" y="4482178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Graphic 14" descr="Add">
            <a:extLst>
              <a:ext uri="{FF2B5EF4-FFF2-40B4-BE49-F238E27FC236}">
                <a16:creationId xmlns:a16="http://schemas.microsoft.com/office/drawing/2014/main" id="{FBC67FFD-AF68-48B8-B21C-F1B5C8DC8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25" y="2112766"/>
            <a:ext cx="531775" cy="531775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CF0EE9EA-647E-4ECA-9EFD-BD4B78FABE05}"/>
              </a:ext>
            </a:extLst>
          </p:cNvPr>
          <p:cNvSpPr/>
          <p:nvPr/>
        </p:nvSpPr>
        <p:spPr>
          <a:xfrm>
            <a:off x="5159391" y="5331660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4BC1B88-393C-4F1C-8B75-735FC80CAD3E}"/>
              </a:ext>
            </a:extLst>
          </p:cNvPr>
          <p:cNvSpPr/>
          <p:nvPr/>
        </p:nvSpPr>
        <p:spPr>
          <a:xfrm>
            <a:off x="0" y="2422525"/>
            <a:ext cx="176564" cy="5513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BC2945-F3CC-438C-BC0D-D8C7DBE35C21}"/>
              </a:ext>
            </a:extLst>
          </p:cNvPr>
          <p:cNvSpPr txBox="1"/>
          <p:nvPr/>
        </p:nvSpPr>
        <p:spPr>
          <a:xfrm>
            <a:off x="555160" y="3777402"/>
            <a:ext cx="1053333" cy="430887"/>
          </a:xfrm>
          <a:prstGeom prst="rect">
            <a:avLst/>
          </a:prstGeom>
          <a:solidFill>
            <a:schemeClr val="accent4"/>
          </a:solidFill>
        </p:spPr>
        <p:txBody>
          <a:bodyPr wrap="square" tIns="0" bIns="0">
            <a:spAutoFit/>
          </a:bodyPr>
          <a:lstStyle/>
          <a:p>
            <a:pPr marL="0" lvl="1">
              <a:buClr>
                <a:schemeClr val="tx1"/>
              </a:buClr>
            </a:pPr>
            <a:r>
              <a:rPr lang="en-GB" sz="28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CBBDD7-1E1E-49B0-8C21-0404D9AA5DB9}"/>
              </a:ext>
            </a:extLst>
          </p:cNvPr>
          <p:cNvSpPr txBox="1"/>
          <p:nvPr/>
        </p:nvSpPr>
        <p:spPr>
          <a:xfrm>
            <a:off x="555160" y="4375504"/>
            <a:ext cx="1053333" cy="430887"/>
          </a:xfrm>
          <a:prstGeom prst="rect">
            <a:avLst/>
          </a:prstGeom>
          <a:solidFill>
            <a:schemeClr val="accent4"/>
          </a:solidFill>
        </p:spPr>
        <p:txBody>
          <a:bodyPr wrap="square" tIns="0" bIns="0">
            <a:spAutoFit/>
          </a:bodyPr>
          <a:lstStyle/>
          <a:p>
            <a:pPr marL="0" lvl="1">
              <a:buClr>
                <a:schemeClr val="tx1"/>
              </a:buClr>
            </a:pPr>
            <a:r>
              <a:rPr lang="en-GB" sz="2800" b="1" dirty="0">
                <a:solidFill>
                  <a:schemeClr val="tx1"/>
                </a:solidFill>
              </a:rPr>
              <a:t>0.125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A80A27-E967-4FFE-9F0D-07E5E0EA3F92}"/>
              </a:ext>
            </a:extLst>
          </p:cNvPr>
          <p:cNvSpPr txBox="1"/>
          <p:nvPr/>
        </p:nvSpPr>
        <p:spPr>
          <a:xfrm>
            <a:off x="555160" y="5238771"/>
            <a:ext cx="1053333" cy="430887"/>
          </a:xfrm>
          <a:prstGeom prst="rect">
            <a:avLst/>
          </a:prstGeom>
          <a:solidFill>
            <a:schemeClr val="accent4"/>
          </a:solidFill>
        </p:spPr>
        <p:txBody>
          <a:bodyPr wrap="square" tIns="0" bIns="0">
            <a:spAutoFit/>
          </a:bodyPr>
          <a:lstStyle/>
          <a:p>
            <a:pPr marL="0" lvl="1">
              <a:buClr>
                <a:schemeClr val="tx1"/>
              </a:buClr>
            </a:pPr>
            <a:r>
              <a:rPr lang="en-GB" sz="2800" b="1" dirty="0">
                <a:solidFill>
                  <a:schemeClr val="tx1"/>
                </a:solidFill>
              </a:rPr>
              <a:t>3.125</a:t>
            </a:r>
          </a:p>
        </p:txBody>
      </p:sp>
    </p:spTree>
    <p:extLst>
      <p:ext uri="{BB962C8B-B14F-4D97-AF65-F5344CB8AC3E}">
        <p14:creationId xmlns:p14="http://schemas.microsoft.com/office/powerpoint/2010/main" val="31909084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Let’s look at one last example.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This time, we will perform subtraction on two </a:t>
            </a:r>
            <a:r>
              <a:rPr lang="en-GB" sz="1600" b="1" dirty="0">
                <a:solidFill>
                  <a:schemeClr val="tx1"/>
                </a:solidFill>
              </a:rPr>
              <a:t>normalised floating-point binary</a:t>
            </a:r>
            <a:r>
              <a:rPr lang="en-GB" sz="1600" dirty="0">
                <a:solidFill>
                  <a:schemeClr val="tx1"/>
                </a:solidFill>
              </a:rPr>
              <a:t> numbers: 01100 010 - 01010 010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6416259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Subtracting normalised floating-point numbers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0BB28585-5DEE-4326-8884-91A9A557CB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762605"/>
              </p:ext>
            </p:extLst>
          </p:nvPr>
        </p:nvGraphicFramePr>
        <p:xfrm>
          <a:off x="176564" y="1227288"/>
          <a:ext cx="8181054" cy="1371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3629059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33463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33463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  <a:tr h="33463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32527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46BAC33-2E8C-400A-9FE5-4589406F1072}"/>
              </a:ext>
            </a:extLst>
          </p:cNvPr>
          <p:cNvSpPr txBox="1"/>
          <p:nvPr/>
        </p:nvSpPr>
        <p:spPr>
          <a:xfrm>
            <a:off x="2073650" y="893916"/>
            <a:ext cx="1153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/>
              <a:t>Mantissa</a:t>
            </a:r>
            <a:endParaRPr lang="en-GB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7A9361-56F0-4979-B355-A78E98E90B3F}"/>
              </a:ext>
            </a:extLst>
          </p:cNvPr>
          <p:cNvSpPr txBox="1"/>
          <p:nvPr/>
        </p:nvSpPr>
        <p:spPr>
          <a:xfrm>
            <a:off x="6271927" y="893916"/>
            <a:ext cx="1195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/>
              <a:t>Exponent</a:t>
            </a:r>
            <a:endParaRPr lang="en-GB" b="1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202F942-B62F-4ADE-A921-A5DFE766E4CA}"/>
              </a:ext>
            </a:extLst>
          </p:cNvPr>
          <p:cNvSpPr/>
          <p:nvPr/>
        </p:nvSpPr>
        <p:spPr>
          <a:xfrm>
            <a:off x="1047639" y="1795176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9193322-6AC0-4BC7-9AF8-63C31C5F33C9}"/>
              </a:ext>
            </a:extLst>
          </p:cNvPr>
          <p:cNvSpPr/>
          <p:nvPr/>
        </p:nvSpPr>
        <p:spPr>
          <a:xfrm>
            <a:off x="1042050" y="2254090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2" name="Table 2">
            <a:extLst>
              <a:ext uri="{FF2B5EF4-FFF2-40B4-BE49-F238E27FC236}">
                <a16:creationId xmlns:a16="http://schemas.microsoft.com/office/drawing/2014/main" id="{3F5203FE-9D66-4999-A0D3-242AF6C879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904142"/>
              </p:ext>
            </p:extLst>
          </p:nvPr>
        </p:nvGraphicFramePr>
        <p:xfrm>
          <a:off x="176564" y="2721435"/>
          <a:ext cx="8181056" cy="3978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19599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44616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325278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389961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111626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50729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70033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780502"/>
                  </a:ext>
                </a:extLst>
              </a:tr>
            </a:tbl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id="{62FA461C-D11F-414F-8C47-5E98E8CDE321}"/>
              </a:ext>
            </a:extLst>
          </p:cNvPr>
          <p:cNvSpPr/>
          <p:nvPr/>
        </p:nvSpPr>
        <p:spPr>
          <a:xfrm>
            <a:off x="5159391" y="3346608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C4E096B-10FE-4E58-AEED-BBEA36D2FDEE}"/>
              </a:ext>
            </a:extLst>
          </p:cNvPr>
          <p:cNvSpPr/>
          <p:nvPr/>
        </p:nvSpPr>
        <p:spPr>
          <a:xfrm>
            <a:off x="5153802" y="3960970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Graphic 14" descr="Add">
            <a:extLst>
              <a:ext uri="{FF2B5EF4-FFF2-40B4-BE49-F238E27FC236}">
                <a16:creationId xmlns:a16="http://schemas.microsoft.com/office/drawing/2014/main" id="{FBC67FFD-AF68-48B8-B21C-F1B5C8DC81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4220" b="45929"/>
          <a:stretch/>
        </p:blipFill>
        <p:spPr>
          <a:xfrm>
            <a:off x="1625" y="2117312"/>
            <a:ext cx="531775" cy="52387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CF0EE9EA-647E-4ECA-9EFD-BD4B78FABE05}"/>
              </a:ext>
            </a:extLst>
          </p:cNvPr>
          <p:cNvSpPr/>
          <p:nvPr/>
        </p:nvSpPr>
        <p:spPr>
          <a:xfrm>
            <a:off x="5149866" y="4536132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D3CFBA4-68CB-4F52-A413-3D813F77E002}"/>
              </a:ext>
            </a:extLst>
          </p:cNvPr>
          <p:cNvSpPr/>
          <p:nvPr/>
        </p:nvSpPr>
        <p:spPr>
          <a:xfrm>
            <a:off x="5149865" y="5406416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1050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Work out where the </a:t>
            </a:r>
            <a:r>
              <a:rPr lang="en-GB" sz="1600" b="1" dirty="0">
                <a:solidFill>
                  <a:schemeClr val="tx1"/>
                </a:solidFill>
              </a:rPr>
              <a:t>binary point</a:t>
            </a:r>
            <a:r>
              <a:rPr lang="en-GB" sz="1600" dirty="0">
                <a:solidFill>
                  <a:schemeClr val="tx1"/>
                </a:solidFill>
              </a:rPr>
              <a:t> should be in each number using its </a:t>
            </a:r>
            <a:r>
              <a:rPr lang="en-GB" sz="1600" b="1" dirty="0">
                <a:solidFill>
                  <a:schemeClr val="tx1"/>
                </a:solidFill>
              </a:rPr>
              <a:t>exponent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The first </a:t>
            </a:r>
            <a:r>
              <a:rPr lang="en-GB" sz="1600" b="1" dirty="0">
                <a:solidFill>
                  <a:schemeClr val="tx1"/>
                </a:solidFill>
              </a:rPr>
              <a:t>exponent</a:t>
            </a:r>
            <a:r>
              <a:rPr lang="en-GB" sz="1600" dirty="0">
                <a:solidFill>
                  <a:schemeClr val="tx1"/>
                </a:solidFill>
              </a:rPr>
              <a:t> tells us to move the </a:t>
            </a:r>
            <a:r>
              <a:rPr lang="en-GB" sz="1600" b="1" dirty="0">
                <a:solidFill>
                  <a:schemeClr val="tx1"/>
                </a:solidFill>
              </a:rPr>
              <a:t>binary point</a:t>
            </a:r>
            <a:r>
              <a:rPr lang="en-GB" sz="1600" dirty="0">
                <a:solidFill>
                  <a:schemeClr val="tx1"/>
                </a:solidFill>
              </a:rPr>
              <a:t> 2 places to the right.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6416259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Subtracting normalised floating-point numbers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0BB28585-5DEE-4326-8884-91A9A557CB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520461"/>
              </p:ext>
            </p:extLst>
          </p:nvPr>
        </p:nvGraphicFramePr>
        <p:xfrm>
          <a:off x="176564" y="1227288"/>
          <a:ext cx="8181054" cy="1371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3629059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33463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33463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  <a:tr h="33463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32527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46BAC33-2E8C-400A-9FE5-4589406F1072}"/>
              </a:ext>
            </a:extLst>
          </p:cNvPr>
          <p:cNvSpPr txBox="1"/>
          <p:nvPr/>
        </p:nvSpPr>
        <p:spPr>
          <a:xfrm>
            <a:off x="2073650" y="893916"/>
            <a:ext cx="1153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/>
              <a:t>Mantissa</a:t>
            </a:r>
            <a:endParaRPr lang="en-GB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7A9361-56F0-4979-B355-A78E98E90B3F}"/>
              </a:ext>
            </a:extLst>
          </p:cNvPr>
          <p:cNvSpPr txBox="1"/>
          <p:nvPr/>
        </p:nvSpPr>
        <p:spPr>
          <a:xfrm>
            <a:off x="6271927" y="893916"/>
            <a:ext cx="1195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/>
              <a:t>Exponent</a:t>
            </a:r>
            <a:endParaRPr lang="en-GB" b="1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202F942-B62F-4ADE-A921-A5DFE766E4CA}"/>
              </a:ext>
            </a:extLst>
          </p:cNvPr>
          <p:cNvSpPr/>
          <p:nvPr/>
        </p:nvSpPr>
        <p:spPr>
          <a:xfrm>
            <a:off x="1047639" y="1795176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9193322-6AC0-4BC7-9AF8-63C31C5F33C9}"/>
              </a:ext>
            </a:extLst>
          </p:cNvPr>
          <p:cNvSpPr/>
          <p:nvPr/>
        </p:nvSpPr>
        <p:spPr>
          <a:xfrm>
            <a:off x="1042050" y="2254090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2" name="Table 2">
            <a:extLst>
              <a:ext uri="{FF2B5EF4-FFF2-40B4-BE49-F238E27FC236}">
                <a16:creationId xmlns:a16="http://schemas.microsoft.com/office/drawing/2014/main" id="{3F5203FE-9D66-4999-A0D3-242AF6C879F2}"/>
              </a:ext>
            </a:extLst>
          </p:cNvPr>
          <p:cNvGraphicFramePr>
            <a:graphicFrameLocks noGrp="1"/>
          </p:cNvGraphicFramePr>
          <p:nvPr/>
        </p:nvGraphicFramePr>
        <p:xfrm>
          <a:off x="176564" y="2721435"/>
          <a:ext cx="8181056" cy="3978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19599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44616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325278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389961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111626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50729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70033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780502"/>
                  </a:ext>
                </a:extLst>
              </a:tr>
            </a:tbl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id="{62FA461C-D11F-414F-8C47-5E98E8CDE321}"/>
              </a:ext>
            </a:extLst>
          </p:cNvPr>
          <p:cNvSpPr/>
          <p:nvPr/>
        </p:nvSpPr>
        <p:spPr>
          <a:xfrm>
            <a:off x="5159391" y="3346608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C4E096B-10FE-4E58-AEED-BBEA36D2FDEE}"/>
              </a:ext>
            </a:extLst>
          </p:cNvPr>
          <p:cNvSpPr/>
          <p:nvPr/>
        </p:nvSpPr>
        <p:spPr>
          <a:xfrm>
            <a:off x="5153802" y="3960970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Graphic 14" descr="Add">
            <a:extLst>
              <a:ext uri="{FF2B5EF4-FFF2-40B4-BE49-F238E27FC236}">
                <a16:creationId xmlns:a16="http://schemas.microsoft.com/office/drawing/2014/main" id="{FBC67FFD-AF68-48B8-B21C-F1B5C8DC81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4220" b="45929"/>
          <a:stretch/>
        </p:blipFill>
        <p:spPr>
          <a:xfrm>
            <a:off x="1625" y="2117312"/>
            <a:ext cx="531775" cy="52387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CF0EE9EA-647E-4ECA-9EFD-BD4B78FABE05}"/>
              </a:ext>
            </a:extLst>
          </p:cNvPr>
          <p:cNvSpPr/>
          <p:nvPr/>
        </p:nvSpPr>
        <p:spPr>
          <a:xfrm>
            <a:off x="5149866" y="4536132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B61F8D3-9C89-4B4E-A11D-2367B1AC56AA}"/>
              </a:ext>
            </a:extLst>
          </p:cNvPr>
          <p:cNvSpPr/>
          <p:nvPr/>
        </p:nvSpPr>
        <p:spPr>
          <a:xfrm>
            <a:off x="5149865" y="5406416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14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54167E-6 3.7037E-7 L 0.16302 3.7037E-7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Work out where the </a:t>
            </a:r>
            <a:r>
              <a:rPr lang="en-GB" sz="1600" b="1" dirty="0">
                <a:solidFill>
                  <a:schemeClr val="tx1"/>
                </a:solidFill>
              </a:rPr>
              <a:t>binary point</a:t>
            </a:r>
            <a:r>
              <a:rPr lang="en-GB" sz="1600" dirty="0">
                <a:solidFill>
                  <a:schemeClr val="tx1"/>
                </a:solidFill>
              </a:rPr>
              <a:t> should be in each number using its </a:t>
            </a:r>
            <a:r>
              <a:rPr lang="en-GB" sz="1600" b="1" dirty="0">
                <a:solidFill>
                  <a:schemeClr val="tx1"/>
                </a:solidFill>
              </a:rPr>
              <a:t>exponent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The first </a:t>
            </a:r>
            <a:r>
              <a:rPr lang="en-GB" sz="1600" b="1" dirty="0">
                <a:solidFill>
                  <a:schemeClr val="tx1"/>
                </a:solidFill>
              </a:rPr>
              <a:t>exponent</a:t>
            </a:r>
            <a:r>
              <a:rPr lang="en-GB" sz="1600" dirty="0">
                <a:solidFill>
                  <a:schemeClr val="tx1"/>
                </a:solidFill>
              </a:rPr>
              <a:t> tells us to move the </a:t>
            </a:r>
            <a:r>
              <a:rPr lang="en-GB" sz="1600" b="1" dirty="0">
                <a:solidFill>
                  <a:schemeClr val="tx1"/>
                </a:solidFill>
              </a:rPr>
              <a:t>binary point</a:t>
            </a:r>
            <a:r>
              <a:rPr lang="en-GB" sz="1600" dirty="0">
                <a:solidFill>
                  <a:schemeClr val="tx1"/>
                </a:solidFill>
              </a:rPr>
              <a:t> 2 places to the right.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The second </a:t>
            </a:r>
            <a:r>
              <a:rPr lang="en-GB" sz="1600" b="1" dirty="0">
                <a:solidFill>
                  <a:schemeClr val="tx1"/>
                </a:solidFill>
              </a:rPr>
              <a:t>exponent</a:t>
            </a:r>
            <a:r>
              <a:rPr lang="en-GB" sz="1600" dirty="0">
                <a:solidFill>
                  <a:schemeClr val="tx1"/>
                </a:solidFill>
              </a:rPr>
              <a:t> tells us to move the </a:t>
            </a:r>
            <a:r>
              <a:rPr lang="en-GB" sz="1600" b="1" dirty="0">
                <a:solidFill>
                  <a:schemeClr val="tx1"/>
                </a:solidFill>
              </a:rPr>
              <a:t>binary point</a:t>
            </a:r>
            <a:r>
              <a:rPr lang="en-GB" sz="1600" dirty="0">
                <a:solidFill>
                  <a:schemeClr val="tx1"/>
                </a:solidFill>
              </a:rPr>
              <a:t> 3 places to the right.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6416259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Subtracting normalised floating-point numbers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0BB28585-5DEE-4326-8884-91A9A557CB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522654"/>
              </p:ext>
            </p:extLst>
          </p:nvPr>
        </p:nvGraphicFramePr>
        <p:xfrm>
          <a:off x="176564" y="1227288"/>
          <a:ext cx="8181054" cy="1371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3629059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33463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33463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  <a:tr h="33463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32527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46BAC33-2E8C-400A-9FE5-4589406F1072}"/>
              </a:ext>
            </a:extLst>
          </p:cNvPr>
          <p:cNvSpPr txBox="1"/>
          <p:nvPr/>
        </p:nvSpPr>
        <p:spPr>
          <a:xfrm>
            <a:off x="2073650" y="893916"/>
            <a:ext cx="1153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/>
              <a:t>Mantissa</a:t>
            </a:r>
            <a:endParaRPr lang="en-GB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7A9361-56F0-4979-B355-A78E98E90B3F}"/>
              </a:ext>
            </a:extLst>
          </p:cNvPr>
          <p:cNvSpPr txBox="1"/>
          <p:nvPr/>
        </p:nvSpPr>
        <p:spPr>
          <a:xfrm>
            <a:off x="6271927" y="893916"/>
            <a:ext cx="1195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/>
              <a:t>Exponent</a:t>
            </a:r>
            <a:endParaRPr lang="en-GB" b="1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202F942-B62F-4ADE-A921-A5DFE766E4CA}"/>
              </a:ext>
            </a:extLst>
          </p:cNvPr>
          <p:cNvSpPr/>
          <p:nvPr/>
        </p:nvSpPr>
        <p:spPr>
          <a:xfrm>
            <a:off x="3041031" y="1795176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9193322-6AC0-4BC7-9AF8-63C31C5F33C9}"/>
              </a:ext>
            </a:extLst>
          </p:cNvPr>
          <p:cNvSpPr/>
          <p:nvPr/>
        </p:nvSpPr>
        <p:spPr>
          <a:xfrm>
            <a:off x="1042050" y="2254090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2" name="Table 2">
            <a:extLst>
              <a:ext uri="{FF2B5EF4-FFF2-40B4-BE49-F238E27FC236}">
                <a16:creationId xmlns:a16="http://schemas.microsoft.com/office/drawing/2014/main" id="{3F5203FE-9D66-4999-A0D3-242AF6C879F2}"/>
              </a:ext>
            </a:extLst>
          </p:cNvPr>
          <p:cNvGraphicFramePr>
            <a:graphicFrameLocks noGrp="1"/>
          </p:cNvGraphicFramePr>
          <p:nvPr/>
        </p:nvGraphicFramePr>
        <p:xfrm>
          <a:off x="176564" y="2721435"/>
          <a:ext cx="8181056" cy="3978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19599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44616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325278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389961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111626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50729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70033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780502"/>
                  </a:ext>
                </a:extLst>
              </a:tr>
            </a:tbl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id="{62FA461C-D11F-414F-8C47-5E98E8CDE321}"/>
              </a:ext>
            </a:extLst>
          </p:cNvPr>
          <p:cNvSpPr/>
          <p:nvPr/>
        </p:nvSpPr>
        <p:spPr>
          <a:xfrm>
            <a:off x="5159391" y="3346608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C4E096B-10FE-4E58-AEED-BBEA36D2FDEE}"/>
              </a:ext>
            </a:extLst>
          </p:cNvPr>
          <p:cNvSpPr/>
          <p:nvPr/>
        </p:nvSpPr>
        <p:spPr>
          <a:xfrm>
            <a:off x="5153802" y="3960970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Graphic 14" descr="Add">
            <a:extLst>
              <a:ext uri="{FF2B5EF4-FFF2-40B4-BE49-F238E27FC236}">
                <a16:creationId xmlns:a16="http://schemas.microsoft.com/office/drawing/2014/main" id="{FBC67FFD-AF68-48B8-B21C-F1B5C8DC81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4220" b="45929"/>
          <a:stretch/>
        </p:blipFill>
        <p:spPr>
          <a:xfrm>
            <a:off x="1625" y="2117312"/>
            <a:ext cx="531775" cy="52387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CF0EE9EA-647E-4ECA-9EFD-BD4B78FABE05}"/>
              </a:ext>
            </a:extLst>
          </p:cNvPr>
          <p:cNvSpPr/>
          <p:nvPr/>
        </p:nvSpPr>
        <p:spPr>
          <a:xfrm>
            <a:off x="5149866" y="4536132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25B99BC-F15E-424A-AD21-57BEE53E826E}"/>
              </a:ext>
            </a:extLst>
          </p:cNvPr>
          <p:cNvSpPr/>
          <p:nvPr/>
        </p:nvSpPr>
        <p:spPr>
          <a:xfrm>
            <a:off x="5149865" y="5406416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20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22222E-6 L 0.24427 -0.000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1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Work out where the </a:t>
            </a:r>
            <a:r>
              <a:rPr lang="en-GB" sz="1600" b="1" dirty="0">
                <a:solidFill>
                  <a:schemeClr val="tx1"/>
                </a:solidFill>
              </a:rPr>
              <a:t>binary point</a:t>
            </a:r>
            <a:r>
              <a:rPr lang="en-GB" sz="1600" dirty="0">
                <a:solidFill>
                  <a:schemeClr val="tx1"/>
                </a:solidFill>
              </a:rPr>
              <a:t> should be in each number using its </a:t>
            </a:r>
            <a:r>
              <a:rPr lang="en-GB" sz="1600" b="1" dirty="0">
                <a:solidFill>
                  <a:schemeClr val="tx1"/>
                </a:solidFill>
              </a:rPr>
              <a:t>exponent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endParaRPr lang="en-GB" sz="1600" dirty="0">
              <a:solidFill>
                <a:schemeClr val="tx1"/>
              </a:solidFill>
            </a:endParaRP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Line both numbers up on the normal binary number line so the binary points are in the same position.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Notice how we end up with a few empty columns – we can pad these with 0s.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6416259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Subtracting normalised floating-point numbers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0BB28585-5DEE-4326-8884-91A9A557CB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810446"/>
              </p:ext>
            </p:extLst>
          </p:nvPr>
        </p:nvGraphicFramePr>
        <p:xfrm>
          <a:off x="176564" y="1227288"/>
          <a:ext cx="8181054" cy="1371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3629059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33463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33463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  <a:tr h="33463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32527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46BAC33-2E8C-400A-9FE5-4589406F1072}"/>
              </a:ext>
            </a:extLst>
          </p:cNvPr>
          <p:cNvSpPr txBox="1"/>
          <p:nvPr/>
        </p:nvSpPr>
        <p:spPr>
          <a:xfrm>
            <a:off x="2073650" y="893916"/>
            <a:ext cx="1153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/>
              <a:t>Mantissa</a:t>
            </a:r>
            <a:endParaRPr lang="en-GB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7A9361-56F0-4979-B355-A78E98E90B3F}"/>
              </a:ext>
            </a:extLst>
          </p:cNvPr>
          <p:cNvSpPr txBox="1"/>
          <p:nvPr/>
        </p:nvSpPr>
        <p:spPr>
          <a:xfrm>
            <a:off x="6271927" y="893916"/>
            <a:ext cx="1195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>
                    <a:lumMod val="85000"/>
                  </a:schemeClr>
                </a:solidFill>
              </a:rPr>
              <a:t>Exponent</a:t>
            </a:r>
            <a:endParaRPr lang="en-GB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202F942-B62F-4ADE-A921-A5DFE766E4CA}"/>
              </a:ext>
            </a:extLst>
          </p:cNvPr>
          <p:cNvSpPr/>
          <p:nvPr/>
        </p:nvSpPr>
        <p:spPr>
          <a:xfrm>
            <a:off x="3041031" y="1795176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9193322-6AC0-4BC7-9AF8-63C31C5F33C9}"/>
              </a:ext>
            </a:extLst>
          </p:cNvPr>
          <p:cNvSpPr/>
          <p:nvPr/>
        </p:nvSpPr>
        <p:spPr>
          <a:xfrm>
            <a:off x="4032138" y="2254090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2" name="Table 2">
            <a:extLst>
              <a:ext uri="{FF2B5EF4-FFF2-40B4-BE49-F238E27FC236}">
                <a16:creationId xmlns:a16="http://schemas.microsoft.com/office/drawing/2014/main" id="{3F5203FE-9D66-4999-A0D3-242AF6C879F2}"/>
              </a:ext>
            </a:extLst>
          </p:cNvPr>
          <p:cNvGraphicFramePr>
            <a:graphicFrameLocks noGrp="1"/>
          </p:cNvGraphicFramePr>
          <p:nvPr/>
        </p:nvGraphicFramePr>
        <p:xfrm>
          <a:off x="176564" y="2721435"/>
          <a:ext cx="8181056" cy="3978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19599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44616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325278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389961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111626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50729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70033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780502"/>
                  </a:ext>
                </a:extLst>
              </a:tr>
            </a:tbl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id="{62FA461C-D11F-414F-8C47-5E98E8CDE321}"/>
              </a:ext>
            </a:extLst>
          </p:cNvPr>
          <p:cNvSpPr/>
          <p:nvPr/>
        </p:nvSpPr>
        <p:spPr>
          <a:xfrm>
            <a:off x="5159391" y="3346608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C4E096B-10FE-4E58-AEED-BBEA36D2FDEE}"/>
              </a:ext>
            </a:extLst>
          </p:cNvPr>
          <p:cNvSpPr/>
          <p:nvPr/>
        </p:nvSpPr>
        <p:spPr>
          <a:xfrm>
            <a:off x="5153802" y="3960970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Graphic 14" descr="Add">
            <a:extLst>
              <a:ext uri="{FF2B5EF4-FFF2-40B4-BE49-F238E27FC236}">
                <a16:creationId xmlns:a16="http://schemas.microsoft.com/office/drawing/2014/main" id="{FBC67FFD-AF68-48B8-B21C-F1B5C8DC81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4220" b="45929"/>
          <a:stretch/>
        </p:blipFill>
        <p:spPr>
          <a:xfrm>
            <a:off x="1625" y="2117312"/>
            <a:ext cx="531775" cy="52387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CF0EE9EA-647E-4ECA-9EFD-BD4B78FABE05}"/>
              </a:ext>
            </a:extLst>
          </p:cNvPr>
          <p:cNvSpPr/>
          <p:nvPr/>
        </p:nvSpPr>
        <p:spPr>
          <a:xfrm>
            <a:off x="5149866" y="4536132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3A2ED74-1274-448B-B200-AC324818C7A7}"/>
              </a:ext>
            </a:extLst>
          </p:cNvPr>
          <p:cNvGrpSpPr/>
          <p:nvPr/>
        </p:nvGrpSpPr>
        <p:grpSpPr>
          <a:xfrm>
            <a:off x="505528" y="1685015"/>
            <a:ext cx="4314595" cy="461665"/>
            <a:chOff x="504825" y="1853361"/>
            <a:chExt cx="4314595" cy="461665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45962D2-73A9-4E02-9570-CD029B946DC3}"/>
                </a:ext>
              </a:extLst>
            </p:cNvPr>
            <p:cNvSpPr/>
            <p:nvPr/>
          </p:nvSpPr>
          <p:spPr>
            <a:xfrm>
              <a:off x="3039158" y="1962943"/>
              <a:ext cx="245111" cy="24511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48D6256-3E1F-4668-9FC2-18DDE4929AA5}"/>
                </a:ext>
              </a:extLst>
            </p:cNvPr>
            <p:cNvSpPr txBox="1"/>
            <p:nvPr/>
          </p:nvSpPr>
          <p:spPr>
            <a:xfrm>
              <a:off x="504825" y="185336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4EF7D9D-33DE-4191-B78C-80B19F5F80A0}"/>
                </a:ext>
              </a:extLst>
            </p:cNvPr>
            <p:cNvSpPr txBox="1"/>
            <p:nvPr/>
          </p:nvSpPr>
          <p:spPr>
            <a:xfrm>
              <a:off x="1497839" y="185336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1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C6E0C75-E670-4CEE-A5BE-9640101E9732}"/>
                </a:ext>
              </a:extLst>
            </p:cNvPr>
            <p:cNvSpPr txBox="1"/>
            <p:nvPr/>
          </p:nvSpPr>
          <p:spPr>
            <a:xfrm>
              <a:off x="2490853" y="185336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8903BCE-53DC-4F28-B72C-FC1CA33D35DB}"/>
                </a:ext>
              </a:extLst>
            </p:cNvPr>
            <p:cNvSpPr txBox="1"/>
            <p:nvPr/>
          </p:nvSpPr>
          <p:spPr>
            <a:xfrm>
              <a:off x="3483867" y="185336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34E5273-9938-4E2F-A8B9-828FD5DF2236}"/>
                </a:ext>
              </a:extLst>
            </p:cNvPr>
            <p:cNvSpPr txBox="1"/>
            <p:nvPr/>
          </p:nvSpPr>
          <p:spPr>
            <a:xfrm>
              <a:off x="4479262" y="185336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0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07E23CF-3FFF-4D05-AB2F-C2750794CFC2}"/>
              </a:ext>
            </a:extLst>
          </p:cNvPr>
          <p:cNvGrpSpPr/>
          <p:nvPr/>
        </p:nvGrpSpPr>
        <p:grpSpPr>
          <a:xfrm>
            <a:off x="505909" y="2140609"/>
            <a:ext cx="4314595" cy="461665"/>
            <a:chOff x="504825" y="1853361"/>
            <a:chExt cx="4314595" cy="461665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B10C1F7-C291-4DE9-BC59-464F329680D5}"/>
                </a:ext>
              </a:extLst>
            </p:cNvPr>
            <p:cNvSpPr/>
            <p:nvPr/>
          </p:nvSpPr>
          <p:spPr>
            <a:xfrm>
              <a:off x="4026583" y="1966118"/>
              <a:ext cx="245111" cy="24511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AA740B0-11FE-4499-A6AB-260173C47A0D}"/>
                </a:ext>
              </a:extLst>
            </p:cNvPr>
            <p:cNvSpPr txBox="1"/>
            <p:nvPr/>
          </p:nvSpPr>
          <p:spPr>
            <a:xfrm>
              <a:off x="504825" y="185336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0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1975A0C-4615-4C4B-A149-35A14A2DD7DA}"/>
                </a:ext>
              </a:extLst>
            </p:cNvPr>
            <p:cNvSpPr txBox="1"/>
            <p:nvPr/>
          </p:nvSpPr>
          <p:spPr>
            <a:xfrm>
              <a:off x="1497839" y="185336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1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9DB1153-4316-440C-99AE-62F90F8CF69A}"/>
                </a:ext>
              </a:extLst>
            </p:cNvPr>
            <p:cNvSpPr txBox="1"/>
            <p:nvPr/>
          </p:nvSpPr>
          <p:spPr>
            <a:xfrm>
              <a:off x="2490853" y="185336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0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EDBBE19-A271-41A5-A15F-938B23FFFAED}"/>
                </a:ext>
              </a:extLst>
            </p:cNvPr>
            <p:cNvSpPr txBox="1"/>
            <p:nvPr/>
          </p:nvSpPr>
          <p:spPr>
            <a:xfrm>
              <a:off x="3483867" y="185336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B5872A5-3986-418A-858A-6406A52A7B45}"/>
                </a:ext>
              </a:extLst>
            </p:cNvPr>
            <p:cNvSpPr txBox="1"/>
            <p:nvPr/>
          </p:nvSpPr>
          <p:spPr>
            <a:xfrm>
              <a:off x="4479262" y="185336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0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F5924B22-0EAE-4F34-8F72-35A794909639}"/>
              </a:ext>
            </a:extLst>
          </p:cNvPr>
          <p:cNvSpPr txBox="1"/>
          <p:nvPr/>
        </p:nvSpPr>
        <p:spPr>
          <a:xfrm>
            <a:off x="533400" y="324747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C013C81-E567-4462-B224-2AFEC16BF3C0}"/>
              </a:ext>
            </a:extLst>
          </p:cNvPr>
          <p:cNvSpPr txBox="1"/>
          <p:nvPr/>
        </p:nvSpPr>
        <p:spPr>
          <a:xfrm>
            <a:off x="1516845" y="324747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15CEF9B-BBE8-474D-8001-1DBEACE574D1}"/>
              </a:ext>
            </a:extLst>
          </p:cNvPr>
          <p:cNvSpPr txBox="1"/>
          <p:nvPr/>
        </p:nvSpPr>
        <p:spPr>
          <a:xfrm>
            <a:off x="7708692" y="324747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454920E-10C0-474D-87BB-77EAB895827C}"/>
              </a:ext>
            </a:extLst>
          </p:cNvPr>
          <p:cNvSpPr txBox="1"/>
          <p:nvPr/>
        </p:nvSpPr>
        <p:spPr>
          <a:xfrm>
            <a:off x="533400" y="38283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6B97893-1E34-43FA-96C8-4E063F378778}"/>
              </a:ext>
            </a:extLst>
          </p:cNvPr>
          <p:cNvSpPr txBox="1"/>
          <p:nvPr/>
        </p:nvSpPr>
        <p:spPr>
          <a:xfrm>
            <a:off x="6660150" y="385269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AE8DD75-E81A-4939-8D9F-27A53AA0E22E}"/>
              </a:ext>
            </a:extLst>
          </p:cNvPr>
          <p:cNvSpPr txBox="1"/>
          <p:nvPr/>
        </p:nvSpPr>
        <p:spPr>
          <a:xfrm>
            <a:off x="7708692" y="384301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0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1CAE228-710A-4F40-A605-02ED20B114A9}"/>
              </a:ext>
            </a:extLst>
          </p:cNvPr>
          <p:cNvSpPr/>
          <p:nvPr/>
        </p:nvSpPr>
        <p:spPr>
          <a:xfrm>
            <a:off x="5149865" y="5406416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12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6.25E-7 3.33333E-6 L 0.17396 0.2263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98" y="113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4.16667E-7 -1.85185E-6 L 0.09232 0.24884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9" y="1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Work out where the </a:t>
            </a:r>
            <a:r>
              <a:rPr lang="en-GB" sz="1600" b="1" dirty="0">
                <a:solidFill>
                  <a:schemeClr val="tx1"/>
                </a:solidFill>
              </a:rPr>
              <a:t>binary point</a:t>
            </a:r>
            <a:r>
              <a:rPr lang="en-GB" sz="1600" dirty="0">
                <a:solidFill>
                  <a:schemeClr val="tx1"/>
                </a:solidFill>
              </a:rPr>
              <a:t> should be in each number using its </a:t>
            </a:r>
            <a:r>
              <a:rPr lang="en-GB" sz="1600" b="1" dirty="0">
                <a:solidFill>
                  <a:schemeClr val="tx1"/>
                </a:solidFill>
              </a:rPr>
              <a:t>exponent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The first </a:t>
            </a:r>
            <a:r>
              <a:rPr lang="en-GB" sz="1600" b="1" dirty="0">
                <a:solidFill>
                  <a:schemeClr val="tx1"/>
                </a:solidFill>
              </a:rPr>
              <a:t>exponent</a:t>
            </a:r>
            <a:r>
              <a:rPr lang="en-GB" sz="1600" dirty="0">
                <a:solidFill>
                  <a:schemeClr val="tx1"/>
                </a:solidFill>
              </a:rPr>
              <a:t> tells us to move the </a:t>
            </a:r>
            <a:r>
              <a:rPr lang="en-GB" sz="1600" b="1" dirty="0">
                <a:solidFill>
                  <a:schemeClr val="tx1"/>
                </a:solidFill>
              </a:rPr>
              <a:t>binary point</a:t>
            </a:r>
            <a:r>
              <a:rPr lang="en-GB" sz="1600" dirty="0">
                <a:solidFill>
                  <a:schemeClr val="tx1"/>
                </a:solidFill>
              </a:rPr>
              <a:t> 3 places to the right.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The second </a:t>
            </a:r>
            <a:r>
              <a:rPr lang="en-GB" sz="1600" b="1" dirty="0">
                <a:solidFill>
                  <a:schemeClr val="tx1"/>
                </a:solidFill>
              </a:rPr>
              <a:t>exponent</a:t>
            </a:r>
            <a:r>
              <a:rPr lang="en-GB" sz="1600" dirty="0">
                <a:solidFill>
                  <a:schemeClr val="tx1"/>
                </a:solidFill>
              </a:rPr>
              <a:t> tells us to move the </a:t>
            </a:r>
            <a:r>
              <a:rPr lang="en-GB" sz="1600" b="1" dirty="0">
                <a:solidFill>
                  <a:schemeClr val="tx1"/>
                </a:solidFill>
              </a:rPr>
              <a:t>binary point</a:t>
            </a:r>
            <a:r>
              <a:rPr lang="en-GB" sz="1600" dirty="0">
                <a:solidFill>
                  <a:schemeClr val="tx1"/>
                </a:solidFill>
              </a:rPr>
              <a:t> 1 place to the right.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5556723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Adding normalised floating-point numbers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0BB28585-5DEE-4326-8884-91A9A557CB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543436"/>
              </p:ext>
            </p:extLst>
          </p:nvPr>
        </p:nvGraphicFramePr>
        <p:xfrm>
          <a:off x="176565" y="1327584"/>
          <a:ext cx="8181054" cy="16462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3629059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44616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32527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46BAC33-2E8C-400A-9FE5-4589406F1072}"/>
              </a:ext>
            </a:extLst>
          </p:cNvPr>
          <p:cNvSpPr txBox="1"/>
          <p:nvPr/>
        </p:nvSpPr>
        <p:spPr>
          <a:xfrm>
            <a:off x="2073650" y="930492"/>
            <a:ext cx="1153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/>
              <a:t>Mantissa</a:t>
            </a:r>
            <a:endParaRPr lang="en-GB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7A9361-56F0-4979-B355-A78E98E90B3F}"/>
              </a:ext>
            </a:extLst>
          </p:cNvPr>
          <p:cNvSpPr txBox="1"/>
          <p:nvPr/>
        </p:nvSpPr>
        <p:spPr>
          <a:xfrm>
            <a:off x="6271927" y="930492"/>
            <a:ext cx="1195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/>
              <a:t>Exponent</a:t>
            </a:r>
            <a:endParaRPr lang="en-GB" b="1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202F942-B62F-4ADE-A921-A5DFE766E4CA}"/>
              </a:ext>
            </a:extLst>
          </p:cNvPr>
          <p:cNvSpPr/>
          <p:nvPr/>
        </p:nvSpPr>
        <p:spPr>
          <a:xfrm>
            <a:off x="4028964" y="1959768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9193322-6AC0-4BC7-9AF8-63C31C5F33C9}"/>
              </a:ext>
            </a:extLst>
          </p:cNvPr>
          <p:cNvSpPr/>
          <p:nvPr/>
        </p:nvSpPr>
        <p:spPr>
          <a:xfrm>
            <a:off x="1042050" y="2574130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2" name="Table 2">
            <a:extLst>
              <a:ext uri="{FF2B5EF4-FFF2-40B4-BE49-F238E27FC236}">
                <a16:creationId xmlns:a16="http://schemas.microsoft.com/office/drawing/2014/main" id="{3F5203FE-9D66-4999-A0D3-242AF6C879F2}"/>
              </a:ext>
            </a:extLst>
          </p:cNvPr>
          <p:cNvGraphicFramePr>
            <a:graphicFrameLocks noGrp="1"/>
          </p:cNvGraphicFramePr>
          <p:nvPr/>
        </p:nvGraphicFramePr>
        <p:xfrm>
          <a:off x="176564" y="3242643"/>
          <a:ext cx="8181056" cy="33840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19599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44616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325278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111626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50729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70033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780502"/>
                  </a:ext>
                </a:extLst>
              </a:tr>
            </a:tbl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id="{62FA461C-D11F-414F-8C47-5E98E8CDE321}"/>
              </a:ext>
            </a:extLst>
          </p:cNvPr>
          <p:cNvSpPr/>
          <p:nvPr/>
        </p:nvSpPr>
        <p:spPr>
          <a:xfrm>
            <a:off x="5159391" y="3867816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C4E096B-10FE-4E58-AEED-BBEA36D2FDEE}"/>
              </a:ext>
            </a:extLst>
          </p:cNvPr>
          <p:cNvSpPr/>
          <p:nvPr/>
        </p:nvSpPr>
        <p:spPr>
          <a:xfrm>
            <a:off x="5153802" y="4482178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Graphic 14" descr="Add">
            <a:extLst>
              <a:ext uri="{FF2B5EF4-FFF2-40B4-BE49-F238E27FC236}">
                <a16:creationId xmlns:a16="http://schemas.microsoft.com/office/drawing/2014/main" id="{FBC67FFD-AF68-48B8-B21C-F1B5C8DC8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25" y="2112766"/>
            <a:ext cx="531775" cy="531775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3B6EB1CE-AAE4-49BC-80F8-AAB8C993020F}"/>
              </a:ext>
            </a:extLst>
          </p:cNvPr>
          <p:cNvSpPr/>
          <p:nvPr/>
        </p:nvSpPr>
        <p:spPr>
          <a:xfrm>
            <a:off x="5159391" y="5331660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88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0833E-6 4.44444E-6 L 0.08112 -0.0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9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The easiest way to perform this subtraction is to turn the number we want to subtract into its negative version and perform normal addition on the two numbers.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To convert the second number into its negative version: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Start on the right with the </a:t>
            </a:r>
            <a:r>
              <a:rPr lang="en-GB" sz="1600" b="1" dirty="0">
                <a:solidFill>
                  <a:schemeClr val="tx1"/>
                </a:solidFill>
              </a:rPr>
              <a:t>least significant bit (LSB)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Copy each bit as it appears, </a:t>
            </a:r>
            <a:r>
              <a:rPr lang="en-GB" sz="1600" i="1" dirty="0">
                <a:solidFill>
                  <a:schemeClr val="tx1"/>
                </a:solidFill>
              </a:rPr>
              <a:t>up to and including the first 1.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Swap all remaining bits – 0s become 1s, and 1s become 0s.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6416259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Subtracting normalised floating-point numbers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0BB28585-5DEE-4326-8884-91A9A557CB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993953"/>
              </p:ext>
            </p:extLst>
          </p:nvPr>
        </p:nvGraphicFramePr>
        <p:xfrm>
          <a:off x="176564" y="1227288"/>
          <a:ext cx="8181054" cy="1371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3629059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33463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33463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  <a:tr h="33463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32527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46BAC33-2E8C-400A-9FE5-4589406F1072}"/>
              </a:ext>
            </a:extLst>
          </p:cNvPr>
          <p:cNvSpPr txBox="1"/>
          <p:nvPr/>
        </p:nvSpPr>
        <p:spPr>
          <a:xfrm>
            <a:off x="2073650" y="893916"/>
            <a:ext cx="1153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>
                    <a:lumMod val="85000"/>
                  </a:schemeClr>
                </a:solidFill>
              </a:rPr>
              <a:t>Mantissa</a:t>
            </a:r>
            <a:endParaRPr lang="en-GB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7A9361-56F0-4979-B355-A78E98E90B3F}"/>
              </a:ext>
            </a:extLst>
          </p:cNvPr>
          <p:cNvSpPr txBox="1"/>
          <p:nvPr/>
        </p:nvSpPr>
        <p:spPr>
          <a:xfrm>
            <a:off x="6271927" y="893916"/>
            <a:ext cx="1195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>
                    <a:lumMod val="85000"/>
                  </a:schemeClr>
                </a:solidFill>
              </a:rPr>
              <a:t>Exponent</a:t>
            </a:r>
            <a:endParaRPr lang="en-GB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202F942-B62F-4ADE-A921-A5DFE766E4CA}"/>
              </a:ext>
            </a:extLst>
          </p:cNvPr>
          <p:cNvSpPr/>
          <p:nvPr/>
        </p:nvSpPr>
        <p:spPr>
          <a:xfrm>
            <a:off x="3041031" y="1795176"/>
            <a:ext cx="245111" cy="245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9193322-6AC0-4BC7-9AF8-63C31C5F33C9}"/>
              </a:ext>
            </a:extLst>
          </p:cNvPr>
          <p:cNvSpPr/>
          <p:nvPr/>
        </p:nvSpPr>
        <p:spPr>
          <a:xfrm>
            <a:off x="4032138" y="2254090"/>
            <a:ext cx="245111" cy="245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2" name="Table 2">
            <a:extLst>
              <a:ext uri="{FF2B5EF4-FFF2-40B4-BE49-F238E27FC236}">
                <a16:creationId xmlns:a16="http://schemas.microsoft.com/office/drawing/2014/main" id="{3F5203FE-9D66-4999-A0D3-242AF6C879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813457"/>
              </p:ext>
            </p:extLst>
          </p:nvPr>
        </p:nvGraphicFramePr>
        <p:xfrm>
          <a:off x="176564" y="2721435"/>
          <a:ext cx="8181056" cy="3978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19599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44616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325278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389961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111626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50729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70033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780502"/>
                  </a:ext>
                </a:extLst>
              </a:tr>
            </a:tbl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id="{62FA461C-D11F-414F-8C47-5E98E8CDE321}"/>
              </a:ext>
            </a:extLst>
          </p:cNvPr>
          <p:cNvSpPr/>
          <p:nvPr/>
        </p:nvSpPr>
        <p:spPr>
          <a:xfrm>
            <a:off x="5159391" y="3346608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C4E096B-10FE-4E58-AEED-BBEA36D2FDEE}"/>
              </a:ext>
            </a:extLst>
          </p:cNvPr>
          <p:cNvSpPr/>
          <p:nvPr/>
        </p:nvSpPr>
        <p:spPr>
          <a:xfrm>
            <a:off x="5153802" y="3960970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Graphic 14" descr="Add">
            <a:extLst>
              <a:ext uri="{FF2B5EF4-FFF2-40B4-BE49-F238E27FC236}">
                <a16:creationId xmlns:a16="http://schemas.microsoft.com/office/drawing/2014/main" id="{FBC67FFD-AF68-48B8-B21C-F1B5C8DC81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4220" b="45929"/>
          <a:stretch/>
        </p:blipFill>
        <p:spPr>
          <a:xfrm>
            <a:off x="1625" y="2117312"/>
            <a:ext cx="531775" cy="52387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CF0EE9EA-647E-4ECA-9EFD-BD4B78FABE05}"/>
              </a:ext>
            </a:extLst>
          </p:cNvPr>
          <p:cNvSpPr/>
          <p:nvPr/>
        </p:nvSpPr>
        <p:spPr>
          <a:xfrm>
            <a:off x="5149866" y="4536132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6B97893-1E34-43FA-96C8-4E063F378778}"/>
              </a:ext>
            </a:extLst>
          </p:cNvPr>
          <p:cNvSpPr txBox="1"/>
          <p:nvPr/>
        </p:nvSpPr>
        <p:spPr>
          <a:xfrm>
            <a:off x="7672116" y="384354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3EAD7E3-1EEA-4173-A288-193447660788}"/>
              </a:ext>
            </a:extLst>
          </p:cNvPr>
          <p:cNvSpPr txBox="1"/>
          <p:nvPr/>
        </p:nvSpPr>
        <p:spPr>
          <a:xfrm>
            <a:off x="6644739" y="383840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5A357A8-24BF-44B4-9B7D-D976B3DF4358}"/>
              </a:ext>
            </a:extLst>
          </p:cNvPr>
          <p:cNvSpPr txBox="1"/>
          <p:nvPr/>
        </p:nvSpPr>
        <p:spPr>
          <a:xfrm>
            <a:off x="5621539" y="384269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66EE813-8EAA-4B33-B66D-2D131A711C16}"/>
              </a:ext>
            </a:extLst>
          </p:cNvPr>
          <p:cNvSpPr txBox="1"/>
          <p:nvPr/>
        </p:nvSpPr>
        <p:spPr>
          <a:xfrm>
            <a:off x="4596251" y="383840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CBE75C3-4420-4B00-98FC-A99800F2B252}"/>
              </a:ext>
            </a:extLst>
          </p:cNvPr>
          <p:cNvSpPr txBox="1"/>
          <p:nvPr/>
        </p:nvSpPr>
        <p:spPr>
          <a:xfrm>
            <a:off x="7468115" y="4850030"/>
            <a:ext cx="654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Copy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777E907-F269-4711-97EB-C3F1C7FDE4C0}"/>
              </a:ext>
            </a:extLst>
          </p:cNvPr>
          <p:cNvSpPr txBox="1"/>
          <p:nvPr/>
        </p:nvSpPr>
        <p:spPr>
          <a:xfrm>
            <a:off x="6442026" y="4850030"/>
            <a:ext cx="654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Copy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CC43042-A547-4C1F-A443-E2022728DB24}"/>
              </a:ext>
            </a:extLst>
          </p:cNvPr>
          <p:cNvSpPr txBox="1"/>
          <p:nvPr/>
        </p:nvSpPr>
        <p:spPr>
          <a:xfrm>
            <a:off x="5441205" y="4850030"/>
            <a:ext cx="654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Copy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A20ED72-851A-4D04-BE31-5B9F2D82E71D}"/>
              </a:ext>
            </a:extLst>
          </p:cNvPr>
          <p:cNvSpPr txBox="1"/>
          <p:nvPr/>
        </p:nvSpPr>
        <p:spPr>
          <a:xfrm>
            <a:off x="4439315" y="4850030"/>
            <a:ext cx="654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Copy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6C9716-DD2B-4D35-9DF8-077EF3CE7BE9}"/>
              </a:ext>
            </a:extLst>
          </p:cNvPr>
          <p:cNvSpPr txBox="1"/>
          <p:nvPr/>
        </p:nvSpPr>
        <p:spPr>
          <a:xfrm>
            <a:off x="3583908" y="442329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6F471FE-27FF-4588-AC90-AE9844B01822}"/>
              </a:ext>
            </a:extLst>
          </p:cNvPr>
          <p:cNvSpPr txBox="1"/>
          <p:nvPr/>
        </p:nvSpPr>
        <p:spPr>
          <a:xfrm>
            <a:off x="2564404" y="442011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8A786A2-36A9-4D56-B6F9-8E7CE96887FB}"/>
              </a:ext>
            </a:extLst>
          </p:cNvPr>
          <p:cNvSpPr txBox="1"/>
          <p:nvPr/>
        </p:nvSpPr>
        <p:spPr>
          <a:xfrm>
            <a:off x="1541634" y="442526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54842F8-F6FD-4CDD-A7FD-4B553B320D03}"/>
              </a:ext>
            </a:extLst>
          </p:cNvPr>
          <p:cNvSpPr txBox="1"/>
          <p:nvPr/>
        </p:nvSpPr>
        <p:spPr>
          <a:xfrm>
            <a:off x="515419" y="442526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74FA49A-E2FE-44F7-B440-562D5E8C6F02}"/>
              </a:ext>
            </a:extLst>
          </p:cNvPr>
          <p:cNvSpPr txBox="1"/>
          <p:nvPr/>
        </p:nvSpPr>
        <p:spPr>
          <a:xfrm>
            <a:off x="3438845" y="4880750"/>
            <a:ext cx="683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Swap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98C288C-C351-45EF-84B6-A97737BB07EA}"/>
              </a:ext>
            </a:extLst>
          </p:cNvPr>
          <p:cNvSpPr txBox="1"/>
          <p:nvPr/>
        </p:nvSpPr>
        <p:spPr>
          <a:xfrm>
            <a:off x="2422651" y="4880750"/>
            <a:ext cx="683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Swap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052901D-0EE1-4816-B2C6-224D14EDC745}"/>
              </a:ext>
            </a:extLst>
          </p:cNvPr>
          <p:cNvSpPr txBox="1"/>
          <p:nvPr/>
        </p:nvSpPr>
        <p:spPr>
          <a:xfrm>
            <a:off x="1367837" y="4855284"/>
            <a:ext cx="683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Swap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848B0E1-6DB0-4723-BC50-74DB0A2375F0}"/>
              </a:ext>
            </a:extLst>
          </p:cNvPr>
          <p:cNvSpPr txBox="1"/>
          <p:nvPr/>
        </p:nvSpPr>
        <p:spPr>
          <a:xfrm>
            <a:off x="351643" y="4855284"/>
            <a:ext cx="683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Swap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275651CA-404C-4541-8D5C-63D22A41887B}"/>
              </a:ext>
            </a:extLst>
          </p:cNvPr>
          <p:cNvSpPr/>
          <p:nvPr/>
        </p:nvSpPr>
        <p:spPr>
          <a:xfrm>
            <a:off x="5149865" y="5406416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59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8.33333E-7 -1.48148E-6 L -0.00052 0.0861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43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96296E-6 L -0.00052 0.0861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430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48148E-6 L -0.00052 0.08611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430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96296E-6 L -0.00053 0.08611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430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Work out where the </a:t>
            </a:r>
            <a:r>
              <a:rPr lang="en-GB" sz="1600" b="1" dirty="0">
                <a:solidFill>
                  <a:schemeClr val="tx1"/>
                </a:solidFill>
              </a:rPr>
              <a:t>binary point</a:t>
            </a:r>
            <a:r>
              <a:rPr lang="en-GB" sz="1600" dirty="0">
                <a:solidFill>
                  <a:schemeClr val="tx1"/>
                </a:solidFill>
              </a:rPr>
              <a:t> should be in each number using its </a:t>
            </a:r>
            <a:r>
              <a:rPr lang="en-GB" sz="1600" b="1" dirty="0">
                <a:solidFill>
                  <a:schemeClr val="tx1"/>
                </a:solidFill>
              </a:rPr>
              <a:t>exponent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endParaRPr lang="en-GB" sz="1600" dirty="0">
              <a:solidFill>
                <a:schemeClr val="tx1"/>
              </a:solidFill>
            </a:endParaRP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Line both numbers up on the normal binary number line so the binary points are in the same position.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endParaRPr lang="en-GB" sz="1600" dirty="0">
              <a:solidFill>
                <a:schemeClr val="tx1"/>
              </a:solidFill>
            </a:endParaRP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Add the numbers up in the normal way following the rules of </a:t>
            </a:r>
            <a:r>
              <a:rPr lang="en-GB" sz="1600" b="1" dirty="0">
                <a:solidFill>
                  <a:schemeClr val="tx1"/>
                </a:solidFill>
              </a:rPr>
              <a:t>binary </a:t>
            </a:r>
            <a:r>
              <a:rPr lang="en-GB" sz="1600" dirty="0">
                <a:solidFill>
                  <a:schemeClr val="tx1"/>
                </a:solidFill>
              </a:rPr>
              <a:t>addition.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0 + 0 = 0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0 + 1 = 1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1 + 1 = 0 carry 1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1 + 1 + 1 = 1 carry 1 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6416259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Subtracting normalised floating-point numbers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0BB28585-5DEE-4326-8884-91A9A557CB2D}"/>
              </a:ext>
            </a:extLst>
          </p:cNvPr>
          <p:cNvGraphicFramePr>
            <a:graphicFrameLocks noGrp="1"/>
          </p:cNvGraphicFramePr>
          <p:nvPr/>
        </p:nvGraphicFramePr>
        <p:xfrm>
          <a:off x="176564" y="1227288"/>
          <a:ext cx="8181054" cy="1371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3629059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33463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33463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  <a:tr h="33463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32527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46BAC33-2E8C-400A-9FE5-4589406F1072}"/>
              </a:ext>
            </a:extLst>
          </p:cNvPr>
          <p:cNvSpPr txBox="1"/>
          <p:nvPr/>
        </p:nvSpPr>
        <p:spPr>
          <a:xfrm>
            <a:off x="2073650" y="893916"/>
            <a:ext cx="1153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>
                    <a:lumMod val="85000"/>
                  </a:schemeClr>
                </a:solidFill>
              </a:rPr>
              <a:t>Mantissa</a:t>
            </a:r>
            <a:endParaRPr lang="en-GB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7A9361-56F0-4979-B355-A78E98E90B3F}"/>
              </a:ext>
            </a:extLst>
          </p:cNvPr>
          <p:cNvSpPr txBox="1"/>
          <p:nvPr/>
        </p:nvSpPr>
        <p:spPr>
          <a:xfrm>
            <a:off x="6271927" y="893916"/>
            <a:ext cx="1195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>
                    <a:lumMod val="85000"/>
                  </a:schemeClr>
                </a:solidFill>
              </a:rPr>
              <a:t>Exponent</a:t>
            </a:r>
            <a:endParaRPr lang="en-GB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202F942-B62F-4ADE-A921-A5DFE766E4CA}"/>
              </a:ext>
            </a:extLst>
          </p:cNvPr>
          <p:cNvSpPr/>
          <p:nvPr/>
        </p:nvSpPr>
        <p:spPr>
          <a:xfrm>
            <a:off x="3041031" y="1795176"/>
            <a:ext cx="245111" cy="245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9193322-6AC0-4BC7-9AF8-63C31C5F33C9}"/>
              </a:ext>
            </a:extLst>
          </p:cNvPr>
          <p:cNvSpPr/>
          <p:nvPr/>
        </p:nvSpPr>
        <p:spPr>
          <a:xfrm>
            <a:off x="4032138" y="2254090"/>
            <a:ext cx="245111" cy="245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2" name="Table 2">
            <a:extLst>
              <a:ext uri="{FF2B5EF4-FFF2-40B4-BE49-F238E27FC236}">
                <a16:creationId xmlns:a16="http://schemas.microsoft.com/office/drawing/2014/main" id="{3F5203FE-9D66-4999-A0D3-242AF6C879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176661"/>
              </p:ext>
            </p:extLst>
          </p:nvPr>
        </p:nvGraphicFramePr>
        <p:xfrm>
          <a:off x="176564" y="2721435"/>
          <a:ext cx="8181056" cy="3978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19599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44616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325278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389961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111626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50729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70033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780502"/>
                  </a:ext>
                </a:extLst>
              </a:tr>
            </a:tbl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id="{62FA461C-D11F-414F-8C47-5E98E8CDE321}"/>
              </a:ext>
            </a:extLst>
          </p:cNvPr>
          <p:cNvSpPr/>
          <p:nvPr/>
        </p:nvSpPr>
        <p:spPr>
          <a:xfrm>
            <a:off x="5159391" y="3346608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C4E096B-10FE-4E58-AEED-BBEA36D2FDEE}"/>
              </a:ext>
            </a:extLst>
          </p:cNvPr>
          <p:cNvSpPr/>
          <p:nvPr/>
        </p:nvSpPr>
        <p:spPr>
          <a:xfrm>
            <a:off x="5153802" y="3960970"/>
            <a:ext cx="245111" cy="245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Graphic 14" descr="Add">
            <a:extLst>
              <a:ext uri="{FF2B5EF4-FFF2-40B4-BE49-F238E27FC236}">
                <a16:creationId xmlns:a16="http://schemas.microsoft.com/office/drawing/2014/main" id="{FBC67FFD-AF68-48B8-B21C-F1B5C8DC81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4220" b="45929"/>
          <a:stretch/>
        </p:blipFill>
        <p:spPr>
          <a:xfrm>
            <a:off x="1625" y="2117312"/>
            <a:ext cx="531775" cy="52387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CF0EE9EA-647E-4ECA-9EFD-BD4B78FABE05}"/>
              </a:ext>
            </a:extLst>
          </p:cNvPr>
          <p:cNvSpPr/>
          <p:nvPr/>
        </p:nvSpPr>
        <p:spPr>
          <a:xfrm>
            <a:off x="5149866" y="4536132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A6CBDD7-E11F-4C95-AF18-C15F54440F0C}"/>
              </a:ext>
            </a:extLst>
          </p:cNvPr>
          <p:cNvSpPr/>
          <p:nvPr/>
        </p:nvSpPr>
        <p:spPr>
          <a:xfrm>
            <a:off x="5149865" y="5406416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5121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Work out where the </a:t>
            </a:r>
            <a:r>
              <a:rPr lang="en-GB" sz="1600" b="1" dirty="0">
                <a:solidFill>
                  <a:schemeClr val="tx1"/>
                </a:solidFill>
              </a:rPr>
              <a:t>binary point</a:t>
            </a:r>
            <a:r>
              <a:rPr lang="en-GB" sz="1600" dirty="0">
                <a:solidFill>
                  <a:schemeClr val="tx1"/>
                </a:solidFill>
              </a:rPr>
              <a:t> should be in each number using its </a:t>
            </a:r>
            <a:r>
              <a:rPr lang="en-GB" sz="1600" b="1" dirty="0">
                <a:solidFill>
                  <a:schemeClr val="tx1"/>
                </a:solidFill>
              </a:rPr>
              <a:t>exponent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endParaRPr lang="en-GB" sz="1600" dirty="0">
              <a:solidFill>
                <a:schemeClr val="tx1"/>
              </a:solidFill>
            </a:endParaRP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Line both numbers up on the normal binary number line so the binary points are in the same position.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endParaRPr lang="en-GB" sz="1600" dirty="0">
              <a:solidFill>
                <a:schemeClr val="tx1"/>
              </a:solidFill>
            </a:endParaRP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Add the numbers up in the normal way following the rules of </a:t>
            </a:r>
            <a:r>
              <a:rPr lang="en-GB" sz="1600" b="1" dirty="0">
                <a:solidFill>
                  <a:schemeClr val="tx1"/>
                </a:solidFill>
              </a:rPr>
              <a:t>binary </a:t>
            </a:r>
            <a:r>
              <a:rPr lang="en-GB" sz="1600" dirty="0">
                <a:solidFill>
                  <a:schemeClr val="tx1"/>
                </a:solidFill>
              </a:rPr>
              <a:t>addition.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0 + 0 = 0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0 + 1 = 1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1 + 1 = 0 carry 1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1 + 1 + 1 = 1 carry 1 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6416259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Subtracting normalised floating-point numbers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0BB28585-5DEE-4326-8884-91A9A557CB2D}"/>
              </a:ext>
            </a:extLst>
          </p:cNvPr>
          <p:cNvGraphicFramePr>
            <a:graphicFrameLocks noGrp="1"/>
          </p:cNvGraphicFramePr>
          <p:nvPr/>
        </p:nvGraphicFramePr>
        <p:xfrm>
          <a:off x="176564" y="1227288"/>
          <a:ext cx="8181054" cy="1371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3629059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33463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33463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  <a:tr h="33463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32527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46BAC33-2E8C-400A-9FE5-4589406F1072}"/>
              </a:ext>
            </a:extLst>
          </p:cNvPr>
          <p:cNvSpPr txBox="1"/>
          <p:nvPr/>
        </p:nvSpPr>
        <p:spPr>
          <a:xfrm>
            <a:off x="2073650" y="893916"/>
            <a:ext cx="1153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>
                    <a:lumMod val="85000"/>
                  </a:schemeClr>
                </a:solidFill>
              </a:rPr>
              <a:t>Mantissa</a:t>
            </a:r>
            <a:endParaRPr lang="en-GB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7A9361-56F0-4979-B355-A78E98E90B3F}"/>
              </a:ext>
            </a:extLst>
          </p:cNvPr>
          <p:cNvSpPr txBox="1"/>
          <p:nvPr/>
        </p:nvSpPr>
        <p:spPr>
          <a:xfrm>
            <a:off x="6271927" y="893916"/>
            <a:ext cx="1195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>
                    <a:lumMod val="85000"/>
                  </a:schemeClr>
                </a:solidFill>
              </a:rPr>
              <a:t>Exponent</a:t>
            </a:r>
            <a:endParaRPr lang="en-GB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202F942-B62F-4ADE-A921-A5DFE766E4CA}"/>
              </a:ext>
            </a:extLst>
          </p:cNvPr>
          <p:cNvSpPr/>
          <p:nvPr/>
        </p:nvSpPr>
        <p:spPr>
          <a:xfrm>
            <a:off x="3041031" y="1795176"/>
            <a:ext cx="245111" cy="245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9193322-6AC0-4BC7-9AF8-63C31C5F33C9}"/>
              </a:ext>
            </a:extLst>
          </p:cNvPr>
          <p:cNvSpPr/>
          <p:nvPr/>
        </p:nvSpPr>
        <p:spPr>
          <a:xfrm>
            <a:off x="4032138" y="2254090"/>
            <a:ext cx="245111" cy="245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2" name="Table 2">
            <a:extLst>
              <a:ext uri="{FF2B5EF4-FFF2-40B4-BE49-F238E27FC236}">
                <a16:creationId xmlns:a16="http://schemas.microsoft.com/office/drawing/2014/main" id="{3F5203FE-9D66-4999-A0D3-242AF6C879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136767"/>
              </p:ext>
            </p:extLst>
          </p:nvPr>
        </p:nvGraphicFramePr>
        <p:xfrm>
          <a:off x="176564" y="2721435"/>
          <a:ext cx="8181056" cy="3978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19599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44616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325278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389961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111626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50729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70033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780502"/>
                  </a:ext>
                </a:extLst>
              </a:tr>
            </a:tbl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id="{62FA461C-D11F-414F-8C47-5E98E8CDE321}"/>
              </a:ext>
            </a:extLst>
          </p:cNvPr>
          <p:cNvSpPr/>
          <p:nvPr/>
        </p:nvSpPr>
        <p:spPr>
          <a:xfrm>
            <a:off x="5159391" y="3346608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C4E096B-10FE-4E58-AEED-BBEA36D2FDEE}"/>
              </a:ext>
            </a:extLst>
          </p:cNvPr>
          <p:cNvSpPr/>
          <p:nvPr/>
        </p:nvSpPr>
        <p:spPr>
          <a:xfrm>
            <a:off x="5153802" y="3960970"/>
            <a:ext cx="245111" cy="245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Graphic 14" descr="Add">
            <a:extLst>
              <a:ext uri="{FF2B5EF4-FFF2-40B4-BE49-F238E27FC236}">
                <a16:creationId xmlns:a16="http://schemas.microsoft.com/office/drawing/2014/main" id="{FBC67FFD-AF68-48B8-B21C-F1B5C8DC81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4220" b="45929"/>
          <a:stretch/>
        </p:blipFill>
        <p:spPr>
          <a:xfrm>
            <a:off x="1625" y="2117312"/>
            <a:ext cx="531775" cy="52387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CF0EE9EA-647E-4ECA-9EFD-BD4B78FABE05}"/>
              </a:ext>
            </a:extLst>
          </p:cNvPr>
          <p:cNvSpPr/>
          <p:nvPr/>
        </p:nvSpPr>
        <p:spPr>
          <a:xfrm>
            <a:off x="5149866" y="4536132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8408E53-2B44-4BFF-9E3A-8125458047C9}"/>
              </a:ext>
            </a:extLst>
          </p:cNvPr>
          <p:cNvSpPr/>
          <p:nvPr/>
        </p:nvSpPr>
        <p:spPr>
          <a:xfrm>
            <a:off x="5149865" y="5406416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8103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Work out where the </a:t>
            </a:r>
            <a:r>
              <a:rPr lang="en-GB" sz="1600" b="1" dirty="0">
                <a:solidFill>
                  <a:schemeClr val="tx1"/>
                </a:solidFill>
              </a:rPr>
              <a:t>binary point</a:t>
            </a:r>
            <a:r>
              <a:rPr lang="en-GB" sz="1600" dirty="0">
                <a:solidFill>
                  <a:schemeClr val="tx1"/>
                </a:solidFill>
              </a:rPr>
              <a:t> should be in each number using its </a:t>
            </a:r>
            <a:r>
              <a:rPr lang="en-GB" sz="1600" b="1" dirty="0">
                <a:solidFill>
                  <a:schemeClr val="tx1"/>
                </a:solidFill>
              </a:rPr>
              <a:t>exponent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endParaRPr lang="en-GB" sz="1600" dirty="0">
              <a:solidFill>
                <a:schemeClr val="tx1"/>
              </a:solidFill>
            </a:endParaRP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Line both numbers up on the normal binary number line so the binary points are in the same position.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endParaRPr lang="en-GB" sz="1600" dirty="0">
              <a:solidFill>
                <a:schemeClr val="tx1"/>
              </a:solidFill>
            </a:endParaRP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Add the numbers up in the normal way following the rules of </a:t>
            </a:r>
            <a:r>
              <a:rPr lang="en-GB" sz="1600" b="1" dirty="0">
                <a:solidFill>
                  <a:schemeClr val="tx1"/>
                </a:solidFill>
              </a:rPr>
              <a:t>binary </a:t>
            </a:r>
            <a:r>
              <a:rPr lang="en-GB" sz="1600" dirty="0">
                <a:solidFill>
                  <a:schemeClr val="tx1"/>
                </a:solidFill>
              </a:rPr>
              <a:t>addition.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0 + 0 = 0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0 + 1 = 1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1 + 1 = 0 carry 1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1 + 1 + 1 = 1 carry 1 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6416259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Subtracting normalised floating-point numbers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0BB28585-5DEE-4326-8884-91A9A557CB2D}"/>
              </a:ext>
            </a:extLst>
          </p:cNvPr>
          <p:cNvGraphicFramePr>
            <a:graphicFrameLocks noGrp="1"/>
          </p:cNvGraphicFramePr>
          <p:nvPr/>
        </p:nvGraphicFramePr>
        <p:xfrm>
          <a:off x="176564" y="1227288"/>
          <a:ext cx="8181054" cy="1371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3629059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33463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33463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  <a:tr h="33463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32527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46BAC33-2E8C-400A-9FE5-4589406F1072}"/>
              </a:ext>
            </a:extLst>
          </p:cNvPr>
          <p:cNvSpPr txBox="1"/>
          <p:nvPr/>
        </p:nvSpPr>
        <p:spPr>
          <a:xfrm>
            <a:off x="2073650" y="893916"/>
            <a:ext cx="1153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>
                    <a:lumMod val="85000"/>
                  </a:schemeClr>
                </a:solidFill>
              </a:rPr>
              <a:t>Mantissa</a:t>
            </a:r>
            <a:endParaRPr lang="en-GB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7A9361-56F0-4979-B355-A78E98E90B3F}"/>
              </a:ext>
            </a:extLst>
          </p:cNvPr>
          <p:cNvSpPr txBox="1"/>
          <p:nvPr/>
        </p:nvSpPr>
        <p:spPr>
          <a:xfrm>
            <a:off x="6271927" y="893916"/>
            <a:ext cx="1195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>
                    <a:lumMod val="85000"/>
                  </a:schemeClr>
                </a:solidFill>
              </a:rPr>
              <a:t>Exponent</a:t>
            </a:r>
            <a:endParaRPr lang="en-GB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202F942-B62F-4ADE-A921-A5DFE766E4CA}"/>
              </a:ext>
            </a:extLst>
          </p:cNvPr>
          <p:cNvSpPr/>
          <p:nvPr/>
        </p:nvSpPr>
        <p:spPr>
          <a:xfrm>
            <a:off x="3041031" y="1795176"/>
            <a:ext cx="245111" cy="245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9193322-6AC0-4BC7-9AF8-63C31C5F33C9}"/>
              </a:ext>
            </a:extLst>
          </p:cNvPr>
          <p:cNvSpPr/>
          <p:nvPr/>
        </p:nvSpPr>
        <p:spPr>
          <a:xfrm>
            <a:off x="4032138" y="2254090"/>
            <a:ext cx="245111" cy="245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2" name="Table 2">
            <a:extLst>
              <a:ext uri="{FF2B5EF4-FFF2-40B4-BE49-F238E27FC236}">
                <a16:creationId xmlns:a16="http://schemas.microsoft.com/office/drawing/2014/main" id="{3F5203FE-9D66-4999-A0D3-242AF6C879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539079"/>
              </p:ext>
            </p:extLst>
          </p:nvPr>
        </p:nvGraphicFramePr>
        <p:xfrm>
          <a:off x="176564" y="2721435"/>
          <a:ext cx="8181056" cy="3978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19599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44616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325278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389961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111626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50729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70033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780502"/>
                  </a:ext>
                </a:extLst>
              </a:tr>
            </a:tbl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id="{62FA461C-D11F-414F-8C47-5E98E8CDE321}"/>
              </a:ext>
            </a:extLst>
          </p:cNvPr>
          <p:cNvSpPr/>
          <p:nvPr/>
        </p:nvSpPr>
        <p:spPr>
          <a:xfrm>
            <a:off x="5159391" y="3346608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C4E096B-10FE-4E58-AEED-BBEA36D2FDEE}"/>
              </a:ext>
            </a:extLst>
          </p:cNvPr>
          <p:cNvSpPr/>
          <p:nvPr/>
        </p:nvSpPr>
        <p:spPr>
          <a:xfrm>
            <a:off x="5153802" y="3960970"/>
            <a:ext cx="245111" cy="245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Graphic 14" descr="Add">
            <a:extLst>
              <a:ext uri="{FF2B5EF4-FFF2-40B4-BE49-F238E27FC236}">
                <a16:creationId xmlns:a16="http://schemas.microsoft.com/office/drawing/2014/main" id="{FBC67FFD-AF68-48B8-B21C-F1B5C8DC81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4220" b="45929"/>
          <a:stretch/>
        </p:blipFill>
        <p:spPr>
          <a:xfrm>
            <a:off x="1625" y="2117312"/>
            <a:ext cx="531775" cy="52387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CF0EE9EA-647E-4ECA-9EFD-BD4B78FABE05}"/>
              </a:ext>
            </a:extLst>
          </p:cNvPr>
          <p:cNvSpPr/>
          <p:nvPr/>
        </p:nvSpPr>
        <p:spPr>
          <a:xfrm>
            <a:off x="5149866" y="4536132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8FAAF62-8BEA-4A0F-96E9-2B8A674E42B0}"/>
              </a:ext>
            </a:extLst>
          </p:cNvPr>
          <p:cNvSpPr/>
          <p:nvPr/>
        </p:nvSpPr>
        <p:spPr>
          <a:xfrm>
            <a:off x="5149865" y="5406416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6443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Work out where the </a:t>
            </a:r>
            <a:r>
              <a:rPr lang="en-GB" sz="1600" b="1" dirty="0">
                <a:solidFill>
                  <a:schemeClr val="tx1"/>
                </a:solidFill>
              </a:rPr>
              <a:t>binary point</a:t>
            </a:r>
            <a:r>
              <a:rPr lang="en-GB" sz="1600" dirty="0">
                <a:solidFill>
                  <a:schemeClr val="tx1"/>
                </a:solidFill>
              </a:rPr>
              <a:t> should be in each number using its </a:t>
            </a:r>
            <a:r>
              <a:rPr lang="en-GB" sz="1600" b="1" dirty="0">
                <a:solidFill>
                  <a:schemeClr val="tx1"/>
                </a:solidFill>
              </a:rPr>
              <a:t>exponent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endParaRPr lang="en-GB" sz="1600" dirty="0">
              <a:solidFill>
                <a:schemeClr val="tx1"/>
              </a:solidFill>
            </a:endParaRP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Line both numbers up on the normal binary number line so the binary points are in the same position.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endParaRPr lang="en-GB" sz="1600" dirty="0">
              <a:solidFill>
                <a:schemeClr val="tx1"/>
              </a:solidFill>
            </a:endParaRP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Add the numbers up in the normal way following the rules of </a:t>
            </a:r>
            <a:r>
              <a:rPr lang="en-GB" sz="1600" b="1" dirty="0">
                <a:solidFill>
                  <a:schemeClr val="tx1"/>
                </a:solidFill>
              </a:rPr>
              <a:t>binary </a:t>
            </a:r>
            <a:r>
              <a:rPr lang="en-GB" sz="1600" dirty="0">
                <a:solidFill>
                  <a:schemeClr val="tx1"/>
                </a:solidFill>
              </a:rPr>
              <a:t>addition.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0 + 0 = 0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0 + 1 = 1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1 + 1 = 0 carry 1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1 + 1 + 1 = 1 carry 1 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6416259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Subtracting normalised floating-point numbers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0BB28585-5DEE-4326-8884-91A9A557CB2D}"/>
              </a:ext>
            </a:extLst>
          </p:cNvPr>
          <p:cNvGraphicFramePr>
            <a:graphicFrameLocks noGrp="1"/>
          </p:cNvGraphicFramePr>
          <p:nvPr/>
        </p:nvGraphicFramePr>
        <p:xfrm>
          <a:off x="176564" y="1227288"/>
          <a:ext cx="8181054" cy="1371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3629059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33463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33463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  <a:tr h="33463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32527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46BAC33-2E8C-400A-9FE5-4589406F1072}"/>
              </a:ext>
            </a:extLst>
          </p:cNvPr>
          <p:cNvSpPr txBox="1"/>
          <p:nvPr/>
        </p:nvSpPr>
        <p:spPr>
          <a:xfrm>
            <a:off x="2073650" y="893916"/>
            <a:ext cx="1153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>
                    <a:lumMod val="85000"/>
                  </a:schemeClr>
                </a:solidFill>
              </a:rPr>
              <a:t>Mantissa</a:t>
            </a:r>
            <a:endParaRPr lang="en-GB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7A9361-56F0-4979-B355-A78E98E90B3F}"/>
              </a:ext>
            </a:extLst>
          </p:cNvPr>
          <p:cNvSpPr txBox="1"/>
          <p:nvPr/>
        </p:nvSpPr>
        <p:spPr>
          <a:xfrm>
            <a:off x="6271927" y="893916"/>
            <a:ext cx="1195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>
                    <a:lumMod val="85000"/>
                  </a:schemeClr>
                </a:solidFill>
              </a:rPr>
              <a:t>Exponent</a:t>
            </a:r>
            <a:endParaRPr lang="en-GB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202F942-B62F-4ADE-A921-A5DFE766E4CA}"/>
              </a:ext>
            </a:extLst>
          </p:cNvPr>
          <p:cNvSpPr/>
          <p:nvPr/>
        </p:nvSpPr>
        <p:spPr>
          <a:xfrm>
            <a:off x="3041031" y="1795176"/>
            <a:ext cx="245111" cy="245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9193322-6AC0-4BC7-9AF8-63C31C5F33C9}"/>
              </a:ext>
            </a:extLst>
          </p:cNvPr>
          <p:cNvSpPr/>
          <p:nvPr/>
        </p:nvSpPr>
        <p:spPr>
          <a:xfrm>
            <a:off x="4032138" y="2254090"/>
            <a:ext cx="245111" cy="245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2" name="Table 2">
            <a:extLst>
              <a:ext uri="{FF2B5EF4-FFF2-40B4-BE49-F238E27FC236}">
                <a16:creationId xmlns:a16="http://schemas.microsoft.com/office/drawing/2014/main" id="{3F5203FE-9D66-4999-A0D3-242AF6C879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982096"/>
              </p:ext>
            </p:extLst>
          </p:nvPr>
        </p:nvGraphicFramePr>
        <p:xfrm>
          <a:off x="176564" y="2721435"/>
          <a:ext cx="8181056" cy="3978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19599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44616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325278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389961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111626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50729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70033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780502"/>
                  </a:ext>
                </a:extLst>
              </a:tr>
            </a:tbl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id="{62FA461C-D11F-414F-8C47-5E98E8CDE321}"/>
              </a:ext>
            </a:extLst>
          </p:cNvPr>
          <p:cNvSpPr/>
          <p:nvPr/>
        </p:nvSpPr>
        <p:spPr>
          <a:xfrm>
            <a:off x="5159391" y="3346608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C4E096B-10FE-4E58-AEED-BBEA36D2FDEE}"/>
              </a:ext>
            </a:extLst>
          </p:cNvPr>
          <p:cNvSpPr/>
          <p:nvPr/>
        </p:nvSpPr>
        <p:spPr>
          <a:xfrm>
            <a:off x="5153802" y="3960970"/>
            <a:ext cx="245111" cy="245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Graphic 14" descr="Add">
            <a:extLst>
              <a:ext uri="{FF2B5EF4-FFF2-40B4-BE49-F238E27FC236}">
                <a16:creationId xmlns:a16="http://schemas.microsoft.com/office/drawing/2014/main" id="{FBC67FFD-AF68-48B8-B21C-F1B5C8DC81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4220" b="45929"/>
          <a:stretch/>
        </p:blipFill>
        <p:spPr>
          <a:xfrm>
            <a:off x="1625" y="2117312"/>
            <a:ext cx="531775" cy="52387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CF0EE9EA-647E-4ECA-9EFD-BD4B78FABE05}"/>
              </a:ext>
            </a:extLst>
          </p:cNvPr>
          <p:cNvSpPr/>
          <p:nvPr/>
        </p:nvSpPr>
        <p:spPr>
          <a:xfrm>
            <a:off x="5149866" y="4536132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8FAAF62-8BEA-4A0F-96E9-2B8A674E42B0}"/>
              </a:ext>
            </a:extLst>
          </p:cNvPr>
          <p:cNvSpPr/>
          <p:nvPr/>
        </p:nvSpPr>
        <p:spPr>
          <a:xfrm>
            <a:off x="5149865" y="5406416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8886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Work out where the </a:t>
            </a:r>
            <a:r>
              <a:rPr lang="en-GB" sz="1600" b="1" dirty="0">
                <a:solidFill>
                  <a:schemeClr val="tx1"/>
                </a:solidFill>
              </a:rPr>
              <a:t>binary point</a:t>
            </a:r>
            <a:r>
              <a:rPr lang="en-GB" sz="1600" dirty="0">
                <a:solidFill>
                  <a:schemeClr val="tx1"/>
                </a:solidFill>
              </a:rPr>
              <a:t> should be in each number using its </a:t>
            </a:r>
            <a:r>
              <a:rPr lang="en-GB" sz="1600" b="1" dirty="0">
                <a:solidFill>
                  <a:schemeClr val="tx1"/>
                </a:solidFill>
              </a:rPr>
              <a:t>exponent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endParaRPr lang="en-GB" sz="1600" dirty="0">
              <a:solidFill>
                <a:schemeClr val="tx1"/>
              </a:solidFill>
            </a:endParaRP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Line both numbers up on the normal binary number line so the binary points are in the same position.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endParaRPr lang="en-GB" sz="1600" dirty="0">
              <a:solidFill>
                <a:schemeClr val="tx1"/>
              </a:solidFill>
            </a:endParaRP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Add the numbers up in the normal way following the rules of </a:t>
            </a:r>
            <a:r>
              <a:rPr lang="en-GB" sz="1600" b="1" dirty="0">
                <a:solidFill>
                  <a:schemeClr val="tx1"/>
                </a:solidFill>
              </a:rPr>
              <a:t>binary </a:t>
            </a:r>
            <a:r>
              <a:rPr lang="en-GB" sz="1600" dirty="0">
                <a:solidFill>
                  <a:schemeClr val="tx1"/>
                </a:solidFill>
              </a:rPr>
              <a:t>addition.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0 + 0 = 0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0 + 1 = 1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1 + 1 = 0 carry 1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1 + 1 + 1 = 1 carry 1 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6416259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Subtracting normalised floating-point numbers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0BB28585-5DEE-4326-8884-91A9A557CB2D}"/>
              </a:ext>
            </a:extLst>
          </p:cNvPr>
          <p:cNvGraphicFramePr>
            <a:graphicFrameLocks noGrp="1"/>
          </p:cNvGraphicFramePr>
          <p:nvPr/>
        </p:nvGraphicFramePr>
        <p:xfrm>
          <a:off x="176564" y="1227288"/>
          <a:ext cx="8181054" cy="1371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3629059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33463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33463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  <a:tr h="33463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32527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46BAC33-2E8C-400A-9FE5-4589406F1072}"/>
              </a:ext>
            </a:extLst>
          </p:cNvPr>
          <p:cNvSpPr txBox="1"/>
          <p:nvPr/>
        </p:nvSpPr>
        <p:spPr>
          <a:xfrm>
            <a:off x="2073650" y="893916"/>
            <a:ext cx="1153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>
                    <a:lumMod val="85000"/>
                  </a:schemeClr>
                </a:solidFill>
              </a:rPr>
              <a:t>Mantissa</a:t>
            </a:r>
            <a:endParaRPr lang="en-GB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7A9361-56F0-4979-B355-A78E98E90B3F}"/>
              </a:ext>
            </a:extLst>
          </p:cNvPr>
          <p:cNvSpPr txBox="1"/>
          <p:nvPr/>
        </p:nvSpPr>
        <p:spPr>
          <a:xfrm>
            <a:off x="6271927" y="893916"/>
            <a:ext cx="1195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>
                    <a:lumMod val="85000"/>
                  </a:schemeClr>
                </a:solidFill>
              </a:rPr>
              <a:t>Exponent</a:t>
            </a:r>
            <a:endParaRPr lang="en-GB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202F942-B62F-4ADE-A921-A5DFE766E4CA}"/>
              </a:ext>
            </a:extLst>
          </p:cNvPr>
          <p:cNvSpPr/>
          <p:nvPr/>
        </p:nvSpPr>
        <p:spPr>
          <a:xfrm>
            <a:off x="3041031" y="1795176"/>
            <a:ext cx="245111" cy="245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9193322-6AC0-4BC7-9AF8-63C31C5F33C9}"/>
              </a:ext>
            </a:extLst>
          </p:cNvPr>
          <p:cNvSpPr/>
          <p:nvPr/>
        </p:nvSpPr>
        <p:spPr>
          <a:xfrm>
            <a:off x="4032138" y="2254090"/>
            <a:ext cx="245111" cy="245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2" name="Table 2">
            <a:extLst>
              <a:ext uri="{FF2B5EF4-FFF2-40B4-BE49-F238E27FC236}">
                <a16:creationId xmlns:a16="http://schemas.microsoft.com/office/drawing/2014/main" id="{3F5203FE-9D66-4999-A0D3-242AF6C879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548206"/>
              </p:ext>
            </p:extLst>
          </p:nvPr>
        </p:nvGraphicFramePr>
        <p:xfrm>
          <a:off x="176564" y="2721435"/>
          <a:ext cx="8181056" cy="3978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19599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44616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325278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389961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111626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50729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70033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780502"/>
                  </a:ext>
                </a:extLst>
              </a:tr>
            </a:tbl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id="{62FA461C-D11F-414F-8C47-5E98E8CDE321}"/>
              </a:ext>
            </a:extLst>
          </p:cNvPr>
          <p:cNvSpPr/>
          <p:nvPr/>
        </p:nvSpPr>
        <p:spPr>
          <a:xfrm>
            <a:off x="5159391" y="3346608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C4E096B-10FE-4E58-AEED-BBEA36D2FDEE}"/>
              </a:ext>
            </a:extLst>
          </p:cNvPr>
          <p:cNvSpPr/>
          <p:nvPr/>
        </p:nvSpPr>
        <p:spPr>
          <a:xfrm>
            <a:off x="5153802" y="3960970"/>
            <a:ext cx="245111" cy="245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Graphic 14" descr="Add">
            <a:extLst>
              <a:ext uri="{FF2B5EF4-FFF2-40B4-BE49-F238E27FC236}">
                <a16:creationId xmlns:a16="http://schemas.microsoft.com/office/drawing/2014/main" id="{FBC67FFD-AF68-48B8-B21C-F1B5C8DC81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4220" b="45929"/>
          <a:stretch/>
        </p:blipFill>
        <p:spPr>
          <a:xfrm>
            <a:off x="1625" y="2117312"/>
            <a:ext cx="531775" cy="52387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CF0EE9EA-647E-4ECA-9EFD-BD4B78FABE05}"/>
              </a:ext>
            </a:extLst>
          </p:cNvPr>
          <p:cNvSpPr/>
          <p:nvPr/>
        </p:nvSpPr>
        <p:spPr>
          <a:xfrm>
            <a:off x="5149866" y="4536132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8FAAF62-8BEA-4A0F-96E9-2B8A674E42B0}"/>
              </a:ext>
            </a:extLst>
          </p:cNvPr>
          <p:cNvSpPr/>
          <p:nvPr/>
        </p:nvSpPr>
        <p:spPr>
          <a:xfrm>
            <a:off x="5149865" y="5406416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7139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Work out where the </a:t>
            </a:r>
            <a:r>
              <a:rPr lang="en-GB" sz="1600" b="1" dirty="0">
                <a:solidFill>
                  <a:schemeClr val="tx1"/>
                </a:solidFill>
              </a:rPr>
              <a:t>binary point</a:t>
            </a:r>
            <a:r>
              <a:rPr lang="en-GB" sz="1600" dirty="0">
                <a:solidFill>
                  <a:schemeClr val="tx1"/>
                </a:solidFill>
              </a:rPr>
              <a:t> should be in each number using its </a:t>
            </a:r>
            <a:r>
              <a:rPr lang="en-GB" sz="1600" b="1" dirty="0">
                <a:solidFill>
                  <a:schemeClr val="tx1"/>
                </a:solidFill>
              </a:rPr>
              <a:t>exponent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endParaRPr lang="en-GB" sz="1600" dirty="0">
              <a:solidFill>
                <a:schemeClr val="tx1"/>
              </a:solidFill>
            </a:endParaRP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Line both numbers up on the normal binary number line so the binary points are in the same position.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endParaRPr lang="en-GB" sz="1600" dirty="0">
              <a:solidFill>
                <a:schemeClr val="tx1"/>
              </a:solidFill>
            </a:endParaRP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Add the numbers up in the normal way following the rules of </a:t>
            </a:r>
            <a:r>
              <a:rPr lang="en-GB" sz="1600" b="1" dirty="0">
                <a:solidFill>
                  <a:schemeClr val="tx1"/>
                </a:solidFill>
              </a:rPr>
              <a:t>binary </a:t>
            </a:r>
            <a:r>
              <a:rPr lang="en-GB" sz="1600" dirty="0">
                <a:solidFill>
                  <a:schemeClr val="tx1"/>
                </a:solidFill>
              </a:rPr>
              <a:t>addition.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0 + 0 = 0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0 + 1 = 1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1 + 1 = 0 carry 1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1 + 1 + 1 = 1 carry 1 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6416259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Subtracting normalised floating-point numbers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0BB28585-5DEE-4326-8884-91A9A557CB2D}"/>
              </a:ext>
            </a:extLst>
          </p:cNvPr>
          <p:cNvGraphicFramePr>
            <a:graphicFrameLocks noGrp="1"/>
          </p:cNvGraphicFramePr>
          <p:nvPr/>
        </p:nvGraphicFramePr>
        <p:xfrm>
          <a:off x="176564" y="1227288"/>
          <a:ext cx="8181054" cy="1371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3629059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33463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33463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  <a:tr h="33463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32527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46BAC33-2E8C-400A-9FE5-4589406F1072}"/>
              </a:ext>
            </a:extLst>
          </p:cNvPr>
          <p:cNvSpPr txBox="1"/>
          <p:nvPr/>
        </p:nvSpPr>
        <p:spPr>
          <a:xfrm>
            <a:off x="2073650" y="893916"/>
            <a:ext cx="1153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>
                    <a:lumMod val="85000"/>
                  </a:schemeClr>
                </a:solidFill>
              </a:rPr>
              <a:t>Mantissa</a:t>
            </a:r>
            <a:endParaRPr lang="en-GB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7A9361-56F0-4979-B355-A78E98E90B3F}"/>
              </a:ext>
            </a:extLst>
          </p:cNvPr>
          <p:cNvSpPr txBox="1"/>
          <p:nvPr/>
        </p:nvSpPr>
        <p:spPr>
          <a:xfrm>
            <a:off x="6271927" y="893916"/>
            <a:ext cx="1195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>
                    <a:lumMod val="85000"/>
                  </a:schemeClr>
                </a:solidFill>
              </a:rPr>
              <a:t>Exponent</a:t>
            </a:r>
            <a:endParaRPr lang="en-GB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202F942-B62F-4ADE-A921-A5DFE766E4CA}"/>
              </a:ext>
            </a:extLst>
          </p:cNvPr>
          <p:cNvSpPr/>
          <p:nvPr/>
        </p:nvSpPr>
        <p:spPr>
          <a:xfrm>
            <a:off x="3041031" y="1795176"/>
            <a:ext cx="245111" cy="245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9193322-6AC0-4BC7-9AF8-63C31C5F33C9}"/>
              </a:ext>
            </a:extLst>
          </p:cNvPr>
          <p:cNvSpPr/>
          <p:nvPr/>
        </p:nvSpPr>
        <p:spPr>
          <a:xfrm>
            <a:off x="4032138" y="2254090"/>
            <a:ext cx="245111" cy="245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2" name="Table 2">
            <a:extLst>
              <a:ext uri="{FF2B5EF4-FFF2-40B4-BE49-F238E27FC236}">
                <a16:creationId xmlns:a16="http://schemas.microsoft.com/office/drawing/2014/main" id="{3F5203FE-9D66-4999-A0D3-242AF6C879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430069"/>
              </p:ext>
            </p:extLst>
          </p:nvPr>
        </p:nvGraphicFramePr>
        <p:xfrm>
          <a:off x="176564" y="2721435"/>
          <a:ext cx="8181056" cy="3978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19599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44616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325278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389961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111626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50729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70033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780502"/>
                  </a:ext>
                </a:extLst>
              </a:tr>
            </a:tbl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id="{62FA461C-D11F-414F-8C47-5E98E8CDE321}"/>
              </a:ext>
            </a:extLst>
          </p:cNvPr>
          <p:cNvSpPr/>
          <p:nvPr/>
        </p:nvSpPr>
        <p:spPr>
          <a:xfrm>
            <a:off x="5159391" y="3346608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C4E096B-10FE-4E58-AEED-BBEA36D2FDEE}"/>
              </a:ext>
            </a:extLst>
          </p:cNvPr>
          <p:cNvSpPr/>
          <p:nvPr/>
        </p:nvSpPr>
        <p:spPr>
          <a:xfrm>
            <a:off x="5153802" y="3960970"/>
            <a:ext cx="245111" cy="245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Graphic 14" descr="Add">
            <a:extLst>
              <a:ext uri="{FF2B5EF4-FFF2-40B4-BE49-F238E27FC236}">
                <a16:creationId xmlns:a16="http://schemas.microsoft.com/office/drawing/2014/main" id="{FBC67FFD-AF68-48B8-B21C-F1B5C8DC81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4220" b="45929"/>
          <a:stretch/>
        </p:blipFill>
        <p:spPr>
          <a:xfrm>
            <a:off x="1625" y="2117312"/>
            <a:ext cx="531775" cy="52387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CF0EE9EA-647E-4ECA-9EFD-BD4B78FABE05}"/>
              </a:ext>
            </a:extLst>
          </p:cNvPr>
          <p:cNvSpPr/>
          <p:nvPr/>
        </p:nvSpPr>
        <p:spPr>
          <a:xfrm>
            <a:off x="5149866" y="4536132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8FAAF62-8BEA-4A0F-96E9-2B8A674E42B0}"/>
              </a:ext>
            </a:extLst>
          </p:cNvPr>
          <p:cNvSpPr/>
          <p:nvPr/>
        </p:nvSpPr>
        <p:spPr>
          <a:xfrm>
            <a:off x="5149865" y="5406416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2169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Work out where the </a:t>
            </a:r>
            <a:r>
              <a:rPr lang="en-GB" sz="1600" b="1" dirty="0">
                <a:solidFill>
                  <a:schemeClr val="tx1"/>
                </a:solidFill>
              </a:rPr>
              <a:t>binary point</a:t>
            </a:r>
            <a:r>
              <a:rPr lang="en-GB" sz="1600" dirty="0">
                <a:solidFill>
                  <a:schemeClr val="tx1"/>
                </a:solidFill>
              </a:rPr>
              <a:t> should be in each number using its </a:t>
            </a:r>
            <a:r>
              <a:rPr lang="en-GB" sz="1600" b="1" dirty="0">
                <a:solidFill>
                  <a:schemeClr val="tx1"/>
                </a:solidFill>
              </a:rPr>
              <a:t>exponent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endParaRPr lang="en-GB" sz="1600" dirty="0">
              <a:solidFill>
                <a:schemeClr val="tx1"/>
              </a:solidFill>
            </a:endParaRP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Line both numbers up on the normal binary number line so the binary points are in the same position.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endParaRPr lang="en-GB" sz="1600" dirty="0">
              <a:solidFill>
                <a:schemeClr val="tx1"/>
              </a:solidFill>
            </a:endParaRP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Add the numbers up in the normal way following the rules of </a:t>
            </a:r>
            <a:r>
              <a:rPr lang="en-GB" sz="1600" b="1" dirty="0">
                <a:solidFill>
                  <a:schemeClr val="tx1"/>
                </a:solidFill>
              </a:rPr>
              <a:t>binary </a:t>
            </a:r>
            <a:r>
              <a:rPr lang="en-GB" sz="1600" dirty="0">
                <a:solidFill>
                  <a:schemeClr val="tx1"/>
                </a:solidFill>
              </a:rPr>
              <a:t>addition.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0 + 0 = 0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0 + 1 = 1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1 + 1 = 0 carry 1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1 + 1 + 1 = 1 carry 1 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6416259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Subtracting normalised floating-point numbers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0BB28585-5DEE-4326-8884-91A9A557CB2D}"/>
              </a:ext>
            </a:extLst>
          </p:cNvPr>
          <p:cNvGraphicFramePr>
            <a:graphicFrameLocks noGrp="1"/>
          </p:cNvGraphicFramePr>
          <p:nvPr/>
        </p:nvGraphicFramePr>
        <p:xfrm>
          <a:off x="176564" y="1227288"/>
          <a:ext cx="8181054" cy="1371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3629059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33463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33463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  <a:tr h="33463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32527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46BAC33-2E8C-400A-9FE5-4589406F1072}"/>
              </a:ext>
            </a:extLst>
          </p:cNvPr>
          <p:cNvSpPr txBox="1"/>
          <p:nvPr/>
        </p:nvSpPr>
        <p:spPr>
          <a:xfrm>
            <a:off x="2073650" y="893916"/>
            <a:ext cx="1153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>
                    <a:lumMod val="85000"/>
                  </a:schemeClr>
                </a:solidFill>
              </a:rPr>
              <a:t>Mantissa</a:t>
            </a:r>
            <a:endParaRPr lang="en-GB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7A9361-56F0-4979-B355-A78E98E90B3F}"/>
              </a:ext>
            </a:extLst>
          </p:cNvPr>
          <p:cNvSpPr txBox="1"/>
          <p:nvPr/>
        </p:nvSpPr>
        <p:spPr>
          <a:xfrm>
            <a:off x="6271927" y="893916"/>
            <a:ext cx="1195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>
                    <a:lumMod val="85000"/>
                  </a:schemeClr>
                </a:solidFill>
              </a:rPr>
              <a:t>Exponent</a:t>
            </a:r>
            <a:endParaRPr lang="en-GB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202F942-B62F-4ADE-A921-A5DFE766E4CA}"/>
              </a:ext>
            </a:extLst>
          </p:cNvPr>
          <p:cNvSpPr/>
          <p:nvPr/>
        </p:nvSpPr>
        <p:spPr>
          <a:xfrm>
            <a:off x="3041031" y="1795176"/>
            <a:ext cx="245111" cy="245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9193322-6AC0-4BC7-9AF8-63C31C5F33C9}"/>
              </a:ext>
            </a:extLst>
          </p:cNvPr>
          <p:cNvSpPr/>
          <p:nvPr/>
        </p:nvSpPr>
        <p:spPr>
          <a:xfrm>
            <a:off x="4032138" y="2254090"/>
            <a:ext cx="245111" cy="245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2" name="Table 2">
            <a:extLst>
              <a:ext uri="{FF2B5EF4-FFF2-40B4-BE49-F238E27FC236}">
                <a16:creationId xmlns:a16="http://schemas.microsoft.com/office/drawing/2014/main" id="{3F5203FE-9D66-4999-A0D3-242AF6C879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623334"/>
              </p:ext>
            </p:extLst>
          </p:nvPr>
        </p:nvGraphicFramePr>
        <p:xfrm>
          <a:off x="176564" y="2721435"/>
          <a:ext cx="8181056" cy="3978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19599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44616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325278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389961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111626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50729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70033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780502"/>
                  </a:ext>
                </a:extLst>
              </a:tr>
            </a:tbl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id="{62FA461C-D11F-414F-8C47-5E98E8CDE321}"/>
              </a:ext>
            </a:extLst>
          </p:cNvPr>
          <p:cNvSpPr/>
          <p:nvPr/>
        </p:nvSpPr>
        <p:spPr>
          <a:xfrm>
            <a:off x="5159391" y="3346608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C4E096B-10FE-4E58-AEED-BBEA36D2FDEE}"/>
              </a:ext>
            </a:extLst>
          </p:cNvPr>
          <p:cNvSpPr/>
          <p:nvPr/>
        </p:nvSpPr>
        <p:spPr>
          <a:xfrm>
            <a:off x="5153802" y="3960970"/>
            <a:ext cx="245111" cy="245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Graphic 14" descr="Add">
            <a:extLst>
              <a:ext uri="{FF2B5EF4-FFF2-40B4-BE49-F238E27FC236}">
                <a16:creationId xmlns:a16="http://schemas.microsoft.com/office/drawing/2014/main" id="{FBC67FFD-AF68-48B8-B21C-F1B5C8DC81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4220" b="45929"/>
          <a:stretch/>
        </p:blipFill>
        <p:spPr>
          <a:xfrm>
            <a:off x="1625" y="2117312"/>
            <a:ext cx="531775" cy="52387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CF0EE9EA-647E-4ECA-9EFD-BD4B78FABE05}"/>
              </a:ext>
            </a:extLst>
          </p:cNvPr>
          <p:cNvSpPr/>
          <p:nvPr/>
        </p:nvSpPr>
        <p:spPr>
          <a:xfrm>
            <a:off x="5149866" y="4536132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8FAAF62-8BEA-4A0F-96E9-2B8A674E42B0}"/>
              </a:ext>
            </a:extLst>
          </p:cNvPr>
          <p:cNvSpPr/>
          <p:nvPr/>
        </p:nvSpPr>
        <p:spPr>
          <a:xfrm>
            <a:off x="5149865" y="5406416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9998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Work out where the </a:t>
            </a:r>
            <a:r>
              <a:rPr lang="en-GB" sz="1600" b="1" dirty="0">
                <a:solidFill>
                  <a:schemeClr val="tx1"/>
                </a:solidFill>
              </a:rPr>
              <a:t>binary point</a:t>
            </a:r>
            <a:r>
              <a:rPr lang="en-GB" sz="1600" dirty="0">
                <a:solidFill>
                  <a:schemeClr val="tx1"/>
                </a:solidFill>
              </a:rPr>
              <a:t> should be in each number using its </a:t>
            </a:r>
            <a:r>
              <a:rPr lang="en-GB" sz="1600" b="1" dirty="0">
                <a:solidFill>
                  <a:schemeClr val="tx1"/>
                </a:solidFill>
              </a:rPr>
              <a:t>exponent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endParaRPr lang="en-GB" sz="1600" dirty="0">
              <a:solidFill>
                <a:schemeClr val="tx1"/>
              </a:solidFill>
            </a:endParaRP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Line both numbers up on the normal binary number line so the binary points are in the same position.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endParaRPr lang="en-GB" sz="1600" dirty="0">
              <a:solidFill>
                <a:schemeClr val="tx1"/>
              </a:solidFill>
            </a:endParaRP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Add the numbers up in the normal way following the rules of </a:t>
            </a:r>
            <a:r>
              <a:rPr lang="en-GB" sz="1600" b="1" dirty="0">
                <a:solidFill>
                  <a:schemeClr val="tx1"/>
                </a:solidFill>
              </a:rPr>
              <a:t>binary </a:t>
            </a:r>
            <a:r>
              <a:rPr lang="en-GB" sz="1600" dirty="0">
                <a:solidFill>
                  <a:schemeClr val="tx1"/>
                </a:solidFill>
              </a:rPr>
              <a:t>addition.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0 + 0 = 0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0 + 1 = 1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1 + 1 = 0 carry 1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1 + 1 + 1 = 1 carry 1 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6416259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Subtracting normalised floating-point numbers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0BB28585-5DEE-4326-8884-91A9A557CB2D}"/>
              </a:ext>
            </a:extLst>
          </p:cNvPr>
          <p:cNvGraphicFramePr>
            <a:graphicFrameLocks noGrp="1"/>
          </p:cNvGraphicFramePr>
          <p:nvPr/>
        </p:nvGraphicFramePr>
        <p:xfrm>
          <a:off x="176564" y="1227288"/>
          <a:ext cx="8181054" cy="1371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3629059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33463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33463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  <a:tr h="33463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32527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46BAC33-2E8C-400A-9FE5-4589406F1072}"/>
              </a:ext>
            </a:extLst>
          </p:cNvPr>
          <p:cNvSpPr txBox="1"/>
          <p:nvPr/>
        </p:nvSpPr>
        <p:spPr>
          <a:xfrm>
            <a:off x="2073650" y="893916"/>
            <a:ext cx="1153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>
                    <a:lumMod val="85000"/>
                  </a:schemeClr>
                </a:solidFill>
              </a:rPr>
              <a:t>Mantissa</a:t>
            </a:r>
            <a:endParaRPr lang="en-GB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7A9361-56F0-4979-B355-A78E98E90B3F}"/>
              </a:ext>
            </a:extLst>
          </p:cNvPr>
          <p:cNvSpPr txBox="1"/>
          <p:nvPr/>
        </p:nvSpPr>
        <p:spPr>
          <a:xfrm>
            <a:off x="6271927" y="893916"/>
            <a:ext cx="1195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>
                    <a:lumMod val="85000"/>
                  </a:schemeClr>
                </a:solidFill>
              </a:rPr>
              <a:t>Exponent</a:t>
            </a:r>
            <a:endParaRPr lang="en-GB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202F942-B62F-4ADE-A921-A5DFE766E4CA}"/>
              </a:ext>
            </a:extLst>
          </p:cNvPr>
          <p:cNvSpPr/>
          <p:nvPr/>
        </p:nvSpPr>
        <p:spPr>
          <a:xfrm>
            <a:off x="3041031" y="1795176"/>
            <a:ext cx="245111" cy="245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9193322-6AC0-4BC7-9AF8-63C31C5F33C9}"/>
              </a:ext>
            </a:extLst>
          </p:cNvPr>
          <p:cNvSpPr/>
          <p:nvPr/>
        </p:nvSpPr>
        <p:spPr>
          <a:xfrm>
            <a:off x="4032138" y="2254090"/>
            <a:ext cx="245111" cy="245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2" name="Table 2">
            <a:extLst>
              <a:ext uri="{FF2B5EF4-FFF2-40B4-BE49-F238E27FC236}">
                <a16:creationId xmlns:a16="http://schemas.microsoft.com/office/drawing/2014/main" id="{3F5203FE-9D66-4999-A0D3-242AF6C879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19500"/>
              </p:ext>
            </p:extLst>
          </p:nvPr>
        </p:nvGraphicFramePr>
        <p:xfrm>
          <a:off x="176564" y="2721435"/>
          <a:ext cx="8181056" cy="3978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19599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44616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325278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389961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111626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50729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70033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780502"/>
                  </a:ext>
                </a:extLst>
              </a:tr>
            </a:tbl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id="{62FA461C-D11F-414F-8C47-5E98E8CDE321}"/>
              </a:ext>
            </a:extLst>
          </p:cNvPr>
          <p:cNvSpPr/>
          <p:nvPr/>
        </p:nvSpPr>
        <p:spPr>
          <a:xfrm>
            <a:off x="5159391" y="3346608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C4E096B-10FE-4E58-AEED-BBEA36D2FDEE}"/>
              </a:ext>
            </a:extLst>
          </p:cNvPr>
          <p:cNvSpPr/>
          <p:nvPr/>
        </p:nvSpPr>
        <p:spPr>
          <a:xfrm>
            <a:off x="5153802" y="3960970"/>
            <a:ext cx="245111" cy="245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Graphic 14" descr="Add">
            <a:extLst>
              <a:ext uri="{FF2B5EF4-FFF2-40B4-BE49-F238E27FC236}">
                <a16:creationId xmlns:a16="http://schemas.microsoft.com/office/drawing/2014/main" id="{FBC67FFD-AF68-48B8-B21C-F1B5C8DC81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4220" b="45929"/>
          <a:stretch/>
        </p:blipFill>
        <p:spPr>
          <a:xfrm>
            <a:off x="1625" y="2117312"/>
            <a:ext cx="531775" cy="52387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CF0EE9EA-647E-4ECA-9EFD-BD4B78FABE05}"/>
              </a:ext>
            </a:extLst>
          </p:cNvPr>
          <p:cNvSpPr/>
          <p:nvPr/>
        </p:nvSpPr>
        <p:spPr>
          <a:xfrm>
            <a:off x="5149866" y="4536132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8FAAF62-8BEA-4A0F-96E9-2B8A674E42B0}"/>
              </a:ext>
            </a:extLst>
          </p:cNvPr>
          <p:cNvSpPr/>
          <p:nvPr/>
        </p:nvSpPr>
        <p:spPr>
          <a:xfrm>
            <a:off x="5149865" y="5406416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0063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Work out where the </a:t>
            </a:r>
            <a:r>
              <a:rPr lang="en-GB" sz="1600" b="1" dirty="0">
                <a:solidFill>
                  <a:schemeClr val="tx1"/>
                </a:solidFill>
              </a:rPr>
              <a:t>binary point</a:t>
            </a:r>
            <a:r>
              <a:rPr lang="en-GB" sz="1600" dirty="0">
                <a:solidFill>
                  <a:schemeClr val="tx1"/>
                </a:solidFill>
              </a:rPr>
              <a:t> should be in each number using its </a:t>
            </a:r>
            <a:r>
              <a:rPr lang="en-GB" sz="1600" b="1" dirty="0">
                <a:solidFill>
                  <a:schemeClr val="tx1"/>
                </a:solidFill>
              </a:rPr>
              <a:t>exponent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endParaRPr lang="en-GB" sz="1600" dirty="0">
              <a:solidFill>
                <a:schemeClr val="tx1"/>
              </a:solidFill>
            </a:endParaRP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Line both numbers up on the normal binary number line so the binary points are in the same position.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endParaRPr lang="en-GB" sz="1600" dirty="0">
              <a:solidFill>
                <a:schemeClr val="tx1"/>
              </a:solidFill>
            </a:endParaRP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Add the numbers up in the normal way following the rules of </a:t>
            </a:r>
            <a:r>
              <a:rPr lang="en-GB" sz="1600" b="1" dirty="0">
                <a:solidFill>
                  <a:schemeClr val="tx1"/>
                </a:solidFill>
              </a:rPr>
              <a:t>binary </a:t>
            </a:r>
            <a:r>
              <a:rPr lang="en-GB" sz="1600" dirty="0">
                <a:solidFill>
                  <a:schemeClr val="tx1"/>
                </a:solidFill>
              </a:rPr>
              <a:t>addition.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0 + 0 = 0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0 + 1 = 1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1 + 1 = 0 carry 1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1 + 1 + 1 = 1 carry 1 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6416259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Subtracting normalised floating-point numbers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0BB28585-5DEE-4326-8884-91A9A557CB2D}"/>
              </a:ext>
            </a:extLst>
          </p:cNvPr>
          <p:cNvGraphicFramePr>
            <a:graphicFrameLocks noGrp="1"/>
          </p:cNvGraphicFramePr>
          <p:nvPr/>
        </p:nvGraphicFramePr>
        <p:xfrm>
          <a:off x="176564" y="1227288"/>
          <a:ext cx="8181054" cy="1371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3629059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33463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33463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  <a:tr h="33463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32527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46BAC33-2E8C-400A-9FE5-4589406F1072}"/>
              </a:ext>
            </a:extLst>
          </p:cNvPr>
          <p:cNvSpPr txBox="1"/>
          <p:nvPr/>
        </p:nvSpPr>
        <p:spPr>
          <a:xfrm>
            <a:off x="2073650" y="893916"/>
            <a:ext cx="1153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>
                    <a:lumMod val="85000"/>
                  </a:schemeClr>
                </a:solidFill>
              </a:rPr>
              <a:t>Mantissa</a:t>
            </a:r>
            <a:endParaRPr lang="en-GB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7A9361-56F0-4979-B355-A78E98E90B3F}"/>
              </a:ext>
            </a:extLst>
          </p:cNvPr>
          <p:cNvSpPr txBox="1"/>
          <p:nvPr/>
        </p:nvSpPr>
        <p:spPr>
          <a:xfrm>
            <a:off x="6271927" y="893916"/>
            <a:ext cx="1195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>
                    <a:lumMod val="85000"/>
                  </a:schemeClr>
                </a:solidFill>
              </a:rPr>
              <a:t>Exponent</a:t>
            </a:r>
            <a:endParaRPr lang="en-GB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202F942-B62F-4ADE-A921-A5DFE766E4CA}"/>
              </a:ext>
            </a:extLst>
          </p:cNvPr>
          <p:cNvSpPr/>
          <p:nvPr/>
        </p:nvSpPr>
        <p:spPr>
          <a:xfrm>
            <a:off x="3041031" y="1795176"/>
            <a:ext cx="245111" cy="245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9193322-6AC0-4BC7-9AF8-63C31C5F33C9}"/>
              </a:ext>
            </a:extLst>
          </p:cNvPr>
          <p:cNvSpPr/>
          <p:nvPr/>
        </p:nvSpPr>
        <p:spPr>
          <a:xfrm>
            <a:off x="4032138" y="2254090"/>
            <a:ext cx="245111" cy="245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2" name="Table 2">
            <a:extLst>
              <a:ext uri="{FF2B5EF4-FFF2-40B4-BE49-F238E27FC236}">
                <a16:creationId xmlns:a16="http://schemas.microsoft.com/office/drawing/2014/main" id="{3F5203FE-9D66-4999-A0D3-242AF6C879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162965"/>
              </p:ext>
            </p:extLst>
          </p:nvPr>
        </p:nvGraphicFramePr>
        <p:xfrm>
          <a:off x="176564" y="2721435"/>
          <a:ext cx="8181056" cy="3978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19599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44616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325278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389961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111626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50729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70033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780502"/>
                  </a:ext>
                </a:extLst>
              </a:tr>
            </a:tbl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id="{62FA461C-D11F-414F-8C47-5E98E8CDE321}"/>
              </a:ext>
            </a:extLst>
          </p:cNvPr>
          <p:cNvSpPr/>
          <p:nvPr/>
        </p:nvSpPr>
        <p:spPr>
          <a:xfrm>
            <a:off x="5159391" y="3346608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C4E096B-10FE-4E58-AEED-BBEA36D2FDEE}"/>
              </a:ext>
            </a:extLst>
          </p:cNvPr>
          <p:cNvSpPr/>
          <p:nvPr/>
        </p:nvSpPr>
        <p:spPr>
          <a:xfrm>
            <a:off x="5153802" y="3960970"/>
            <a:ext cx="245111" cy="245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Graphic 14" descr="Add">
            <a:extLst>
              <a:ext uri="{FF2B5EF4-FFF2-40B4-BE49-F238E27FC236}">
                <a16:creationId xmlns:a16="http://schemas.microsoft.com/office/drawing/2014/main" id="{FBC67FFD-AF68-48B8-B21C-F1B5C8DC81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4220" b="45929"/>
          <a:stretch/>
        </p:blipFill>
        <p:spPr>
          <a:xfrm>
            <a:off x="1625" y="2117312"/>
            <a:ext cx="531775" cy="52387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CF0EE9EA-647E-4ECA-9EFD-BD4B78FABE05}"/>
              </a:ext>
            </a:extLst>
          </p:cNvPr>
          <p:cNvSpPr/>
          <p:nvPr/>
        </p:nvSpPr>
        <p:spPr>
          <a:xfrm>
            <a:off x="5149866" y="4536132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8FAAF62-8BEA-4A0F-96E9-2B8A674E42B0}"/>
              </a:ext>
            </a:extLst>
          </p:cNvPr>
          <p:cNvSpPr/>
          <p:nvPr/>
        </p:nvSpPr>
        <p:spPr>
          <a:xfrm>
            <a:off x="5149865" y="5406416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581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Work out where the </a:t>
            </a:r>
            <a:r>
              <a:rPr lang="en-GB" sz="1600" b="1" dirty="0">
                <a:solidFill>
                  <a:schemeClr val="tx1"/>
                </a:solidFill>
              </a:rPr>
              <a:t>binary point</a:t>
            </a:r>
            <a:r>
              <a:rPr lang="en-GB" sz="1600" dirty="0">
                <a:solidFill>
                  <a:schemeClr val="tx1"/>
                </a:solidFill>
              </a:rPr>
              <a:t> should be in each number using its </a:t>
            </a:r>
            <a:r>
              <a:rPr lang="en-GB" sz="1600" b="1" dirty="0">
                <a:solidFill>
                  <a:schemeClr val="tx1"/>
                </a:solidFill>
              </a:rPr>
              <a:t>exponent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Line both numbers up on the normal binary number line so the binary points are in the same position.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Notice how we end up with a few empty columns – we can pad these with 0s.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5556723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Adding normalised floating-point numbers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0BB28585-5DEE-4326-8884-91A9A557CB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408719"/>
              </p:ext>
            </p:extLst>
          </p:nvPr>
        </p:nvGraphicFramePr>
        <p:xfrm>
          <a:off x="176565" y="1327584"/>
          <a:ext cx="8181054" cy="16462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3629059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44616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32527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46BAC33-2E8C-400A-9FE5-4589406F1072}"/>
              </a:ext>
            </a:extLst>
          </p:cNvPr>
          <p:cNvSpPr txBox="1"/>
          <p:nvPr/>
        </p:nvSpPr>
        <p:spPr>
          <a:xfrm>
            <a:off x="2073650" y="930492"/>
            <a:ext cx="1153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/>
              <a:t>Mantissa</a:t>
            </a:r>
            <a:endParaRPr lang="en-GB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7A9361-56F0-4979-B355-A78E98E90B3F}"/>
              </a:ext>
            </a:extLst>
          </p:cNvPr>
          <p:cNvSpPr txBox="1"/>
          <p:nvPr/>
        </p:nvSpPr>
        <p:spPr>
          <a:xfrm>
            <a:off x="6271927" y="930492"/>
            <a:ext cx="1195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>
                    <a:lumMod val="85000"/>
                  </a:schemeClr>
                </a:solidFill>
              </a:rPr>
              <a:t>Exponent</a:t>
            </a:r>
            <a:endParaRPr lang="en-GB" b="1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12" name="Table 2">
            <a:extLst>
              <a:ext uri="{FF2B5EF4-FFF2-40B4-BE49-F238E27FC236}">
                <a16:creationId xmlns:a16="http://schemas.microsoft.com/office/drawing/2014/main" id="{3F5203FE-9D66-4999-A0D3-242AF6C879F2}"/>
              </a:ext>
            </a:extLst>
          </p:cNvPr>
          <p:cNvGraphicFramePr>
            <a:graphicFrameLocks noGrp="1"/>
          </p:cNvGraphicFramePr>
          <p:nvPr/>
        </p:nvGraphicFramePr>
        <p:xfrm>
          <a:off x="176564" y="3242643"/>
          <a:ext cx="8181056" cy="33840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19599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44616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325278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111626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50729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70033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780502"/>
                  </a:ext>
                </a:extLst>
              </a:tr>
            </a:tbl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id="{62FA461C-D11F-414F-8C47-5E98E8CDE321}"/>
              </a:ext>
            </a:extLst>
          </p:cNvPr>
          <p:cNvSpPr/>
          <p:nvPr/>
        </p:nvSpPr>
        <p:spPr>
          <a:xfrm>
            <a:off x="5159391" y="3867816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C4E096B-10FE-4E58-AEED-BBEA36D2FDEE}"/>
              </a:ext>
            </a:extLst>
          </p:cNvPr>
          <p:cNvSpPr/>
          <p:nvPr/>
        </p:nvSpPr>
        <p:spPr>
          <a:xfrm>
            <a:off x="5153802" y="4482178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Graphic 14" descr="Add">
            <a:extLst>
              <a:ext uri="{FF2B5EF4-FFF2-40B4-BE49-F238E27FC236}">
                <a16:creationId xmlns:a16="http://schemas.microsoft.com/office/drawing/2014/main" id="{FBC67FFD-AF68-48B8-B21C-F1B5C8DC8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25" y="2112766"/>
            <a:ext cx="531775" cy="53177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D7ABE9B-262B-48B4-B30D-BC9D4203F8EF}"/>
              </a:ext>
            </a:extLst>
          </p:cNvPr>
          <p:cNvGrpSpPr/>
          <p:nvPr/>
        </p:nvGrpSpPr>
        <p:grpSpPr>
          <a:xfrm>
            <a:off x="504825" y="1853361"/>
            <a:ext cx="4314595" cy="461665"/>
            <a:chOff x="504825" y="1853361"/>
            <a:chExt cx="4314595" cy="461665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202F942-B62F-4ADE-A921-A5DFE766E4CA}"/>
                </a:ext>
              </a:extLst>
            </p:cNvPr>
            <p:cNvSpPr/>
            <p:nvPr/>
          </p:nvSpPr>
          <p:spPr>
            <a:xfrm>
              <a:off x="4028964" y="1959768"/>
              <a:ext cx="245111" cy="24511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169FD1F-1B12-4F98-A3B3-B4FA377DB84E}"/>
                </a:ext>
              </a:extLst>
            </p:cNvPr>
            <p:cNvSpPr txBox="1"/>
            <p:nvPr/>
          </p:nvSpPr>
          <p:spPr>
            <a:xfrm>
              <a:off x="504825" y="185336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F85A416-6D26-43F4-B743-1E16DFE104BE}"/>
                </a:ext>
              </a:extLst>
            </p:cNvPr>
            <p:cNvSpPr txBox="1"/>
            <p:nvPr/>
          </p:nvSpPr>
          <p:spPr>
            <a:xfrm>
              <a:off x="1497839" y="185336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D980F4B-69A0-4F27-B619-80A45FDED709}"/>
                </a:ext>
              </a:extLst>
            </p:cNvPr>
            <p:cNvSpPr txBox="1"/>
            <p:nvPr/>
          </p:nvSpPr>
          <p:spPr>
            <a:xfrm>
              <a:off x="2490853" y="185336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6DCBAB0-F64B-4D33-8016-888559871C14}"/>
                </a:ext>
              </a:extLst>
            </p:cNvPr>
            <p:cNvSpPr txBox="1"/>
            <p:nvPr/>
          </p:nvSpPr>
          <p:spPr>
            <a:xfrm>
              <a:off x="3483867" y="185336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3738A50-522E-42AD-83BB-C4FCF7E99B6D}"/>
                </a:ext>
              </a:extLst>
            </p:cNvPr>
            <p:cNvSpPr txBox="1"/>
            <p:nvPr/>
          </p:nvSpPr>
          <p:spPr>
            <a:xfrm>
              <a:off x="4479262" y="185336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0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0D8C0DE-59E6-40C5-8EDE-C8FDFC3868A4}"/>
              </a:ext>
            </a:extLst>
          </p:cNvPr>
          <p:cNvGrpSpPr/>
          <p:nvPr/>
        </p:nvGrpSpPr>
        <p:grpSpPr>
          <a:xfrm>
            <a:off x="504825" y="2442281"/>
            <a:ext cx="4314595" cy="461665"/>
            <a:chOff x="504825" y="2442281"/>
            <a:chExt cx="4314595" cy="461665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9193322-6AC0-4BC7-9AF8-63C31C5F33C9}"/>
                </a:ext>
              </a:extLst>
            </p:cNvPr>
            <p:cNvSpPr/>
            <p:nvPr/>
          </p:nvSpPr>
          <p:spPr>
            <a:xfrm>
              <a:off x="2032650" y="2574130"/>
              <a:ext cx="245111" cy="24511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C2A5A8A-30E6-44AF-8874-A7D6EEFB2934}"/>
                </a:ext>
              </a:extLst>
            </p:cNvPr>
            <p:cNvSpPr txBox="1"/>
            <p:nvPr/>
          </p:nvSpPr>
          <p:spPr>
            <a:xfrm>
              <a:off x="504825" y="244228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3AEE775-D1B9-4300-9FB0-01E113EA3BA9}"/>
                </a:ext>
              </a:extLst>
            </p:cNvPr>
            <p:cNvSpPr txBox="1"/>
            <p:nvPr/>
          </p:nvSpPr>
          <p:spPr>
            <a:xfrm>
              <a:off x="1497839" y="244228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9EA26AE-DCE6-4A2F-8D16-26295FEC6AB8}"/>
                </a:ext>
              </a:extLst>
            </p:cNvPr>
            <p:cNvSpPr txBox="1"/>
            <p:nvPr/>
          </p:nvSpPr>
          <p:spPr>
            <a:xfrm>
              <a:off x="2490853" y="244228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08113B3-EFB9-4114-9E68-605D0AF7FCB6}"/>
                </a:ext>
              </a:extLst>
            </p:cNvPr>
            <p:cNvSpPr txBox="1"/>
            <p:nvPr/>
          </p:nvSpPr>
          <p:spPr>
            <a:xfrm>
              <a:off x="3483867" y="244228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1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7F6BD35-D4B1-4F2D-A031-863BD79B08CC}"/>
                </a:ext>
              </a:extLst>
            </p:cNvPr>
            <p:cNvSpPr txBox="1"/>
            <p:nvPr/>
          </p:nvSpPr>
          <p:spPr>
            <a:xfrm>
              <a:off x="4479262" y="244228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1</a:t>
              </a:r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21548ECD-89C1-4408-A0E4-D8BA88B76941}"/>
              </a:ext>
            </a:extLst>
          </p:cNvPr>
          <p:cNvSpPr/>
          <p:nvPr/>
        </p:nvSpPr>
        <p:spPr>
          <a:xfrm>
            <a:off x="4028964" y="1955647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9CDBA00-B8F6-43F7-9517-B6A628117640}"/>
              </a:ext>
            </a:extLst>
          </p:cNvPr>
          <p:cNvSpPr/>
          <p:nvPr/>
        </p:nvSpPr>
        <p:spPr>
          <a:xfrm>
            <a:off x="2040679" y="2565888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C82D21-B9FA-4808-9B1F-15B847F94A7B}"/>
              </a:ext>
            </a:extLst>
          </p:cNvPr>
          <p:cNvSpPr txBox="1"/>
          <p:nvPr/>
        </p:nvSpPr>
        <p:spPr>
          <a:xfrm>
            <a:off x="533400" y="375953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4FB3CFD-098B-4B40-88F1-5F7A12ECCAED}"/>
              </a:ext>
            </a:extLst>
          </p:cNvPr>
          <p:cNvSpPr txBox="1"/>
          <p:nvPr/>
        </p:nvSpPr>
        <p:spPr>
          <a:xfrm>
            <a:off x="6617421" y="375953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2B70D93-F05E-43BD-81D3-AEFC7C5FBCCF}"/>
              </a:ext>
            </a:extLst>
          </p:cNvPr>
          <p:cNvSpPr txBox="1"/>
          <p:nvPr/>
        </p:nvSpPr>
        <p:spPr>
          <a:xfrm>
            <a:off x="7685715" y="375953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C19FE1C-6C33-4D3D-929B-E8B33CB885A7}"/>
              </a:ext>
            </a:extLst>
          </p:cNvPr>
          <p:cNvSpPr txBox="1"/>
          <p:nvPr/>
        </p:nvSpPr>
        <p:spPr>
          <a:xfrm>
            <a:off x="538836" y="435764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125ED64-EAC2-46B2-93A1-11FD8EF67FF0}"/>
              </a:ext>
            </a:extLst>
          </p:cNvPr>
          <p:cNvSpPr txBox="1"/>
          <p:nvPr/>
        </p:nvSpPr>
        <p:spPr>
          <a:xfrm>
            <a:off x="1539740" y="435764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C55A41C-8420-4A4E-8D85-F132C11DB90E}"/>
              </a:ext>
            </a:extLst>
          </p:cNvPr>
          <p:cNvSpPr txBox="1"/>
          <p:nvPr/>
        </p:nvSpPr>
        <p:spPr>
          <a:xfrm>
            <a:off x="2553994" y="435763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0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94885E1-85A8-4564-91D8-146E88E53FD9}"/>
              </a:ext>
            </a:extLst>
          </p:cNvPr>
          <p:cNvSpPr/>
          <p:nvPr/>
        </p:nvSpPr>
        <p:spPr>
          <a:xfrm>
            <a:off x="5159391" y="5331660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29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6.25E-7 -3.7037E-6 L 0.09297 0.27801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48" y="1388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6.25E-7 -3.33333E-6 L 0.25599 0.27778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99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By adding up the columns with 1s in, we have performed the addition:</a:t>
            </a:r>
            <a:br>
              <a:rPr lang="en-GB" sz="1600" dirty="0">
                <a:solidFill>
                  <a:schemeClr val="tx1"/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3 + -5 = -2 (-16 + 8 + 4 + 2)</a:t>
            </a:r>
          </a:p>
          <a:p>
            <a:pPr>
              <a:buClr>
                <a:schemeClr val="tx1"/>
              </a:buClr>
            </a:pPr>
            <a:endParaRPr lang="en-GB" sz="1600" dirty="0">
              <a:solidFill>
                <a:schemeClr val="tx1"/>
              </a:solidFill>
            </a:endParaRPr>
          </a:p>
          <a:p>
            <a:pPr marL="342000" indent="-3420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…which is the same as the subtraction: 3 - 5 = -2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6416259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Subtracting normalised floating-point numbers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0BB28585-5DEE-4326-8884-91A9A557CB2D}"/>
              </a:ext>
            </a:extLst>
          </p:cNvPr>
          <p:cNvGraphicFramePr>
            <a:graphicFrameLocks noGrp="1"/>
          </p:cNvGraphicFramePr>
          <p:nvPr/>
        </p:nvGraphicFramePr>
        <p:xfrm>
          <a:off x="176564" y="1227288"/>
          <a:ext cx="8181054" cy="1371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3629059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33463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33463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  <a:tr h="33463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32527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46BAC33-2E8C-400A-9FE5-4589406F1072}"/>
              </a:ext>
            </a:extLst>
          </p:cNvPr>
          <p:cNvSpPr txBox="1"/>
          <p:nvPr/>
        </p:nvSpPr>
        <p:spPr>
          <a:xfrm>
            <a:off x="2073650" y="893916"/>
            <a:ext cx="1153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>
                    <a:lumMod val="85000"/>
                  </a:schemeClr>
                </a:solidFill>
              </a:rPr>
              <a:t>Mantissa</a:t>
            </a:r>
            <a:endParaRPr lang="en-GB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7A9361-56F0-4979-B355-A78E98E90B3F}"/>
              </a:ext>
            </a:extLst>
          </p:cNvPr>
          <p:cNvSpPr txBox="1"/>
          <p:nvPr/>
        </p:nvSpPr>
        <p:spPr>
          <a:xfrm>
            <a:off x="6271927" y="893916"/>
            <a:ext cx="1195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>
                    <a:lumMod val="85000"/>
                  </a:schemeClr>
                </a:solidFill>
              </a:rPr>
              <a:t>Exponent</a:t>
            </a:r>
            <a:endParaRPr lang="en-GB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202F942-B62F-4ADE-A921-A5DFE766E4CA}"/>
              </a:ext>
            </a:extLst>
          </p:cNvPr>
          <p:cNvSpPr/>
          <p:nvPr/>
        </p:nvSpPr>
        <p:spPr>
          <a:xfrm>
            <a:off x="3041031" y="1795176"/>
            <a:ext cx="245111" cy="245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9193322-6AC0-4BC7-9AF8-63C31C5F33C9}"/>
              </a:ext>
            </a:extLst>
          </p:cNvPr>
          <p:cNvSpPr/>
          <p:nvPr/>
        </p:nvSpPr>
        <p:spPr>
          <a:xfrm>
            <a:off x="4032138" y="2254090"/>
            <a:ext cx="245111" cy="245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2" name="Table 2">
            <a:extLst>
              <a:ext uri="{FF2B5EF4-FFF2-40B4-BE49-F238E27FC236}">
                <a16:creationId xmlns:a16="http://schemas.microsoft.com/office/drawing/2014/main" id="{3F5203FE-9D66-4999-A0D3-242AF6C879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558990"/>
              </p:ext>
            </p:extLst>
          </p:nvPr>
        </p:nvGraphicFramePr>
        <p:xfrm>
          <a:off x="176564" y="2721435"/>
          <a:ext cx="8181056" cy="3978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19599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44616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325278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389961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111626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50729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70033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780502"/>
                  </a:ext>
                </a:extLst>
              </a:tr>
            </a:tbl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id="{62FA461C-D11F-414F-8C47-5E98E8CDE321}"/>
              </a:ext>
            </a:extLst>
          </p:cNvPr>
          <p:cNvSpPr/>
          <p:nvPr/>
        </p:nvSpPr>
        <p:spPr>
          <a:xfrm>
            <a:off x="5159391" y="3346608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C4E096B-10FE-4E58-AEED-BBEA36D2FDEE}"/>
              </a:ext>
            </a:extLst>
          </p:cNvPr>
          <p:cNvSpPr/>
          <p:nvPr/>
        </p:nvSpPr>
        <p:spPr>
          <a:xfrm>
            <a:off x="5153802" y="3960970"/>
            <a:ext cx="245111" cy="245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Graphic 14" descr="Add">
            <a:extLst>
              <a:ext uri="{FF2B5EF4-FFF2-40B4-BE49-F238E27FC236}">
                <a16:creationId xmlns:a16="http://schemas.microsoft.com/office/drawing/2014/main" id="{FBC67FFD-AF68-48B8-B21C-F1B5C8DC81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4220" b="45929"/>
          <a:stretch/>
        </p:blipFill>
        <p:spPr>
          <a:xfrm>
            <a:off x="1625" y="2117312"/>
            <a:ext cx="531775" cy="52387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CF0EE9EA-647E-4ECA-9EFD-BD4B78FABE05}"/>
              </a:ext>
            </a:extLst>
          </p:cNvPr>
          <p:cNvSpPr/>
          <p:nvPr/>
        </p:nvSpPr>
        <p:spPr>
          <a:xfrm>
            <a:off x="5149866" y="4536132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8FAAF62-8BEA-4A0F-96E9-2B8A674E42B0}"/>
              </a:ext>
            </a:extLst>
          </p:cNvPr>
          <p:cNvSpPr/>
          <p:nvPr/>
        </p:nvSpPr>
        <p:spPr>
          <a:xfrm>
            <a:off x="5149865" y="5406416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B1DC75-6857-4BC0-B206-34D46FA4AFBF}"/>
              </a:ext>
            </a:extLst>
          </p:cNvPr>
          <p:cNvSpPr txBox="1"/>
          <p:nvPr/>
        </p:nvSpPr>
        <p:spPr>
          <a:xfrm>
            <a:off x="269410" y="3253527"/>
            <a:ext cx="1053333" cy="430887"/>
          </a:xfrm>
          <a:prstGeom prst="rect">
            <a:avLst/>
          </a:prstGeom>
          <a:solidFill>
            <a:schemeClr val="accent4"/>
          </a:solidFill>
        </p:spPr>
        <p:txBody>
          <a:bodyPr wrap="square" tIns="0" bIns="0">
            <a:spAutoFit/>
          </a:bodyPr>
          <a:lstStyle/>
          <a:p>
            <a:pPr marL="0" lvl="1">
              <a:buClr>
                <a:schemeClr val="tx1"/>
              </a:buClr>
            </a:pPr>
            <a:r>
              <a:rPr lang="en-GB" sz="28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73DF51-5083-4BDB-B700-A5F0A082DB24}"/>
              </a:ext>
            </a:extLst>
          </p:cNvPr>
          <p:cNvSpPr txBox="1"/>
          <p:nvPr/>
        </p:nvSpPr>
        <p:spPr>
          <a:xfrm>
            <a:off x="269410" y="4442179"/>
            <a:ext cx="1053333" cy="430887"/>
          </a:xfrm>
          <a:prstGeom prst="rect">
            <a:avLst/>
          </a:prstGeom>
          <a:solidFill>
            <a:schemeClr val="accent4"/>
          </a:solidFill>
        </p:spPr>
        <p:txBody>
          <a:bodyPr wrap="square" tIns="0" bIns="0">
            <a:spAutoFit/>
          </a:bodyPr>
          <a:lstStyle/>
          <a:p>
            <a:pPr marL="0" lvl="1">
              <a:buClr>
                <a:schemeClr val="tx1"/>
              </a:buClr>
            </a:pPr>
            <a:r>
              <a:rPr lang="en-GB" sz="2800" b="1" dirty="0">
                <a:solidFill>
                  <a:schemeClr val="tx1"/>
                </a:solidFill>
              </a:rPr>
              <a:t>-5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CF68D65-9F7C-461A-84CF-C68986761081}"/>
              </a:ext>
            </a:extLst>
          </p:cNvPr>
          <p:cNvSpPr txBox="1"/>
          <p:nvPr/>
        </p:nvSpPr>
        <p:spPr>
          <a:xfrm>
            <a:off x="269410" y="5305446"/>
            <a:ext cx="1053333" cy="430887"/>
          </a:xfrm>
          <a:prstGeom prst="rect">
            <a:avLst/>
          </a:prstGeom>
          <a:solidFill>
            <a:schemeClr val="accent4"/>
          </a:solidFill>
        </p:spPr>
        <p:txBody>
          <a:bodyPr wrap="square" tIns="0" bIns="0">
            <a:spAutoFit/>
          </a:bodyPr>
          <a:lstStyle/>
          <a:p>
            <a:pPr marL="0" lvl="1">
              <a:buClr>
                <a:schemeClr val="tx1"/>
              </a:buClr>
            </a:pPr>
            <a:r>
              <a:rPr lang="en-GB" sz="2800" b="1" dirty="0">
                <a:solidFill>
                  <a:schemeClr val="tx1"/>
                </a:solidFill>
              </a:rPr>
              <a:t>-2</a:t>
            </a:r>
          </a:p>
        </p:txBody>
      </p:sp>
    </p:spTree>
    <p:extLst>
      <p:ext uri="{BB962C8B-B14F-4D97-AF65-F5344CB8AC3E}">
        <p14:creationId xmlns:p14="http://schemas.microsoft.com/office/powerpoint/2010/main" val="7391002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>
            <a:extLst>
              <a:ext uri="{FF2B5EF4-FFF2-40B4-BE49-F238E27FC236}">
                <a16:creationId xmlns:a16="http://schemas.microsoft.com/office/drawing/2014/main" id="{34E5A0B8-DF52-4CA6-8E21-E8D69AA61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5744"/>
            <a:ext cx="12192000" cy="2438400"/>
          </a:xfrm>
          <a:prstGeom prst="rect">
            <a:avLst/>
          </a:prstGeom>
        </p:spPr>
      </p:pic>
      <p:pic>
        <p:nvPicPr>
          <p:cNvPr id="7" name="Picture 6" descr="A picture containing clock&#10;&#10;Description automatically generated">
            <a:extLst>
              <a:ext uri="{FF2B5EF4-FFF2-40B4-BE49-F238E27FC236}">
                <a16:creationId xmlns:a16="http://schemas.microsoft.com/office/drawing/2014/main" id="{4C66A59F-2611-4CD7-AE9B-D62C0C3C8E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51" y="824969"/>
            <a:ext cx="1470976" cy="147097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173DBB5-0C46-42EF-A5DE-7DBA8A354C3C}"/>
              </a:ext>
            </a:extLst>
          </p:cNvPr>
          <p:cNvSpPr txBox="1"/>
          <p:nvPr/>
        </p:nvSpPr>
        <p:spPr>
          <a:xfrm>
            <a:off x="1529854" y="3311359"/>
            <a:ext cx="913229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/>
              <a:t>How do you perform arithmetic with floating-point numbers?</a:t>
            </a:r>
            <a:endParaRPr lang="en-GB" sz="2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F1938E-8769-44AB-8F10-383347A5A6E1}"/>
              </a:ext>
            </a:extLst>
          </p:cNvPr>
          <p:cNvSpPr/>
          <p:nvPr/>
        </p:nvSpPr>
        <p:spPr>
          <a:xfrm>
            <a:off x="2277502" y="1063494"/>
            <a:ext cx="6960765" cy="993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Having watched this video, you should be able to answer the following keys question.</a:t>
            </a:r>
            <a:endParaRPr lang="en-GB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6796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2947853-E1EE-4D77-9DC1-BD14C2A80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626" y="-28576"/>
            <a:ext cx="12239625" cy="688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8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Work out where the </a:t>
            </a:r>
            <a:r>
              <a:rPr lang="en-GB" sz="1600" b="1" dirty="0">
                <a:solidFill>
                  <a:schemeClr val="tx1"/>
                </a:solidFill>
              </a:rPr>
              <a:t>binary point</a:t>
            </a:r>
            <a:r>
              <a:rPr lang="en-GB" sz="1600" dirty="0">
                <a:solidFill>
                  <a:schemeClr val="tx1"/>
                </a:solidFill>
              </a:rPr>
              <a:t> should be in each number using its </a:t>
            </a:r>
            <a:r>
              <a:rPr lang="en-GB" sz="1600" b="1" dirty="0">
                <a:solidFill>
                  <a:schemeClr val="tx1"/>
                </a:solidFill>
              </a:rPr>
              <a:t>exponent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Line both numbers up on the normal binary number line so the binary points are in the same position.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endParaRPr lang="en-GB" sz="1600" dirty="0">
              <a:solidFill>
                <a:schemeClr val="tx1"/>
              </a:solidFill>
            </a:endParaRP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Add the numbers up in the normal way following the rules of </a:t>
            </a:r>
            <a:r>
              <a:rPr lang="en-GB" sz="1600" b="1" dirty="0">
                <a:solidFill>
                  <a:schemeClr val="tx1"/>
                </a:solidFill>
              </a:rPr>
              <a:t>binary </a:t>
            </a:r>
            <a:r>
              <a:rPr lang="en-GB" sz="1600" dirty="0">
                <a:solidFill>
                  <a:schemeClr val="tx1"/>
                </a:solidFill>
              </a:rPr>
              <a:t>addition: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0 + 0 = 0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0 + 1 = 1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1 + 1 = 0 carry 1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1 + 1 + 1 = 1 carry 1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5556723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Adding normalised floating-point numbers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0BB28585-5DEE-4326-8884-91A9A557CB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152461"/>
              </p:ext>
            </p:extLst>
          </p:nvPr>
        </p:nvGraphicFramePr>
        <p:xfrm>
          <a:off x="176565" y="1327584"/>
          <a:ext cx="8181054" cy="16462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3629059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44616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32527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46BAC33-2E8C-400A-9FE5-4589406F1072}"/>
              </a:ext>
            </a:extLst>
          </p:cNvPr>
          <p:cNvSpPr txBox="1"/>
          <p:nvPr/>
        </p:nvSpPr>
        <p:spPr>
          <a:xfrm>
            <a:off x="2073650" y="930492"/>
            <a:ext cx="1153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>
                    <a:lumMod val="85000"/>
                  </a:schemeClr>
                </a:solidFill>
              </a:rPr>
              <a:t>Mantissa</a:t>
            </a:r>
            <a:endParaRPr lang="en-GB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7A9361-56F0-4979-B355-A78E98E90B3F}"/>
              </a:ext>
            </a:extLst>
          </p:cNvPr>
          <p:cNvSpPr txBox="1"/>
          <p:nvPr/>
        </p:nvSpPr>
        <p:spPr>
          <a:xfrm>
            <a:off x="6271927" y="930492"/>
            <a:ext cx="1195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>
                    <a:lumMod val="85000"/>
                  </a:schemeClr>
                </a:solidFill>
              </a:rPr>
              <a:t>Exponent</a:t>
            </a:r>
            <a:endParaRPr lang="en-GB" b="1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12" name="Table 2">
            <a:extLst>
              <a:ext uri="{FF2B5EF4-FFF2-40B4-BE49-F238E27FC236}">
                <a16:creationId xmlns:a16="http://schemas.microsoft.com/office/drawing/2014/main" id="{3F5203FE-9D66-4999-A0D3-242AF6C879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124605"/>
              </p:ext>
            </p:extLst>
          </p:nvPr>
        </p:nvGraphicFramePr>
        <p:xfrm>
          <a:off x="176564" y="3242643"/>
          <a:ext cx="8181056" cy="33840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19599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44616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325278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111626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50729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70033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780502"/>
                  </a:ext>
                </a:extLst>
              </a:tr>
            </a:tbl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id="{62FA461C-D11F-414F-8C47-5E98E8CDE321}"/>
              </a:ext>
            </a:extLst>
          </p:cNvPr>
          <p:cNvSpPr/>
          <p:nvPr/>
        </p:nvSpPr>
        <p:spPr>
          <a:xfrm>
            <a:off x="5159391" y="3867816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C4E096B-10FE-4E58-AEED-BBEA36D2FDEE}"/>
              </a:ext>
            </a:extLst>
          </p:cNvPr>
          <p:cNvSpPr/>
          <p:nvPr/>
        </p:nvSpPr>
        <p:spPr>
          <a:xfrm>
            <a:off x="5153802" y="4482178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Graphic 14" descr="Add">
            <a:extLst>
              <a:ext uri="{FF2B5EF4-FFF2-40B4-BE49-F238E27FC236}">
                <a16:creationId xmlns:a16="http://schemas.microsoft.com/office/drawing/2014/main" id="{FBC67FFD-AF68-48B8-B21C-F1B5C8DC8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25" y="2112766"/>
            <a:ext cx="531775" cy="531775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21548ECD-89C1-4408-A0E4-D8BA88B76941}"/>
              </a:ext>
            </a:extLst>
          </p:cNvPr>
          <p:cNvSpPr/>
          <p:nvPr/>
        </p:nvSpPr>
        <p:spPr>
          <a:xfrm>
            <a:off x="4028964" y="1955647"/>
            <a:ext cx="245111" cy="245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9CDBA00-B8F6-43F7-9517-B6A628117640}"/>
              </a:ext>
            </a:extLst>
          </p:cNvPr>
          <p:cNvSpPr/>
          <p:nvPr/>
        </p:nvSpPr>
        <p:spPr>
          <a:xfrm>
            <a:off x="2040679" y="2565888"/>
            <a:ext cx="245111" cy="245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AD86A6D-1444-4C29-9A22-A3A9E320945A}"/>
              </a:ext>
            </a:extLst>
          </p:cNvPr>
          <p:cNvSpPr/>
          <p:nvPr/>
        </p:nvSpPr>
        <p:spPr>
          <a:xfrm>
            <a:off x="5159391" y="5331660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580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Work out where the </a:t>
            </a:r>
            <a:r>
              <a:rPr lang="en-GB" sz="1600" b="1" dirty="0">
                <a:solidFill>
                  <a:schemeClr val="tx1"/>
                </a:solidFill>
              </a:rPr>
              <a:t>binary point</a:t>
            </a:r>
            <a:r>
              <a:rPr lang="en-GB" sz="1600" dirty="0">
                <a:solidFill>
                  <a:schemeClr val="tx1"/>
                </a:solidFill>
              </a:rPr>
              <a:t> should be in each number using its </a:t>
            </a:r>
            <a:r>
              <a:rPr lang="en-GB" sz="1600" b="1" dirty="0">
                <a:solidFill>
                  <a:schemeClr val="tx1"/>
                </a:solidFill>
              </a:rPr>
              <a:t>exponent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Line both numbers up on the normal binary number line so the binary points are in the same position.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endParaRPr lang="en-GB" sz="1600" dirty="0">
              <a:solidFill>
                <a:schemeClr val="tx1"/>
              </a:solidFill>
            </a:endParaRP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Add the numbers up in the normal way following the rules of </a:t>
            </a:r>
            <a:r>
              <a:rPr lang="en-GB" sz="1600" b="1" dirty="0">
                <a:solidFill>
                  <a:schemeClr val="tx1"/>
                </a:solidFill>
              </a:rPr>
              <a:t>binary </a:t>
            </a:r>
            <a:r>
              <a:rPr lang="en-GB" sz="1600" dirty="0">
                <a:solidFill>
                  <a:schemeClr val="tx1"/>
                </a:solidFill>
              </a:rPr>
              <a:t>addition: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0 + 0 = 0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0 + 1 = 1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1 + 1 = 0 carry 1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1 + 1 + 1 = 1 carry 1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5556723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Adding normalised floating-point numbers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0BB28585-5DEE-4326-8884-91A9A557CB2D}"/>
              </a:ext>
            </a:extLst>
          </p:cNvPr>
          <p:cNvGraphicFramePr>
            <a:graphicFrameLocks noGrp="1"/>
          </p:cNvGraphicFramePr>
          <p:nvPr/>
        </p:nvGraphicFramePr>
        <p:xfrm>
          <a:off x="176565" y="1327584"/>
          <a:ext cx="8181054" cy="16462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3629059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44616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32527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46BAC33-2E8C-400A-9FE5-4589406F1072}"/>
              </a:ext>
            </a:extLst>
          </p:cNvPr>
          <p:cNvSpPr txBox="1"/>
          <p:nvPr/>
        </p:nvSpPr>
        <p:spPr>
          <a:xfrm>
            <a:off x="2073650" y="930492"/>
            <a:ext cx="1153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>
                    <a:lumMod val="85000"/>
                  </a:schemeClr>
                </a:solidFill>
              </a:rPr>
              <a:t>Mantissa</a:t>
            </a:r>
            <a:endParaRPr lang="en-GB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7A9361-56F0-4979-B355-A78E98E90B3F}"/>
              </a:ext>
            </a:extLst>
          </p:cNvPr>
          <p:cNvSpPr txBox="1"/>
          <p:nvPr/>
        </p:nvSpPr>
        <p:spPr>
          <a:xfrm>
            <a:off x="6271927" y="930492"/>
            <a:ext cx="1195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>
                    <a:lumMod val="85000"/>
                  </a:schemeClr>
                </a:solidFill>
              </a:rPr>
              <a:t>Exponent</a:t>
            </a:r>
            <a:endParaRPr lang="en-GB" b="1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12" name="Table 2">
            <a:extLst>
              <a:ext uri="{FF2B5EF4-FFF2-40B4-BE49-F238E27FC236}">
                <a16:creationId xmlns:a16="http://schemas.microsoft.com/office/drawing/2014/main" id="{3F5203FE-9D66-4999-A0D3-242AF6C879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961954"/>
              </p:ext>
            </p:extLst>
          </p:nvPr>
        </p:nvGraphicFramePr>
        <p:xfrm>
          <a:off x="176564" y="3242643"/>
          <a:ext cx="8181056" cy="33840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19599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44616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325278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111626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50729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70033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780502"/>
                  </a:ext>
                </a:extLst>
              </a:tr>
            </a:tbl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id="{62FA461C-D11F-414F-8C47-5E98E8CDE321}"/>
              </a:ext>
            </a:extLst>
          </p:cNvPr>
          <p:cNvSpPr/>
          <p:nvPr/>
        </p:nvSpPr>
        <p:spPr>
          <a:xfrm>
            <a:off x="5159391" y="3867816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C4E096B-10FE-4E58-AEED-BBEA36D2FDEE}"/>
              </a:ext>
            </a:extLst>
          </p:cNvPr>
          <p:cNvSpPr/>
          <p:nvPr/>
        </p:nvSpPr>
        <p:spPr>
          <a:xfrm>
            <a:off x="5153802" y="4482178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Graphic 14" descr="Add">
            <a:extLst>
              <a:ext uri="{FF2B5EF4-FFF2-40B4-BE49-F238E27FC236}">
                <a16:creationId xmlns:a16="http://schemas.microsoft.com/office/drawing/2014/main" id="{FBC67FFD-AF68-48B8-B21C-F1B5C8DC8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25" y="2112766"/>
            <a:ext cx="531775" cy="531775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21548ECD-89C1-4408-A0E4-D8BA88B76941}"/>
              </a:ext>
            </a:extLst>
          </p:cNvPr>
          <p:cNvSpPr/>
          <p:nvPr/>
        </p:nvSpPr>
        <p:spPr>
          <a:xfrm>
            <a:off x="4028964" y="1955647"/>
            <a:ext cx="245111" cy="245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9CDBA00-B8F6-43F7-9517-B6A628117640}"/>
              </a:ext>
            </a:extLst>
          </p:cNvPr>
          <p:cNvSpPr/>
          <p:nvPr/>
        </p:nvSpPr>
        <p:spPr>
          <a:xfrm>
            <a:off x="2040679" y="2565888"/>
            <a:ext cx="245111" cy="245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4E6C813-377C-4754-8693-15F0342F2A3C}"/>
              </a:ext>
            </a:extLst>
          </p:cNvPr>
          <p:cNvSpPr/>
          <p:nvPr/>
        </p:nvSpPr>
        <p:spPr>
          <a:xfrm>
            <a:off x="5159391" y="5331660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401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Work out where the </a:t>
            </a:r>
            <a:r>
              <a:rPr lang="en-GB" sz="1600" b="1" dirty="0">
                <a:solidFill>
                  <a:schemeClr val="tx1"/>
                </a:solidFill>
              </a:rPr>
              <a:t>binary point</a:t>
            </a:r>
            <a:r>
              <a:rPr lang="en-GB" sz="1600" dirty="0">
                <a:solidFill>
                  <a:schemeClr val="tx1"/>
                </a:solidFill>
              </a:rPr>
              <a:t> should be in each number using its </a:t>
            </a:r>
            <a:r>
              <a:rPr lang="en-GB" sz="1600" b="1" dirty="0">
                <a:solidFill>
                  <a:schemeClr val="tx1"/>
                </a:solidFill>
              </a:rPr>
              <a:t>exponent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Line both numbers up on the normal binary number line so the binary points are in the same position.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endParaRPr lang="en-GB" sz="1600" dirty="0">
              <a:solidFill>
                <a:schemeClr val="tx1"/>
              </a:solidFill>
            </a:endParaRP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Add the numbers up in the normal way following the rules of </a:t>
            </a:r>
            <a:r>
              <a:rPr lang="en-GB" sz="1600" b="1" dirty="0">
                <a:solidFill>
                  <a:schemeClr val="tx1"/>
                </a:solidFill>
              </a:rPr>
              <a:t>binary </a:t>
            </a:r>
            <a:r>
              <a:rPr lang="en-GB" sz="1600" dirty="0">
                <a:solidFill>
                  <a:schemeClr val="tx1"/>
                </a:solidFill>
              </a:rPr>
              <a:t>addition: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0 + 0 = 0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0 + 1 = 1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1 + 1 = 0 carry 1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1 + 1 + 1 = 1 carry 1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5556723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Adding normalised floating-point numbers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0BB28585-5DEE-4326-8884-91A9A557CB2D}"/>
              </a:ext>
            </a:extLst>
          </p:cNvPr>
          <p:cNvGraphicFramePr>
            <a:graphicFrameLocks noGrp="1"/>
          </p:cNvGraphicFramePr>
          <p:nvPr/>
        </p:nvGraphicFramePr>
        <p:xfrm>
          <a:off x="176565" y="1327584"/>
          <a:ext cx="8181054" cy="16462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3629059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44616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32527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46BAC33-2E8C-400A-9FE5-4589406F1072}"/>
              </a:ext>
            </a:extLst>
          </p:cNvPr>
          <p:cNvSpPr txBox="1"/>
          <p:nvPr/>
        </p:nvSpPr>
        <p:spPr>
          <a:xfrm>
            <a:off x="2073650" y="930492"/>
            <a:ext cx="1153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>
                    <a:lumMod val="85000"/>
                  </a:schemeClr>
                </a:solidFill>
              </a:rPr>
              <a:t>Mantissa</a:t>
            </a:r>
            <a:endParaRPr lang="en-GB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7A9361-56F0-4979-B355-A78E98E90B3F}"/>
              </a:ext>
            </a:extLst>
          </p:cNvPr>
          <p:cNvSpPr txBox="1"/>
          <p:nvPr/>
        </p:nvSpPr>
        <p:spPr>
          <a:xfrm>
            <a:off x="6271927" y="930492"/>
            <a:ext cx="1195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>
                    <a:lumMod val="85000"/>
                  </a:schemeClr>
                </a:solidFill>
              </a:rPr>
              <a:t>Exponent</a:t>
            </a:r>
            <a:endParaRPr lang="en-GB" b="1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12" name="Table 2">
            <a:extLst>
              <a:ext uri="{FF2B5EF4-FFF2-40B4-BE49-F238E27FC236}">
                <a16:creationId xmlns:a16="http://schemas.microsoft.com/office/drawing/2014/main" id="{3F5203FE-9D66-4999-A0D3-242AF6C879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995510"/>
              </p:ext>
            </p:extLst>
          </p:nvPr>
        </p:nvGraphicFramePr>
        <p:xfrm>
          <a:off x="176564" y="3242643"/>
          <a:ext cx="8181056" cy="33840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19599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44616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325278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111626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50729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70033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780502"/>
                  </a:ext>
                </a:extLst>
              </a:tr>
            </a:tbl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id="{62FA461C-D11F-414F-8C47-5E98E8CDE321}"/>
              </a:ext>
            </a:extLst>
          </p:cNvPr>
          <p:cNvSpPr/>
          <p:nvPr/>
        </p:nvSpPr>
        <p:spPr>
          <a:xfrm>
            <a:off x="5159391" y="3867816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C4E096B-10FE-4E58-AEED-BBEA36D2FDEE}"/>
              </a:ext>
            </a:extLst>
          </p:cNvPr>
          <p:cNvSpPr/>
          <p:nvPr/>
        </p:nvSpPr>
        <p:spPr>
          <a:xfrm>
            <a:off x="5159391" y="5331660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Graphic 14" descr="Add">
            <a:extLst>
              <a:ext uri="{FF2B5EF4-FFF2-40B4-BE49-F238E27FC236}">
                <a16:creationId xmlns:a16="http://schemas.microsoft.com/office/drawing/2014/main" id="{FBC67FFD-AF68-48B8-B21C-F1B5C8DC8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25" y="2112766"/>
            <a:ext cx="531775" cy="531775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21548ECD-89C1-4408-A0E4-D8BA88B76941}"/>
              </a:ext>
            </a:extLst>
          </p:cNvPr>
          <p:cNvSpPr/>
          <p:nvPr/>
        </p:nvSpPr>
        <p:spPr>
          <a:xfrm>
            <a:off x="4028964" y="1955647"/>
            <a:ext cx="245111" cy="245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9CDBA00-B8F6-43F7-9517-B6A628117640}"/>
              </a:ext>
            </a:extLst>
          </p:cNvPr>
          <p:cNvSpPr/>
          <p:nvPr/>
        </p:nvSpPr>
        <p:spPr>
          <a:xfrm>
            <a:off x="2040679" y="2565888"/>
            <a:ext cx="245111" cy="245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63DBE5D-E550-4051-927F-31605A4FB4ED}"/>
              </a:ext>
            </a:extLst>
          </p:cNvPr>
          <p:cNvSpPr/>
          <p:nvPr/>
        </p:nvSpPr>
        <p:spPr>
          <a:xfrm>
            <a:off x="5153802" y="4482178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631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D926B-63FC-4701-BC8D-C0B112CEB516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Work out where the </a:t>
            </a:r>
            <a:r>
              <a:rPr lang="en-GB" sz="1600" b="1" dirty="0">
                <a:solidFill>
                  <a:schemeClr val="tx1"/>
                </a:solidFill>
              </a:rPr>
              <a:t>binary point</a:t>
            </a:r>
            <a:r>
              <a:rPr lang="en-GB" sz="1600" dirty="0">
                <a:solidFill>
                  <a:schemeClr val="tx1"/>
                </a:solidFill>
              </a:rPr>
              <a:t> should be in each number using its </a:t>
            </a:r>
            <a:r>
              <a:rPr lang="en-GB" sz="1600" b="1" dirty="0">
                <a:solidFill>
                  <a:schemeClr val="tx1"/>
                </a:solidFill>
              </a:rPr>
              <a:t>exponent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Line both numbers up on the normal binary number line so the binary points are in the same position.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endParaRPr lang="en-GB" sz="1600" dirty="0">
              <a:solidFill>
                <a:schemeClr val="tx1"/>
              </a:solidFill>
            </a:endParaRP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Add the numbers up in the normal way following the rules of </a:t>
            </a:r>
            <a:r>
              <a:rPr lang="en-GB" sz="1600" b="1" dirty="0">
                <a:solidFill>
                  <a:schemeClr val="tx1"/>
                </a:solidFill>
              </a:rPr>
              <a:t>binary </a:t>
            </a:r>
            <a:r>
              <a:rPr lang="en-GB" sz="1600" dirty="0">
                <a:solidFill>
                  <a:schemeClr val="tx1"/>
                </a:solidFill>
              </a:rPr>
              <a:t>addition: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0 + 0 = 0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0 + 1 = 1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1 + 1 = 0 carry 1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1 + 1 + 1 = 1 carry 1 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5556723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Adding normalised floating-point numbers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0BB28585-5DEE-4326-8884-91A9A557CB2D}"/>
              </a:ext>
            </a:extLst>
          </p:cNvPr>
          <p:cNvGraphicFramePr>
            <a:graphicFrameLocks noGrp="1"/>
          </p:cNvGraphicFramePr>
          <p:nvPr/>
        </p:nvGraphicFramePr>
        <p:xfrm>
          <a:off x="176565" y="1327584"/>
          <a:ext cx="8181054" cy="16462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3641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993641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3629059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01523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44616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1/16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-4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32527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46BAC33-2E8C-400A-9FE5-4589406F1072}"/>
              </a:ext>
            </a:extLst>
          </p:cNvPr>
          <p:cNvSpPr txBox="1"/>
          <p:nvPr/>
        </p:nvSpPr>
        <p:spPr>
          <a:xfrm>
            <a:off x="2073650" y="930492"/>
            <a:ext cx="1153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>
                    <a:lumMod val="85000"/>
                  </a:schemeClr>
                </a:solidFill>
              </a:rPr>
              <a:t>Mantissa</a:t>
            </a:r>
            <a:endParaRPr lang="en-GB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7A9361-56F0-4979-B355-A78E98E90B3F}"/>
              </a:ext>
            </a:extLst>
          </p:cNvPr>
          <p:cNvSpPr txBox="1"/>
          <p:nvPr/>
        </p:nvSpPr>
        <p:spPr>
          <a:xfrm>
            <a:off x="6271927" y="930492"/>
            <a:ext cx="1195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>
                    <a:lumMod val="85000"/>
                  </a:schemeClr>
                </a:solidFill>
              </a:rPr>
              <a:t>Exponent</a:t>
            </a:r>
            <a:endParaRPr lang="en-GB" b="1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12" name="Table 2">
            <a:extLst>
              <a:ext uri="{FF2B5EF4-FFF2-40B4-BE49-F238E27FC236}">
                <a16:creationId xmlns:a16="http://schemas.microsoft.com/office/drawing/2014/main" id="{3F5203FE-9D66-4999-A0D3-242AF6C879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726527"/>
              </p:ext>
            </p:extLst>
          </p:nvPr>
        </p:nvGraphicFramePr>
        <p:xfrm>
          <a:off x="176564" y="3242643"/>
          <a:ext cx="8181056" cy="33840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19599">
                  <a:extLst>
                    <a:ext uri="{9D8B030D-6E8A-4147-A177-3AD203B41FA5}">
                      <a16:colId xmlns:a16="http://schemas.microsoft.com/office/drawing/2014/main" val="630306742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153707555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488028593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932464074"/>
                    </a:ext>
                  </a:extLst>
                </a:gridCol>
                <a:gridCol w="1019599">
                  <a:extLst>
                    <a:ext uri="{9D8B030D-6E8A-4147-A177-3AD203B41FA5}">
                      <a16:colId xmlns:a16="http://schemas.microsoft.com/office/drawing/2014/main" val="393373572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2268249601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895163314"/>
                    </a:ext>
                  </a:extLst>
                </a:gridCol>
                <a:gridCol w="1027687">
                  <a:extLst>
                    <a:ext uri="{9D8B030D-6E8A-4147-A177-3AD203B41FA5}">
                      <a16:colId xmlns:a16="http://schemas.microsoft.com/office/drawing/2014/main" val="1263790025"/>
                    </a:ext>
                  </a:extLst>
                </a:gridCol>
              </a:tblGrid>
              <a:tr h="44616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-16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1/2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1/4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1/8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3568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180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325278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111626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50729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700335"/>
                  </a:ext>
                </a:extLst>
              </a:tr>
              <a:tr h="59454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780502"/>
                  </a:ext>
                </a:extLst>
              </a:tr>
            </a:tbl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id="{62FA461C-D11F-414F-8C47-5E98E8CDE321}"/>
              </a:ext>
            </a:extLst>
          </p:cNvPr>
          <p:cNvSpPr/>
          <p:nvPr/>
        </p:nvSpPr>
        <p:spPr>
          <a:xfrm>
            <a:off x="5159391" y="3867816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C4E096B-10FE-4E58-AEED-BBEA36D2FDEE}"/>
              </a:ext>
            </a:extLst>
          </p:cNvPr>
          <p:cNvSpPr/>
          <p:nvPr/>
        </p:nvSpPr>
        <p:spPr>
          <a:xfrm>
            <a:off x="5159391" y="5331660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Graphic 14" descr="Add">
            <a:extLst>
              <a:ext uri="{FF2B5EF4-FFF2-40B4-BE49-F238E27FC236}">
                <a16:creationId xmlns:a16="http://schemas.microsoft.com/office/drawing/2014/main" id="{FBC67FFD-AF68-48B8-B21C-F1B5C8DC8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25" y="2112766"/>
            <a:ext cx="531775" cy="531775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21548ECD-89C1-4408-A0E4-D8BA88B76941}"/>
              </a:ext>
            </a:extLst>
          </p:cNvPr>
          <p:cNvSpPr/>
          <p:nvPr/>
        </p:nvSpPr>
        <p:spPr>
          <a:xfrm>
            <a:off x="4028964" y="1955647"/>
            <a:ext cx="245111" cy="245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9CDBA00-B8F6-43F7-9517-B6A628117640}"/>
              </a:ext>
            </a:extLst>
          </p:cNvPr>
          <p:cNvSpPr/>
          <p:nvPr/>
        </p:nvSpPr>
        <p:spPr>
          <a:xfrm>
            <a:off x="2040679" y="2565888"/>
            <a:ext cx="245111" cy="245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63DBE5D-E550-4051-927F-31605A4FB4ED}"/>
              </a:ext>
            </a:extLst>
          </p:cNvPr>
          <p:cNvSpPr/>
          <p:nvPr/>
        </p:nvSpPr>
        <p:spPr>
          <a:xfrm>
            <a:off x="5153802" y="4482178"/>
            <a:ext cx="245111" cy="2451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365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76200">
          <a:solidFill>
            <a:srgbClr val="C0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6182</TotalTime>
  <Words>5963</Words>
  <Application>Microsoft Office PowerPoint</Application>
  <PresentationFormat>Widescreen</PresentationFormat>
  <Paragraphs>2850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9" baseType="lpstr">
      <vt:lpstr>Arial</vt:lpstr>
      <vt:lpstr>Calibri</vt:lpstr>
      <vt:lpstr>Calibri Light</vt:lpstr>
      <vt:lpstr>Cambria Math</vt:lpstr>
      <vt:lpstr>Century Gothic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Sargent</dc:creator>
  <cp:lastModifiedBy>Craig Sargent</cp:lastModifiedBy>
  <cp:revision>455</cp:revision>
  <dcterms:created xsi:type="dcterms:W3CDTF">2019-10-14T15:21:06Z</dcterms:created>
  <dcterms:modified xsi:type="dcterms:W3CDTF">2021-02-10T13:22:13Z</dcterms:modified>
</cp:coreProperties>
</file>