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2882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Complete the following, showing the output for </a:t>
            </a:r>
            <a:r>
              <a:rPr lang="en-GB" sz="1600" dirty="0" smtClean="0">
                <a:cs typeface="Consolas" panose="020B0609020204030204" pitchFamily="49" charset="0"/>
              </a:rPr>
              <a:t>D</a:t>
            </a:r>
            <a:r>
              <a:rPr lang="en-GB" sz="1600" baseline="-25000" dirty="0" smtClean="0">
                <a:cs typeface="Consolas" panose="020B0609020204030204" pitchFamily="49" charset="0"/>
              </a:rPr>
              <a:t>0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D</a:t>
            </a:r>
            <a:r>
              <a:rPr lang="en-GB" sz="1600" baseline="-25000" dirty="0" smtClean="0">
                <a:cs typeface="Consolas" panose="020B0609020204030204" pitchFamily="49" charset="0"/>
              </a:rPr>
              <a:t>1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D</a:t>
            </a:r>
            <a:r>
              <a:rPr lang="en-GB" sz="1600" baseline="-25000" dirty="0" smtClean="0">
                <a:cs typeface="Consolas" panose="020B0609020204030204" pitchFamily="49" charset="0"/>
              </a:rPr>
              <a:t>2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D</a:t>
            </a:r>
            <a:r>
              <a:rPr lang="en-GB" sz="1600" baseline="-25000" dirty="0" smtClean="0">
                <a:cs typeface="Consolas" panose="020B0609020204030204" pitchFamily="49" charset="0"/>
              </a:rPr>
              <a:t>3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C</a:t>
            </a:r>
            <a:r>
              <a:rPr lang="en-GB" sz="1600" baseline="-25000" dirty="0" smtClean="0">
                <a:cs typeface="Consolas" panose="020B0609020204030204" pitchFamily="49" charset="0"/>
              </a:rPr>
              <a:t>0 in, </a:t>
            </a:r>
            <a:r>
              <a:rPr lang="en-GB" sz="1600" dirty="0" smtClean="0">
                <a:cs typeface="Consolas" panose="020B0609020204030204" pitchFamily="49" charset="0"/>
              </a:rPr>
              <a:t>C</a:t>
            </a:r>
            <a:r>
              <a:rPr lang="en-GB" sz="1600" baseline="-25000" dirty="0" smtClean="0">
                <a:cs typeface="Consolas" panose="020B0609020204030204" pitchFamily="49" charset="0"/>
              </a:rPr>
              <a:t>1 </a:t>
            </a:r>
            <a:r>
              <a:rPr lang="en-GB" sz="1600" baseline="-25000" dirty="0">
                <a:cs typeface="Consolas" panose="020B0609020204030204" pitchFamily="49" charset="0"/>
              </a:rPr>
              <a:t>in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C</a:t>
            </a:r>
            <a:r>
              <a:rPr lang="en-GB" sz="1600" baseline="-25000" dirty="0" smtClean="0">
                <a:cs typeface="Consolas" panose="020B0609020204030204" pitchFamily="49" charset="0"/>
              </a:rPr>
              <a:t>2 </a:t>
            </a:r>
            <a:r>
              <a:rPr lang="en-GB" sz="1600" baseline="-25000" dirty="0">
                <a:cs typeface="Consolas" panose="020B0609020204030204" pitchFamily="49" charset="0"/>
              </a:rPr>
              <a:t>in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C</a:t>
            </a:r>
            <a:r>
              <a:rPr lang="en-GB" sz="1600" baseline="-25000" dirty="0" smtClean="0">
                <a:cs typeface="Consolas" panose="020B0609020204030204" pitchFamily="49" charset="0"/>
              </a:rPr>
              <a:t>3 </a:t>
            </a:r>
            <a:r>
              <a:rPr lang="en-GB" sz="1600" baseline="-25000" dirty="0">
                <a:cs typeface="Consolas" panose="020B0609020204030204" pitchFamily="49" charset="0"/>
              </a:rPr>
              <a:t>in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endParaRPr lang="en-GB" sz="1600" baseline="-25000" dirty="0" smtClean="0">
              <a:cs typeface="Consolas" panose="020B0609020204030204" pitchFamily="49" charset="0"/>
            </a:endParaRPr>
          </a:p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Mark on the diagram below the inputs and outputs, some have been done for you.</a:t>
            </a:r>
            <a:endParaRPr lang="en-GB" sz="1600" dirty="0"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541909" y="4461664"/>
            <a:ext cx="10857378" cy="1554412"/>
            <a:chOff x="590333" y="2228684"/>
            <a:chExt cx="10857378" cy="1554412"/>
          </a:xfrm>
        </p:grpSpPr>
        <p:grpSp>
          <p:nvGrpSpPr>
            <p:cNvPr id="65" name="Group 64"/>
            <p:cNvGrpSpPr/>
            <p:nvPr/>
          </p:nvGrpSpPr>
          <p:grpSpPr>
            <a:xfrm>
              <a:off x="10017986" y="2228684"/>
              <a:ext cx="862257" cy="1518164"/>
              <a:chOff x="1247318" y="2177745"/>
              <a:chExt cx="862257" cy="1518164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1247318" y="2622181"/>
                <a:ext cx="862257" cy="86225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ysClr val="windowText" lastClr="000000"/>
                    </a:solidFill>
                  </a:rPr>
                  <a:t>1-bit Full Adder</a:t>
                </a:r>
              </a:p>
            </p:txBody>
          </p:sp>
          <p:cxnSp>
            <p:nvCxnSpPr>
              <p:cNvPr id="104" name="Straight Arrow Connector 103"/>
              <p:cNvCxnSpPr/>
              <p:nvPr/>
            </p:nvCxnSpPr>
            <p:spPr>
              <a:xfrm>
                <a:off x="1460500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Arrow Connector 104"/>
              <p:cNvCxnSpPr/>
              <p:nvPr/>
            </p:nvCxnSpPr>
            <p:spPr>
              <a:xfrm>
                <a:off x="1860322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/>
              <p:cNvCxnSpPr/>
              <p:nvPr/>
            </p:nvCxnSpPr>
            <p:spPr>
              <a:xfrm>
                <a:off x="1678218" y="349158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Rectangle 106"/>
              <p:cNvSpPr/>
              <p:nvPr/>
            </p:nvSpPr>
            <p:spPr>
              <a:xfrm>
                <a:off x="1320196" y="2177745"/>
                <a:ext cx="35458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chemeClr val="accent6">
                        <a:lumMod val="75000"/>
                      </a:schemeClr>
                    </a:solidFill>
                  </a:rPr>
                  <a:t>A</a:t>
                </a:r>
                <a:r>
                  <a:rPr lang="en-GB" sz="1400" b="1" baseline="-25000" dirty="0">
                    <a:solidFill>
                      <a:schemeClr val="accent6">
                        <a:lumMod val="75000"/>
                      </a:schemeClr>
                    </a:solidFill>
                  </a:rPr>
                  <a:t>0</a:t>
                </a: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054091" y="2495918"/>
              <a:ext cx="862257" cy="1287178"/>
              <a:chOff x="1247318" y="2408731"/>
              <a:chExt cx="862257" cy="1287178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1247318" y="2622181"/>
                <a:ext cx="862257" cy="86225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ysClr val="windowText" lastClr="000000"/>
                    </a:solidFill>
                  </a:rPr>
                  <a:t>1-bit Full Adder</a:t>
                </a:r>
              </a:p>
            </p:txBody>
          </p:sp>
          <p:cxnSp>
            <p:nvCxnSpPr>
              <p:cNvPr id="97" name="Straight Arrow Connector 96"/>
              <p:cNvCxnSpPr/>
              <p:nvPr/>
            </p:nvCxnSpPr>
            <p:spPr>
              <a:xfrm>
                <a:off x="1460500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Arrow Connector 97"/>
              <p:cNvCxnSpPr/>
              <p:nvPr/>
            </p:nvCxnSpPr>
            <p:spPr>
              <a:xfrm>
                <a:off x="1860322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/>
              <p:cNvCxnSpPr/>
              <p:nvPr/>
            </p:nvCxnSpPr>
            <p:spPr>
              <a:xfrm>
                <a:off x="1678218" y="349158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Arrow Connector 66"/>
            <p:cNvCxnSpPr>
              <a:stCxn id="103" idx="1"/>
            </p:cNvCxnSpPr>
            <p:nvPr/>
          </p:nvCxnSpPr>
          <p:spPr>
            <a:xfrm flipH="1" flipV="1">
              <a:off x="7916350" y="3092608"/>
              <a:ext cx="2101636" cy="1164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Group 67"/>
            <p:cNvGrpSpPr/>
            <p:nvPr/>
          </p:nvGrpSpPr>
          <p:grpSpPr>
            <a:xfrm>
              <a:off x="4118101" y="2495918"/>
              <a:ext cx="862257" cy="1287178"/>
              <a:chOff x="1247318" y="2408731"/>
              <a:chExt cx="862257" cy="1287178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1247318" y="2622181"/>
                <a:ext cx="862257" cy="86225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ysClr val="windowText" lastClr="000000"/>
                    </a:solidFill>
                  </a:rPr>
                  <a:t>1-bit Full Adder</a:t>
                </a:r>
              </a:p>
            </p:txBody>
          </p:sp>
          <p:cxnSp>
            <p:nvCxnSpPr>
              <p:cNvPr id="90" name="Straight Arrow Connector 89"/>
              <p:cNvCxnSpPr/>
              <p:nvPr/>
            </p:nvCxnSpPr>
            <p:spPr>
              <a:xfrm>
                <a:off x="1460500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>
                <a:off x="1860322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>
                <a:off x="1678218" y="349158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Arrow Connector 68"/>
            <p:cNvCxnSpPr/>
            <p:nvPr/>
          </p:nvCxnSpPr>
          <p:spPr>
            <a:xfrm flipH="1">
              <a:off x="4990786" y="3092608"/>
              <a:ext cx="207086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/>
            <p:cNvGrpSpPr/>
            <p:nvPr/>
          </p:nvGrpSpPr>
          <p:grpSpPr>
            <a:xfrm>
              <a:off x="1159168" y="2459670"/>
              <a:ext cx="862257" cy="1287178"/>
              <a:chOff x="1247318" y="2408731"/>
              <a:chExt cx="862257" cy="1287178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1247318" y="2622181"/>
                <a:ext cx="862257" cy="862257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>
                    <a:solidFill>
                      <a:sysClr val="windowText" lastClr="000000"/>
                    </a:solidFill>
                  </a:rPr>
                  <a:t>1-bit Full Adder</a:t>
                </a:r>
              </a:p>
            </p:txBody>
          </p:sp>
          <p:cxnSp>
            <p:nvCxnSpPr>
              <p:cNvPr id="83" name="Straight Arrow Connector 82"/>
              <p:cNvCxnSpPr/>
              <p:nvPr/>
            </p:nvCxnSpPr>
            <p:spPr>
              <a:xfrm>
                <a:off x="1460500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>
                <a:off x="1860322" y="240873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/>
              <p:nvPr/>
            </p:nvCxnSpPr>
            <p:spPr>
              <a:xfrm>
                <a:off x="1678218" y="3491581"/>
                <a:ext cx="0" cy="20432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Arrow Connector 70"/>
            <p:cNvCxnSpPr/>
            <p:nvPr/>
          </p:nvCxnSpPr>
          <p:spPr>
            <a:xfrm flipH="1">
              <a:off x="2021271" y="3089854"/>
              <a:ext cx="2096831" cy="275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H="1" flipV="1">
              <a:off x="590333" y="3099488"/>
              <a:ext cx="565500" cy="313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10882211" y="3127622"/>
              <a:ext cx="565500" cy="313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10963322" y="2815586"/>
              <a:ext cx="45878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chemeClr val="accent2">
                      <a:lumMod val="75000"/>
                    </a:schemeClr>
                  </a:solidFill>
                </a:rPr>
                <a:t>C</a:t>
              </a:r>
              <a:r>
                <a:rPr lang="en-GB" sz="1400" b="1" baseline="-25000" dirty="0">
                  <a:solidFill>
                    <a:schemeClr val="accent2">
                      <a:lumMod val="75000"/>
                    </a:schemeClr>
                  </a:solidFill>
                </a:rPr>
                <a:t>0 in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543892" y="3071505"/>
              <a:ext cx="5469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C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0</a:t>
              </a:r>
              <a:r>
                <a:rPr lang="en-GB" sz="1400" b="1" dirty="0">
                  <a:solidFill>
                    <a:srgbClr val="C00000"/>
                  </a:solidFill>
                </a:rPr>
                <a:t> 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out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593238" y="3043132"/>
              <a:ext cx="5469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C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1</a:t>
              </a:r>
              <a:r>
                <a:rPr lang="en-GB" sz="1400" b="1" dirty="0">
                  <a:solidFill>
                    <a:srgbClr val="C00000"/>
                  </a:solidFill>
                </a:rPr>
                <a:t> 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out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641169" y="3043131"/>
              <a:ext cx="5469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C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2</a:t>
              </a:r>
              <a:r>
                <a:rPr lang="en-GB" sz="1400" b="1" dirty="0">
                  <a:solidFill>
                    <a:srgbClr val="C00000"/>
                  </a:solidFill>
                </a:rPr>
                <a:t> 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out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88654" y="3048131"/>
              <a:ext cx="5469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</a:rPr>
                <a:t>C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3</a:t>
              </a:r>
              <a:r>
                <a:rPr lang="en-GB" sz="1400" b="1" dirty="0">
                  <a:solidFill>
                    <a:srgbClr val="C00000"/>
                  </a:solidFill>
                </a:rPr>
                <a:t> </a:t>
              </a:r>
              <a:r>
                <a:rPr lang="en-GB" sz="1400" b="1" baseline="-25000" dirty="0">
                  <a:solidFill>
                    <a:srgbClr val="C00000"/>
                  </a:solidFill>
                </a:rPr>
                <a:t>out</a:t>
              </a: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523450" y="1922145"/>
            <a:ext cx="10850228" cy="1640183"/>
            <a:chOff x="571874" y="635961"/>
            <a:chExt cx="10850228" cy="1640183"/>
          </a:xfrm>
        </p:grpSpPr>
        <p:grpSp>
          <p:nvGrpSpPr>
            <p:cNvPr id="111" name="Group 110"/>
            <p:cNvGrpSpPr/>
            <p:nvPr/>
          </p:nvGrpSpPr>
          <p:grpSpPr>
            <a:xfrm>
              <a:off x="590333" y="635961"/>
              <a:ext cx="10831769" cy="1640183"/>
              <a:chOff x="590333" y="759786"/>
              <a:chExt cx="10831769" cy="1640183"/>
            </a:xfrm>
          </p:grpSpPr>
          <p:grpSp>
            <p:nvGrpSpPr>
              <p:cNvPr id="114" name="Group 113"/>
              <p:cNvGrpSpPr/>
              <p:nvPr/>
            </p:nvGrpSpPr>
            <p:grpSpPr>
              <a:xfrm>
                <a:off x="1394594" y="760736"/>
                <a:ext cx="544700" cy="523220"/>
                <a:chOff x="1451744" y="751211"/>
                <a:chExt cx="544700" cy="523220"/>
              </a:xfrm>
            </p:grpSpPr>
            <p:sp>
              <p:nvSpPr>
                <p:cNvPr id="159" name="TextBox 158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0</a:t>
                  </a:r>
                </a:p>
              </p:txBody>
            </p:sp>
            <p:sp>
              <p:nvSpPr>
                <p:cNvPr id="160" name="Rectangle 159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3</a:t>
                  </a:r>
                </a:p>
              </p:txBody>
            </p:sp>
          </p:grpSp>
          <p:grpSp>
            <p:nvGrpSpPr>
              <p:cNvPr id="115" name="Group 114"/>
              <p:cNvGrpSpPr/>
              <p:nvPr/>
            </p:nvGrpSpPr>
            <p:grpSpPr>
              <a:xfrm>
                <a:off x="4366131" y="761574"/>
                <a:ext cx="544700" cy="523220"/>
                <a:chOff x="1451744" y="751211"/>
                <a:chExt cx="544700" cy="523220"/>
              </a:xfrm>
            </p:grpSpPr>
            <p:sp>
              <p:nvSpPr>
                <p:cNvPr id="157" name="TextBox 156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/>
                    <a:t>0</a:t>
                  </a:r>
                  <a:endParaRPr lang="en-GB" sz="2800" dirty="0"/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116" name="Group 115"/>
              <p:cNvGrpSpPr/>
              <p:nvPr/>
            </p:nvGrpSpPr>
            <p:grpSpPr>
              <a:xfrm>
                <a:off x="7288556" y="760736"/>
                <a:ext cx="544700" cy="523220"/>
                <a:chOff x="1451744" y="751211"/>
                <a:chExt cx="544700" cy="523220"/>
              </a:xfrm>
            </p:grpSpPr>
            <p:sp>
              <p:nvSpPr>
                <p:cNvPr id="155" name="TextBox 154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/>
                    <a:t>1</a:t>
                  </a:r>
                  <a:endParaRPr lang="en-GB" sz="2800" dirty="0"/>
                </a:p>
              </p:txBody>
            </p:sp>
            <p:sp>
              <p:nvSpPr>
                <p:cNvPr id="156" name="Rectangle 155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1</a:t>
                  </a:r>
                </a:p>
              </p:txBody>
            </p:sp>
          </p:grpSp>
          <p:grpSp>
            <p:nvGrpSpPr>
              <p:cNvPr id="117" name="Group 116"/>
              <p:cNvGrpSpPr/>
              <p:nvPr/>
            </p:nvGrpSpPr>
            <p:grpSpPr>
              <a:xfrm>
                <a:off x="10265405" y="759786"/>
                <a:ext cx="544700" cy="523220"/>
                <a:chOff x="1451744" y="751211"/>
                <a:chExt cx="544700" cy="523220"/>
              </a:xfrm>
            </p:grpSpPr>
            <p:sp>
              <p:nvSpPr>
                <p:cNvPr id="153" name="TextBox 152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1</a:t>
                  </a:r>
                </a:p>
              </p:txBody>
            </p:sp>
            <p:sp>
              <p:nvSpPr>
                <p:cNvPr id="154" name="Rectangle 153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0</a:t>
                  </a:r>
                </a:p>
              </p:txBody>
            </p:sp>
          </p:grpSp>
          <p:cxnSp>
            <p:nvCxnSpPr>
              <p:cNvPr id="118" name="Straight Connector 117"/>
              <p:cNvCxnSpPr/>
              <p:nvPr/>
            </p:nvCxnSpPr>
            <p:spPr>
              <a:xfrm>
                <a:off x="590333" y="1611722"/>
                <a:ext cx="1083176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9" name="Group 118"/>
              <p:cNvGrpSpPr/>
              <p:nvPr/>
            </p:nvGrpSpPr>
            <p:grpSpPr>
              <a:xfrm>
                <a:off x="1401794" y="1132545"/>
                <a:ext cx="544700" cy="523220"/>
                <a:chOff x="1451744" y="751211"/>
                <a:chExt cx="544700" cy="523220"/>
              </a:xfrm>
            </p:grpSpPr>
            <p:sp>
              <p:nvSpPr>
                <p:cNvPr id="151" name="TextBox 150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0</a:t>
                  </a:r>
                </a:p>
              </p:txBody>
            </p:sp>
            <p:sp>
              <p:nvSpPr>
                <p:cNvPr id="152" name="Rectangle 151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3</a:t>
                  </a:r>
                </a:p>
              </p:txBody>
            </p:sp>
          </p:grpSp>
          <p:grpSp>
            <p:nvGrpSpPr>
              <p:cNvPr id="120" name="Group 119"/>
              <p:cNvGrpSpPr/>
              <p:nvPr/>
            </p:nvGrpSpPr>
            <p:grpSpPr>
              <a:xfrm>
                <a:off x="4373331" y="1133383"/>
                <a:ext cx="544700" cy="523220"/>
                <a:chOff x="1451744" y="751211"/>
                <a:chExt cx="544700" cy="523220"/>
              </a:xfrm>
            </p:grpSpPr>
            <p:sp>
              <p:nvSpPr>
                <p:cNvPr id="149" name="TextBox 148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1</a:t>
                  </a:r>
                </a:p>
              </p:txBody>
            </p:sp>
            <p:sp>
              <p:nvSpPr>
                <p:cNvPr id="150" name="Rectangle 149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121" name="Group 120"/>
              <p:cNvGrpSpPr/>
              <p:nvPr/>
            </p:nvGrpSpPr>
            <p:grpSpPr>
              <a:xfrm>
                <a:off x="7295756" y="1132545"/>
                <a:ext cx="536686" cy="523220"/>
                <a:chOff x="1451744" y="751211"/>
                <a:chExt cx="536686" cy="523220"/>
              </a:xfrm>
            </p:grpSpPr>
            <p:sp>
              <p:nvSpPr>
                <p:cNvPr id="147" name="TextBox 146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1</a:t>
                  </a:r>
                </a:p>
              </p:txBody>
            </p:sp>
            <p:sp>
              <p:nvSpPr>
                <p:cNvPr id="148" name="Rectangle 147"/>
                <p:cNvSpPr/>
                <p:nvPr/>
              </p:nvSpPr>
              <p:spPr>
                <a:xfrm>
                  <a:off x="1641860" y="837220"/>
                  <a:ext cx="34657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1</a:t>
                  </a: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>
                <a:off x="10272605" y="1131595"/>
                <a:ext cx="544700" cy="523220"/>
                <a:chOff x="1451744" y="751211"/>
                <a:chExt cx="544700" cy="523220"/>
              </a:xfrm>
            </p:grpSpPr>
            <p:sp>
              <p:nvSpPr>
                <p:cNvPr id="145" name="TextBox 144"/>
                <p:cNvSpPr txBox="1"/>
                <p:nvPr/>
              </p:nvSpPr>
              <p:spPr>
                <a:xfrm>
                  <a:off x="1451744" y="751211"/>
                  <a:ext cx="36740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/>
                    <a:t>1</a:t>
                  </a:r>
                </a:p>
              </p:txBody>
            </p:sp>
            <p:sp>
              <p:nvSpPr>
                <p:cNvPr id="146" name="Rectangle 145"/>
                <p:cNvSpPr/>
                <p:nvPr/>
              </p:nvSpPr>
              <p:spPr>
                <a:xfrm>
                  <a:off x="1641860" y="837220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0</a:t>
                  </a: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>
                <a:off x="1394594" y="1512619"/>
                <a:ext cx="549510" cy="523220"/>
                <a:chOff x="1451744" y="751211"/>
                <a:chExt cx="549510" cy="523220"/>
              </a:xfrm>
            </p:grpSpPr>
            <p:sp>
              <p:nvSpPr>
                <p:cNvPr id="143" name="TextBox 142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4" name="Rectangle 143"/>
                <p:cNvSpPr/>
                <p:nvPr/>
              </p:nvSpPr>
              <p:spPr>
                <a:xfrm>
                  <a:off x="1641860" y="837220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3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4366131" y="1513457"/>
                <a:ext cx="549510" cy="523220"/>
                <a:chOff x="1451744" y="751211"/>
                <a:chExt cx="549510" cy="523220"/>
              </a:xfrm>
            </p:grpSpPr>
            <p:sp>
              <p:nvSpPr>
                <p:cNvPr id="141" name="TextBox 140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2" name="Rectangle 141"/>
                <p:cNvSpPr/>
                <p:nvPr/>
              </p:nvSpPr>
              <p:spPr>
                <a:xfrm>
                  <a:off x="1641860" y="837220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2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>
                <a:off x="7288556" y="1512619"/>
                <a:ext cx="549510" cy="523220"/>
                <a:chOff x="1451744" y="751211"/>
                <a:chExt cx="549510" cy="523220"/>
              </a:xfrm>
            </p:grpSpPr>
            <p:sp>
              <p:nvSpPr>
                <p:cNvPr id="139" name="TextBox 138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1641860" y="837220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1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</p:grpSp>
          <p:grpSp>
            <p:nvGrpSpPr>
              <p:cNvPr id="126" name="Group 125"/>
              <p:cNvGrpSpPr/>
              <p:nvPr/>
            </p:nvGrpSpPr>
            <p:grpSpPr>
              <a:xfrm>
                <a:off x="10265405" y="1511669"/>
                <a:ext cx="549510" cy="523220"/>
                <a:chOff x="1451744" y="751211"/>
                <a:chExt cx="549510" cy="523220"/>
              </a:xfrm>
            </p:grpSpPr>
            <p:sp>
              <p:nvSpPr>
                <p:cNvPr id="137" name="TextBox 136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1641860" y="837220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0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</p:grpSp>
          <p:cxnSp>
            <p:nvCxnSpPr>
              <p:cNvPr id="127" name="Straight Connector 126"/>
              <p:cNvCxnSpPr/>
              <p:nvPr/>
            </p:nvCxnSpPr>
            <p:spPr>
              <a:xfrm>
                <a:off x="590333" y="1974127"/>
                <a:ext cx="1083176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8" name="Group 127"/>
              <p:cNvGrpSpPr/>
              <p:nvPr/>
            </p:nvGrpSpPr>
            <p:grpSpPr>
              <a:xfrm>
                <a:off x="1392269" y="1875911"/>
                <a:ext cx="530274" cy="523220"/>
                <a:chOff x="1451744" y="751211"/>
                <a:chExt cx="530274" cy="523220"/>
              </a:xfrm>
            </p:grpSpPr>
            <p:sp>
              <p:nvSpPr>
                <p:cNvPr id="135" name="TextBox 134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1641860" y="837220"/>
                  <a:ext cx="340158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2">
                          <a:lumMod val="75000"/>
                        </a:schemeClr>
                      </a:solidFill>
                    </a:rPr>
                    <a:t>C</a:t>
                  </a:r>
                  <a:r>
                    <a:rPr lang="en-GB" sz="1400" b="1" baseline="-25000" dirty="0">
                      <a:solidFill>
                        <a:schemeClr val="accent2">
                          <a:lumMod val="75000"/>
                        </a:schemeClr>
                      </a:solidFill>
                    </a:rPr>
                    <a:t>3</a:t>
                  </a:r>
                </a:p>
              </p:txBody>
            </p:sp>
          </p:grpSp>
          <p:grpSp>
            <p:nvGrpSpPr>
              <p:cNvPr id="129" name="Group 128"/>
              <p:cNvGrpSpPr/>
              <p:nvPr/>
            </p:nvGrpSpPr>
            <p:grpSpPr>
              <a:xfrm>
                <a:off x="4363806" y="1876749"/>
                <a:ext cx="530274" cy="523220"/>
                <a:chOff x="1451744" y="751211"/>
                <a:chExt cx="530274" cy="523220"/>
              </a:xfrm>
            </p:grpSpPr>
            <p:sp>
              <p:nvSpPr>
                <p:cNvPr id="133" name="TextBox 132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1641860" y="837220"/>
                  <a:ext cx="340158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2">
                          <a:lumMod val="75000"/>
                        </a:schemeClr>
                      </a:solidFill>
                    </a:rPr>
                    <a:t>C</a:t>
                  </a:r>
                  <a:r>
                    <a:rPr lang="en-GB" sz="1400" b="1" baseline="-25000" dirty="0">
                      <a:solidFill>
                        <a:schemeClr val="accent2">
                          <a:lumMod val="75000"/>
                        </a:schemeClr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130" name="Group 129"/>
              <p:cNvGrpSpPr/>
              <p:nvPr/>
            </p:nvGrpSpPr>
            <p:grpSpPr>
              <a:xfrm>
                <a:off x="7286231" y="1875911"/>
                <a:ext cx="530274" cy="523220"/>
                <a:chOff x="1451744" y="751211"/>
                <a:chExt cx="530274" cy="523220"/>
              </a:xfrm>
            </p:grpSpPr>
            <p:sp>
              <p:nvSpPr>
                <p:cNvPr id="131" name="TextBox 130"/>
                <p:cNvSpPr txBox="1"/>
                <p:nvPr/>
              </p:nvSpPr>
              <p:spPr>
                <a:xfrm>
                  <a:off x="1451744" y="751211"/>
                  <a:ext cx="34015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 smtClean="0">
                      <a:solidFill>
                        <a:srgbClr val="FF0000"/>
                      </a:solidFill>
                    </a:rPr>
                    <a:t>x</a:t>
                  </a:r>
                  <a:endParaRPr lang="en-GB" sz="28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1641860" y="837220"/>
                  <a:ext cx="340158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2">
                          <a:lumMod val="75000"/>
                        </a:schemeClr>
                      </a:solidFill>
                    </a:rPr>
                    <a:t>C</a:t>
                  </a:r>
                  <a:r>
                    <a:rPr lang="en-GB" sz="1400" b="1" baseline="-25000" dirty="0">
                      <a:solidFill>
                        <a:schemeClr val="accent2">
                          <a:lumMod val="75000"/>
                        </a:schemeClr>
                      </a:solidFill>
                    </a:rPr>
                    <a:t>1</a:t>
                  </a:r>
                </a:p>
              </p:txBody>
            </p:sp>
          </p:grpSp>
        </p:grpSp>
        <p:sp>
          <p:nvSpPr>
            <p:cNvPr id="112" name="TextBox 111"/>
            <p:cNvSpPr txBox="1"/>
            <p:nvPr/>
          </p:nvSpPr>
          <p:spPr>
            <a:xfrm>
              <a:off x="571874" y="1033601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+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81996" y="1395905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=</a:t>
              </a:r>
            </a:p>
          </p:txBody>
        </p:sp>
      </p:grpSp>
      <p:sp>
        <p:nvSpPr>
          <p:cNvPr id="161" name="TextBox 160"/>
          <p:cNvSpPr txBox="1"/>
          <p:nvPr/>
        </p:nvSpPr>
        <p:spPr>
          <a:xfrm>
            <a:off x="10238542" y="3060814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x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10428658" y="3146823"/>
            <a:ext cx="340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GB" sz="1400" b="1" baseline="-250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117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105</cp:revision>
  <dcterms:created xsi:type="dcterms:W3CDTF">2014-10-30T19:23:19Z</dcterms:created>
  <dcterms:modified xsi:type="dcterms:W3CDTF">2016-12-07T09:11:19Z</dcterms:modified>
</cp:coreProperties>
</file>