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0" r:id="rId4"/>
    <p:sldId id="259"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74" d="100"/>
          <a:sy n="74" d="100"/>
        </p:scale>
        <p:origin x="636"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292563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5344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0614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09/03/2017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20169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43921-457F-42D7-9A5E-1FB398760551}" type="datetimeFigureOut">
              <a:rPr lang="en-GB" smtClean="0"/>
              <a:t>09/03/2017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02357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B43921-457F-42D7-9A5E-1FB398760551}" type="datetimeFigureOut">
              <a:rPr lang="en-GB" smtClean="0"/>
              <a:t>09/03/2017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113789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B43921-457F-42D7-9A5E-1FB398760551}" type="datetimeFigureOut">
              <a:rPr lang="en-GB" smtClean="0"/>
              <a:t>09/03/2017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880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43921-457F-42D7-9A5E-1FB398760551}" type="datetimeFigureOut">
              <a:rPr lang="en-GB" smtClean="0"/>
              <a:t>09/03/2017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4778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3921-457F-42D7-9A5E-1FB398760551}" type="datetimeFigureOut">
              <a:rPr lang="en-GB" smtClean="0"/>
              <a:t>09/03/2017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6800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09/03/2017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6317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09/03/2017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1674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6" name="Picture 15"/>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22878"/>
            <a:ext cx="12191999" cy="1337328"/>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3921-457F-42D7-9A5E-1FB398760551}" type="datetimeFigureOut">
              <a:rPr lang="en-GB" smtClean="0"/>
              <a:t>09/03/2017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0A8E-E8C2-469C-905E-C6857145D775}" type="slidenum">
              <a:rPr lang="en-GB" smtClean="0"/>
              <a:t>‹#›</a:t>
            </a:fld>
            <a:endParaRPr lang="en-GB"/>
          </a:p>
        </p:txBody>
      </p:sp>
      <p:cxnSp>
        <p:nvCxnSpPr>
          <p:cNvPr id="14" name="Straight Connector 13"/>
          <p:cNvCxnSpPr/>
          <p:nvPr userDrawn="1"/>
        </p:nvCxnSpPr>
        <p:spPr>
          <a:xfrm>
            <a:off x="0" y="131445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6253601"/>
            <a:ext cx="1225454" cy="604399"/>
          </a:xfrm>
          <a:prstGeom prst="rect">
            <a:avLst/>
          </a:prstGeom>
        </p:spPr>
      </p:pic>
    </p:spTree>
    <p:extLst>
      <p:ext uri="{BB962C8B-B14F-4D97-AF65-F5344CB8AC3E}">
        <p14:creationId xmlns:p14="http://schemas.microsoft.com/office/powerpoint/2010/main" val="289539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ixIoDYVfKA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Computers used for automated decision-making</a:t>
            </a: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Ethical, moral and cultural issues</a:t>
            </a:r>
            <a:endParaRPr lang="en-GB" sz="2400" dirty="0">
              <a:solidFill>
                <a:srgbClr val="C00000"/>
              </a:solidFill>
            </a:endParaRPr>
          </a:p>
        </p:txBody>
      </p:sp>
      <p:sp>
        <p:nvSpPr>
          <p:cNvPr id="8" name="TextBox 2"/>
          <p:cNvSpPr txBox="1"/>
          <p:nvPr/>
        </p:nvSpPr>
        <p:spPr>
          <a:xfrm>
            <a:off x="0" y="1377705"/>
            <a:ext cx="121920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t>A class debate on:</a:t>
            </a:r>
          </a:p>
          <a:p>
            <a:pPr algn="ctr"/>
            <a:r>
              <a:rPr lang="en-GB" sz="2400" b="1" dirty="0" smtClean="0"/>
              <a:t>“The ethical, moral and cultural implications of self driving cars”</a:t>
            </a:r>
          </a:p>
          <a:p>
            <a:pPr algn="ctr"/>
            <a:endParaRPr lang="en-GB" dirty="0" smtClean="0"/>
          </a:p>
        </p:txBody>
      </p:sp>
      <p:grpSp>
        <p:nvGrpSpPr>
          <p:cNvPr id="9" name="Group 8"/>
          <p:cNvGrpSpPr/>
          <p:nvPr/>
        </p:nvGrpSpPr>
        <p:grpSpPr>
          <a:xfrm>
            <a:off x="3207986" y="2572393"/>
            <a:ext cx="5394449" cy="4144274"/>
            <a:chOff x="3207987" y="2591262"/>
            <a:chExt cx="5394449" cy="4144274"/>
          </a:xfrm>
        </p:grpSpPr>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84272" y="2591262"/>
              <a:ext cx="2173332" cy="2844736"/>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7987" y="3077936"/>
              <a:ext cx="5394449" cy="3657600"/>
            </a:xfrm>
            <a:prstGeom prst="rect">
              <a:avLst/>
            </a:prstGeom>
          </p:spPr>
        </p:pic>
      </p:grpSp>
    </p:spTree>
    <p:extLst>
      <p:ext uri="{BB962C8B-B14F-4D97-AF65-F5344CB8AC3E}">
        <p14:creationId xmlns:p14="http://schemas.microsoft.com/office/powerpoint/2010/main" val="387956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Computers used for automated decision-making</a:t>
            </a: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Ethical, moral and cultural issues</a:t>
            </a:r>
            <a:endParaRPr lang="en-GB" sz="2400" dirty="0">
              <a:solidFill>
                <a:srgbClr val="C00000"/>
              </a:solidFill>
            </a:endParaRPr>
          </a:p>
        </p:txBody>
      </p:sp>
      <p:sp>
        <p:nvSpPr>
          <p:cNvPr id="3" name="TextBox 2"/>
          <p:cNvSpPr txBox="1"/>
          <p:nvPr/>
        </p:nvSpPr>
        <p:spPr>
          <a:xfrm>
            <a:off x="116381" y="1503213"/>
            <a:ext cx="11959237" cy="1477328"/>
          </a:xfrm>
          <a:prstGeom prst="rect">
            <a:avLst/>
          </a:prstGeom>
          <a:noFill/>
        </p:spPr>
        <p:txBody>
          <a:bodyPr wrap="square" rtlCol="0">
            <a:spAutoFit/>
          </a:bodyPr>
          <a:lstStyle/>
          <a:p>
            <a:r>
              <a:rPr lang="en-GB" b="1" dirty="0"/>
              <a:t>The </a:t>
            </a:r>
            <a:r>
              <a:rPr lang="en-GB" b="1" dirty="0" smtClean="0"/>
              <a:t>ethical</a:t>
            </a:r>
            <a:r>
              <a:rPr lang="en-GB" b="1" dirty="0"/>
              <a:t>, </a:t>
            </a:r>
            <a:r>
              <a:rPr lang="en-GB" b="1" dirty="0" smtClean="0"/>
              <a:t>moral </a:t>
            </a:r>
            <a:r>
              <a:rPr lang="en-GB" b="1" dirty="0"/>
              <a:t>and </a:t>
            </a:r>
            <a:r>
              <a:rPr lang="en-GB" b="1" dirty="0" smtClean="0"/>
              <a:t>cultural </a:t>
            </a:r>
            <a:r>
              <a:rPr lang="en-GB" b="1" dirty="0"/>
              <a:t>implications of self driving </a:t>
            </a:r>
            <a:r>
              <a:rPr lang="en-GB" b="1" dirty="0" smtClean="0"/>
              <a:t>cars</a:t>
            </a:r>
          </a:p>
          <a:p>
            <a:endParaRPr lang="en-GB" b="1" dirty="0"/>
          </a:p>
          <a:p>
            <a:r>
              <a:rPr lang="en-GB" dirty="0" smtClean="0"/>
              <a:t>What are the advantages, ethical and moral implications of self driving cars?</a:t>
            </a:r>
          </a:p>
          <a:p>
            <a:endParaRPr lang="en-GB" dirty="0"/>
          </a:p>
          <a:p>
            <a:r>
              <a:rPr lang="en-GB" dirty="0" smtClean="0"/>
              <a:t>Create a spider diagram in small groups to outline the main issues.</a:t>
            </a:r>
          </a:p>
        </p:txBody>
      </p:sp>
    </p:spTree>
    <p:extLst>
      <p:ext uri="{BB962C8B-B14F-4D97-AF65-F5344CB8AC3E}">
        <p14:creationId xmlns:p14="http://schemas.microsoft.com/office/powerpoint/2010/main" val="193562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Computers used for automated decision-making</a:t>
            </a: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Ethical, moral and cultural issues</a:t>
            </a:r>
            <a:endParaRPr lang="en-GB" sz="2400" dirty="0">
              <a:solidFill>
                <a:srgbClr val="C00000"/>
              </a:solidFill>
            </a:endParaRPr>
          </a:p>
        </p:txBody>
      </p:sp>
      <p:sp>
        <p:nvSpPr>
          <p:cNvPr id="3" name="TextBox 2"/>
          <p:cNvSpPr txBox="1"/>
          <p:nvPr/>
        </p:nvSpPr>
        <p:spPr>
          <a:xfrm>
            <a:off x="116381" y="1503213"/>
            <a:ext cx="11959237" cy="1200329"/>
          </a:xfrm>
          <a:prstGeom prst="rect">
            <a:avLst/>
          </a:prstGeom>
          <a:noFill/>
        </p:spPr>
        <p:txBody>
          <a:bodyPr wrap="square" rtlCol="0">
            <a:spAutoFit/>
          </a:bodyPr>
          <a:lstStyle/>
          <a:p>
            <a:r>
              <a:rPr lang="en-GB" b="1" dirty="0"/>
              <a:t>The ethical, moral and cultural implications of self driving cars</a:t>
            </a:r>
          </a:p>
          <a:p>
            <a:endParaRPr lang="en-GB" dirty="0" smtClean="0"/>
          </a:p>
          <a:p>
            <a:r>
              <a:rPr lang="en-GB" dirty="0" smtClean="0"/>
              <a:t>Use this video to enhance your </a:t>
            </a:r>
            <a:r>
              <a:rPr lang="en-GB" dirty="0"/>
              <a:t>answer: </a:t>
            </a:r>
            <a:r>
              <a:rPr lang="en-GB" dirty="0">
                <a:hlinkClick r:id="rId2"/>
              </a:rPr>
              <a:t>https://</a:t>
            </a:r>
            <a:r>
              <a:rPr lang="en-GB" dirty="0" smtClean="0">
                <a:hlinkClick r:id="rId2"/>
              </a:rPr>
              <a:t>www.youtube.com/watch?v=ixIoDYVfKA0</a:t>
            </a:r>
            <a:endParaRPr lang="en-GB" dirty="0" smtClean="0"/>
          </a:p>
          <a:p>
            <a:endParaRPr lang="en-GB" dirty="0"/>
          </a:p>
        </p:txBody>
      </p:sp>
      <p:pic>
        <p:nvPicPr>
          <p:cNvPr id="5" name="Picture 4">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9101" y="2842206"/>
            <a:ext cx="6187292" cy="284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355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Computers used for automated decision-making</a:t>
            </a: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Ethical, moral and cultural issues</a:t>
            </a:r>
            <a:endParaRPr lang="en-GB" sz="2400" dirty="0">
              <a:solidFill>
                <a:srgbClr val="C00000"/>
              </a:solidFill>
            </a:endParaRPr>
          </a:p>
        </p:txBody>
      </p:sp>
      <p:sp>
        <p:nvSpPr>
          <p:cNvPr id="3" name="TextBox 2"/>
          <p:cNvSpPr txBox="1"/>
          <p:nvPr/>
        </p:nvSpPr>
        <p:spPr>
          <a:xfrm>
            <a:off x="116381" y="1503213"/>
            <a:ext cx="11959237" cy="923330"/>
          </a:xfrm>
          <a:prstGeom prst="rect">
            <a:avLst/>
          </a:prstGeom>
          <a:noFill/>
        </p:spPr>
        <p:txBody>
          <a:bodyPr wrap="square" rtlCol="0">
            <a:spAutoFit/>
          </a:bodyPr>
          <a:lstStyle/>
          <a:p>
            <a:r>
              <a:rPr lang="en-GB" b="1" dirty="0"/>
              <a:t>The ethical, moral and cultural implications of self driving cars</a:t>
            </a:r>
          </a:p>
          <a:p>
            <a:endParaRPr lang="en-GB" b="1" dirty="0"/>
          </a:p>
          <a:p>
            <a:r>
              <a:rPr lang="en-GB" dirty="0" smtClean="0"/>
              <a:t>Study this illustration and share your thoughts on this scenario.</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1722" y="2669350"/>
            <a:ext cx="8148554" cy="3941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3819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Computers used for automated decision-making</a:t>
            </a: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Ethical, moral and cultural issues</a:t>
            </a:r>
            <a:endParaRPr lang="en-GB" sz="2400" dirty="0">
              <a:solidFill>
                <a:srgbClr val="C00000"/>
              </a:solidFill>
            </a:endParaRPr>
          </a:p>
        </p:txBody>
      </p:sp>
      <p:sp>
        <p:nvSpPr>
          <p:cNvPr id="3" name="TextBox 2"/>
          <p:cNvSpPr txBox="1"/>
          <p:nvPr/>
        </p:nvSpPr>
        <p:spPr>
          <a:xfrm>
            <a:off x="116381" y="1503213"/>
            <a:ext cx="11959237" cy="2308324"/>
          </a:xfrm>
          <a:prstGeom prst="rect">
            <a:avLst/>
          </a:prstGeom>
          <a:noFill/>
        </p:spPr>
        <p:txBody>
          <a:bodyPr wrap="square" rtlCol="0">
            <a:spAutoFit/>
          </a:bodyPr>
          <a:lstStyle/>
          <a:p>
            <a:r>
              <a:rPr lang="en-GB" b="1" dirty="0"/>
              <a:t>The ethical, moral and cultural implications of self driving cars</a:t>
            </a:r>
          </a:p>
          <a:p>
            <a:endParaRPr lang="en-GB" b="1" dirty="0"/>
          </a:p>
          <a:p>
            <a:r>
              <a:rPr lang="en-GB" dirty="0" smtClean="0"/>
              <a:t>Exam </a:t>
            </a:r>
            <a:r>
              <a:rPr lang="en-GB" dirty="0"/>
              <a:t>questions on this topic are likely to be open ended and approximately 12 marks.</a:t>
            </a:r>
          </a:p>
          <a:p>
            <a:r>
              <a:rPr lang="en-GB" dirty="0"/>
              <a:t>Structure an individual written answer to the debate in 10 minutes:</a:t>
            </a:r>
          </a:p>
          <a:p>
            <a:endParaRPr lang="en-GB" dirty="0"/>
          </a:p>
          <a:p>
            <a:pPr marL="285750" indent="-285750">
              <a:buFont typeface="Arial" panose="020B0604020202020204" pitchFamily="34" charset="0"/>
              <a:buChar char="•"/>
            </a:pPr>
            <a:r>
              <a:rPr lang="en-GB" dirty="0"/>
              <a:t>Demonstrate your knowledge and understanding of the ethical and legal issues.</a:t>
            </a:r>
          </a:p>
          <a:p>
            <a:pPr marL="285750" indent="-285750">
              <a:buFont typeface="Arial" panose="020B0604020202020204" pitchFamily="34" charset="0"/>
              <a:buChar char="•"/>
            </a:pPr>
            <a:r>
              <a:rPr lang="en-GB" dirty="0"/>
              <a:t>Apply specific examples and situations.</a:t>
            </a:r>
          </a:p>
          <a:p>
            <a:pPr marL="285750" indent="-285750">
              <a:buFont typeface="Arial" panose="020B0604020202020204" pitchFamily="34" charset="0"/>
              <a:buChar char="•"/>
            </a:pPr>
            <a:r>
              <a:rPr lang="en-GB" dirty="0"/>
              <a:t>Draw conclusions, stating how implications may be overcome.</a:t>
            </a:r>
            <a:endParaRPr lang="en-GB" dirty="0"/>
          </a:p>
        </p:txBody>
      </p:sp>
    </p:spTree>
    <p:extLst>
      <p:ext uri="{BB962C8B-B14F-4D97-AF65-F5344CB8AC3E}">
        <p14:creationId xmlns:p14="http://schemas.microsoft.com/office/powerpoint/2010/main" val="340602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Computers used for automated decision-making</a:t>
            </a:r>
          </a:p>
        </p:txBody>
      </p:sp>
      <p:sp>
        <p:nvSpPr>
          <p:cNvPr id="7" name="Rectangle 6"/>
          <p:cNvSpPr/>
          <p:nvPr/>
        </p:nvSpPr>
        <p:spPr>
          <a:xfrm>
            <a:off x="0" y="0"/>
            <a:ext cx="12192000" cy="461665"/>
          </a:xfrm>
          <a:prstGeom prst="rect">
            <a:avLst/>
          </a:prstGeom>
        </p:spPr>
        <p:txBody>
          <a:bodyPr wrap="square">
            <a:spAutoFit/>
          </a:bodyPr>
          <a:lstStyle/>
          <a:p>
            <a:r>
              <a:rPr lang="en-GB" sz="2400" b="1" dirty="0" smtClean="0">
                <a:solidFill>
                  <a:srgbClr val="C00000"/>
                </a:solidFill>
              </a:rPr>
              <a:t>Ethical, moral and cultural issues</a:t>
            </a:r>
            <a:endParaRPr lang="en-GB" sz="2400" dirty="0">
              <a:solidFill>
                <a:srgbClr val="C00000"/>
              </a:solidFill>
            </a:endParaRPr>
          </a:p>
        </p:txBody>
      </p:sp>
      <p:sp>
        <p:nvSpPr>
          <p:cNvPr id="3" name="TextBox 2"/>
          <p:cNvSpPr txBox="1"/>
          <p:nvPr/>
        </p:nvSpPr>
        <p:spPr>
          <a:xfrm>
            <a:off x="116381" y="1503213"/>
            <a:ext cx="11959237" cy="4247317"/>
          </a:xfrm>
          <a:prstGeom prst="rect">
            <a:avLst/>
          </a:prstGeom>
          <a:noFill/>
        </p:spPr>
        <p:txBody>
          <a:bodyPr wrap="square" rtlCol="0">
            <a:spAutoFit/>
          </a:bodyPr>
          <a:lstStyle/>
          <a:p>
            <a:r>
              <a:rPr lang="en-GB" b="1" dirty="0" smtClean="0"/>
              <a:t>A related incident with fly-by-wire aircraft</a:t>
            </a:r>
            <a:endParaRPr lang="en-GB" b="1" dirty="0"/>
          </a:p>
          <a:p>
            <a:endParaRPr lang="en-GB" b="1" dirty="0"/>
          </a:p>
          <a:p>
            <a:r>
              <a:rPr lang="en-GB" dirty="0"/>
              <a:t>Air France Flight 296 was a chartered flight of a new fly-by-wire Airbus </a:t>
            </a:r>
            <a:r>
              <a:rPr lang="en-GB" dirty="0" smtClean="0"/>
              <a:t>A320-111. </a:t>
            </a:r>
            <a:r>
              <a:rPr lang="en-GB" dirty="0"/>
              <a:t>On 26 June 1988, it crashed in front of a crowd of several thousand while flying over Mulhouse–</a:t>
            </a:r>
            <a:r>
              <a:rPr lang="en-GB" dirty="0" err="1"/>
              <a:t>Habsheim</a:t>
            </a:r>
            <a:r>
              <a:rPr lang="en-GB" dirty="0"/>
              <a:t> Airport </a:t>
            </a:r>
            <a:r>
              <a:rPr lang="en-GB" dirty="0" smtClean="0"/>
              <a:t>as </a:t>
            </a:r>
            <a:r>
              <a:rPr lang="en-GB" dirty="0"/>
              <a:t>part of the </a:t>
            </a:r>
            <a:r>
              <a:rPr lang="en-GB" dirty="0" err="1"/>
              <a:t>Habsheim</a:t>
            </a:r>
            <a:r>
              <a:rPr lang="en-GB" dirty="0"/>
              <a:t> air show, which resulted in it being one of the very few crashes of a commercial airplane caught in its entirety on video. This particular flight was not only the A320's very first passenger flight (most of those on-board were journalists and raffle winners), but it was also the very first public demonstration of any civilian fly-by-wire aircraft. The cause of the crash has been the source of major controversy. The low-speed flyover, with landing gear down, was supposed to take place at an altitude of 100 feet (33 metres); instead, the plane performed the flyover at 30 feet, skimmed the treetops of the forest at the end of the runway (which had not been shown on the airport map given to the pilots), and crashed to the ground. All the passengers survived the initial impact, though a woman and two children died from smoke inhalation before they were able to escape.</a:t>
            </a:r>
          </a:p>
          <a:p>
            <a:endParaRPr lang="en-GB" dirty="0"/>
          </a:p>
          <a:p>
            <a:r>
              <a:rPr lang="en-GB" dirty="0"/>
              <a:t>Official reports concluded that the pilots flew too low, too slow, failed to see the forest and accidentally flew into it. The captain, Michel </a:t>
            </a:r>
            <a:r>
              <a:rPr lang="en-GB" dirty="0" err="1"/>
              <a:t>Asseline</a:t>
            </a:r>
            <a:r>
              <a:rPr lang="en-GB" dirty="0"/>
              <a:t>, disputed the report and claimed an error in the fly-by-wire computer prevented him from applying thrust and pulling up. </a:t>
            </a:r>
            <a:r>
              <a:rPr lang="en-GB" dirty="0" smtClean="0"/>
              <a:t>This </a:t>
            </a:r>
            <a:r>
              <a:rPr lang="en-GB" dirty="0"/>
              <a:t>was the first crash of an A320 aircraft.</a:t>
            </a:r>
          </a:p>
        </p:txBody>
      </p:sp>
    </p:spTree>
    <p:extLst>
      <p:ext uri="{BB962C8B-B14F-4D97-AF65-F5344CB8AC3E}">
        <p14:creationId xmlns:p14="http://schemas.microsoft.com/office/powerpoint/2010/main" val="429141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508</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D Hillyard</cp:lastModifiedBy>
  <cp:revision>87</cp:revision>
  <dcterms:created xsi:type="dcterms:W3CDTF">2014-10-30T19:23:19Z</dcterms:created>
  <dcterms:modified xsi:type="dcterms:W3CDTF">2017-03-09T08:14:21Z</dcterms:modified>
</cp:coreProperties>
</file>