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9" r:id="rId16"/>
    <p:sldId id="331" r:id="rId17"/>
    <p:sldId id="328" r:id="rId18"/>
    <p:sldId id="332" r:id="rId19"/>
    <p:sldId id="333" r:id="rId20"/>
    <p:sldId id="334" r:id="rId21"/>
    <p:sldId id="355" r:id="rId22"/>
    <p:sldId id="356" r:id="rId23"/>
    <p:sldId id="335" r:id="rId24"/>
    <p:sldId id="341" r:id="rId25"/>
    <p:sldId id="342" r:id="rId26"/>
    <p:sldId id="343" r:id="rId27"/>
    <p:sldId id="344" r:id="rId28"/>
    <p:sldId id="345" r:id="rId29"/>
    <p:sldId id="346" r:id="rId30"/>
    <p:sldId id="347" r:id="rId31"/>
    <p:sldId id="348" r:id="rId32"/>
    <p:sldId id="349" r:id="rId33"/>
    <p:sldId id="350" r:id="rId34"/>
    <p:sldId id="357" r:id="rId35"/>
    <p:sldId id="358" r:id="rId36"/>
    <p:sldId id="351" r:id="rId37"/>
    <p:sldId id="352" r:id="rId38"/>
    <p:sldId id="353" r:id="rId39"/>
    <p:sldId id="354" r:id="rId40"/>
    <p:sldId id="359" r:id="rId41"/>
    <p:sldId id="361" r:id="rId42"/>
    <p:sldId id="36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28" autoAdjust="0"/>
  </p:normalViewPr>
  <p:slideViewPr>
    <p:cSldViewPr>
      <p:cViewPr varScale="1">
        <p:scale>
          <a:sx n="70" d="100"/>
          <a:sy n="70" d="100"/>
        </p:scale>
        <p:origin x="13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6AACB-4497-4975-84C7-26D592B71736}" type="datetimeFigureOut">
              <a:rPr lang="en-GB" smtClean="0"/>
              <a:pPr/>
              <a:t>11/10/2018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17D95-82D2-4295-A5C8-CFAEB402EFA0}" type="slidenum">
              <a:rPr lang="en-GB" smtClean="0"/>
              <a:pPr/>
              <a:t>‹#›</a:t>
            </a:fld>
            <a:endParaRPr lang="en-GB"/>
          </a:p>
        </p:txBody>
      </p:sp>
    </p:spTree>
    <p:extLst>
      <p:ext uri="{BB962C8B-B14F-4D97-AF65-F5344CB8AC3E}">
        <p14:creationId xmlns:p14="http://schemas.microsoft.com/office/powerpoint/2010/main" val="30647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2B4108C-6F15-4D6F-950B-F60B0A652D9F}" type="datetimeFigureOut">
              <a:rPr lang="en-GB" smtClean="0"/>
              <a:pPr/>
              <a:t>11/10/2018</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4108C-6F15-4D6F-950B-F60B0A652D9F}" type="datetimeFigureOut">
              <a:rPr lang="en-GB" smtClean="0"/>
              <a:pPr/>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65B87-FEA5-4085-AE27-A12CC796C48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2B4108C-6F15-4D6F-950B-F60B0A652D9F}" type="datetimeFigureOut">
              <a:rPr lang="en-GB" smtClean="0"/>
              <a:pPr/>
              <a:t>11/10/2018</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FF65B87-FEA5-4085-AE27-A12CC796C48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2B4108C-6F15-4D6F-950B-F60B0A652D9F}" type="datetimeFigureOut">
              <a:rPr lang="en-GB" smtClean="0"/>
              <a:pPr/>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2B4108C-6F15-4D6F-950B-F60B0A652D9F}" type="datetimeFigureOut">
              <a:rPr lang="en-GB" smtClean="0"/>
              <a:pPr/>
              <a:t>11/10/2018</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2B4108C-6F15-4D6F-950B-F60B0A652D9F}" type="datetimeFigureOut">
              <a:rPr lang="en-GB" smtClean="0"/>
              <a:pPr/>
              <a:t>11/10/2018</a:t>
            </a:fld>
            <a:endParaRPr lang="en-GB"/>
          </a:p>
        </p:txBody>
      </p:sp>
      <p:sp>
        <p:nvSpPr>
          <p:cNvPr id="10" name="Slide Number Placeholder 9"/>
          <p:cNvSpPr>
            <a:spLocks noGrp="1"/>
          </p:cNvSpPr>
          <p:nvPr>
            <p:ph type="sldNum" sz="quarter" idx="16"/>
          </p:nvPr>
        </p:nvSpPr>
        <p:spPr/>
        <p:txBody>
          <a:bodyPr rtlCol="0"/>
          <a:lstStyle/>
          <a:p>
            <a:fld id="{8FF65B87-FEA5-4085-AE27-A12CC796C48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2B4108C-6F15-4D6F-950B-F60B0A652D9F}" type="datetimeFigureOut">
              <a:rPr lang="en-GB" smtClean="0"/>
              <a:pPr/>
              <a:t>11/10/2018</a:t>
            </a:fld>
            <a:endParaRPr lang="en-GB"/>
          </a:p>
        </p:txBody>
      </p:sp>
      <p:sp>
        <p:nvSpPr>
          <p:cNvPr id="12" name="Slide Number Placeholder 11"/>
          <p:cNvSpPr>
            <a:spLocks noGrp="1"/>
          </p:cNvSpPr>
          <p:nvPr>
            <p:ph type="sldNum" sz="quarter" idx="16"/>
          </p:nvPr>
        </p:nvSpPr>
        <p:spPr/>
        <p:txBody>
          <a:bodyPr rtlCol="0"/>
          <a:lstStyle/>
          <a:p>
            <a:fld id="{8FF65B87-FEA5-4085-AE27-A12CC796C48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B4108C-6F15-4D6F-950B-F60B0A652D9F}" type="datetimeFigureOut">
              <a:rPr lang="en-GB" smtClean="0"/>
              <a:pPr/>
              <a:t>11/10/2018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4108C-6F15-4D6F-950B-F60B0A652D9F}" type="datetimeFigureOut">
              <a:rPr lang="en-GB" smtClean="0"/>
              <a:pPr/>
              <a:t>11/10/2018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2B4108C-6F15-4D6F-950B-F60B0A652D9F}" type="datetimeFigureOut">
              <a:rPr lang="en-GB" smtClean="0"/>
              <a:pPr/>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2B4108C-6F15-4D6F-950B-F60B0A652D9F}" type="datetimeFigureOut">
              <a:rPr lang="en-GB" smtClean="0"/>
              <a:pPr/>
              <a:t>11/10/2018</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2B4108C-6F15-4D6F-950B-F60B0A652D9F}" type="datetimeFigureOut">
              <a:rPr lang="en-GB" smtClean="0"/>
              <a:pPr/>
              <a:t>11/10/2018</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FF65B87-FEA5-4085-AE27-A12CC796C48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4038600"/>
            <a:ext cx="6931496" cy="1828800"/>
          </a:xfrm>
        </p:spPr>
        <p:txBody>
          <a:bodyPr>
            <a:normAutofit/>
          </a:bodyPr>
          <a:lstStyle/>
          <a:p>
            <a:r>
              <a:rPr lang="en-GB" b="1" dirty="0" smtClean="0"/>
              <a:t>object-oriented Programming</a:t>
            </a:r>
            <a:endParaRPr lang="en-GB" sz="4800" cap="none" dirty="0"/>
          </a:p>
        </p:txBody>
      </p:sp>
      <p:sp>
        <p:nvSpPr>
          <p:cNvPr id="3" name="Subtitle 2"/>
          <p:cNvSpPr>
            <a:spLocks noGrp="1"/>
          </p:cNvSpPr>
          <p:nvPr>
            <p:ph type="subTitle" idx="1"/>
          </p:nvPr>
        </p:nvSpPr>
        <p:spPr/>
        <p:txBody>
          <a:bodyPr/>
          <a:lstStyle/>
          <a:p>
            <a:r>
              <a:rPr lang="en-GB" sz="2800" dirty="0"/>
              <a:t>A Level Computer Science – Unit 2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Classes</a:t>
            </a:r>
          </a:p>
        </p:txBody>
      </p:sp>
      <p:sp>
        <p:nvSpPr>
          <p:cNvPr id="3" name="Content Placeholder 2"/>
          <p:cNvSpPr>
            <a:spLocks noGrp="1"/>
          </p:cNvSpPr>
          <p:nvPr>
            <p:ph sz="quarter" idx="1"/>
          </p:nvPr>
        </p:nvSpPr>
        <p:spPr>
          <a:xfrm>
            <a:off x="467544" y="1700808"/>
            <a:ext cx="7939286" cy="2808312"/>
          </a:xfrm>
        </p:spPr>
        <p:txBody>
          <a:bodyPr>
            <a:noAutofit/>
          </a:bodyPr>
          <a:lstStyle/>
          <a:p>
            <a:pPr marL="0" indent="0">
              <a:buNone/>
            </a:pPr>
            <a:r>
              <a:rPr lang="en-GB" sz="2400" dirty="0" smtClean="0"/>
              <a:t>A class is a blueprint or template for an object, and it defines the </a:t>
            </a:r>
            <a:r>
              <a:rPr lang="en-GB" sz="2400" b="1" dirty="0" smtClean="0"/>
              <a:t>attributes </a:t>
            </a:r>
            <a:r>
              <a:rPr lang="en-GB" sz="2400" dirty="0" smtClean="0"/>
              <a:t>and </a:t>
            </a:r>
            <a:r>
              <a:rPr lang="en-GB" sz="2400" b="1" dirty="0" smtClean="0"/>
              <a:t>behaviours</a:t>
            </a:r>
            <a:r>
              <a:rPr lang="en-GB" sz="2400" dirty="0" smtClean="0"/>
              <a:t> (known as </a:t>
            </a:r>
            <a:r>
              <a:rPr lang="en-GB" sz="2400" b="1" dirty="0" smtClean="0"/>
              <a:t>methods</a:t>
            </a:r>
            <a:r>
              <a:rPr lang="en-GB" sz="2400" dirty="0" smtClean="0"/>
              <a:t>) of objects in that class.  An attribute functionality </a:t>
            </a:r>
            <a:r>
              <a:rPr lang="en-GB" sz="2400" dirty="0"/>
              <a:t>of the class - something that it can do, or that can be done with </a:t>
            </a:r>
            <a:r>
              <a:rPr lang="en-GB" sz="2400" dirty="0" smtClean="0"/>
              <a:t>it.</a:t>
            </a:r>
          </a:p>
          <a:p>
            <a:pPr marL="0" indent="0">
              <a:buNone/>
            </a:pPr>
            <a:endParaRPr lang="en-GB" sz="2400" dirty="0" smtClean="0"/>
          </a:p>
          <a:p>
            <a:pPr marL="0" indent="0">
              <a:buNone/>
            </a:pPr>
            <a:r>
              <a:rPr lang="en-GB" sz="2400" dirty="0"/>
              <a:t>For example, a stock control system </a:t>
            </a:r>
            <a:r>
              <a:rPr lang="en-GB" sz="2400" dirty="0" smtClean="0"/>
              <a:t>might be used by a bookshop for recording the items that it receives into stock from suppliers and sells to customers.  The only information that the stock class will hold in this simplified system is the stock ID number, stock category (books, stationary, etc.), description, and quantity in stock. </a:t>
            </a:r>
            <a:endParaRPr lang="en-GB" sz="100" dirty="0"/>
          </a:p>
        </p:txBody>
      </p:sp>
    </p:spTree>
    <p:extLst>
      <p:ext uri="{BB962C8B-B14F-4D97-AF65-F5344CB8AC3E}">
        <p14:creationId xmlns:p14="http://schemas.microsoft.com/office/powerpoint/2010/main" val="336284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Classes</a:t>
            </a:r>
          </a:p>
        </p:txBody>
      </p:sp>
      <p:sp>
        <p:nvSpPr>
          <p:cNvPr id="3" name="Content Placeholder 2"/>
          <p:cNvSpPr>
            <a:spLocks noGrp="1"/>
          </p:cNvSpPr>
          <p:nvPr>
            <p:ph sz="quarter" idx="1"/>
          </p:nvPr>
        </p:nvSpPr>
        <p:spPr>
          <a:xfrm>
            <a:off x="323528" y="1628800"/>
            <a:ext cx="8280920" cy="2808312"/>
          </a:xfrm>
        </p:spPr>
        <p:txBody>
          <a:bodyPr>
            <a:noAutofit/>
          </a:bodyPr>
          <a:lstStyle/>
          <a:p>
            <a:pPr marL="0" indent="0">
              <a:buNone/>
            </a:pPr>
            <a:r>
              <a:rPr lang="en-GB" sz="1800" dirty="0"/>
              <a:t>Part of a sample definition of a class named </a:t>
            </a:r>
            <a:r>
              <a:rPr lang="en-GB" sz="1800" dirty="0" err="1" smtClean="0"/>
              <a:t>StockItem</a:t>
            </a:r>
            <a:r>
              <a:rPr lang="en-GB" sz="1800" dirty="0" smtClean="0"/>
              <a:t> </a:t>
            </a:r>
            <a:r>
              <a:rPr lang="en-GB" sz="1800" dirty="0"/>
              <a:t>is defined below. Program coding will </a:t>
            </a:r>
            <a:r>
              <a:rPr lang="en-GB" sz="1800" dirty="0" smtClean="0"/>
              <a:t>vary according to </a:t>
            </a:r>
            <a:r>
              <a:rPr lang="en-GB" sz="1800" dirty="0"/>
              <a:t>the language used</a:t>
            </a:r>
            <a:r>
              <a:rPr lang="en-GB" sz="1800" dirty="0" smtClean="0"/>
              <a:t>.</a:t>
            </a:r>
          </a:p>
          <a:p>
            <a:pPr marL="0" indent="0">
              <a:buNone/>
            </a:pPr>
            <a:endParaRPr lang="en-GB" sz="1800" dirty="0" smtClean="0"/>
          </a:p>
          <a:p>
            <a:pPr marL="0" indent="0">
              <a:buNone/>
            </a:pPr>
            <a:r>
              <a:rPr lang="en-GB" sz="2400" dirty="0"/>
              <a:t>* Stock class used to model a simple </a:t>
            </a:r>
            <a:r>
              <a:rPr lang="en-GB" sz="2400" dirty="0" smtClean="0"/>
              <a:t>stock </a:t>
            </a:r>
            <a:r>
              <a:rPr lang="en-GB" sz="2400" dirty="0"/>
              <a:t>control system</a:t>
            </a:r>
            <a:r>
              <a:rPr lang="en-GB" sz="2400" dirty="0" smtClean="0"/>
              <a:t>,</a:t>
            </a:r>
            <a:endParaRPr lang="en-GB" sz="2400" dirty="0"/>
          </a:p>
          <a:p>
            <a:pPr marL="0" indent="0">
              <a:buNone/>
            </a:pPr>
            <a:r>
              <a:rPr lang="en-GB" sz="2400" dirty="0"/>
              <a:t>* allowing stock to be added and sold.</a:t>
            </a:r>
          </a:p>
          <a:p>
            <a:pPr marL="0" indent="0">
              <a:buNone/>
            </a:pPr>
            <a:r>
              <a:rPr lang="en-GB" sz="2400" dirty="0"/>
              <a:t>class </a:t>
            </a:r>
            <a:r>
              <a:rPr lang="en-GB" sz="2400" dirty="0" err="1"/>
              <a:t>StockItem</a:t>
            </a:r>
            <a:endParaRPr lang="en-GB" sz="2400" dirty="0"/>
          </a:p>
          <a:p>
            <a:pPr marL="0" indent="0">
              <a:buNone/>
            </a:pPr>
            <a:r>
              <a:rPr lang="en-GB" sz="2400" dirty="0" smtClean="0"/>
              <a:t>* </a:t>
            </a:r>
            <a:r>
              <a:rPr lang="en-GB" sz="2400" dirty="0"/>
              <a:t>instance variables (properties/attributes)</a:t>
            </a:r>
          </a:p>
          <a:p>
            <a:pPr marL="0" indent="0">
              <a:buNone/>
            </a:pPr>
            <a:r>
              <a:rPr lang="en-GB" sz="2400" dirty="0" smtClean="0"/>
              <a:t>	private </a:t>
            </a:r>
            <a:r>
              <a:rPr lang="en-GB" sz="2400" dirty="0" err="1"/>
              <a:t>stockID</a:t>
            </a:r>
            <a:endParaRPr lang="en-GB" sz="2400" dirty="0"/>
          </a:p>
          <a:p>
            <a:pPr marL="0" indent="0">
              <a:buNone/>
            </a:pPr>
            <a:r>
              <a:rPr lang="en-GB" sz="2400" dirty="0" smtClean="0"/>
              <a:t>	private </a:t>
            </a:r>
            <a:r>
              <a:rPr lang="en-GB" sz="2400" dirty="0"/>
              <a:t>category</a:t>
            </a:r>
          </a:p>
          <a:p>
            <a:pPr marL="0" indent="0">
              <a:buNone/>
            </a:pPr>
            <a:r>
              <a:rPr lang="en-GB" sz="2400" dirty="0" smtClean="0"/>
              <a:t>	private </a:t>
            </a:r>
            <a:r>
              <a:rPr lang="en-GB" sz="2400" dirty="0"/>
              <a:t>description</a:t>
            </a:r>
          </a:p>
          <a:p>
            <a:pPr marL="0" indent="0">
              <a:buNone/>
            </a:pPr>
            <a:r>
              <a:rPr lang="en-GB" sz="2400" dirty="0" smtClean="0"/>
              <a:t>	private </a:t>
            </a:r>
            <a:r>
              <a:rPr lang="en-GB" sz="2400" dirty="0" err="1"/>
              <a:t>q</a:t>
            </a:r>
            <a:r>
              <a:rPr lang="en-GB" sz="2400" dirty="0" err="1" smtClean="0"/>
              <a:t>tyInStock</a:t>
            </a:r>
            <a:endParaRPr lang="en-GB" sz="300" dirty="0"/>
          </a:p>
        </p:txBody>
      </p:sp>
    </p:spTree>
    <p:extLst>
      <p:ext uri="{BB962C8B-B14F-4D97-AF65-F5344CB8AC3E}">
        <p14:creationId xmlns:p14="http://schemas.microsoft.com/office/powerpoint/2010/main" val="179248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Classes</a:t>
            </a:r>
          </a:p>
        </p:txBody>
      </p:sp>
      <p:sp>
        <p:nvSpPr>
          <p:cNvPr id="3" name="Content Placeholder 2"/>
          <p:cNvSpPr>
            <a:spLocks noGrp="1"/>
          </p:cNvSpPr>
          <p:nvPr>
            <p:ph sz="quarter" idx="1"/>
          </p:nvPr>
        </p:nvSpPr>
        <p:spPr>
          <a:xfrm>
            <a:off x="323528" y="1628800"/>
            <a:ext cx="8712968" cy="2808312"/>
          </a:xfrm>
        </p:spPr>
        <p:txBody>
          <a:bodyPr>
            <a:noAutofit/>
          </a:bodyPr>
          <a:lstStyle/>
          <a:p>
            <a:pPr marL="0" indent="0">
              <a:buNone/>
            </a:pPr>
            <a:r>
              <a:rPr lang="en-GB" sz="2000" dirty="0"/>
              <a:t>* A procedure may take one or more parameters. It does not return </a:t>
            </a:r>
            <a:r>
              <a:rPr lang="en-GB" sz="2000" dirty="0" smtClean="0"/>
              <a:t>a value </a:t>
            </a:r>
            <a:endParaRPr lang="en-GB" sz="2000" dirty="0"/>
          </a:p>
          <a:p>
            <a:pPr marL="0" indent="0">
              <a:buNone/>
            </a:pPr>
            <a:r>
              <a:rPr lang="en-GB" sz="2000" dirty="0" smtClean="0"/>
              <a:t>* A procedure with </a:t>
            </a:r>
            <a:r>
              <a:rPr lang="en-GB" sz="2000" dirty="0"/>
              <a:t>the name </a:t>
            </a:r>
            <a:r>
              <a:rPr lang="en-GB" sz="2000" b="1" dirty="0"/>
              <a:t>new</a:t>
            </a:r>
            <a:r>
              <a:rPr lang="en-GB" sz="2000" dirty="0"/>
              <a:t> is a </a:t>
            </a:r>
            <a:r>
              <a:rPr lang="en-GB" sz="2000" b="1" dirty="0"/>
              <a:t>constructor. </a:t>
            </a:r>
            <a:r>
              <a:rPr lang="en-GB" sz="2000" b="1" dirty="0" smtClean="0"/>
              <a:t> </a:t>
            </a:r>
          </a:p>
          <a:p>
            <a:pPr marL="0" indent="0">
              <a:buNone/>
            </a:pPr>
            <a:endParaRPr lang="en-GB" sz="2000" b="1" dirty="0" smtClean="0"/>
          </a:p>
          <a:p>
            <a:pPr marL="0" indent="0">
              <a:buNone/>
            </a:pPr>
            <a:r>
              <a:rPr lang="en-GB" sz="2400" dirty="0" smtClean="0"/>
              <a:t>public </a:t>
            </a:r>
            <a:r>
              <a:rPr lang="en-GB" sz="2400" dirty="0"/>
              <a:t>procedure new(</a:t>
            </a:r>
            <a:r>
              <a:rPr lang="en-GB" sz="2400" dirty="0" err="1"/>
              <a:t>aStockID</a:t>
            </a:r>
            <a:r>
              <a:rPr lang="en-GB" sz="2400" dirty="0"/>
              <a:t> , </a:t>
            </a:r>
            <a:r>
              <a:rPr lang="en-GB" sz="2400" dirty="0" err="1"/>
              <a:t>aCategory</a:t>
            </a:r>
            <a:r>
              <a:rPr lang="en-GB" sz="2400" dirty="0"/>
              <a:t>, </a:t>
            </a:r>
            <a:r>
              <a:rPr lang="en-GB" sz="2400" dirty="0" err="1"/>
              <a:t>aDescrlptlon</a:t>
            </a:r>
            <a:r>
              <a:rPr lang="en-GB" sz="2400" dirty="0"/>
              <a:t>, </a:t>
            </a:r>
            <a:r>
              <a:rPr lang="en-GB" sz="2400" dirty="0" err="1" smtClean="0"/>
              <a:t>aQty</a:t>
            </a:r>
            <a:r>
              <a:rPr lang="en-GB" sz="2400" dirty="0" smtClean="0"/>
              <a:t>)</a:t>
            </a:r>
            <a:endParaRPr lang="en-GB" sz="2400" dirty="0"/>
          </a:p>
          <a:p>
            <a:pPr marL="0" indent="0">
              <a:buNone/>
            </a:pPr>
            <a:r>
              <a:rPr lang="en-GB" sz="2400" i="1" dirty="0"/>
              <a:t>	</a:t>
            </a:r>
            <a:r>
              <a:rPr lang="en-GB" sz="2400" i="1" dirty="0" smtClean="0"/>
              <a:t>(instructions)</a:t>
            </a:r>
            <a:endParaRPr lang="en-GB" sz="2400" i="1" dirty="0"/>
          </a:p>
          <a:p>
            <a:pPr marL="0" indent="0">
              <a:buNone/>
            </a:pPr>
            <a:r>
              <a:rPr lang="en-GB" sz="2400" dirty="0" err="1"/>
              <a:t>endprocedure</a:t>
            </a:r>
            <a:endParaRPr lang="en-GB" sz="2400" dirty="0"/>
          </a:p>
          <a:p>
            <a:pPr marL="0" indent="0">
              <a:buNone/>
            </a:pPr>
            <a:r>
              <a:rPr lang="en-GB" sz="2400" dirty="0"/>
              <a:t>public procedure </a:t>
            </a:r>
            <a:r>
              <a:rPr lang="en-GB" sz="2400" dirty="0" err="1"/>
              <a:t>ReceiveStock</a:t>
            </a:r>
            <a:r>
              <a:rPr lang="en-GB" sz="2400" dirty="0"/>
              <a:t> (integer </a:t>
            </a:r>
            <a:r>
              <a:rPr lang="en-GB" sz="2400" dirty="0" err="1"/>
              <a:t>aQty</a:t>
            </a:r>
            <a:r>
              <a:rPr lang="en-GB" sz="2400" dirty="0"/>
              <a:t>)</a:t>
            </a:r>
          </a:p>
          <a:p>
            <a:pPr marL="0" indent="0">
              <a:buNone/>
            </a:pPr>
            <a:r>
              <a:rPr lang="en-GB" sz="3200" i="1" dirty="0" smtClean="0"/>
              <a:t>	</a:t>
            </a:r>
            <a:r>
              <a:rPr lang="en-GB" sz="2400" i="1" dirty="0" smtClean="0"/>
              <a:t>(instructions</a:t>
            </a:r>
            <a:r>
              <a:rPr lang="en-GB" sz="2400" i="1" dirty="0"/>
              <a:t>)</a:t>
            </a:r>
          </a:p>
          <a:p>
            <a:pPr marL="0" indent="0">
              <a:buNone/>
            </a:pPr>
            <a:r>
              <a:rPr lang="en-GB" sz="2400" dirty="0" err="1"/>
              <a:t>endprocedure</a:t>
            </a:r>
            <a:endParaRPr lang="en-GB" sz="2400" dirty="0"/>
          </a:p>
          <a:p>
            <a:pPr marL="0" indent="0">
              <a:buNone/>
            </a:pPr>
            <a:r>
              <a:rPr lang="en-GB" sz="2400" dirty="0"/>
              <a:t>public procedure </a:t>
            </a:r>
            <a:r>
              <a:rPr lang="en-GB" sz="2400" dirty="0" err="1"/>
              <a:t>SellStock</a:t>
            </a:r>
            <a:r>
              <a:rPr lang="en-GB" sz="2400" dirty="0"/>
              <a:t> (integer </a:t>
            </a:r>
            <a:r>
              <a:rPr lang="en-GB" sz="2400" dirty="0" err="1"/>
              <a:t>aQty</a:t>
            </a:r>
            <a:r>
              <a:rPr lang="en-GB" sz="2400" dirty="0"/>
              <a:t>)</a:t>
            </a:r>
          </a:p>
          <a:p>
            <a:pPr marL="0" indent="0">
              <a:buNone/>
            </a:pPr>
            <a:r>
              <a:rPr lang="en-GB" sz="3200" i="1" dirty="0" smtClean="0"/>
              <a:t>	</a:t>
            </a:r>
            <a:r>
              <a:rPr lang="en-GB" sz="2400" i="1" dirty="0" smtClean="0"/>
              <a:t>(instructions)</a:t>
            </a:r>
            <a:endParaRPr lang="en-GB" sz="2400" i="1" dirty="0"/>
          </a:p>
        </p:txBody>
      </p:sp>
    </p:spTree>
    <p:extLst>
      <p:ext uri="{BB962C8B-B14F-4D97-AF65-F5344CB8AC3E}">
        <p14:creationId xmlns:p14="http://schemas.microsoft.com/office/powerpoint/2010/main" val="163731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Classes</a:t>
            </a:r>
          </a:p>
        </p:txBody>
      </p:sp>
      <p:sp>
        <p:nvSpPr>
          <p:cNvPr id="3" name="Content Placeholder 2"/>
          <p:cNvSpPr>
            <a:spLocks noGrp="1"/>
          </p:cNvSpPr>
          <p:nvPr>
            <p:ph sz="quarter" idx="1"/>
          </p:nvPr>
        </p:nvSpPr>
        <p:spPr>
          <a:xfrm>
            <a:off x="323528" y="1628800"/>
            <a:ext cx="8424936" cy="2808312"/>
          </a:xfrm>
        </p:spPr>
        <p:txBody>
          <a:bodyPr>
            <a:noAutofit/>
          </a:bodyPr>
          <a:lstStyle/>
          <a:p>
            <a:pPr marL="0" indent="0">
              <a:buNone/>
            </a:pPr>
            <a:r>
              <a:rPr lang="en-GB" sz="2400" dirty="0" smtClean="0"/>
              <a:t>* A </a:t>
            </a:r>
            <a:r>
              <a:rPr lang="en-GB" sz="2400" dirty="0"/>
              <a:t>function may take one or more Parameters . It returns a </a:t>
            </a:r>
            <a:r>
              <a:rPr lang="en-GB" sz="2400" dirty="0" smtClean="0"/>
              <a:t>value.</a:t>
            </a:r>
          </a:p>
          <a:p>
            <a:pPr marL="0" indent="0">
              <a:buNone/>
            </a:pPr>
            <a:r>
              <a:rPr lang="en-GB" sz="2400" dirty="0" smtClean="0"/>
              <a:t>	public </a:t>
            </a:r>
            <a:r>
              <a:rPr lang="en-GB" sz="2400" dirty="0"/>
              <a:t>function </a:t>
            </a:r>
            <a:r>
              <a:rPr lang="en-GB" sz="2400" dirty="0" err="1" smtClean="0"/>
              <a:t>GetQtyInStock</a:t>
            </a:r>
            <a:endParaRPr lang="en-GB" sz="2400" dirty="0" smtClean="0"/>
          </a:p>
          <a:p>
            <a:pPr marL="0" indent="0">
              <a:buNone/>
            </a:pPr>
            <a:r>
              <a:rPr lang="en-GB" sz="2400" dirty="0"/>
              <a:t>	</a:t>
            </a:r>
            <a:r>
              <a:rPr lang="en-GB" sz="2400" dirty="0" smtClean="0"/>
              <a:t>	</a:t>
            </a:r>
            <a:r>
              <a:rPr lang="en-GB" sz="2400" dirty="0"/>
              <a:t>(instructions)</a:t>
            </a:r>
          </a:p>
          <a:p>
            <a:pPr marL="0" indent="0">
              <a:buNone/>
            </a:pPr>
            <a:r>
              <a:rPr lang="en-GB" sz="2400" dirty="0" smtClean="0"/>
              <a:t>		</a:t>
            </a:r>
            <a:r>
              <a:rPr lang="en-GB" sz="2400" dirty="0" err="1"/>
              <a:t>endfunction</a:t>
            </a:r>
            <a:endParaRPr lang="en-GB" sz="2400" dirty="0"/>
          </a:p>
          <a:p>
            <a:pPr marL="0" indent="0">
              <a:buNone/>
            </a:pPr>
            <a:r>
              <a:rPr lang="en-GB" sz="2400" dirty="0" smtClean="0"/>
              <a:t>	</a:t>
            </a:r>
            <a:r>
              <a:rPr lang="en-GB" sz="2400" dirty="0" err="1"/>
              <a:t>endclass</a:t>
            </a:r>
            <a:endParaRPr lang="en-GB" sz="1600" i="1" dirty="0"/>
          </a:p>
          <a:p>
            <a:pPr marL="0" indent="0">
              <a:buNone/>
            </a:pPr>
            <a:endParaRPr lang="en-GB" sz="2000" dirty="0"/>
          </a:p>
          <a:p>
            <a:pPr>
              <a:buFont typeface="Arial" panose="020B0604020202020204" pitchFamily="34" charset="0"/>
              <a:buChar char="•"/>
            </a:pPr>
            <a:endParaRPr lang="en-GB" sz="2000" dirty="0" smtClean="0"/>
          </a:p>
        </p:txBody>
      </p:sp>
    </p:spTree>
    <p:extLst>
      <p:ext uri="{BB962C8B-B14F-4D97-AF65-F5344CB8AC3E}">
        <p14:creationId xmlns:p14="http://schemas.microsoft.com/office/powerpoint/2010/main" val="2661286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Classes</a:t>
            </a:r>
          </a:p>
        </p:txBody>
      </p:sp>
      <p:pic>
        <p:nvPicPr>
          <p:cNvPr id="5" name="Picture 4"/>
          <p:cNvPicPr>
            <a:picLocks noChangeAspect="1"/>
          </p:cNvPicPr>
          <p:nvPr/>
        </p:nvPicPr>
        <p:blipFill>
          <a:blip r:embed="rId2"/>
          <a:stretch>
            <a:fillRect/>
          </a:stretch>
        </p:blipFill>
        <p:spPr>
          <a:xfrm>
            <a:off x="1619672" y="1916832"/>
            <a:ext cx="5544616" cy="4400489"/>
          </a:xfrm>
          <a:prstGeom prst="rect">
            <a:avLst/>
          </a:prstGeom>
        </p:spPr>
      </p:pic>
    </p:spTree>
    <p:extLst>
      <p:ext uri="{BB962C8B-B14F-4D97-AF65-F5344CB8AC3E}">
        <p14:creationId xmlns:p14="http://schemas.microsoft.com/office/powerpoint/2010/main" val="3627860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Classes</a:t>
            </a:r>
          </a:p>
        </p:txBody>
      </p:sp>
      <p:pic>
        <p:nvPicPr>
          <p:cNvPr id="3" name="Picture 2"/>
          <p:cNvPicPr>
            <a:picLocks noChangeAspect="1"/>
          </p:cNvPicPr>
          <p:nvPr/>
        </p:nvPicPr>
        <p:blipFill>
          <a:blip r:embed="rId2"/>
          <a:stretch>
            <a:fillRect/>
          </a:stretch>
        </p:blipFill>
        <p:spPr>
          <a:xfrm>
            <a:off x="1403648" y="1772816"/>
            <a:ext cx="6048672" cy="4781559"/>
          </a:xfrm>
          <a:prstGeom prst="rect">
            <a:avLst/>
          </a:prstGeom>
        </p:spPr>
      </p:pic>
    </p:spTree>
    <p:extLst>
      <p:ext uri="{BB962C8B-B14F-4D97-AF65-F5344CB8AC3E}">
        <p14:creationId xmlns:p14="http://schemas.microsoft.com/office/powerpoint/2010/main" val="510841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Classes</a:t>
            </a:r>
          </a:p>
        </p:txBody>
      </p:sp>
      <p:pic>
        <p:nvPicPr>
          <p:cNvPr id="4" name="Picture 3"/>
          <p:cNvPicPr>
            <a:picLocks noChangeAspect="1"/>
          </p:cNvPicPr>
          <p:nvPr/>
        </p:nvPicPr>
        <p:blipFill>
          <a:blip r:embed="rId2"/>
          <a:stretch>
            <a:fillRect/>
          </a:stretch>
        </p:blipFill>
        <p:spPr>
          <a:xfrm>
            <a:off x="721396" y="1844824"/>
            <a:ext cx="7488832" cy="4247022"/>
          </a:xfrm>
          <a:prstGeom prst="rect">
            <a:avLst/>
          </a:prstGeom>
        </p:spPr>
      </p:pic>
    </p:spTree>
    <p:extLst>
      <p:ext uri="{BB962C8B-B14F-4D97-AF65-F5344CB8AC3E}">
        <p14:creationId xmlns:p14="http://schemas.microsoft.com/office/powerpoint/2010/main" val="3985427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Classes</a:t>
            </a:r>
          </a:p>
        </p:txBody>
      </p:sp>
      <p:sp>
        <p:nvSpPr>
          <p:cNvPr id="3" name="Content Placeholder 2"/>
          <p:cNvSpPr>
            <a:spLocks noGrp="1"/>
          </p:cNvSpPr>
          <p:nvPr>
            <p:ph sz="quarter" idx="1"/>
          </p:nvPr>
        </p:nvSpPr>
        <p:spPr>
          <a:xfrm>
            <a:off x="467544" y="1700808"/>
            <a:ext cx="7939286" cy="2808312"/>
          </a:xfrm>
        </p:spPr>
        <p:txBody>
          <a:bodyPr>
            <a:noAutofit/>
          </a:bodyPr>
          <a:lstStyle/>
          <a:p>
            <a:pPr marL="0" indent="0">
              <a:buNone/>
            </a:pPr>
            <a:r>
              <a:rPr lang="en-GB" dirty="0"/>
              <a:t>As a general rule instance variables or attributes are </a:t>
            </a:r>
            <a:r>
              <a:rPr lang="en-GB" dirty="0" smtClean="0"/>
              <a:t>declared </a:t>
            </a:r>
            <a:r>
              <a:rPr lang="en-GB" b="1" dirty="0" smtClean="0"/>
              <a:t>private </a:t>
            </a:r>
            <a:r>
              <a:rPr lang="en-GB" dirty="0" smtClean="0"/>
              <a:t>and most methods </a:t>
            </a:r>
            <a:r>
              <a:rPr lang="en-GB" b="1" dirty="0" smtClean="0"/>
              <a:t>public, </a:t>
            </a:r>
            <a:r>
              <a:rPr lang="en-GB" dirty="0" smtClean="0"/>
              <a:t>so that other classes may use </a:t>
            </a:r>
            <a:r>
              <a:rPr lang="en-GB" dirty="0"/>
              <a:t>methods belonging to another class but may not </a:t>
            </a:r>
            <a:r>
              <a:rPr lang="en-GB" dirty="0" smtClean="0"/>
              <a:t>see or change their attributes.</a:t>
            </a:r>
          </a:p>
          <a:p>
            <a:pPr marL="0" indent="0">
              <a:buNone/>
            </a:pPr>
            <a:r>
              <a:rPr lang="en-GB" dirty="0" smtClean="0"/>
              <a:t>This </a:t>
            </a:r>
            <a:r>
              <a:rPr lang="en-GB" dirty="0"/>
              <a:t>principle of </a:t>
            </a:r>
            <a:r>
              <a:rPr lang="en-GB" b="1" dirty="0"/>
              <a:t>information </a:t>
            </a:r>
            <a:r>
              <a:rPr lang="en-GB" b="1" dirty="0" smtClean="0"/>
              <a:t>hiding, </a:t>
            </a:r>
            <a:r>
              <a:rPr lang="en-GB" dirty="0"/>
              <a:t>where a class cannot directly access </a:t>
            </a:r>
            <a:r>
              <a:rPr lang="en-GB" dirty="0" smtClean="0"/>
              <a:t>the attributes or another class when </a:t>
            </a:r>
            <a:r>
              <a:rPr lang="en-GB" dirty="0"/>
              <a:t>they are declared private, is an important feature of object-oriented </a:t>
            </a:r>
            <a:r>
              <a:rPr lang="en-GB" dirty="0" smtClean="0"/>
              <a:t>programming</a:t>
            </a:r>
            <a:endParaRPr lang="en-GB" sz="100" dirty="0"/>
          </a:p>
        </p:txBody>
      </p:sp>
    </p:spTree>
    <p:extLst>
      <p:ext uri="{BB962C8B-B14F-4D97-AF65-F5344CB8AC3E}">
        <p14:creationId xmlns:p14="http://schemas.microsoft.com/office/powerpoint/2010/main" val="343758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Instantiation (creating an object)</a:t>
            </a:r>
          </a:p>
        </p:txBody>
      </p:sp>
      <p:sp>
        <p:nvSpPr>
          <p:cNvPr id="3" name="Content Placeholder 2"/>
          <p:cNvSpPr>
            <a:spLocks noGrp="1"/>
          </p:cNvSpPr>
          <p:nvPr>
            <p:ph sz="quarter" idx="1"/>
          </p:nvPr>
        </p:nvSpPr>
        <p:spPr>
          <a:xfrm>
            <a:off x="467544" y="1700808"/>
            <a:ext cx="7939286" cy="2808312"/>
          </a:xfrm>
        </p:spPr>
        <p:txBody>
          <a:bodyPr>
            <a:noAutofit/>
          </a:bodyPr>
          <a:lstStyle/>
          <a:p>
            <a:pPr marL="0" indent="0">
              <a:buNone/>
            </a:pPr>
            <a:r>
              <a:rPr lang="en-GB" sz="2400" dirty="0"/>
              <a:t>A </a:t>
            </a:r>
            <a:r>
              <a:rPr lang="en-GB" sz="2400" b="1" dirty="0"/>
              <a:t>constructor </a:t>
            </a:r>
            <a:r>
              <a:rPr lang="en-GB" sz="2400" dirty="0"/>
              <a:t>is used to create objects in a class, In this pseudocode, a procedure with the name </a:t>
            </a:r>
            <a:r>
              <a:rPr lang="en-GB" sz="2400" dirty="0" smtClean="0"/>
              <a:t>new is </a:t>
            </a:r>
            <a:r>
              <a:rPr lang="en-GB" sz="2400" dirty="0"/>
              <a:t>a </a:t>
            </a:r>
            <a:r>
              <a:rPr lang="en-GB" sz="2400" dirty="0" smtClean="0"/>
              <a:t>constructor.</a:t>
            </a:r>
          </a:p>
          <a:p>
            <a:pPr marL="0" indent="0">
              <a:buNone/>
            </a:pPr>
            <a:endParaRPr lang="en-GB" sz="2400" dirty="0"/>
          </a:p>
          <a:p>
            <a:pPr marL="0" indent="0">
              <a:buNone/>
            </a:pPr>
            <a:r>
              <a:rPr lang="en-GB" sz="2400" dirty="0"/>
              <a:t>Once the class and </a:t>
            </a:r>
            <a:r>
              <a:rPr lang="en-GB" sz="2400" dirty="0" smtClean="0"/>
              <a:t>its </a:t>
            </a:r>
            <a:r>
              <a:rPr lang="en-GB" sz="2400" dirty="0"/>
              <a:t>constructor have been defined, and each of the methods coded, we can </a:t>
            </a:r>
            <a:r>
              <a:rPr lang="en-GB" sz="2400" dirty="0" smtClean="0"/>
              <a:t>start creating </a:t>
            </a:r>
            <a:r>
              <a:rPr lang="en-GB" sz="2400" dirty="0"/>
              <a:t>and naming actual objects, The creation of a new object (an instance of a class) is known </a:t>
            </a:r>
            <a:r>
              <a:rPr lang="en-GB" sz="2400" dirty="0" smtClean="0"/>
              <a:t>as </a:t>
            </a:r>
            <a:r>
              <a:rPr lang="en-GB" sz="2400" b="1" dirty="0" smtClean="0"/>
              <a:t>Instantiation. </a:t>
            </a:r>
            <a:r>
              <a:rPr lang="en-GB" sz="2400" dirty="0"/>
              <a:t>Multiple instances of a class can be created which each share identical methods </a:t>
            </a:r>
            <a:r>
              <a:rPr lang="en-GB" sz="2400" dirty="0" smtClean="0"/>
              <a:t>and attributes</a:t>
            </a:r>
            <a:r>
              <a:rPr lang="en-GB" sz="2400" dirty="0"/>
              <a:t>, but the values of those attributes will be unique to each </a:t>
            </a:r>
            <a:r>
              <a:rPr lang="en-GB" sz="2400" dirty="0" smtClean="0"/>
              <a:t>instance.</a:t>
            </a:r>
            <a:endParaRPr lang="en-GB" sz="100" dirty="0"/>
          </a:p>
        </p:txBody>
      </p:sp>
    </p:spTree>
    <p:extLst>
      <p:ext uri="{BB962C8B-B14F-4D97-AF65-F5344CB8AC3E}">
        <p14:creationId xmlns:p14="http://schemas.microsoft.com/office/powerpoint/2010/main" val="3923387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Instantiation (creating an object)</a:t>
            </a:r>
          </a:p>
        </p:txBody>
      </p:sp>
      <p:sp>
        <p:nvSpPr>
          <p:cNvPr id="3" name="Content Placeholder 2"/>
          <p:cNvSpPr>
            <a:spLocks noGrp="1"/>
          </p:cNvSpPr>
          <p:nvPr>
            <p:ph sz="quarter" idx="1"/>
          </p:nvPr>
        </p:nvSpPr>
        <p:spPr>
          <a:xfrm>
            <a:off x="467544" y="1700808"/>
            <a:ext cx="7939286" cy="3672408"/>
          </a:xfrm>
        </p:spPr>
        <p:txBody>
          <a:bodyPr>
            <a:noAutofit/>
          </a:bodyPr>
          <a:lstStyle/>
          <a:p>
            <a:pPr marL="0" indent="0">
              <a:buNone/>
            </a:pPr>
            <a:r>
              <a:rPr lang="en-GB" sz="2000" dirty="0"/>
              <a:t>Suppose we want to create a new stock item called </a:t>
            </a:r>
            <a:r>
              <a:rPr lang="en-GB" sz="2000" dirty="0" smtClean="0"/>
              <a:t>book </a:t>
            </a:r>
            <a:r>
              <a:rPr lang="en-GB" sz="2000" dirty="0"/>
              <a:t>1. The type of variable to assign to book 1 </a:t>
            </a:r>
            <a:r>
              <a:rPr lang="en-GB" sz="2000" dirty="0" smtClean="0"/>
              <a:t>has to </a:t>
            </a:r>
            <a:r>
              <a:rPr lang="en-GB" sz="2000" dirty="0"/>
              <a:t>be stated. This will be the class name, </a:t>
            </a:r>
            <a:r>
              <a:rPr lang="en-GB" sz="2000" dirty="0" err="1"/>
              <a:t>StockItem</a:t>
            </a:r>
            <a:r>
              <a:rPr lang="en-GB" sz="2000" dirty="0"/>
              <a:t>, The word new is typically used to </a:t>
            </a:r>
            <a:r>
              <a:rPr lang="en-GB" sz="2000" b="1" dirty="0" smtClean="0"/>
              <a:t>instantiate </a:t>
            </a:r>
            <a:r>
              <a:rPr lang="en-GB" sz="2000" dirty="0" smtClean="0"/>
              <a:t>(create</a:t>
            </a:r>
            <a:r>
              <a:rPr lang="en-GB" sz="2000" dirty="0"/>
              <a:t>) a new object in the </a:t>
            </a:r>
            <a:r>
              <a:rPr lang="en-GB" sz="2000" dirty="0" smtClean="0"/>
              <a:t>class.</a:t>
            </a:r>
            <a:endParaRPr lang="en-GB" sz="2000" dirty="0"/>
          </a:p>
          <a:p>
            <a:pPr marL="0" indent="0">
              <a:buNone/>
            </a:pPr>
            <a:r>
              <a:rPr lang="en-GB" sz="2000" b="1" dirty="0" smtClean="0"/>
              <a:t>book1 = </a:t>
            </a:r>
            <a:r>
              <a:rPr lang="en-GB" sz="2000" b="1" dirty="0"/>
              <a:t>new </a:t>
            </a:r>
            <a:r>
              <a:rPr lang="en-GB" sz="2000" b="1" dirty="0" err="1"/>
              <a:t>StockItem</a:t>
            </a:r>
            <a:r>
              <a:rPr lang="en-GB" sz="2000" b="1" dirty="0"/>
              <a:t>( "PT123 ", "Book", "Computer Science ", 35</a:t>
            </a:r>
            <a:r>
              <a:rPr lang="en-GB" sz="2000" b="1" dirty="0" smtClean="0"/>
              <a:t>)</a:t>
            </a:r>
          </a:p>
          <a:p>
            <a:pPr marL="0" indent="0">
              <a:buNone/>
            </a:pPr>
            <a:endParaRPr lang="en-GB" sz="2000" b="1" dirty="0"/>
          </a:p>
          <a:p>
            <a:pPr marL="0" indent="0">
              <a:buNone/>
            </a:pPr>
            <a:r>
              <a:rPr lang="en-GB" sz="2000" dirty="0" smtClean="0"/>
              <a:t>book1 </a:t>
            </a:r>
            <a:r>
              <a:rPr lang="en-GB" sz="2000" dirty="0"/>
              <a:t>is called a reference type variable, or simply a reference variable, Note that this is a different </a:t>
            </a:r>
            <a:r>
              <a:rPr lang="en-GB" sz="2000" dirty="0" smtClean="0"/>
              <a:t>type of </a:t>
            </a:r>
            <a:r>
              <a:rPr lang="en-GB" sz="2000" dirty="0"/>
              <a:t>variable from </a:t>
            </a:r>
            <a:r>
              <a:rPr lang="en-GB" sz="2000" dirty="0" err="1"/>
              <a:t>stockID</a:t>
            </a:r>
            <a:r>
              <a:rPr lang="en-GB" sz="2000" dirty="0"/>
              <a:t> or </a:t>
            </a:r>
            <a:r>
              <a:rPr lang="en-GB" sz="2000" dirty="0" err="1"/>
              <a:t>qtylnStock</a:t>
            </a:r>
            <a:r>
              <a:rPr lang="en-GB" sz="2000" dirty="0"/>
              <a:t>, which are string or integer </a:t>
            </a:r>
            <a:r>
              <a:rPr lang="en-GB" sz="2000" dirty="0" smtClean="0"/>
              <a:t>variables.</a:t>
            </a:r>
          </a:p>
          <a:p>
            <a:pPr marL="0" indent="0">
              <a:buNone/>
            </a:pPr>
            <a:endParaRPr lang="en-GB" sz="2000" dirty="0"/>
          </a:p>
          <a:p>
            <a:pPr marL="0" indent="0">
              <a:buNone/>
            </a:pPr>
            <a:r>
              <a:rPr lang="en-GB" sz="2000" dirty="0"/>
              <a:t>Like primitive variables of type integer, double, char, string, reference variables are </a:t>
            </a:r>
            <a:r>
              <a:rPr lang="en-GB" sz="2000" dirty="0" smtClean="0"/>
              <a:t>named memory </a:t>
            </a:r>
            <a:r>
              <a:rPr lang="en-GB" sz="2000" dirty="0"/>
              <a:t>locations in which you can store information. However, a reference variable does not hold </a:t>
            </a:r>
            <a:r>
              <a:rPr lang="en-GB" sz="2000" dirty="0" smtClean="0"/>
              <a:t>the object </a:t>
            </a:r>
            <a:r>
              <a:rPr lang="en-GB" sz="2000" dirty="0"/>
              <a:t>- it holds a pointer or reference to where the object itself is </a:t>
            </a:r>
            <a:r>
              <a:rPr lang="en-GB" sz="2000" dirty="0" smtClean="0"/>
              <a:t>stored.</a:t>
            </a:r>
            <a:endParaRPr lang="en-GB" sz="100" dirty="0"/>
          </a:p>
        </p:txBody>
      </p:sp>
    </p:spTree>
    <p:extLst>
      <p:ext uri="{BB962C8B-B14F-4D97-AF65-F5344CB8AC3E}">
        <p14:creationId xmlns:p14="http://schemas.microsoft.com/office/powerpoint/2010/main" val="80451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Procedural programming</a:t>
            </a:r>
          </a:p>
        </p:txBody>
      </p:sp>
      <p:sp>
        <p:nvSpPr>
          <p:cNvPr id="3" name="Content Placeholder 2"/>
          <p:cNvSpPr>
            <a:spLocks noGrp="1"/>
          </p:cNvSpPr>
          <p:nvPr>
            <p:ph sz="quarter" idx="1"/>
          </p:nvPr>
        </p:nvSpPr>
        <p:spPr>
          <a:xfrm>
            <a:off x="467544" y="1700808"/>
            <a:ext cx="7939286" cy="2088232"/>
          </a:xfrm>
        </p:spPr>
        <p:txBody>
          <a:bodyPr>
            <a:noAutofit/>
          </a:bodyPr>
          <a:lstStyle/>
          <a:p>
            <a:pPr marL="0" indent="0">
              <a:buNone/>
            </a:pPr>
            <a:r>
              <a:rPr lang="en-GB" sz="2400" dirty="0"/>
              <a:t>Programming languages have been evolving ever since the development of assembly </a:t>
            </a:r>
            <a:r>
              <a:rPr lang="en-GB" sz="2400" dirty="0" smtClean="0"/>
              <a:t>languages.</a:t>
            </a:r>
            <a:endParaRPr lang="en-GB" sz="2400" dirty="0"/>
          </a:p>
          <a:p>
            <a:pPr marL="0" indent="0">
              <a:buNone/>
            </a:pPr>
            <a:r>
              <a:rPr lang="en-GB" sz="2400" dirty="0"/>
              <a:t>High level languages such as Basic and Pascal are known as </a:t>
            </a:r>
            <a:r>
              <a:rPr lang="en-GB" sz="2400" b="1" dirty="0"/>
              <a:t>procedural languages, </a:t>
            </a:r>
            <a:r>
              <a:rPr lang="en-GB" sz="2400" dirty="0"/>
              <a:t>and a </a:t>
            </a:r>
            <a:r>
              <a:rPr lang="en-GB" sz="2400" dirty="0" smtClean="0"/>
              <a:t>program written </a:t>
            </a:r>
            <a:r>
              <a:rPr lang="en-GB" sz="2400" dirty="0"/>
              <a:t>in one of these languages is written using a series of step-by-step instructions on how to </a:t>
            </a:r>
            <a:r>
              <a:rPr lang="en-GB" sz="2400" dirty="0" smtClean="0"/>
              <a:t>solve the </a:t>
            </a:r>
            <a:r>
              <a:rPr lang="en-GB" sz="2400" dirty="0"/>
              <a:t>problem. </a:t>
            </a:r>
            <a:endParaRPr lang="en-GB" sz="2400" dirty="0" smtClean="0"/>
          </a:p>
          <a:p>
            <a:pPr marL="0" indent="0">
              <a:buNone/>
            </a:pPr>
            <a:r>
              <a:rPr lang="en-GB" sz="2400" dirty="0" smtClean="0"/>
              <a:t>This </a:t>
            </a:r>
            <a:r>
              <a:rPr lang="en-GB" sz="2400" dirty="0"/>
              <a:t>is usually broken down into a number of smaller modules, and the program </a:t>
            </a:r>
            <a:r>
              <a:rPr lang="en-GB" sz="2400" dirty="0" smtClean="0"/>
              <a:t>then consists </a:t>
            </a:r>
            <a:r>
              <a:rPr lang="en-GB" sz="2400" dirty="0"/>
              <a:t>of a series of calls to procedures or functions, each of which may in turn call other </a:t>
            </a:r>
            <a:r>
              <a:rPr lang="en-GB" sz="2400" dirty="0" smtClean="0"/>
              <a:t>procedures or </a:t>
            </a:r>
            <a:r>
              <a:rPr lang="en-GB" sz="2400" dirty="0"/>
              <a:t>functions.</a:t>
            </a:r>
            <a:endParaRPr lang="en-GB" sz="1050" dirty="0"/>
          </a:p>
        </p:txBody>
      </p:sp>
    </p:spTree>
    <p:extLst>
      <p:ext uri="{BB962C8B-B14F-4D97-AF65-F5344CB8AC3E}">
        <p14:creationId xmlns:p14="http://schemas.microsoft.com/office/powerpoint/2010/main" val="2986999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Instantiation (creating an object)</a:t>
            </a:r>
          </a:p>
        </p:txBody>
      </p:sp>
      <p:sp>
        <p:nvSpPr>
          <p:cNvPr id="3" name="Content Placeholder 2"/>
          <p:cNvSpPr>
            <a:spLocks noGrp="1"/>
          </p:cNvSpPr>
          <p:nvPr>
            <p:ph sz="quarter" idx="1"/>
          </p:nvPr>
        </p:nvSpPr>
        <p:spPr>
          <a:xfrm>
            <a:off x="467544" y="1700808"/>
            <a:ext cx="7939286" cy="1656184"/>
          </a:xfrm>
        </p:spPr>
        <p:txBody>
          <a:bodyPr>
            <a:noAutofit/>
          </a:bodyPr>
          <a:lstStyle/>
          <a:p>
            <a:pPr marL="0" indent="0">
              <a:buNone/>
            </a:pPr>
            <a:r>
              <a:rPr lang="en-GB" sz="2400" dirty="0"/>
              <a:t>A </a:t>
            </a:r>
            <a:r>
              <a:rPr lang="en-GB" sz="2400" b="1" dirty="0"/>
              <a:t>variable reference diagram </a:t>
            </a:r>
            <a:r>
              <a:rPr lang="en-GB" sz="2400" dirty="0"/>
              <a:t>shows in graphical form the new Stock Item object referenced by </a:t>
            </a:r>
            <a:r>
              <a:rPr lang="en-GB" sz="2400" dirty="0" smtClean="0"/>
              <a:t>the variable book1</a:t>
            </a:r>
            <a:r>
              <a:rPr lang="en-GB" sz="2400" dirty="0"/>
              <a:t>. In the diagram, reference variables are shown as circles and primitive data types (</a:t>
            </a:r>
            <a:r>
              <a:rPr lang="en-GB" sz="2400" dirty="0" smtClean="0"/>
              <a:t>and string </a:t>
            </a:r>
            <a:r>
              <a:rPr lang="en-GB" sz="2400" dirty="0"/>
              <a:t>variables) are shown as </a:t>
            </a:r>
            <a:r>
              <a:rPr lang="en-GB" sz="2400" dirty="0" smtClean="0"/>
              <a:t>rectangles.</a:t>
            </a:r>
            <a:endParaRPr lang="en-GB" sz="100" dirty="0"/>
          </a:p>
        </p:txBody>
      </p:sp>
      <p:pic>
        <p:nvPicPr>
          <p:cNvPr id="2" name="Picture 1"/>
          <p:cNvPicPr>
            <a:picLocks noChangeAspect="1"/>
          </p:cNvPicPr>
          <p:nvPr/>
        </p:nvPicPr>
        <p:blipFill rotWithShape="1">
          <a:blip r:embed="rId2"/>
          <a:srcRect l="49446" t="52953" r="15134" b="23422"/>
          <a:stretch/>
        </p:blipFill>
        <p:spPr>
          <a:xfrm>
            <a:off x="968473" y="3374176"/>
            <a:ext cx="7238628" cy="2714485"/>
          </a:xfrm>
          <a:prstGeom prst="rect">
            <a:avLst/>
          </a:prstGeom>
        </p:spPr>
      </p:pic>
    </p:spTree>
    <p:extLst>
      <p:ext uri="{BB962C8B-B14F-4D97-AF65-F5344CB8AC3E}">
        <p14:creationId xmlns:p14="http://schemas.microsoft.com/office/powerpoint/2010/main" val="4178231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Instantiation (creating an object)</a:t>
            </a:r>
          </a:p>
        </p:txBody>
      </p:sp>
      <p:pic>
        <p:nvPicPr>
          <p:cNvPr id="6" name="Picture 5"/>
          <p:cNvPicPr/>
          <p:nvPr/>
        </p:nvPicPr>
        <p:blipFill rotWithShape="1">
          <a:blip r:embed="rId2">
            <a:extLst>
              <a:ext uri="{28A0092B-C50C-407E-A947-70E740481C1C}">
                <a14:useLocalDpi xmlns:a14="http://schemas.microsoft.com/office/drawing/2010/main" val="0"/>
              </a:ext>
            </a:extLst>
          </a:blip>
          <a:srcRect l="43042" t="32060" r="21560" b="21675"/>
          <a:stretch/>
        </p:blipFill>
        <p:spPr bwMode="auto">
          <a:xfrm>
            <a:off x="140850" y="1700808"/>
            <a:ext cx="4095750" cy="3009652"/>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extLst>
              <a:ext uri="{28A0092B-C50C-407E-A947-70E740481C1C}">
                <a14:useLocalDpi xmlns:a14="http://schemas.microsoft.com/office/drawing/2010/main" val="0"/>
              </a:ext>
            </a:extLst>
          </a:blip>
          <a:srcRect l="41489" t="25714" r="19564" b="16355"/>
          <a:stretch/>
        </p:blipFill>
        <p:spPr bwMode="auto">
          <a:xfrm>
            <a:off x="4275452" y="2515900"/>
            <a:ext cx="4240163" cy="39570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663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Instantiation (creating an object)</a:t>
            </a:r>
          </a:p>
        </p:txBody>
      </p:sp>
      <p:pic>
        <p:nvPicPr>
          <p:cNvPr id="5" name="Picture 4"/>
          <p:cNvPicPr/>
          <p:nvPr/>
        </p:nvPicPr>
        <p:blipFill rotWithShape="1">
          <a:blip r:embed="rId2"/>
          <a:srcRect l="36727" t="20985" r="15577" b="28769"/>
          <a:stretch/>
        </p:blipFill>
        <p:spPr bwMode="auto">
          <a:xfrm>
            <a:off x="467544" y="1629410"/>
            <a:ext cx="8496944" cy="49679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4250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Sending messages</a:t>
            </a:r>
          </a:p>
        </p:txBody>
      </p:sp>
      <p:sp>
        <p:nvSpPr>
          <p:cNvPr id="3" name="Content Placeholder 2"/>
          <p:cNvSpPr>
            <a:spLocks noGrp="1"/>
          </p:cNvSpPr>
          <p:nvPr>
            <p:ph sz="quarter" idx="1"/>
          </p:nvPr>
        </p:nvSpPr>
        <p:spPr>
          <a:xfrm>
            <a:off x="467544" y="1700808"/>
            <a:ext cx="7939286" cy="1656184"/>
          </a:xfrm>
        </p:spPr>
        <p:txBody>
          <a:bodyPr>
            <a:noAutofit/>
          </a:bodyPr>
          <a:lstStyle/>
          <a:p>
            <a:pPr marL="0" indent="0">
              <a:buNone/>
            </a:pPr>
            <a:r>
              <a:rPr lang="en-GB" sz="2400" dirty="0"/>
              <a:t>Messages can be categorised as either "getter" or "setter" messages, In some languages, "</a:t>
            </a:r>
            <a:r>
              <a:rPr lang="en-GB" sz="2400" dirty="0" smtClean="0"/>
              <a:t>getter“ messages </a:t>
            </a:r>
            <a:r>
              <a:rPr lang="en-GB" sz="2400" dirty="0"/>
              <a:t>are written as </a:t>
            </a:r>
            <a:r>
              <a:rPr lang="en-GB" sz="2400" b="1" dirty="0"/>
              <a:t>functions </a:t>
            </a:r>
            <a:r>
              <a:rPr lang="en-GB" sz="2400" dirty="0"/>
              <a:t>which return an answer, and "setter" messages as </a:t>
            </a:r>
            <a:r>
              <a:rPr lang="en-GB" sz="2400" b="1" dirty="0" smtClean="0"/>
              <a:t>procedures </a:t>
            </a:r>
            <a:r>
              <a:rPr lang="en-GB" sz="2400" dirty="0" smtClean="0"/>
              <a:t>which </a:t>
            </a:r>
            <a:r>
              <a:rPr lang="en-GB" sz="2400" dirty="0"/>
              <a:t>change the state of an object. This is reflected in the pseudocode used in this book.</a:t>
            </a:r>
          </a:p>
          <a:p>
            <a:pPr marL="0" indent="0">
              <a:buNone/>
            </a:pPr>
            <a:r>
              <a:rPr lang="en-GB" sz="2400" dirty="0"/>
              <a:t>The state of an object can be examined or changed by sending it a message, for example to get </a:t>
            </a:r>
            <a:r>
              <a:rPr lang="en-GB" sz="2400" dirty="0" smtClean="0"/>
              <a:t>or increase </a:t>
            </a:r>
            <a:r>
              <a:rPr lang="en-GB" sz="2400" dirty="0"/>
              <a:t>the quantity in stock, To get the quantity in stock of </a:t>
            </a:r>
            <a:r>
              <a:rPr lang="en-GB" sz="2400" dirty="0" smtClean="0"/>
              <a:t>book1, </a:t>
            </a:r>
            <a:r>
              <a:rPr lang="en-GB" sz="2400" dirty="0"/>
              <a:t>for example, you could write:</a:t>
            </a:r>
          </a:p>
          <a:p>
            <a:pPr marL="0" indent="0">
              <a:buNone/>
            </a:pPr>
            <a:r>
              <a:rPr lang="en-GB" sz="2400" dirty="0" smtClean="0"/>
              <a:t>	quantity </a:t>
            </a:r>
            <a:r>
              <a:rPr lang="en-GB" sz="2400" dirty="0"/>
              <a:t>= </a:t>
            </a:r>
            <a:r>
              <a:rPr lang="en-GB" sz="2400" dirty="0" smtClean="0"/>
              <a:t>book1.GetQtylnStock</a:t>
            </a:r>
            <a:endParaRPr lang="en-GB" sz="2400" dirty="0"/>
          </a:p>
          <a:p>
            <a:pPr marL="0" indent="0">
              <a:buNone/>
            </a:pPr>
            <a:r>
              <a:rPr lang="en-GB" sz="2400" dirty="0"/>
              <a:t>To record the sale of three book1 objects, you could write</a:t>
            </a:r>
          </a:p>
          <a:p>
            <a:pPr marL="0" indent="0">
              <a:buNone/>
            </a:pPr>
            <a:r>
              <a:rPr lang="en-GB" sz="2400" dirty="0" smtClean="0"/>
              <a:t>	book1.SellStock(3</a:t>
            </a:r>
            <a:r>
              <a:rPr lang="en-GB" sz="2400" dirty="0"/>
              <a:t>)</a:t>
            </a:r>
            <a:endParaRPr lang="en-GB" sz="100" dirty="0"/>
          </a:p>
        </p:txBody>
      </p:sp>
    </p:spTree>
    <p:extLst>
      <p:ext uri="{BB962C8B-B14F-4D97-AF65-F5344CB8AC3E}">
        <p14:creationId xmlns:p14="http://schemas.microsoft.com/office/powerpoint/2010/main" val="2883381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smtClean="0"/>
              <a:t>Challenge </a:t>
            </a:r>
            <a:endParaRPr lang="en-GB" b="1" dirty="0"/>
          </a:p>
        </p:txBody>
      </p:sp>
      <p:sp>
        <p:nvSpPr>
          <p:cNvPr id="4" name="Content Placeholder 3"/>
          <p:cNvSpPr>
            <a:spLocks noGrp="1"/>
          </p:cNvSpPr>
          <p:nvPr>
            <p:ph sz="quarter" idx="1"/>
          </p:nvPr>
        </p:nvSpPr>
        <p:spPr>
          <a:xfrm>
            <a:off x="611560" y="1628800"/>
            <a:ext cx="8153400" cy="4495800"/>
          </a:xfrm>
        </p:spPr>
        <p:txBody>
          <a:bodyPr>
            <a:noAutofit/>
          </a:bodyPr>
          <a:lstStyle/>
          <a:p>
            <a:pPr marL="0" indent="0">
              <a:buNone/>
            </a:pPr>
            <a:r>
              <a:rPr lang="en-GB" dirty="0"/>
              <a:t>Each object belongs to a class, and all the objects in the same class have the same structure and </a:t>
            </a:r>
            <a:r>
              <a:rPr lang="en-GB" dirty="0" smtClean="0"/>
              <a:t>methods but </a:t>
            </a:r>
            <a:r>
              <a:rPr lang="en-GB" dirty="0"/>
              <a:t>they each have their own data. Objects belonging to a class are called instances of the class.</a:t>
            </a:r>
            <a:endParaRPr lang="en-GB" sz="1300" dirty="0"/>
          </a:p>
        </p:txBody>
      </p:sp>
      <p:pic>
        <p:nvPicPr>
          <p:cNvPr id="5" name="Picture 4"/>
          <p:cNvPicPr>
            <a:picLocks noChangeAspect="1"/>
          </p:cNvPicPr>
          <p:nvPr/>
        </p:nvPicPr>
        <p:blipFill>
          <a:blip r:embed="rId2"/>
          <a:stretch>
            <a:fillRect/>
          </a:stretch>
        </p:blipFill>
        <p:spPr>
          <a:xfrm>
            <a:off x="2699792" y="3769244"/>
            <a:ext cx="3600400" cy="2846166"/>
          </a:xfrm>
          <a:prstGeom prst="rect">
            <a:avLst/>
          </a:prstGeom>
        </p:spPr>
      </p:pic>
    </p:spTree>
    <p:extLst>
      <p:ext uri="{BB962C8B-B14F-4D97-AF65-F5344CB8AC3E}">
        <p14:creationId xmlns:p14="http://schemas.microsoft.com/office/powerpoint/2010/main" val="638306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dirty="0"/>
              <a:t>Encapsulation</a:t>
            </a:r>
            <a:r>
              <a:rPr lang="en-GB" b="1" dirty="0" smtClean="0"/>
              <a:t> </a:t>
            </a:r>
            <a:endParaRPr lang="en-GB" b="1" dirty="0"/>
          </a:p>
        </p:txBody>
      </p:sp>
      <p:sp>
        <p:nvSpPr>
          <p:cNvPr id="4" name="Content Placeholder 3"/>
          <p:cNvSpPr>
            <a:spLocks noGrp="1"/>
          </p:cNvSpPr>
          <p:nvPr>
            <p:ph sz="quarter" idx="1"/>
          </p:nvPr>
        </p:nvSpPr>
        <p:spPr>
          <a:xfrm>
            <a:off x="323528" y="1628800"/>
            <a:ext cx="8441432" cy="4495800"/>
          </a:xfrm>
        </p:spPr>
        <p:txBody>
          <a:bodyPr>
            <a:noAutofit/>
          </a:bodyPr>
          <a:lstStyle/>
          <a:p>
            <a:pPr marL="0" indent="0">
              <a:buNone/>
            </a:pPr>
            <a:r>
              <a:rPr lang="en-GB" sz="1800" dirty="0"/>
              <a:t>An object </a:t>
            </a:r>
            <a:r>
              <a:rPr lang="en-GB" sz="1800" b="1" dirty="0">
                <a:solidFill>
                  <a:schemeClr val="bg2">
                    <a:lumMod val="50000"/>
                  </a:schemeClr>
                </a:solidFill>
              </a:rPr>
              <a:t>encapsulates</a:t>
            </a:r>
            <a:r>
              <a:rPr lang="en-GB" sz="1800" dirty="0"/>
              <a:t> both its state (the values of its instance variables) and its behaviours or </a:t>
            </a:r>
            <a:r>
              <a:rPr lang="en-GB" sz="1800" dirty="0" smtClean="0"/>
              <a:t>methods. All </a:t>
            </a:r>
            <a:r>
              <a:rPr lang="en-GB" sz="1800" dirty="0"/>
              <a:t>the data and methods of each object are wrapped up into a single entity so that the attributes </a:t>
            </a:r>
            <a:r>
              <a:rPr lang="en-GB" sz="1800" dirty="0" smtClean="0"/>
              <a:t>and behaviours </a:t>
            </a:r>
            <a:r>
              <a:rPr lang="en-GB" sz="1800" dirty="0"/>
              <a:t>of one object cannot affect the way in which another object functions. For example, setting </a:t>
            </a:r>
            <a:r>
              <a:rPr lang="en-GB" sz="1800" dirty="0" smtClean="0"/>
              <a:t>the volume </a:t>
            </a:r>
            <a:r>
              <a:rPr lang="en-GB" sz="1800" dirty="0"/>
              <a:t>of the </a:t>
            </a:r>
            <a:r>
              <a:rPr lang="en-GB" sz="1800" dirty="0" err="1" smtClean="0"/>
              <a:t>philipsRadio</a:t>
            </a:r>
            <a:r>
              <a:rPr lang="en-GB" sz="1800" dirty="0" smtClean="0"/>
              <a:t> </a:t>
            </a:r>
            <a:r>
              <a:rPr lang="en-GB" sz="1800" dirty="0"/>
              <a:t>object to 5 has no effect on any other radio object</a:t>
            </a:r>
            <a:r>
              <a:rPr lang="en-GB" sz="1800" dirty="0" smtClean="0"/>
              <a:t>.</a:t>
            </a:r>
          </a:p>
          <a:p>
            <a:pPr marL="0" indent="0">
              <a:buNone/>
            </a:pPr>
            <a:endParaRPr lang="en-GB" sz="1800" dirty="0"/>
          </a:p>
          <a:p>
            <a:pPr marL="0" indent="0">
              <a:spcBef>
                <a:spcPts val="0"/>
              </a:spcBef>
              <a:buNone/>
            </a:pPr>
            <a:r>
              <a:rPr lang="en-GB" sz="1800" b="1" dirty="0">
                <a:solidFill>
                  <a:schemeClr val="bg2">
                    <a:lumMod val="50000"/>
                  </a:schemeClr>
                </a:solidFill>
              </a:rPr>
              <a:t>Encapsulation </a:t>
            </a:r>
            <a:r>
              <a:rPr lang="en-GB" sz="1800" dirty="0"/>
              <a:t>is a fundamental principle of object-oriented programming and is very </a:t>
            </a:r>
            <a:r>
              <a:rPr lang="en-GB" sz="1800" dirty="0" smtClean="0"/>
              <a:t>powerful. It </a:t>
            </a:r>
            <a:r>
              <a:rPr lang="en-GB" sz="1800" dirty="0"/>
              <a:t>means for example that in a large project different programmers can work on different classes </a:t>
            </a:r>
            <a:r>
              <a:rPr lang="en-GB" sz="1800" dirty="0" smtClean="0"/>
              <a:t>and not have, to </a:t>
            </a:r>
            <a:r>
              <a:rPr lang="en-GB" sz="1800" dirty="0"/>
              <a:t>worry </a:t>
            </a:r>
            <a:r>
              <a:rPr lang="en-GB" sz="1800" dirty="0" smtClean="0"/>
              <a:t>about </a:t>
            </a:r>
            <a:r>
              <a:rPr lang="en-GB" sz="1800" dirty="0"/>
              <a:t>how other parts of the system may affect any code </a:t>
            </a:r>
            <a:r>
              <a:rPr lang="en-GB" sz="1800" dirty="0" smtClean="0"/>
              <a:t>they write</a:t>
            </a:r>
            <a:r>
              <a:rPr lang="en-GB" sz="1800" dirty="0"/>
              <a:t>. They can </a:t>
            </a:r>
            <a:r>
              <a:rPr lang="en-GB" sz="1800" dirty="0" smtClean="0"/>
              <a:t>also use </a:t>
            </a:r>
            <a:r>
              <a:rPr lang="en-GB" sz="1800" dirty="0"/>
              <a:t>methods from other classes without having to know how they work.</a:t>
            </a:r>
            <a:endParaRPr lang="en-GB" sz="1000" dirty="0"/>
          </a:p>
        </p:txBody>
      </p:sp>
      <p:pic>
        <p:nvPicPr>
          <p:cNvPr id="3" name="Picture 2"/>
          <p:cNvPicPr>
            <a:picLocks noChangeAspect="1"/>
          </p:cNvPicPr>
          <p:nvPr/>
        </p:nvPicPr>
        <p:blipFill>
          <a:blip r:embed="rId2"/>
          <a:stretch>
            <a:fillRect/>
          </a:stretch>
        </p:blipFill>
        <p:spPr>
          <a:xfrm>
            <a:off x="2123728" y="4647074"/>
            <a:ext cx="5938836" cy="2210926"/>
          </a:xfrm>
          <a:prstGeom prst="rect">
            <a:avLst/>
          </a:prstGeom>
        </p:spPr>
      </p:pic>
    </p:spTree>
    <p:extLst>
      <p:ext uri="{BB962C8B-B14F-4D97-AF65-F5344CB8AC3E}">
        <p14:creationId xmlns:p14="http://schemas.microsoft.com/office/powerpoint/2010/main" val="2873470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dirty="0"/>
              <a:t>Encapsulation</a:t>
            </a:r>
            <a:r>
              <a:rPr lang="en-GB" b="1" dirty="0" smtClean="0"/>
              <a:t> </a:t>
            </a:r>
            <a:endParaRPr lang="en-GB" b="1" dirty="0"/>
          </a:p>
        </p:txBody>
      </p:sp>
      <p:sp>
        <p:nvSpPr>
          <p:cNvPr id="4" name="Content Placeholder 3"/>
          <p:cNvSpPr>
            <a:spLocks noGrp="1"/>
          </p:cNvSpPr>
          <p:nvPr>
            <p:ph sz="quarter" idx="1"/>
          </p:nvPr>
        </p:nvSpPr>
        <p:spPr>
          <a:xfrm>
            <a:off x="323528" y="1628800"/>
            <a:ext cx="8441432" cy="4495800"/>
          </a:xfrm>
        </p:spPr>
        <p:txBody>
          <a:bodyPr>
            <a:noAutofit/>
          </a:bodyPr>
          <a:lstStyle/>
          <a:p>
            <a:pPr marL="0" indent="0">
              <a:buNone/>
            </a:pPr>
            <a:r>
              <a:rPr lang="en-GB" sz="2000" dirty="0"/>
              <a:t>Related to encapsulation is the concept of </a:t>
            </a:r>
            <a:r>
              <a:rPr lang="en-GB" sz="2000" b="1" dirty="0">
                <a:solidFill>
                  <a:schemeClr val="bg2">
                    <a:lumMod val="50000"/>
                  </a:schemeClr>
                </a:solidFill>
              </a:rPr>
              <a:t>information hiding</a:t>
            </a:r>
            <a:r>
              <a:rPr lang="en-GB" sz="2000" dirty="0"/>
              <a:t>, whereby details of an object's </a:t>
            </a:r>
            <a:r>
              <a:rPr lang="en-GB" sz="2000" dirty="0" smtClean="0"/>
              <a:t>instance variables </a:t>
            </a:r>
            <a:r>
              <a:rPr lang="en-GB" sz="2000" dirty="0"/>
              <a:t>are hidden so that other </a:t>
            </a:r>
            <a:r>
              <a:rPr lang="en-GB" sz="2000" i="1" dirty="0" smtClean="0"/>
              <a:t>object’s </a:t>
            </a:r>
            <a:r>
              <a:rPr lang="en-GB" sz="2000" dirty="0"/>
              <a:t>must use messages to interact with that object's state.</a:t>
            </a:r>
          </a:p>
          <a:p>
            <a:pPr marL="0" indent="0">
              <a:buNone/>
            </a:pPr>
            <a:r>
              <a:rPr lang="en-GB" sz="2000" dirty="0"/>
              <a:t>To change the volume of the Roberts radio, for example, a programmer might write:</a:t>
            </a:r>
          </a:p>
          <a:p>
            <a:pPr marL="0" indent="0">
              <a:buNone/>
            </a:pPr>
            <a:r>
              <a:rPr lang="en-GB" sz="2000" i="1" dirty="0" smtClean="0"/>
              <a:t>	</a:t>
            </a:r>
            <a:r>
              <a:rPr lang="en-GB" sz="2000" i="1" dirty="0" err="1" smtClean="0"/>
              <a:t>robertsRadio</a:t>
            </a:r>
            <a:r>
              <a:rPr lang="en-GB" sz="2000" i="1" dirty="0" smtClean="0"/>
              <a:t> </a:t>
            </a:r>
            <a:r>
              <a:rPr lang="en-GB" sz="2000" i="1" dirty="0"/>
              <a:t>. </a:t>
            </a:r>
            <a:r>
              <a:rPr lang="en-GB" sz="2000" i="1" dirty="0" err="1"/>
              <a:t>setVolume</a:t>
            </a:r>
            <a:r>
              <a:rPr lang="en-GB" sz="2000" i="1" dirty="0"/>
              <a:t>(5</a:t>
            </a:r>
            <a:r>
              <a:rPr lang="en-GB" sz="2000" i="1" dirty="0" smtClean="0"/>
              <a:t>)</a:t>
            </a:r>
          </a:p>
          <a:p>
            <a:pPr marL="0" indent="0">
              <a:buNone/>
            </a:pPr>
            <a:endParaRPr lang="en-GB" sz="2000" i="1" dirty="0"/>
          </a:p>
          <a:p>
            <a:pPr marL="0" indent="0">
              <a:buNone/>
            </a:pPr>
            <a:r>
              <a:rPr lang="en-GB" sz="2000" dirty="0"/>
              <a:t>A programmer using the method does not need to know how this is achieved. The documentation </a:t>
            </a:r>
            <a:r>
              <a:rPr lang="en-GB" sz="2000" dirty="0" smtClean="0"/>
              <a:t>of each </a:t>
            </a:r>
            <a:r>
              <a:rPr lang="en-GB" sz="2000" dirty="0"/>
              <a:t>method will specify the number and variable type of any arguments that need to be passed to </a:t>
            </a:r>
            <a:r>
              <a:rPr lang="en-GB" sz="2000" dirty="0" smtClean="0"/>
              <a:t>the method</a:t>
            </a:r>
            <a:r>
              <a:rPr lang="en-GB" sz="2000" dirty="0"/>
              <a:t>, and what value, if any, is returned by the method. The attribute volume cannot be seen </a:t>
            </a:r>
            <a:r>
              <a:rPr lang="en-GB" sz="2000" dirty="0" smtClean="0"/>
              <a:t>or changed </a:t>
            </a:r>
            <a:r>
              <a:rPr lang="en-GB" sz="2000" dirty="0"/>
              <a:t>directly; it can only be changed by sending a message (i.e. invoking the method).</a:t>
            </a:r>
            <a:endParaRPr lang="en-GB" sz="700" dirty="0"/>
          </a:p>
        </p:txBody>
      </p:sp>
    </p:spTree>
    <p:extLst>
      <p:ext uri="{BB962C8B-B14F-4D97-AF65-F5344CB8AC3E}">
        <p14:creationId xmlns:p14="http://schemas.microsoft.com/office/powerpoint/2010/main" val="1203276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dirty="0"/>
              <a:t>Inheritance</a:t>
            </a:r>
            <a:endParaRPr lang="en-GB" b="1" dirty="0"/>
          </a:p>
        </p:txBody>
      </p:sp>
      <p:sp>
        <p:nvSpPr>
          <p:cNvPr id="4" name="Content Placeholder 3"/>
          <p:cNvSpPr>
            <a:spLocks noGrp="1"/>
          </p:cNvSpPr>
          <p:nvPr>
            <p:ph sz="quarter" idx="1"/>
          </p:nvPr>
        </p:nvSpPr>
        <p:spPr>
          <a:xfrm>
            <a:off x="323528" y="1628800"/>
            <a:ext cx="8441432" cy="2664296"/>
          </a:xfrm>
        </p:spPr>
        <p:txBody>
          <a:bodyPr>
            <a:noAutofit/>
          </a:bodyPr>
          <a:lstStyle/>
          <a:p>
            <a:pPr marL="0" indent="0">
              <a:buNone/>
            </a:pPr>
            <a:r>
              <a:rPr lang="en-GB" sz="2000" dirty="0"/>
              <a:t>Classes can </a:t>
            </a:r>
            <a:r>
              <a:rPr lang="en-GB" sz="2000" b="1" dirty="0">
                <a:solidFill>
                  <a:schemeClr val="bg2">
                    <a:lumMod val="50000"/>
                  </a:schemeClr>
                </a:solidFill>
              </a:rPr>
              <a:t>inherit</a:t>
            </a:r>
            <a:r>
              <a:rPr lang="en-GB" sz="2000" dirty="0"/>
              <a:t> data and behaviour from a parent class in much the same way that children </a:t>
            </a:r>
            <a:r>
              <a:rPr lang="en-GB" sz="2000" dirty="0" smtClean="0"/>
              <a:t>can inherit </a:t>
            </a:r>
            <a:r>
              <a:rPr lang="en-GB" sz="2000" dirty="0"/>
              <a:t>characteristics from their parents. A "child" class in object-oriented program is referred to as </a:t>
            </a:r>
            <a:r>
              <a:rPr lang="en-GB" sz="2000" dirty="0" smtClean="0"/>
              <a:t>a </a:t>
            </a:r>
            <a:r>
              <a:rPr lang="en-GB" sz="2000" b="1" dirty="0" smtClean="0">
                <a:solidFill>
                  <a:schemeClr val="bg2">
                    <a:lumMod val="50000"/>
                  </a:schemeClr>
                </a:solidFill>
              </a:rPr>
              <a:t>subclass</a:t>
            </a:r>
            <a:r>
              <a:rPr lang="en-GB" sz="2000" dirty="0"/>
              <a:t>, and a "parent" class as a </a:t>
            </a:r>
            <a:r>
              <a:rPr lang="en-GB" sz="2000" b="1" dirty="0">
                <a:solidFill>
                  <a:schemeClr val="bg2">
                    <a:lumMod val="50000"/>
                  </a:schemeClr>
                </a:solidFill>
              </a:rPr>
              <a:t>superclass.</a:t>
            </a:r>
          </a:p>
          <a:p>
            <a:pPr marL="0" indent="0">
              <a:buNone/>
            </a:pPr>
            <a:r>
              <a:rPr lang="en-GB" sz="2000" dirty="0"/>
              <a:t>For example, we could draw an inheritance hierarchy for animals that feature in a computer game. </a:t>
            </a:r>
            <a:r>
              <a:rPr lang="en-GB" sz="2000" dirty="0" smtClean="0"/>
              <a:t>Note that </a:t>
            </a:r>
            <a:r>
              <a:rPr lang="en-GB" sz="2000" dirty="0"/>
              <a:t>the </a:t>
            </a:r>
            <a:r>
              <a:rPr lang="en-GB" sz="2000" b="1" dirty="0">
                <a:solidFill>
                  <a:schemeClr val="bg2">
                    <a:lumMod val="50000"/>
                  </a:schemeClr>
                </a:solidFill>
              </a:rPr>
              <a:t>inheritance relationship </a:t>
            </a:r>
            <a:r>
              <a:rPr lang="en-GB" sz="2000" dirty="0"/>
              <a:t>in the corresponding inheritance diagram is shown by an unfilled </a:t>
            </a:r>
            <a:r>
              <a:rPr lang="en-GB" sz="2000" dirty="0" smtClean="0"/>
              <a:t>arrow at </a:t>
            </a:r>
            <a:r>
              <a:rPr lang="en-GB" sz="2000" dirty="0"/>
              <a:t>the "parent" end of the relationship.</a:t>
            </a:r>
            <a:endParaRPr lang="en-GB" sz="400" dirty="0"/>
          </a:p>
        </p:txBody>
      </p:sp>
      <p:pic>
        <p:nvPicPr>
          <p:cNvPr id="2" name="Picture 1"/>
          <p:cNvPicPr>
            <a:picLocks noChangeAspect="1"/>
          </p:cNvPicPr>
          <p:nvPr/>
        </p:nvPicPr>
        <p:blipFill rotWithShape="1">
          <a:blip r:embed="rId2"/>
          <a:srcRect l="49446" t="45078" r="25649" b="29329"/>
          <a:stretch/>
        </p:blipFill>
        <p:spPr>
          <a:xfrm>
            <a:off x="2123728" y="4149080"/>
            <a:ext cx="4464496" cy="2579486"/>
          </a:xfrm>
          <a:prstGeom prst="rect">
            <a:avLst/>
          </a:prstGeom>
        </p:spPr>
      </p:pic>
    </p:spTree>
    <p:extLst>
      <p:ext uri="{BB962C8B-B14F-4D97-AF65-F5344CB8AC3E}">
        <p14:creationId xmlns:p14="http://schemas.microsoft.com/office/powerpoint/2010/main" val="3482398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dirty="0"/>
              <a:t>Inheritance</a:t>
            </a:r>
            <a:endParaRPr lang="en-GB" b="1" dirty="0"/>
          </a:p>
        </p:txBody>
      </p:sp>
      <p:sp>
        <p:nvSpPr>
          <p:cNvPr id="4" name="Content Placeholder 3"/>
          <p:cNvSpPr>
            <a:spLocks noGrp="1"/>
          </p:cNvSpPr>
          <p:nvPr>
            <p:ph sz="quarter" idx="1"/>
          </p:nvPr>
        </p:nvSpPr>
        <p:spPr>
          <a:xfrm>
            <a:off x="323528" y="1628800"/>
            <a:ext cx="8441432" cy="2664296"/>
          </a:xfrm>
        </p:spPr>
        <p:txBody>
          <a:bodyPr>
            <a:noAutofit/>
          </a:bodyPr>
          <a:lstStyle/>
          <a:p>
            <a:pPr marL="0" indent="0">
              <a:buNone/>
            </a:pPr>
            <a:r>
              <a:rPr lang="en-GB" sz="2400" dirty="0"/>
              <a:t>All the animals in the superclass </a:t>
            </a:r>
            <a:r>
              <a:rPr lang="en-GB" sz="2400" i="1" dirty="0"/>
              <a:t>Animal </a:t>
            </a:r>
            <a:r>
              <a:rPr lang="en-GB" sz="2400" dirty="0"/>
              <a:t>share common attributes such as </a:t>
            </a:r>
            <a:r>
              <a:rPr lang="en-GB" sz="2400" i="1" dirty="0"/>
              <a:t>name</a:t>
            </a:r>
            <a:r>
              <a:rPr lang="en-GB" sz="2400" dirty="0"/>
              <a:t> and </a:t>
            </a:r>
            <a:r>
              <a:rPr lang="en-GB" sz="2400" i="1" dirty="0" smtClean="0"/>
              <a:t>position</a:t>
            </a:r>
            <a:r>
              <a:rPr lang="en-GB" sz="2400" dirty="0" smtClean="0"/>
              <a:t>. Animals </a:t>
            </a:r>
            <a:r>
              <a:rPr lang="en-GB" sz="2400" dirty="0"/>
              <a:t>may also have common procedures (methods), such as </a:t>
            </a:r>
            <a:r>
              <a:rPr lang="en-GB" sz="2400" i="1" dirty="0" err="1"/>
              <a:t>moveLeft</a:t>
            </a:r>
            <a:r>
              <a:rPr lang="en-GB" sz="2400" dirty="0"/>
              <a:t>, </a:t>
            </a:r>
            <a:r>
              <a:rPr lang="en-GB" sz="2400" i="1" dirty="0" err="1"/>
              <a:t>moveRight</a:t>
            </a:r>
            <a:r>
              <a:rPr lang="en-GB" sz="2400" dirty="0"/>
              <a:t>. A Cat </a:t>
            </a:r>
            <a:r>
              <a:rPr lang="en-GB" sz="2400" dirty="0" smtClean="0"/>
              <a:t>may have </a:t>
            </a:r>
            <a:r>
              <a:rPr lang="en-GB" sz="2400" dirty="0"/>
              <a:t>an extra attribute </a:t>
            </a:r>
            <a:r>
              <a:rPr lang="en-GB" sz="2400" i="1" dirty="0"/>
              <a:t>size</a:t>
            </a:r>
            <a:r>
              <a:rPr lang="en-GB" sz="2400" dirty="0"/>
              <a:t>, and an extra method </a:t>
            </a:r>
            <a:r>
              <a:rPr lang="en-GB" sz="2400" i="1" dirty="0"/>
              <a:t>pounce</a:t>
            </a:r>
            <a:r>
              <a:rPr lang="en-GB" sz="2400" dirty="0"/>
              <a:t>. A </a:t>
            </a:r>
            <a:r>
              <a:rPr lang="en-GB" sz="2400" i="1" dirty="0"/>
              <a:t>Rodent</a:t>
            </a:r>
            <a:r>
              <a:rPr lang="en-GB" sz="2400" dirty="0"/>
              <a:t> may have an extra </a:t>
            </a:r>
            <a:r>
              <a:rPr lang="en-GB" sz="2400" dirty="0" smtClean="0"/>
              <a:t>method gnaw</a:t>
            </a:r>
            <a:r>
              <a:rPr lang="en-GB" sz="2400" dirty="0"/>
              <a:t>. A</a:t>
            </a:r>
            <a:r>
              <a:rPr lang="en-GB" sz="2400" i="1" dirty="0"/>
              <a:t> Beaver </a:t>
            </a:r>
            <a:r>
              <a:rPr lang="en-GB" sz="2400" dirty="0"/>
              <a:t>may have an extra method, </a:t>
            </a:r>
            <a:r>
              <a:rPr lang="en-GB" sz="2400" i="1" dirty="0" err="1"/>
              <a:t>makeDam</a:t>
            </a:r>
            <a:r>
              <a:rPr lang="en-GB" sz="2400" dirty="0"/>
              <a:t>.</a:t>
            </a:r>
            <a:endParaRPr lang="en-GB" sz="200" dirty="0"/>
          </a:p>
        </p:txBody>
      </p:sp>
      <p:pic>
        <p:nvPicPr>
          <p:cNvPr id="2" name="Picture 1"/>
          <p:cNvPicPr>
            <a:picLocks noChangeAspect="1"/>
          </p:cNvPicPr>
          <p:nvPr/>
        </p:nvPicPr>
        <p:blipFill rotWithShape="1">
          <a:blip r:embed="rId2"/>
          <a:srcRect l="49446" t="45078" r="25649" b="29329"/>
          <a:stretch/>
        </p:blipFill>
        <p:spPr>
          <a:xfrm>
            <a:off x="2123728" y="3717032"/>
            <a:ext cx="4913634" cy="2838988"/>
          </a:xfrm>
          <a:prstGeom prst="rect">
            <a:avLst/>
          </a:prstGeom>
        </p:spPr>
      </p:pic>
    </p:spTree>
    <p:extLst>
      <p:ext uri="{BB962C8B-B14F-4D97-AF65-F5344CB8AC3E}">
        <p14:creationId xmlns:p14="http://schemas.microsoft.com/office/powerpoint/2010/main" val="960746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dirty="0" smtClean="0"/>
              <a:t>Challenge </a:t>
            </a:r>
            <a:endParaRPr lang="en-GB" b="1" dirty="0"/>
          </a:p>
        </p:txBody>
      </p:sp>
      <p:sp>
        <p:nvSpPr>
          <p:cNvPr id="4" name="Content Placeholder 3"/>
          <p:cNvSpPr>
            <a:spLocks noGrp="1"/>
          </p:cNvSpPr>
          <p:nvPr>
            <p:ph sz="quarter" idx="1"/>
          </p:nvPr>
        </p:nvSpPr>
        <p:spPr>
          <a:xfrm>
            <a:off x="323528" y="1628800"/>
            <a:ext cx="8441432" cy="2664296"/>
          </a:xfrm>
        </p:spPr>
        <p:txBody>
          <a:bodyPr>
            <a:noAutofit/>
          </a:bodyPr>
          <a:lstStyle/>
          <a:p>
            <a:pPr marL="0" indent="0">
              <a:buNone/>
            </a:pPr>
            <a:r>
              <a:rPr lang="en-GB" dirty="0" smtClean="0"/>
              <a:t>What </a:t>
            </a:r>
            <a:r>
              <a:rPr lang="en-GB" dirty="0"/>
              <a:t>extra methods might Mouse have?</a:t>
            </a:r>
            <a:r>
              <a:rPr lang="en-GB" sz="2400" dirty="0" smtClean="0"/>
              <a:t>.</a:t>
            </a:r>
            <a:endParaRPr lang="en-GB" sz="200" dirty="0"/>
          </a:p>
        </p:txBody>
      </p:sp>
    </p:spTree>
    <p:extLst>
      <p:ext uri="{BB962C8B-B14F-4D97-AF65-F5344CB8AC3E}">
        <p14:creationId xmlns:p14="http://schemas.microsoft.com/office/powerpoint/2010/main" val="2559725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Procedural programming</a:t>
            </a:r>
          </a:p>
        </p:txBody>
      </p:sp>
      <p:sp>
        <p:nvSpPr>
          <p:cNvPr id="3" name="Content Placeholder 2"/>
          <p:cNvSpPr>
            <a:spLocks noGrp="1"/>
          </p:cNvSpPr>
          <p:nvPr>
            <p:ph sz="quarter" idx="1"/>
          </p:nvPr>
        </p:nvSpPr>
        <p:spPr>
          <a:xfrm>
            <a:off x="467544" y="1700808"/>
            <a:ext cx="7939286" cy="2088232"/>
          </a:xfrm>
        </p:spPr>
        <p:txBody>
          <a:bodyPr>
            <a:noAutofit/>
          </a:bodyPr>
          <a:lstStyle/>
          <a:p>
            <a:pPr marL="0" indent="0">
              <a:buNone/>
            </a:pPr>
            <a:r>
              <a:rPr lang="en-GB" sz="2400" dirty="0"/>
              <a:t>In this method of programming, the data is held in separate primitive variables such as integer or </a:t>
            </a:r>
            <a:r>
              <a:rPr lang="en-GB" sz="2400" dirty="0" smtClean="0"/>
              <a:t>char, or </a:t>
            </a:r>
            <a:r>
              <a:rPr lang="en-GB" sz="2400" dirty="0"/>
              <a:t>in data structures such as array, list or string. The data may be accessible by all procedures in </a:t>
            </a:r>
            <a:r>
              <a:rPr lang="en-GB" sz="2400" dirty="0" smtClean="0"/>
              <a:t>the program </a:t>
            </a:r>
            <a:r>
              <a:rPr lang="en-GB" sz="2400" b="1" dirty="0"/>
              <a:t>(global </a:t>
            </a:r>
            <a:r>
              <a:rPr lang="en-GB" sz="2400" dirty="0"/>
              <a:t>variables) or </a:t>
            </a:r>
            <a:r>
              <a:rPr lang="en-GB" sz="2400" b="1" dirty="0"/>
              <a:t>local </a:t>
            </a:r>
            <a:r>
              <a:rPr lang="en-GB" sz="2400" dirty="0"/>
              <a:t>to a particular subroutine. Changes made to global data may </a:t>
            </a:r>
            <a:r>
              <a:rPr lang="en-GB" sz="2400" dirty="0" smtClean="0"/>
              <a:t>affect other </a:t>
            </a:r>
            <a:r>
              <a:rPr lang="en-GB" sz="2400" dirty="0"/>
              <a:t>parts of the program, either intentionally or unintentionally, and may mean other subroutines have </a:t>
            </a:r>
            <a:r>
              <a:rPr lang="en-GB" sz="2400" dirty="0" smtClean="0"/>
              <a:t>to be </a:t>
            </a:r>
            <a:r>
              <a:rPr lang="en-GB" sz="2400" dirty="0"/>
              <a:t>modified.</a:t>
            </a:r>
            <a:endParaRPr lang="en-GB" sz="900" dirty="0"/>
          </a:p>
        </p:txBody>
      </p:sp>
      <p:pic>
        <p:nvPicPr>
          <p:cNvPr id="2" name="Picture 1"/>
          <p:cNvPicPr>
            <a:picLocks noChangeAspect="1"/>
          </p:cNvPicPr>
          <p:nvPr/>
        </p:nvPicPr>
        <p:blipFill rotWithShape="1">
          <a:blip r:embed="rId2"/>
          <a:srcRect l="15496" t="44765" r="51298" b="36532"/>
          <a:stretch/>
        </p:blipFill>
        <p:spPr>
          <a:xfrm>
            <a:off x="1691680" y="4352376"/>
            <a:ext cx="7244640" cy="2294136"/>
          </a:xfrm>
          <a:prstGeom prst="rect">
            <a:avLst/>
          </a:prstGeom>
        </p:spPr>
      </p:pic>
    </p:spTree>
    <p:extLst>
      <p:ext uri="{BB962C8B-B14F-4D97-AF65-F5344CB8AC3E}">
        <p14:creationId xmlns:p14="http://schemas.microsoft.com/office/powerpoint/2010/main" val="2060887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dirty="0" smtClean="0"/>
              <a:t>Challenge </a:t>
            </a:r>
            <a:endParaRPr lang="en-GB" b="1" dirty="0"/>
          </a:p>
        </p:txBody>
      </p:sp>
      <p:sp>
        <p:nvSpPr>
          <p:cNvPr id="4" name="Content Placeholder 3"/>
          <p:cNvSpPr>
            <a:spLocks noGrp="1"/>
          </p:cNvSpPr>
          <p:nvPr>
            <p:ph sz="quarter" idx="1"/>
          </p:nvPr>
        </p:nvSpPr>
        <p:spPr>
          <a:xfrm>
            <a:off x="323528" y="1628800"/>
            <a:ext cx="8441432" cy="2664296"/>
          </a:xfrm>
        </p:spPr>
        <p:txBody>
          <a:bodyPr>
            <a:noAutofit/>
          </a:bodyPr>
          <a:lstStyle/>
          <a:p>
            <a:pPr marL="0" indent="0">
              <a:buNone/>
            </a:pPr>
            <a:r>
              <a:rPr lang="en-GB" dirty="0" smtClean="0"/>
              <a:t>What </a:t>
            </a:r>
            <a:r>
              <a:rPr lang="en-GB" dirty="0"/>
              <a:t>extra methods might Mouse have</a:t>
            </a:r>
            <a:r>
              <a:rPr lang="en-GB" dirty="0" smtClean="0"/>
              <a:t>?</a:t>
            </a:r>
            <a:endParaRPr lang="en-GB" sz="2400" dirty="0"/>
          </a:p>
          <a:p>
            <a:pPr marL="0" indent="0">
              <a:buNone/>
            </a:pPr>
            <a:endParaRPr lang="en-GB" sz="2400" dirty="0" smtClean="0"/>
          </a:p>
          <a:p>
            <a:pPr marL="0" indent="0">
              <a:buNone/>
            </a:pPr>
            <a:r>
              <a:rPr lang="en-GB" i="1" dirty="0" err="1" smtClean="0"/>
              <a:t>makeNest</a:t>
            </a:r>
            <a:r>
              <a:rPr lang="en-GB" i="1" dirty="0"/>
              <a:t>, hide, squeak, </a:t>
            </a:r>
            <a:r>
              <a:rPr lang="en-GB" i="1" dirty="0" err="1"/>
              <a:t>eatCheese</a:t>
            </a:r>
            <a:r>
              <a:rPr lang="en-GB" i="1" dirty="0"/>
              <a:t> </a:t>
            </a:r>
            <a:r>
              <a:rPr lang="en-GB" i="1" dirty="0" err="1"/>
              <a:t>etc</a:t>
            </a:r>
            <a:endParaRPr lang="en-GB" sz="200" i="1" dirty="0"/>
          </a:p>
        </p:txBody>
      </p:sp>
    </p:spTree>
    <p:extLst>
      <p:ext uri="{BB962C8B-B14F-4D97-AF65-F5344CB8AC3E}">
        <p14:creationId xmlns:p14="http://schemas.microsoft.com/office/powerpoint/2010/main" val="2984603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dirty="0"/>
              <a:t>When to use inheritance</a:t>
            </a:r>
            <a:r>
              <a:rPr lang="en-GB" dirty="0" smtClean="0"/>
              <a:t> </a:t>
            </a:r>
            <a:endParaRPr lang="en-GB" b="1" dirty="0"/>
          </a:p>
        </p:txBody>
      </p:sp>
      <p:sp>
        <p:nvSpPr>
          <p:cNvPr id="4" name="Content Placeholder 3"/>
          <p:cNvSpPr>
            <a:spLocks noGrp="1"/>
          </p:cNvSpPr>
          <p:nvPr>
            <p:ph sz="quarter" idx="1"/>
          </p:nvPr>
        </p:nvSpPr>
        <p:spPr>
          <a:xfrm>
            <a:off x="323528" y="1628800"/>
            <a:ext cx="8441432" cy="2664296"/>
          </a:xfrm>
        </p:spPr>
        <p:txBody>
          <a:bodyPr>
            <a:noAutofit/>
          </a:bodyPr>
          <a:lstStyle/>
          <a:p>
            <a:pPr marL="0" indent="0">
              <a:buNone/>
            </a:pPr>
            <a:r>
              <a:rPr lang="en-GB" dirty="0"/>
              <a:t>There is a simple rule to determine whether inheritance is appropriate in a program, called the "</a:t>
            </a:r>
            <a:r>
              <a:rPr lang="en-GB" b="1" dirty="0">
                <a:solidFill>
                  <a:schemeClr val="bg2">
                    <a:lumMod val="50000"/>
                  </a:schemeClr>
                </a:solidFill>
              </a:rPr>
              <a:t>is a</a:t>
            </a:r>
            <a:r>
              <a:rPr lang="en-GB" dirty="0"/>
              <a:t>" rule,</a:t>
            </a:r>
          </a:p>
          <a:p>
            <a:pPr marL="0" indent="0">
              <a:buNone/>
            </a:pPr>
            <a:r>
              <a:rPr lang="en-GB" dirty="0"/>
              <a:t>which requires an object to have a relationship to another object before it can inherit from the object</a:t>
            </a:r>
            <a:r>
              <a:rPr lang="en-GB" dirty="0" smtClean="0"/>
              <a:t>.</a:t>
            </a:r>
          </a:p>
          <a:p>
            <a:pPr marL="0" indent="0">
              <a:buNone/>
            </a:pPr>
            <a:endParaRPr lang="en-GB" dirty="0"/>
          </a:p>
          <a:p>
            <a:pPr marL="0" indent="0">
              <a:buNone/>
            </a:pPr>
            <a:r>
              <a:rPr lang="en-GB" dirty="0"/>
              <a:t>This rule asks, in effect, "Is object A an object B"? For example, "Is a </a:t>
            </a:r>
            <a:r>
              <a:rPr lang="en-GB" dirty="0" smtClean="0"/>
              <a:t>Cat </a:t>
            </a:r>
            <a:r>
              <a:rPr lang="en-GB" dirty="0"/>
              <a:t>an Animal ?" "Is a </a:t>
            </a:r>
            <a:r>
              <a:rPr lang="en-GB" dirty="0" smtClean="0"/>
              <a:t>Mouse a </a:t>
            </a:r>
            <a:r>
              <a:rPr lang="en-GB" dirty="0"/>
              <a:t>Rodent?" Technically, there is nothing to stop you coding a program in which a man inherits </a:t>
            </a:r>
            <a:r>
              <a:rPr lang="en-GB" dirty="0" smtClean="0"/>
              <a:t>the attributes </a:t>
            </a:r>
            <a:r>
              <a:rPr lang="en-GB" dirty="0"/>
              <a:t>and methods of a mouse, but this is going to cause confusion for users!</a:t>
            </a:r>
            <a:endParaRPr lang="en-GB" sz="200" i="1" dirty="0"/>
          </a:p>
        </p:txBody>
      </p:sp>
    </p:spTree>
    <p:extLst>
      <p:ext uri="{BB962C8B-B14F-4D97-AF65-F5344CB8AC3E}">
        <p14:creationId xmlns:p14="http://schemas.microsoft.com/office/powerpoint/2010/main" val="268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dirty="0"/>
              <a:t>Coding inherited </a:t>
            </a:r>
            <a:r>
              <a:rPr lang="en-GB" dirty="0" smtClean="0"/>
              <a:t>classes</a:t>
            </a:r>
            <a:endParaRPr lang="en-GB" b="1" dirty="0"/>
          </a:p>
        </p:txBody>
      </p:sp>
      <p:sp>
        <p:nvSpPr>
          <p:cNvPr id="4" name="Content Placeholder 3"/>
          <p:cNvSpPr>
            <a:spLocks noGrp="1"/>
          </p:cNvSpPr>
          <p:nvPr>
            <p:ph sz="quarter" idx="1"/>
          </p:nvPr>
        </p:nvSpPr>
        <p:spPr>
          <a:xfrm>
            <a:off x="323528" y="1484784"/>
            <a:ext cx="8441432" cy="2664296"/>
          </a:xfrm>
        </p:spPr>
        <p:txBody>
          <a:bodyPr>
            <a:noAutofit/>
          </a:bodyPr>
          <a:lstStyle/>
          <a:p>
            <a:pPr marL="0" indent="0">
              <a:buNone/>
            </a:pPr>
            <a:r>
              <a:rPr lang="en-GB" sz="1600" dirty="0"/>
              <a:t>Common behaviour can be defined in a superclass and inherited </a:t>
            </a:r>
            <a:r>
              <a:rPr lang="en-GB" sz="1600" dirty="0" smtClean="0"/>
              <a:t>into </a:t>
            </a:r>
            <a:r>
              <a:rPr lang="en-GB" sz="1600" dirty="0"/>
              <a:t>a </a:t>
            </a:r>
            <a:r>
              <a:rPr lang="en-GB" sz="1600" dirty="0" smtClean="0"/>
              <a:t>subclass </a:t>
            </a:r>
            <a:r>
              <a:rPr lang="en-GB" sz="1600" dirty="0"/>
              <a:t>.</a:t>
            </a:r>
          </a:p>
          <a:p>
            <a:pPr marL="0" indent="0">
              <a:buNone/>
            </a:pPr>
            <a:r>
              <a:rPr lang="en-GB" sz="1600" dirty="0"/>
              <a:t>The class Animal may be defined like this:</a:t>
            </a:r>
          </a:p>
          <a:p>
            <a:pPr marL="0" indent="0">
              <a:buNone/>
            </a:pPr>
            <a:r>
              <a:rPr lang="en-GB" sz="1600" dirty="0"/>
              <a:t>Class Animal</a:t>
            </a:r>
          </a:p>
          <a:p>
            <a:pPr marL="0" indent="0">
              <a:buNone/>
            </a:pPr>
            <a:r>
              <a:rPr lang="en-GB" sz="1600" dirty="0" smtClean="0"/>
              <a:t>	private </a:t>
            </a:r>
            <a:r>
              <a:rPr lang="en-GB" sz="1600" dirty="0"/>
              <a:t>name</a:t>
            </a:r>
          </a:p>
          <a:p>
            <a:pPr marL="0" indent="0">
              <a:buNone/>
            </a:pPr>
            <a:r>
              <a:rPr lang="en-GB" sz="1600" dirty="0" smtClean="0"/>
              <a:t>	private </a:t>
            </a:r>
            <a:r>
              <a:rPr lang="en-GB" sz="1600" dirty="0"/>
              <a:t>position</a:t>
            </a:r>
          </a:p>
          <a:p>
            <a:pPr marL="0" indent="0">
              <a:buNone/>
            </a:pPr>
            <a:r>
              <a:rPr lang="en-GB" sz="1600" dirty="0" smtClean="0"/>
              <a:t>	public </a:t>
            </a:r>
            <a:r>
              <a:rPr lang="en-GB" sz="1600" dirty="0"/>
              <a:t>procedure new (</a:t>
            </a:r>
            <a:r>
              <a:rPr lang="en-GB" sz="1600" dirty="0" err="1"/>
              <a:t>aName</a:t>
            </a:r>
            <a:r>
              <a:rPr lang="en-GB" sz="1600" dirty="0"/>
              <a:t>, </a:t>
            </a:r>
            <a:r>
              <a:rPr lang="en-GB" sz="1600" dirty="0" err="1"/>
              <a:t>aPosition</a:t>
            </a:r>
            <a:r>
              <a:rPr lang="en-GB" sz="1600" dirty="0"/>
              <a:t>)</a:t>
            </a:r>
          </a:p>
          <a:p>
            <a:pPr marL="0" indent="0">
              <a:buNone/>
            </a:pPr>
            <a:r>
              <a:rPr lang="en-GB" sz="1600" dirty="0" smtClean="0"/>
              <a:t>		name </a:t>
            </a:r>
            <a:r>
              <a:rPr lang="en-GB" sz="1600" dirty="0"/>
              <a:t>= </a:t>
            </a:r>
            <a:r>
              <a:rPr lang="en-GB" sz="1600" dirty="0" err="1" smtClean="0"/>
              <a:t>aName</a:t>
            </a:r>
            <a:endParaRPr lang="en-GB" sz="1600" dirty="0"/>
          </a:p>
          <a:p>
            <a:pPr marL="0" indent="0">
              <a:buNone/>
            </a:pPr>
            <a:r>
              <a:rPr lang="en-GB" sz="1600" dirty="0" smtClean="0"/>
              <a:t>		position </a:t>
            </a:r>
            <a:r>
              <a:rPr lang="en-GB" sz="1600" dirty="0"/>
              <a:t>= </a:t>
            </a:r>
            <a:r>
              <a:rPr lang="en-GB" sz="1600" dirty="0" err="1"/>
              <a:t>aPosition</a:t>
            </a:r>
            <a:endParaRPr lang="en-GB" sz="1600" dirty="0"/>
          </a:p>
          <a:p>
            <a:pPr marL="0" indent="0">
              <a:buNone/>
            </a:pPr>
            <a:r>
              <a:rPr lang="en-GB" sz="1600" dirty="0" smtClean="0"/>
              <a:t>	public </a:t>
            </a:r>
            <a:r>
              <a:rPr lang="en-GB" sz="1600" dirty="0"/>
              <a:t>procedure </a:t>
            </a:r>
            <a:r>
              <a:rPr lang="en-GB" sz="1600" dirty="0" err="1"/>
              <a:t>moveLeft</a:t>
            </a:r>
            <a:r>
              <a:rPr lang="en-GB" sz="1600" dirty="0"/>
              <a:t>(steps)</a:t>
            </a:r>
          </a:p>
          <a:p>
            <a:pPr marL="0" indent="0">
              <a:buNone/>
            </a:pPr>
            <a:r>
              <a:rPr lang="en-GB" sz="1600" dirty="0" smtClean="0"/>
              <a:t>		position </a:t>
            </a:r>
            <a:r>
              <a:rPr lang="en-GB" sz="1600" dirty="0"/>
              <a:t>= position - steps</a:t>
            </a:r>
          </a:p>
          <a:p>
            <a:pPr marL="0" indent="0">
              <a:buNone/>
            </a:pPr>
            <a:r>
              <a:rPr lang="en-GB" sz="1600" dirty="0" smtClean="0"/>
              <a:t>		(</a:t>
            </a:r>
            <a:r>
              <a:rPr lang="en-GB" sz="1600" dirty="0" err="1"/>
              <a:t>etc</a:t>
            </a:r>
            <a:r>
              <a:rPr lang="en-GB" sz="1600" dirty="0"/>
              <a:t>)</a:t>
            </a:r>
          </a:p>
          <a:p>
            <a:pPr marL="0" indent="0">
              <a:buNone/>
            </a:pPr>
            <a:r>
              <a:rPr lang="en-GB" sz="1600" dirty="0" smtClean="0"/>
              <a:t>	</a:t>
            </a:r>
            <a:r>
              <a:rPr lang="en-GB" sz="1600" dirty="0" err="1" smtClean="0"/>
              <a:t>endprocedure</a:t>
            </a:r>
            <a:endParaRPr lang="en-GB" sz="1600" dirty="0"/>
          </a:p>
          <a:p>
            <a:pPr marL="0" indent="0">
              <a:buNone/>
            </a:pPr>
            <a:r>
              <a:rPr lang="en-GB" sz="1600" dirty="0" smtClean="0"/>
              <a:t>	public </a:t>
            </a:r>
            <a:r>
              <a:rPr lang="en-GB" sz="1600" dirty="0"/>
              <a:t>function get Position</a:t>
            </a:r>
          </a:p>
          <a:p>
            <a:pPr marL="0" indent="0">
              <a:buNone/>
            </a:pPr>
            <a:r>
              <a:rPr lang="en-GB" sz="1600" i="1" dirty="0" smtClean="0"/>
              <a:t>		code </a:t>
            </a:r>
            <a:r>
              <a:rPr lang="en-GB" sz="1600" i="1" dirty="0"/>
              <a:t>for function</a:t>
            </a:r>
          </a:p>
          <a:p>
            <a:pPr marL="0" indent="0">
              <a:buNone/>
            </a:pPr>
            <a:r>
              <a:rPr lang="en-GB" sz="1600" dirty="0" smtClean="0"/>
              <a:t>	</a:t>
            </a:r>
            <a:r>
              <a:rPr lang="en-GB" sz="1600" dirty="0" err="1" smtClean="0"/>
              <a:t>endfunction</a:t>
            </a:r>
            <a:endParaRPr lang="en-GB" sz="1600" dirty="0"/>
          </a:p>
          <a:p>
            <a:pPr marL="0" indent="0">
              <a:buNone/>
            </a:pPr>
            <a:r>
              <a:rPr lang="en-GB" sz="1600" dirty="0" err="1"/>
              <a:t>endclass</a:t>
            </a:r>
            <a:endParaRPr lang="en-GB" sz="200" i="1" dirty="0"/>
          </a:p>
        </p:txBody>
      </p:sp>
    </p:spTree>
    <p:extLst>
      <p:ext uri="{BB962C8B-B14F-4D97-AF65-F5344CB8AC3E}">
        <p14:creationId xmlns:p14="http://schemas.microsoft.com/office/powerpoint/2010/main" val="1351576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dirty="0"/>
              <a:t>Coding inherited </a:t>
            </a:r>
            <a:r>
              <a:rPr lang="en-GB" dirty="0" smtClean="0"/>
              <a:t>classes</a:t>
            </a:r>
            <a:endParaRPr lang="en-GB" b="1" dirty="0"/>
          </a:p>
        </p:txBody>
      </p:sp>
      <p:sp>
        <p:nvSpPr>
          <p:cNvPr id="4" name="Content Placeholder 3"/>
          <p:cNvSpPr>
            <a:spLocks noGrp="1"/>
          </p:cNvSpPr>
          <p:nvPr>
            <p:ph sz="quarter" idx="1"/>
          </p:nvPr>
        </p:nvSpPr>
        <p:spPr>
          <a:xfrm>
            <a:off x="323528" y="1484784"/>
            <a:ext cx="8441432" cy="2664296"/>
          </a:xfrm>
        </p:spPr>
        <p:txBody>
          <a:bodyPr>
            <a:noAutofit/>
          </a:bodyPr>
          <a:lstStyle/>
          <a:p>
            <a:pPr marL="0" indent="0">
              <a:buNone/>
            </a:pPr>
            <a:r>
              <a:rPr lang="en-GB" sz="2400" dirty="0"/>
              <a:t>To code the class header for Cat, which is a subclass of Animal, in pseudocode we could </a:t>
            </a:r>
            <a:r>
              <a:rPr lang="en-GB" sz="2400" dirty="0" smtClean="0"/>
              <a:t>write something like:</a:t>
            </a:r>
          </a:p>
          <a:p>
            <a:pPr marL="0" indent="0">
              <a:buNone/>
            </a:pPr>
            <a:r>
              <a:rPr lang="en-GB" dirty="0"/>
              <a:t>Class Cat inherits Animal</a:t>
            </a:r>
          </a:p>
          <a:p>
            <a:pPr marL="0" indent="0">
              <a:buNone/>
            </a:pPr>
            <a:r>
              <a:rPr lang="en-GB" dirty="0" smtClean="0"/>
              <a:t>	private </a:t>
            </a:r>
            <a:r>
              <a:rPr lang="en-GB" dirty="0"/>
              <a:t>size</a:t>
            </a:r>
          </a:p>
          <a:p>
            <a:pPr marL="0" indent="0">
              <a:buNone/>
            </a:pPr>
            <a:r>
              <a:rPr lang="en-GB" dirty="0" smtClean="0"/>
              <a:t>	public </a:t>
            </a:r>
            <a:r>
              <a:rPr lang="en-GB" dirty="0"/>
              <a:t>procedure new (</a:t>
            </a:r>
            <a:r>
              <a:rPr lang="en-GB" dirty="0" err="1"/>
              <a:t>aName</a:t>
            </a:r>
            <a:r>
              <a:rPr lang="en-GB" dirty="0" smtClean="0"/>
              <a:t>, </a:t>
            </a:r>
            <a:r>
              <a:rPr lang="en-GB" dirty="0" err="1" smtClean="0"/>
              <a:t>aSize</a:t>
            </a:r>
            <a:r>
              <a:rPr lang="en-GB" dirty="0" smtClean="0"/>
              <a:t>)</a:t>
            </a:r>
            <a:endParaRPr lang="en-GB" dirty="0"/>
          </a:p>
          <a:p>
            <a:pPr marL="0" indent="0">
              <a:buNone/>
            </a:pPr>
            <a:r>
              <a:rPr lang="en-GB" dirty="0" smtClean="0"/>
              <a:t>		</a:t>
            </a:r>
            <a:r>
              <a:rPr lang="en-GB" dirty="0" err="1" smtClean="0"/>
              <a:t>super.new</a:t>
            </a:r>
            <a:r>
              <a:rPr lang="en-GB" dirty="0" smtClean="0"/>
              <a:t>(</a:t>
            </a:r>
            <a:r>
              <a:rPr lang="en-GB" dirty="0" err="1" smtClean="0"/>
              <a:t>aName</a:t>
            </a:r>
            <a:r>
              <a:rPr lang="en-GB" dirty="0"/>
              <a:t>)</a:t>
            </a:r>
          </a:p>
          <a:p>
            <a:pPr marL="0" indent="0">
              <a:buNone/>
            </a:pPr>
            <a:r>
              <a:rPr lang="en-GB" dirty="0" smtClean="0"/>
              <a:t>		size </a:t>
            </a:r>
            <a:r>
              <a:rPr lang="en-GB" dirty="0"/>
              <a:t>= </a:t>
            </a:r>
            <a:r>
              <a:rPr lang="en-GB" dirty="0" err="1"/>
              <a:t>aSize</a:t>
            </a:r>
            <a:endParaRPr lang="en-GB" dirty="0"/>
          </a:p>
          <a:p>
            <a:pPr marL="0" indent="0">
              <a:buNone/>
            </a:pPr>
            <a:r>
              <a:rPr lang="en-GB" dirty="0" err="1"/>
              <a:t>endclass</a:t>
            </a:r>
            <a:endParaRPr lang="en-GB" sz="2400" dirty="0"/>
          </a:p>
        </p:txBody>
      </p:sp>
    </p:spTree>
    <p:extLst>
      <p:ext uri="{BB962C8B-B14F-4D97-AF65-F5344CB8AC3E}">
        <p14:creationId xmlns:p14="http://schemas.microsoft.com/office/powerpoint/2010/main" val="892849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dirty="0"/>
              <a:t>Coding inherited </a:t>
            </a:r>
            <a:r>
              <a:rPr lang="en-GB" dirty="0" smtClean="0"/>
              <a:t>classes</a:t>
            </a:r>
            <a:endParaRPr lang="en-GB" b="1" dirty="0"/>
          </a:p>
        </p:txBody>
      </p:sp>
      <p:pic>
        <p:nvPicPr>
          <p:cNvPr id="5" name="Picture 4"/>
          <p:cNvPicPr/>
          <p:nvPr/>
        </p:nvPicPr>
        <p:blipFill rotWithShape="1">
          <a:blip r:embed="rId2"/>
          <a:srcRect l="36561" t="24828" r="16408" b="13103"/>
          <a:stretch/>
        </p:blipFill>
        <p:spPr bwMode="auto">
          <a:xfrm>
            <a:off x="1619672" y="1988840"/>
            <a:ext cx="5801360" cy="4305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8628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dirty="0"/>
              <a:t>Coding inherited </a:t>
            </a:r>
            <a:r>
              <a:rPr lang="en-GB" dirty="0" smtClean="0"/>
              <a:t>classes</a:t>
            </a:r>
            <a:endParaRPr lang="en-GB" b="1" dirty="0"/>
          </a:p>
        </p:txBody>
      </p:sp>
      <p:pic>
        <p:nvPicPr>
          <p:cNvPr id="4" name="Picture 3"/>
          <p:cNvPicPr/>
          <p:nvPr/>
        </p:nvPicPr>
        <p:blipFill rotWithShape="1">
          <a:blip r:embed="rId2"/>
          <a:srcRect l="36561" t="31035" r="15676" b="20809"/>
          <a:stretch/>
        </p:blipFill>
        <p:spPr bwMode="auto">
          <a:xfrm>
            <a:off x="467544" y="1844824"/>
            <a:ext cx="8208912" cy="47525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4850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dirty="0" smtClean="0"/>
              <a:t>Challenge </a:t>
            </a:r>
            <a:endParaRPr lang="en-GB" b="1" dirty="0"/>
          </a:p>
        </p:txBody>
      </p:sp>
      <p:sp>
        <p:nvSpPr>
          <p:cNvPr id="4" name="Content Placeholder 3"/>
          <p:cNvSpPr>
            <a:spLocks noGrp="1"/>
          </p:cNvSpPr>
          <p:nvPr>
            <p:ph sz="quarter" idx="1"/>
          </p:nvPr>
        </p:nvSpPr>
        <p:spPr>
          <a:xfrm>
            <a:off x="323528" y="1628800"/>
            <a:ext cx="8441432" cy="2664296"/>
          </a:xfrm>
        </p:spPr>
        <p:txBody>
          <a:bodyPr>
            <a:noAutofit/>
          </a:bodyPr>
          <a:lstStyle/>
          <a:p>
            <a:r>
              <a:rPr lang="en-GB" dirty="0"/>
              <a:t>A rodent has an extra attribute colour.</a:t>
            </a:r>
          </a:p>
          <a:p>
            <a:r>
              <a:rPr lang="en-GB" dirty="0"/>
              <a:t>Write the class definition for Rodent</a:t>
            </a:r>
            <a:r>
              <a:rPr lang="en-GB" dirty="0" smtClean="0"/>
              <a:t>.</a:t>
            </a:r>
            <a:endParaRPr lang="en-GB" sz="2400" dirty="0" smtClean="0"/>
          </a:p>
        </p:txBody>
      </p:sp>
    </p:spTree>
    <p:extLst>
      <p:ext uri="{BB962C8B-B14F-4D97-AF65-F5344CB8AC3E}">
        <p14:creationId xmlns:p14="http://schemas.microsoft.com/office/powerpoint/2010/main" val="2402599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dirty="0" smtClean="0"/>
              <a:t>Challenge </a:t>
            </a:r>
            <a:endParaRPr lang="en-GB" b="1" dirty="0"/>
          </a:p>
        </p:txBody>
      </p:sp>
      <p:sp>
        <p:nvSpPr>
          <p:cNvPr id="4" name="Content Placeholder 3"/>
          <p:cNvSpPr>
            <a:spLocks noGrp="1"/>
          </p:cNvSpPr>
          <p:nvPr>
            <p:ph sz="quarter" idx="1"/>
          </p:nvPr>
        </p:nvSpPr>
        <p:spPr>
          <a:xfrm>
            <a:off x="323528" y="1628800"/>
            <a:ext cx="8441432" cy="2664296"/>
          </a:xfrm>
        </p:spPr>
        <p:txBody>
          <a:bodyPr>
            <a:noAutofit/>
          </a:bodyPr>
          <a:lstStyle/>
          <a:p>
            <a:r>
              <a:rPr lang="en-GB" dirty="0"/>
              <a:t>A rodent has an extra attribute colour.</a:t>
            </a:r>
          </a:p>
          <a:p>
            <a:r>
              <a:rPr lang="en-GB" dirty="0"/>
              <a:t>Write the class definition for Rodent</a:t>
            </a:r>
            <a:r>
              <a:rPr lang="en-GB" dirty="0" smtClean="0"/>
              <a:t>.</a:t>
            </a:r>
          </a:p>
          <a:p>
            <a:endParaRPr lang="en-GB" sz="2400" dirty="0"/>
          </a:p>
          <a:p>
            <a:pPr marL="0" indent="0">
              <a:buNone/>
            </a:pPr>
            <a:r>
              <a:rPr lang="en-GB" dirty="0"/>
              <a:t>Class Rodent inherits Animal</a:t>
            </a:r>
          </a:p>
          <a:p>
            <a:pPr marL="0" indent="0">
              <a:buNone/>
            </a:pPr>
            <a:r>
              <a:rPr lang="en-GB" dirty="0"/>
              <a:t>	</a:t>
            </a:r>
            <a:r>
              <a:rPr lang="en-GB" dirty="0" smtClean="0"/>
              <a:t>private </a:t>
            </a:r>
            <a:r>
              <a:rPr lang="en-GB" dirty="0"/>
              <a:t>colour</a:t>
            </a:r>
          </a:p>
          <a:p>
            <a:pPr marL="0" indent="0">
              <a:buNone/>
            </a:pPr>
            <a:r>
              <a:rPr lang="en-GB" dirty="0"/>
              <a:t>	</a:t>
            </a:r>
            <a:r>
              <a:rPr lang="en-GB" dirty="0" smtClean="0"/>
              <a:t>public </a:t>
            </a:r>
            <a:r>
              <a:rPr lang="en-GB" dirty="0"/>
              <a:t>procedure new(</a:t>
            </a:r>
            <a:r>
              <a:rPr lang="en-GB" dirty="0" err="1"/>
              <a:t>aName</a:t>
            </a:r>
            <a:r>
              <a:rPr lang="en-GB" dirty="0"/>
              <a:t>, </a:t>
            </a:r>
            <a:r>
              <a:rPr lang="en-GB" dirty="0" err="1"/>
              <a:t>aColour</a:t>
            </a:r>
            <a:r>
              <a:rPr lang="en-GB" dirty="0"/>
              <a:t>)</a:t>
            </a:r>
          </a:p>
          <a:p>
            <a:pPr marL="0" indent="0">
              <a:buNone/>
            </a:pPr>
            <a:r>
              <a:rPr lang="en-GB" dirty="0"/>
              <a:t>		</a:t>
            </a:r>
            <a:r>
              <a:rPr lang="en-GB" dirty="0" err="1" smtClean="0"/>
              <a:t>super.new</a:t>
            </a:r>
            <a:r>
              <a:rPr lang="en-GB" dirty="0" smtClean="0"/>
              <a:t>(</a:t>
            </a:r>
            <a:r>
              <a:rPr lang="en-GB" dirty="0" err="1" smtClean="0"/>
              <a:t>aName</a:t>
            </a:r>
            <a:r>
              <a:rPr lang="en-GB" dirty="0"/>
              <a:t>)</a:t>
            </a:r>
          </a:p>
          <a:p>
            <a:pPr marL="0" indent="0">
              <a:buNone/>
            </a:pPr>
            <a:r>
              <a:rPr lang="en-GB" dirty="0"/>
              <a:t>		</a:t>
            </a:r>
            <a:r>
              <a:rPr lang="en-GB" dirty="0" smtClean="0"/>
              <a:t>colour </a:t>
            </a:r>
            <a:r>
              <a:rPr lang="en-GB" dirty="0"/>
              <a:t>= </a:t>
            </a:r>
            <a:r>
              <a:rPr lang="en-GB" dirty="0" err="1"/>
              <a:t>aColour</a:t>
            </a:r>
            <a:endParaRPr lang="en-GB" dirty="0"/>
          </a:p>
          <a:p>
            <a:pPr marL="0" indent="0">
              <a:buNone/>
            </a:pPr>
            <a:r>
              <a:rPr lang="en-GB" dirty="0" err="1" smtClean="0"/>
              <a:t>endclass</a:t>
            </a:r>
            <a:endParaRPr lang="en-GB" dirty="0"/>
          </a:p>
          <a:p>
            <a:endParaRPr lang="en-GB" sz="2400" dirty="0" smtClean="0"/>
          </a:p>
        </p:txBody>
      </p:sp>
    </p:spTree>
    <p:extLst>
      <p:ext uri="{BB962C8B-B14F-4D97-AF65-F5344CB8AC3E}">
        <p14:creationId xmlns:p14="http://schemas.microsoft.com/office/powerpoint/2010/main" val="528998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smtClean="0"/>
              <a:t>Polymorphism</a:t>
            </a:r>
            <a:endParaRPr lang="en-GB" b="1" dirty="0"/>
          </a:p>
        </p:txBody>
      </p:sp>
      <p:sp>
        <p:nvSpPr>
          <p:cNvPr id="4" name="Content Placeholder 3"/>
          <p:cNvSpPr>
            <a:spLocks noGrp="1"/>
          </p:cNvSpPr>
          <p:nvPr>
            <p:ph sz="quarter" idx="1"/>
          </p:nvPr>
        </p:nvSpPr>
        <p:spPr>
          <a:xfrm>
            <a:off x="323528" y="1628800"/>
            <a:ext cx="8441432" cy="2664296"/>
          </a:xfrm>
        </p:spPr>
        <p:txBody>
          <a:bodyPr>
            <a:noAutofit/>
          </a:bodyPr>
          <a:lstStyle/>
          <a:p>
            <a:pPr marL="0" indent="0">
              <a:buNone/>
            </a:pPr>
            <a:r>
              <a:rPr lang="en-GB" sz="2400" dirty="0"/>
              <a:t>Polymorphism refers to a programming </a:t>
            </a:r>
            <a:r>
              <a:rPr lang="en-GB" sz="2400" dirty="0" smtClean="0"/>
              <a:t>language’s ability to process objects differently depending on</a:t>
            </a:r>
            <a:r>
              <a:rPr lang="en-GB" sz="2400" dirty="0"/>
              <a:t> </a:t>
            </a:r>
            <a:r>
              <a:rPr lang="en-GB" sz="2400" dirty="0" smtClean="0"/>
              <a:t>their </a:t>
            </a:r>
            <a:r>
              <a:rPr lang="en-GB" sz="2400" dirty="0"/>
              <a:t>class. For example, all objects in subclasses </a:t>
            </a:r>
            <a:r>
              <a:rPr lang="en-GB" sz="2400" dirty="0" smtClean="0"/>
              <a:t>of </a:t>
            </a:r>
            <a:r>
              <a:rPr lang="en-GB" sz="2400" i="1" dirty="0" smtClean="0"/>
              <a:t>Animal </a:t>
            </a:r>
            <a:r>
              <a:rPr lang="en-GB" sz="2400" dirty="0" smtClean="0"/>
              <a:t>can execute the methods </a:t>
            </a:r>
            <a:r>
              <a:rPr lang="en-GB" sz="2400" i="1" dirty="0" err="1" smtClean="0"/>
              <a:t>moveLeft</a:t>
            </a:r>
            <a:r>
              <a:rPr lang="en-GB" sz="2400" i="1" dirty="0" smtClean="0"/>
              <a:t>, </a:t>
            </a:r>
            <a:r>
              <a:rPr lang="en-GB" sz="2400" i="1" dirty="0" err="1" smtClean="0"/>
              <a:t>moveRight</a:t>
            </a:r>
            <a:r>
              <a:rPr lang="en-GB" sz="2400" dirty="0"/>
              <a:t>, which will cause the animal to move one space left or </a:t>
            </a:r>
            <a:r>
              <a:rPr lang="en-GB" sz="2400" dirty="0" smtClean="0"/>
              <a:t>right.	</a:t>
            </a:r>
          </a:p>
          <a:p>
            <a:pPr marL="0" indent="0">
              <a:buNone/>
            </a:pPr>
            <a:endParaRPr lang="en-GB" sz="2400" dirty="0"/>
          </a:p>
          <a:p>
            <a:pPr marL="0" indent="0">
              <a:buNone/>
            </a:pPr>
            <a:r>
              <a:rPr lang="en-GB" sz="2400" dirty="0" smtClean="0"/>
              <a:t>We </a:t>
            </a:r>
            <a:r>
              <a:rPr lang="en-GB" sz="2400" dirty="0"/>
              <a:t>might decide that a </a:t>
            </a:r>
            <a:r>
              <a:rPr lang="en-GB" sz="2400" dirty="0" smtClean="0"/>
              <a:t>cat </a:t>
            </a:r>
            <a:r>
              <a:rPr lang="en-GB" sz="2400" dirty="0"/>
              <a:t>should move three </a:t>
            </a:r>
            <a:r>
              <a:rPr lang="en-GB" sz="2400" dirty="0" smtClean="0"/>
              <a:t>spaces when a </a:t>
            </a:r>
            <a:r>
              <a:rPr lang="en-GB" sz="2400" i="1" dirty="0" err="1" smtClean="0"/>
              <a:t>moveLeft</a:t>
            </a:r>
            <a:r>
              <a:rPr lang="en-GB" sz="2400" i="1" dirty="0" smtClean="0"/>
              <a:t> </a:t>
            </a:r>
            <a:r>
              <a:rPr lang="en-GB" sz="2400" dirty="0" smtClean="0"/>
              <a:t>or </a:t>
            </a:r>
            <a:r>
              <a:rPr lang="en-GB" sz="2400" i="1" dirty="0" err="1" smtClean="0"/>
              <a:t>moveRight</a:t>
            </a:r>
            <a:r>
              <a:rPr lang="en-GB" sz="2400" i="1" dirty="0" smtClean="0"/>
              <a:t> </a:t>
            </a:r>
            <a:r>
              <a:rPr lang="en-GB" sz="2400" dirty="0" smtClean="0"/>
              <a:t>message is received, and a </a:t>
            </a:r>
            <a:r>
              <a:rPr lang="en-GB" sz="2400" i="1" dirty="0" smtClean="0"/>
              <a:t>Rodent </a:t>
            </a:r>
            <a:r>
              <a:rPr lang="en-GB" sz="2400" dirty="0" smtClean="0"/>
              <a:t>should move two spaces. We can </a:t>
            </a:r>
            <a:r>
              <a:rPr lang="en-GB" sz="2400" dirty="0"/>
              <a:t>define different methods within each of </a:t>
            </a:r>
            <a:r>
              <a:rPr lang="en-GB" sz="2400" dirty="0" smtClean="0"/>
              <a:t>the classes to implement these moves, but keep the same method name for each class.</a:t>
            </a:r>
            <a:endParaRPr lang="en-GB" sz="1800" dirty="0" smtClean="0"/>
          </a:p>
        </p:txBody>
      </p:sp>
    </p:spTree>
    <p:extLst>
      <p:ext uri="{BB962C8B-B14F-4D97-AF65-F5344CB8AC3E}">
        <p14:creationId xmlns:p14="http://schemas.microsoft.com/office/powerpoint/2010/main" val="1358685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smtClean="0"/>
              <a:t>Polymorphism</a:t>
            </a:r>
            <a:endParaRPr lang="en-GB" b="1" dirty="0"/>
          </a:p>
        </p:txBody>
      </p:sp>
      <p:sp>
        <p:nvSpPr>
          <p:cNvPr id="4" name="Content Placeholder 3"/>
          <p:cNvSpPr>
            <a:spLocks noGrp="1"/>
          </p:cNvSpPr>
          <p:nvPr>
            <p:ph sz="quarter" idx="1"/>
          </p:nvPr>
        </p:nvSpPr>
        <p:spPr>
          <a:xfrm>
            <a:off x="323528" y="1628800"/>
            <a:ext cx="8441432" cy="2664296"/>
          </a:xfrm>
        </p:spPr>
        <p:txBody>
          <a:bodyPr>
            <a:noAutofit/>
          </a:bodyPr>
          <a:lstStyle/>
          <a:p>
            <a:pPr marL="0" indent="0">
              <a:buNone/>
            </a:pPr>
            <a:r>
              <a:rPr lang="en-GB" dirty="0"/>
              <a:t>Defining a method with the </a:t>
            </a:r>
            <a:r>
              <a:rPr lang="en-GB" dirty="0" smtClean="0"/>
              <a:t>same name and formal argument types as a method inherited from a superclass is called </a:t>
            </a:r>
            <a:r>
              <a:rPr lang="en-GB" b="1" dirty="0" smtClean="0">
                <a:solidFill>
                  <a:schemeClr val="bg2">
                    <a:lumMod val="50000"/>
                  </a:schemeClr>
                </a:solidFill>
              </a:rPr>
              <a:t>overriding</a:t>
            </a:r>
            <a:r>
              <a:rPr lang="en-GB" dirty="0" smtClean="0"/>
              <a:t>. In the previous example above, the </a:t>
            </a:r>
            <a:r>
              <a:rPr lang="en-GB" i="1" dirty="0" err="1" smtClean="0"/>
              <a:t>moveLeft</a:t>
            </a:r>
            <a:r>
              <a:rPr lang="en-GB" i="1" dirty="0" smtClean="0"/>
              <a:t> </a:t>
            </a:r>
            <a:r>
              <a:rPr lang="en-GB" dirty="0" smtClean="0"/>
              <a:t>method in each of the </a:t>
            </a:r>
            <a:r>
              <a:rPr lang="en-GB" i="1" dirty="0" smtClean="0"/>
              <a:t>Cat </a:t>
            </a:r>
            <a:r>
              <a:rPr lang="en-GB" dirty="0" smtClean="0"/>
              <a:t>and </a:t>
            </a:r>
            <a:r>
              <a:rPr lang="en-GB" i="1" dirty="0" smtClean="0"/>
              <a:t>Rodent </a:t>
            </a:r>
            <a:r>
              <a:rPr lang="en-GB" dirty="0" smtClean="0"/>
              <a:t>classes overrides the method in the superclass </a:t>
            </a:r>
            <a:r>
              <a:rPr lang="en-GB" i="1" dirty="0" smtClean="0"/>
              <a:t>Animal. </a:t>
            </a:r>
            <a:endParaRPr lang="en-GB" sz="1800" dirty="0" smtClean="0"/>
          </a:p>
        </p:txBody>
      </p:sp>
      <p:pic>
        <p:nvPicPr>
          <p:cNvPr id="2" name="Picture 1"/>
          <p:cNvPicPr>
            <a:picLocks noChangeAspect="1"/>
          </p:cNvPicPr>
          <p:nvPr/>
        </p:nvPicPr>
        <p:blipFill rotWithShape="1">
          <a:blip r:embed="rId2"/>
          <a:srcRect l="53321" t="33266" r="16240" b="40156"/>
          <a:stretch/>
        </p:blipFill>
        <p:spPr>
          <a:xfrm rot="21436883">
            <a:off x="1898983" y="3920023"/>
            <a:ext cx="5712039" cy="2804091"/>
          </a:xfrm>
          <a:prstGeom prst="rect">
            <a:avLst/>
          </a:prstGeom>
        </p:spPr>
      </p:pic>
    </p:spTree>
    <p:extLst>
      <p:ext uri="{BB962C8B-B14F-4D97-AF65-F5344CB8AC3E}">
        <p14:creationId xmlns:p14="http://schemas.microsoft.com/office/powerpoint/2010/main" val="256637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Object-oriented programming</a:t>
            </a:r>
          </a:p>
        </p:txBody>
      </p:sp>
      <p:sp>
        <p:nvSpPr>
          <p:cNvPr id="3" name="Content Placeholder 2"/>
          <p:cNvSpPr>
            <a:spLocks noGrp="1"/>
          </p:cNvSpPr>
          <p:nvPr>
            <p:ph sz="quarter" idx="1"/>
          </p:nvPr>
        </p:nvSpPr>
        <p:spPr>
          <a:xfrm>
            <a:off x="467544" y="1700808"/>
            <a:ext cx="7939286" cy="2088232"/>
          </a:xfrm>
        </p:spPr>
        <p:txBody>
          <a:bodyPr>
            <a:noAutofit/>
          </a:bodyPr>
          <a:lstStyle/>
          <a:p>
            <a:pPr marL="0" indent="0">
              <a:buNone/>
            </a:pPr>
            <a:r>
              <a:rPr lang="en-GB" sz="2400" dirty="0"/>
              <a:t>In object-oriented programming, the world is viewed as a collection of </a:t>
            </a:r>
            <a:r>
              <a:rPr lang="en-GB" sz="2400" b="1" dirty="0"/>
              <a:t>objects . </a:t>
            </a:r>
            <a:r>
              <a:rPr lang="en-GB" sz="2400" dirty="0"/>
              <a:t>An object might be </a:t>
            </a:r>
            <a:r>
              <a:rPr lang="en-GB" sz="2400" dirty="0" smtClean="0"/>
              <a:t>a person</a:t>
            </a:r>
            <a:r>
              <a:rPr lang="en-GB" sz="2400" dirty="0"/>
              <a:t>, animal, place or event, for example. It could be something more abstract like a bank account </a:t>
            </a:r>
            <a:r>
              <a:rPr lang="en-GB" sz="2400" dirty="0" smtClean="0"/>
              <a:t>or a data structure such as a stack or queue that the programmer wishes to implement.</a:t>
            </a:r>
          </a:p>
          <a:p>
            <a:pPr marL="0" indent="0">
              <a:buNone/>
            </a:pPr>
            <a:r>
              <a:rPr lang="en-GB" sz="2400" dirty="0" smtClean="0"/>
              <a:t>An </a:t>
            </a:r>
            <a:r>
              <a:rPr lang="en-GB" sz="2400" dirty="0"/>
              <a:t>object-oriented program is composed of a number of interacting objects, each of which is </a:t>
            </a:r>
            <a:r>
              <a:rPr lang="en-GB" sz="2400" dirty="0" smtClean="0"/>
              <a:t>responsible for </a:t>
            </a:r>
            <a:r>
              <a:rPr lang="en-GB" sz="2400" dirty="0"/>
              <a:t>its own data and the operations on that data. Program code in an object-oriented program </a:t>
            </a:r>
            <a:r>
              <a:rPr lang="en-GB" sz="2400" dirty="0" smtClean="0"/>
              <a:t>creates the </a:t>
            </a:r>
            <a:r>
              <a:rPr lang="en-GB" sz="2400" dirty="0"/>
              <a:t>objects and allows the objects to communicate with each other by sending messages and </a:t>
            </a:r>
            <a:r>
              <a:rPr lang="en-GB" sz="2400" dirty="0" smtClean="0"/>
              <a:t>receiving answers</a:t>
            </a:r>
            <a:r>
              <a:rPr lang="en-GB" sz="2400" dirty="0"/>
              <a:t>. All the processing that is carried out in the program is done by objects.</a:t>
            </a:r>
            <a:endParaRPr lang="en-GB" sz="700" dirty="0"/>
          </a:p>
        </p:txBody>
      </p:sp>
    </p:spTree>
    <p:extLst>
      <p:ext uri="{BB962C8B-B14F-4D97-AF65-F5344CB8AC3E}">
        <p14:creationId xmlns:p14="http://schemas.microsoft.com/office/powerpoint/2010/main" val="3146567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smtClean="0"/>
              <a:t>Overriding</a:t>
            </a:r>
            <a:endParaRPr lang="en-GB" b="1" dirty="0"/>
          </a:p>
        </p:txBody>
      </p:sp>
      <p:pic>
        <p:nvPicPr>
          <p:cNvPr id="6" name="Picture 5"/>
          <p:cNvPicPr/>
          <p:nvPr/>
        </p:nvPicPr>
        <p:blipFill rotWithShape="1">
          <a:blip r:embed="rId2"/>
          <a:srcRect l="36561" t="32808" r="15411" b="15172"/>
          <a:stretch/>
        </p:blipFill>
        <p:spPr bwMode="auto">
          <a:xfrm>
            <a:off x="323528" y="1772816"/>
            <a:ext cx="8424936" cy="4896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7546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smtClean="0"/>
              <a:t>Advantages of OOP</a:t>
            </a:r>
            <a:endParaRPr lang="en-GB" b="1" dirty="0"/>
          </a:p>
        </p:txBody>
      </p:sp>
      <p:sp>
        <p:nvSpPr>
          <p:cNvPr id="4" name="Content Placeholder 3"/>
          <p:cNvSpPr>
            <a:spLocks noGrp="1"/>
          </p:cNvSpPr>
          <p:nvPr>
            <p:ph sz="quarter" idx="1"/>
          </p:nvPr>
        </p:nvSpPr>
        <p:spPr>
          <a:xfrm>
            <a:off x="323528" y="1628800"/>
            <a:ext cx="8441432" cy="2664296"/>
          </a:xfrm>
        </p:spPr>
        <p:txBody>
          <a:bodyPr>
            <a:noAutofit/>
          </a:bodyPr>
          <a:lstStyle/>
          <a:p>
            <a:pPr marL="0" indent="0">
              <a:buNone/>
            </a:pPr>
            <a:r>
              <a:rPr lang="en-GB" dirty="0"/>
              <a:t>Building code into objects has a number of advantages, including:</a:t>
            </a:r>
          </a:p>
          <a:p>
            <a:r>
              <a:rPr lang="en-GB" sz="2400" dirty="0" smtClean="0"/>
              <a:t>The </a:t>
            </a:r>
            <a:r>
              <a:rPr lang="en-GB" sz="2400" dirty="0"/>
              <a:t>object-oriented methodology forces designers to go through an extensive planning phase, </a:t>
            </a:r>
            <a:r>
              <a:rPr lang="en-GB" sz="2400" dirty="0" smtClean="0"/>
              <a:t>which makes </a:t>
            </a:r>
            <a:r>
              <a:rPr lang="en-GB" sz="2400" dirty="0"/>
              <a:t>for better designs with fewer weaknesses</a:t>
            </a:r>
          </a:p>
          <a:p>
            <a:r>
              <a:rPr lang="en-GB" sz="2400" dirty="0" smtClean="0"/>
              <a:t>Encapsulation</a:t>
            </a:r>
            <a:r>
              <a:rPr lang="en-GB" sz="2400" dirty="0"/>
              <a:t>: the source code for an object can be written, tested and maintained independently </a:t>
            </a:r>
            <a:r>
              <a:rPr lang="en-GB" sz="2400" dirty="0" smtClean="0"/>
              <a:t>of the </a:t>
            </a:r>
            <a:r>
              <a:rPr lang="en-GB" sz="2400" dirty="0"/>
              <a:t>code for other objects</a:t>
            </a:r>
          </a:p>
          <a:p>
            <a:r>
              <a:rPr lang="en-GB" sz="2400" dirty="0" smtClean="0"/>
              <a:t>Once </a:t>
            </a:r>
            <a:r>
              <a:rPr lang="en-GB" sz="2400" dirty="0"/>
              <a:t>an object is created, knowledge of how its methods are implemented is not necessary in </a:t>
            </a:r>
            <a:r>
              <a:rPr lang="en-GB" sz="2400" dirty="0" smtClean="0"/>
              <a:t>order for </a:t>
            </a:r>
            <a:r>
              <a:rPr lang="en-GB" sz="2400" dirty="0"/>
              <a:t>a programmer to use it</a:t>
            </a:r>
          </a:p>
          <a:p>
            <a:r>
              <a:rPr lang="en-GB" sz="2400" dirty="0" smtClean="0"/>
              <a:t>New </a:t>
            </a:r>
            <a:r>
              <a:rPr lang="en-GB" sz="2400" dirty="0"/>
              <a:t>objects can easily be created with small differences to existing ones</a:t>
            </a:r>
          </a:p>
          <a:p>
            <a:pPr marL="0" indent="0">
              <a:buNone/>
            </a:pPr>
            <a:endParaRPr lang="en-GB" sz="1800" dirty="0" smtClean="0"/>
          </a:p>
        </p:txBody>
      </p:sp>
    </p:spTree>
    <p:extLst>
      <p:ext uri="{BB962C8B-B14F-4D97-AF65-F5344CB8AC3E}">
        <p14:creationId xmlns:p14="http://schemas.microsoft.com/office/powerpoint/2010/main" val="550791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smtClean="0"/>
              <a:t>Advantages of OOP</a:t>
            </a:r>
            <a:endParaRPr lang="en-GB" b="1" dirty="0"/>
          </a:p>
        </p:txBody>
      </p:sp>
      <p:sp>
        <p:nvSpPr>
          <p:cNvPr id="4" name="Content Placeholder 3"/>
          <p:cNvSpPr>
            <a:spLocks noGrp="1"/>
          </p:cNvSpPr>
          <p:nvPr>
            <p:ph sz="quarter" idx="1"/>
          </p:nvPr>
        </p:nvSpPr>
        <p:spPr>
          <a:xfrm>
            <a:off x="323528" y="1628800"/>
            <a:ext cx="8441432" cy="4104456"/>
          </a:xfrm>
        </p:spPr>
        <p:txBody>
          <a:bodyPr>
            <a:noAutofit/>
          </a:bodyPr>
          <a:lstStyle/>
          <a:p>
            <a:r>
              <a:rPr lang="en-GB" dirty="0" smtClean="0"/>
              <a:t>Reusability</a:t>
            </a:r>
            <a:r>
              <a:rPr lang="en-GB" dirty="0"/>
              <a:t>: objects that are already defined, coded and tested may be used in </a:t>
            </a:r>
            <a:r>
              <a:rPr lang="en-GB" dirty="0" smtClean="0"/>
              <a:t>many different </a:t>
            </a:r>
            <a:r>
              <a:rPr lang="en-GB" dirty="0"/>
              <a:t>programs</a:t>
            </a:r>
          </a:p>
          <a:p>
            <a:r>
              <a:rPr lang="en-GB" dirty="0" smtClean="0"/>
              <a:t>OOP </a:t>
            </a:r>
            <a:r>
              <a:rPr lang="en-GB" dirty="0"/>
              <a:t>provides a good framework for code libraries with a range of software components that </a:t>
            </a:r>
            <a:r>
              <a:rPr lang="en-GB" dirty="0" smtClean="0"/>
              <a:t>can easily </a:t>
            </a:r>
            <a:r>
              <a:rPr lang="en-GB" dirty="0"/>
              <a:t>be adapted by a programmer</a:t>
            </a:r>
          </a:p>
          <a:p>
            <a:r>
              <a:rPr lang="en-GB" dirty="0" smtClean="0"/>
              <a:t>Software </a:t>
            </a:r>
            <a:r>
              <a:rPr lang="en-GB" dirty="0"/>
              <a:t>maintenance: an object -oriented program is </a:t>
            </a:r>
            <a:r>
              <a:rPr lang="en-GB" dirty="0" smtClean="0"/>
              <a:t>much </a:t>
            </a:r>
            <a:r>
              <a:rPr lang="en-GB" dirty="0"/>
              <a:t>easier to maintain than one written in </a:t>
            </a:r>
            <a:r>
              <a:rPr lang="en-GB" dirty="0" smtClean="0"/>
              <a:t>a procedural </a:t>
            </a:r>
            <a:r>
              <a:rPr lang="en-GB" dirty="0"/>
              <a:t>language because of its modular structure</a:t>
            </a:r>
            <a:endParaRPr lang="en-GB" sz="1800" dirty="0" smtClean="0"/>
          </a:p>
        </p:txBody>
      </p:sp>
    </p:spTree>
    <p:extLst>
      <p:ext uri="{BB962C8B-B14F-4D97-AF65-F5344CB8AC3E}">
        <p14:creationId xmlns:p14="http://schemas.microsoft.com/office/powerpoint/2010/main" val="3517597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Object attributes and behaviours</a:t>
            </a:r>
          </a:p>
        </p:txBody>
      </p:sp>
      <p:sp>
        <p:nvSpPr>
          <p:cNvPr id="3" name="Content Placeholder 2"/>
          <p:cNvSpPr>
            <a:spLocks noGrp="1"/>
          </p:cNvSpPr>
          <p:nvPr>
            <p:ph sz="quarter" idx="1"/>
          </p:nvPr>
        </p:nvSpPr>
        <p:spPr>
          <a:xfrm>
            <a:off x="467544" y="1700808"/>
            <a:ext cx="7939286" cy="2088232"/>
          </a:xfrm>
        </p:spPr>
        <p:txBody>
          <a:bodyPr>
            <a:noAutofit/>
          </a:bodyPr>
          <a:lstStyle/>
          <a:p>
            <a:pPr marL="0" indent="0">
              <a:buNone/>
            </a:pPr>
            <a:r>
              <a:rPr lang="en-GB" dirty="0"/>
              <a:t>Each object will have its own </a:t>
            </a:r>
            <a:r>
              <a:rPr lang="en-GB" b="1" dirty="0"/>
              <a:t>attributes. </a:t>
            </a:r>
            <a:r>
              <a:rPr lang="en-GB" dirty="0"/>
              <a:t>The attributes of a car might include its make, engine </a:t>
            </a:r>
            <a:r>
              <a:rPr lang="en-GB" dirty="0" smtClean="0"/>
              <a:t>size, colour</a:t>
            </a:r>
            <a:r>
              <a:rPr lang="en-GB" dirty="0"/>
              <a:t>, etc. The attributes of a person could include first name, last name, date of birth</a:t>
            </a:r>
            <a:r>
              <a:rPr lang="en-GB" dirty="0" smtClean="0"/>
              <a:t>.</a:t>
            </a:r>
          </a:p>
          <a:p>
            <a:pPr marL="0" indent="0">
              <a:buNone/>
            </a:pPr>
            <a:endParaRPr lang="en-GB" dirty="0"/>
          </a:p>
          <a:p>
            <a:pPr marL="0" indent="0">
              <a:buNone/>
            </a:pPr>
            <a:r>
              <a:rPr lang="en-GB" dirty="0"/>
              <a:t>An object has a </a:t>
            </a:r>
            <a:r>
              <a:rPr lang="en-GB" b="1" dirty="0"/>
              <a:t>state. </a:t>
            </a:r>
            <a:r>
              <a:rPr lang="en-GB" dirty="0"/>
              <a:t>A radio, for example, may be on or off, tuned to a particular station, set to </a:t>
            </a:r>
            <a:r>
              <a:rPr lang="en-GB" dirty="0" smtClean="0"/>
              <a:t>a certain </a:t>
            </a:r>
            <a:r>
              <a:rPr lang="en-GB" dirty="0"/>
              <a:t>volume. A bank account may have a particular balance, say £64.20 and a credit limit of £300.</a:t>
            </a:r>
            <a:endParaRPr lang="en-GB" sz="700" dirty="0"/>
          </a:p>
        </p:txBody>
      </p:sp>
    </p:spTree>
    <p:extLst>
      <p:ext uri="{BB962C8B-B14F-4D97-AF65-F5344CB8AC3E}">
        <p14:creationId xmlns:p14="http://schemas.microsoft.com/office/powerpoint/2010/main" val="219725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Object attributes and behaviours</a:t>
            </a:r>
          </a:p>
        </p:txBody>
      </p:sp>
      <p:pic>
        <p:nvPicPr>
          <p:cNvPr id="1026" name="Picture 2" descr="Image result for Object attributes and behaviou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44824"/>
            <a:ext cx="7128792" cy="464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31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Object attributes and behaviours</a:t>
            </a:r>
          </a:p>
        </p:txBody>
      </p:sp>
      <p:pic>
        <p:nvPicPr>
          <p:cNvPr id="2050" name="Picture 2" descr="Image result for Object attributes and behaviou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988840"/>
            <a:ext cx="6296651"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1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Object attributes and behaviours</a:t>
            </a:r>
          </a:p>
        </p:txBody>
      </p:sp>
      <p:sp>
        <p:nvSpPr>
          <p:cNvPr id="3" name="Content Placeholder 2"/>
          <p:cNvSpPr>
            <a:spLocks noGrp="1"/>
          </p:cNvSpPr>
          <p:nvPr>
            <p:ph sz="quarter" idx="1"/>
          </p:nvPr>
        </p:nvSpPr>
        <p:spPr>
          <a:xfrm>
            <a:off x="467544" y="1700808"/>
            <a:ext cx="7939286" cy="2088232"/>
          </a:xfrm>
        </p:spPr>
        <p:txBody>
          <a:bodyPr>
            <a:noAutofit/>
          </a:bodyPr>
          <a:lstStyle/>
          <a:p>
            <a:pPr marL="0" indent="0">
              <a:buNone/>
            </a:pPr>
            <a:r>
              <a:rPr lang="en-GB" b="1" dirty="0" smtClean="0"/>
              <a:t>Challenge </a:t>
            </a:r>
          </a:p>
          <a:p>
            <a:pPr marL="0" indent="0">
              <a:buNone/>
            </a:pPr>
            <a:r>
              <a:rPr lang="en-GB" dirty="0"/>
              <a:t>What attributes might be </a:t>
            </a:r>
            <a:r>
              <a:rPr lang="en-GB" dirty="0" smtClean="0"/>
              <a:t>assigned </a:t>
            </a:r>
            <a:r>
              <a:rPr lang="en-GB" dirty="0"/>
              <a:t>to the following objects?</a:t>
            </a:r>
          </a:p>
          <a:p>
            <a:r>
              <a:rPr lang="en-GB" dirty="0"/>
              <a:t>(a) Cat</a:t>
            </a:r>
          </a:p>
          <a:p>
            <a:r>
              <a:rPr lang="en-GB" dirty="0"/>
              <a:t>(b) Rectangle</a:t>
            </a:r>
          </a:p>
          <a:p>
            <a:r>
              <a:rPr lang="en-GB" dirty="0"/>
              <a:t>(c) Hotel booking</a:t>
            </a:r>
            <a:endParaRPr lang="en-GB" sz="700" dirty="0"/>
          </a:p>
        </p:txBody>
      </p:sp>
    </p:spTree>
    <p:extLst>
      <p:ext uri="{BB962C8B-B14F-4D97-AF65-F5344CB8AC3E}">
        <p14:creationId xmlns:p14="http://schemas.microsoft.com/office/powerpoint/2010/main" val="2355893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23528" y="188640"/>
            <a:ext cx="7886700" cy="925984"/>
          </a:xfrm>
        </p:spPr>
        <p:txBody>
          <a:bodyPr>
            <a:normAutofit/>
          </a:bodyPr>
          <a:lstStyle/>
          <a:p>
            <a:r>
              <a:rPr lang="en-GB" b="1" dirty="0"/>
              <a:t>Object attributes and behaviours</a:t>
            </a:r>
          </a:p>
        </p:txBody>
      </p:sp>
      <p:sp>
        <p:nvSpPr>
          <p:cNvPr id="3" name="Content Placeholder 2"/>
          <p:cNvSpPr>
            <a:spLocks noGrp="1"/>
          </p:cNvSpPr>
          <p:nvPr>
            <p:ph sz="quarter" idx="1"/>
          </p:nvPr>
        </p:nvSpPr>
        <p:spPr>
          <a:xfrm>
            <a:off x="467544" y="1700808"/>
            <a:ext cx="7939286" cy="2088232"/>
          </a:xfrm>
        </p:spPr>
        <p:txBody>
          <a:bodyPr>
            <a:noAutofit/>
          </a:bodyPr>
          <a:lstStyle/>
          <a:p>
            <a:pPr marL="0" indent="0">
              <a:buNone/>
            </a:pPr>
            <a:r>
              <a:rPr lang="en-GB" sz="2400" b="1" dirty="0" smtClean="0"/>
              <a:t>Challenge</a:t>
            </a:r>
            <a:r>
              <a:rPr lang="en-GB" sz="2400" dirty="0" smtClean="0"/>
              <a:t> </a:t>
            </a:r>
          </a:p>
          <a:p>
            <a:pPr marL="0" indent="0">
              <a:buNone/>
            </a:pPr>
            <a:r>
              <a:rPr lang="en-GB" sz="2400" dirty="0"/>
              <a:t>What attributes might be </a:t>
            </a:r>
            <a:r>
              <a:rPr lang="en-GB" sz="2400" dirty="0" smtClean="0"/>
              <a:t>assigned </a:t>
            </a:r>
            <a:r>
              <a:rPr lang="en-GB" sz="2400" dirty="0"/>
              <a:t>to the following objects?</a:t>
            </a:r>
          </a:p>
          <a:p>
            <a:r>
              <a:rPr lang="en-GB" sz="2400" dirty="0"/>
              <a:t>(a) </a:t>
            </a:r>
            <a:r>
              <a:rPr lang="en-GB" sz="2400" dirty="0" smtClean="0"/>
              <a:t>Cat – Name, Date of Birth, Vaccinations, Address, Name of Owner </a:t>
            </a:r>
            <a:endParaRPr lang="en-GB" sz="2400" dirty="0"/>
          </a:p>
          <a:p>
            <a:r>
              <a:rPr lang="en-GB" sz="2400" dirty="0"/>
              <a:t>(b) </a:t>
            </a:r>
            <a:r>
              <a:rPr lang="en-GB" sz="2400" dirty="0" smtClean="0"/>
              <a:t>Rectangle – length, breadth, line thickness, colour  </a:t>
            </a:r>
            <a:endParaRPr lang="en-GB" sz="2400" dirty="0"/>
          </a:p>
          <a:p>
            <a:r>
              <a:rPr lang="en-GB" sz="2400" dirty="0"/>
              <a:t>(c) Hotel </a:t>
            </a:r>
            <a:r>
              <a:rPr lang="en-GB" sz="2400" dirty="0" smtClean="0"/>
              <a:t>booking – Date, Number of Nights, Room Type, Room Number, Breakfast, Name</a:t>
            </a:r>
          </a:p>
          <a:p>
            <a:pPr marL="0" indent="0">
              <a:buNone/>
            </a:pPr>
            <a:endParaRPr lang="en-GB" sz="2400" dirty="0"/>
          </a:p>
          <a:p>
            <a:pPr marL="0" indent="0">
              <a:buNone/>
            </a:pPr>
            <a:r>
              <a:rPr lang="en-GB" sz="2400" dirty="0"/>
              <a:t>An object has </a:t>
            </a:r>
            <a:r>
              <a:rPr lang="en-GB" sz="2400" b="1" dirty="0"/>
              <a:t>behaviours . </a:t>
            </a:r>
            <a:r>
              <a:rPr lang="en-GB" sz="2400" dirty="0"/>
              <a:t>These are the actions that can be performed by an object; for example, a </a:t>
            </a:r>
            <a:r>
              <a:rPr lang="en-GB" sz="2400" dirty="0" smtClean="0"/>
              <a:t>cat can </a:t>
            </a:r>
            <a:r>
              <a:rPr lang="en-GB" sz="2400" dirty="0"/>
              <a:t>walk, pounce, catch mice, purr, </a:t>
            </a:r>
            <a:r>
              <a:rPr lang="en-GB" sz="2400" dirty="0" err="1"/>
              <a:t>miaow</a:t>
            </a:r>
            <a:r>
              <a:rPr lang="en-GB" sz="2400" dirty="0"/>
              <a:t> and so </a:t>
            </a:r>
            <a:r>
              <a:rPr lang="en-GB" sz="2400" dirty="0" smtClean="0"/>
              <a:t>on.</a:t>
            </a:r>
            <a:endParaRPr lang="en-GB" sz="300" dirty="0"/>
          </a:p>
        </p:txBody>
      </p:sp>
    </p:spTree>
    <p:extLst>
      <p:ext uri="{BB962C8B-B14F-4D97-AF65-F5344CB8AC3E}">
        <p14:creationId xmlns:p14="http://schemas.microsoft.com/office/powerpoint/2010/main" val="36377167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21953</TotalTime>
  <Words>2160</Words>
  <Application>Microsoft Office PowerPoint</Application>
  <PresentationFormat>On-screen Show (4:3)</PresentationFormat>
  <Paragraphs>176</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Tw Cen MT</vt:lpstr>
      <vt:lpstr>Wingdings</vt:lpstr>
      <vt:lpstr>Wingdings 2</vt:lpstr>
      <vt:lpstr>Median</vt:lpstr>
      <vt:lpstr>object-oriented Programming</vt:lpstr>
      <vt:lpstr>Procedural programming</vt:lpstr>
      <vt:lpstr>Procedural programming</vt:lpstr>
      <vt:lpstr>Object-oriented programming</vt:lpstr>
      <vt:lpstr>Object attributes and behaviours</vt:lpstr>
      <vt:lpstr>Object attributes and behaviours</vt:lpstr>
      <vt:lpstr>Object attributes and behaviours</vt:lpstr>
      <vt:lpstr>Object attributes and behaviours</vt:lpstr>
      <vt:lpstr>Object attributes and behaviours</vt:lpstr>
      <vt:lpstr>Classes</vt:lpstr>
      <vt:lpstr>Classes</vt:lpstr>
      <vt:lpstr>Classes</vt:lpstr>
      <vt:lpstr>Classes</vt:lpstr>
      <vt:lpstr>Classes</vt:lpstr>
      <vt:lpstr>Classes</vt:lpstr>
      <vt:lpstr>Classes</vt:lpstr>
      <vt:lpstr>Classes</vt:lpstr>
      <vt:lpstr>Instantiation (creating an object)</vt:lpstr>
      <vt:lpstr>Instantiation (creating an object)</vt:lpstr>
      <vt:lpstr>Instantiation (creating an object)</vt:lpstr>
      <vt:lpstr>Instantiation (creating an object)</vt:lpstr>
      <vt:lpstr>Instantiation (creating an object)</vt:lpstr>
      <vt:lpstr>Sending messages</vt:lpstr>
      <vt:lpstr>Challenge </vt:lpstr>
      <vt:lpstr>Encapsulation </vt:lpstr>
      <vt:lpstr>Encapsulation </vt:lpstr>
      <vt:lpstr>Inheritance</vt:lpstr>
      <vt:lpstr>Inheritance</vt:lpstr>
      <vt:lpstr>Challenge </vt:lpstr>
      <vt:lpstr>Challenge </vt:lpstr>
      <vt:lpstr>When to use inheritance </vt:lpstr>
      <vt:lpstr>Coding inherited classes</vt:lpstr>
      <vt:lpstr>Coding inherited classes</vt:lpstr>
      <vt:lpstr>Coding inherited classes</vt:lpstr>
      <vt:lpstr>Coding inherited classes</vt:lpstr>
      <vt:lpstr>Challenge </vt:lpstr>
      <vt:lpstr>Challenge </vt:lpstr>
      <vt:lpstr>Polymorphism</vt:lpstr>
      <vt:lpstr>Polymorphism</vt:lpstr>
      <vt:lpstr>Overriding</vt:lpstr>
      <vt:lpstr>Advantages of OOP</vt:lpstr>
      <vt:lpstr>Advantages of OOP</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Miss Newport</dc:creator>
  <cp:lastModifiedBy>R Lofthouse</cp:lastModifiedBy>
  <cp:revision>492</cp:revision>
  <dcterms:created xsi:type="dcterms:W3CDTF">2014-06-23T10:47:17Z</dcterms:created>
  <dcterms:modified xsi:type="dcterms:W3CDTF">2018-10-11T14:20:27Z</dcterms:modified>
</cp:coreProperties>
</file>