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326" r:id="rId3"/>
    <p:sldId id="327" r:id="rId4"/>
    <p:sldId id="328" r:id="rId5"/>
    <p:sldId id="329" r:id="rId6"/>
    <p:sldId id="330" r:id="rId7"/>
    <p:sldId id="331" r:id="rId8"/>
    <p:sldId id="332" r:id="rId9"/>
    <p:sldId id="333" r:id="rId10"/>
    <p:sldId id="33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2" autoAdjust="0"/>
    <p:restoredTop sz="81387" autoAdjust="0"/>
  </p:normalViewPr>
  <p:slideViewPr>
    <p:cSldViewPr>
      <p:cViewPr varScale="1">
        <p:scale>
          <a:sx n="59" d="100"/>
          <a:sy n="59" d="100"/>
        </p:scale>
        <p:origin x="176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6AACB-4497-4975-84C7-26D592B71736}" type="datetimeFigureOut">
              <a:rPr lang="en-GB" smtClean="0"/>
              <a:pPr/>
              <a:t>24/07/2018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17D95-82D2-4295-A5C8-CFAEB402EF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9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2B4108C-6F15-4D6F-950B-F60B0A652D9F}" type="datetimeFigureOut">
              <a:rPr lang="en-GB" smtClean="0"/>
              <a:pPr/>
              <a:t>24/07/2018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24/07/2018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2B4108C-6F15-4D6F-950B-F60B0A652D9F}" type="datetimeFigureOut">
              <a:rPr lang="en-GB" smtClean="0"/>
              <a:pPr/>
              <a:t>24/07/2018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24/07/2018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24/07/2018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2B4108C-6F15-4D6F-950B-F60B0A652D9F}" type="datetimeFigureOut">
              <a:rPr lang="en-GB" smtClean="0"/>
              <a:pPr/>
              <a:t>24/07/2018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2B4108C-6F15-4D6F-950B-F60B0A652D9F}" type="datetimeFigureOut">
              <a:rPr lang="en-GB" smtClean="0"/>
              <a:pPr/>
              <a:t>24/07/2018</a:t>
            </a:fld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24/07/2018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24/07/2018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24/07/2018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2B4108C-6F15-4D6F-950B-F60B0A652D9F}" type="datetimeFigureOut">
              <a:rPr lang="en-GB" smtClean="0"/>
              <a:pPr/>
              <a:t>24/07/2018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2B4108C-6F15-4D6F-950B-F60B0A652D9F}" type="datetimeFigureOut">
              <a:rPr lang="en-GB" smtClean="0"/>
              <a:pPr/>
              <a:t>24/07/2018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800" cap="none" dirty="0" smtClean="0"/>
              <a:t>ASCIII and Unicode</a:t>
            </a:r>
            <a:endParaRPr lang="en-GB" sz="480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800" dirty="0" smtClean="0"/>
              <a:t>Data Types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12648" y="228600"/>
            <a:ext cx="7919792" cy="990600"/>
          </a:xfrm>
        </p:spPr>
        <p:txBody>
          <a:bodyPr>
            <a:normAutofit/>
          </a:bodyPr>
          <a:lstStyle/>
          <a:p>
            <a:r>
              <a:rPr lang="en-GB" b="1" dirty="0"/>
              <a:t>Unicode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468088" y="1618800"/>
            <a:ext cx="8208912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900" dirty="0"/>
              <a:t>By the 1980s, several coding systems had been </a:t>
            </a:r>
            <a:r>
              <a:rPr lang="en-GB" sz="1900" dirty="0" smtClean="0"/>
              <a:t>introduced </a:t>
            </a:r>
            <a:r>
              <a:rPr lang="en-GB" sz="1900" dirty="0"/>
              <a:t>all </a:t>
            </a:r>
            <a:r>
              <a:rPr lang="en-GB" sz="1900" i="1" dirty="0"/>
              <a:t>over </a:t>
            </a:r>
            <a:r>
              <a:rPr lang="en-GB" sz="1900" dirty="0"/>
              <a:t>the world that were all </a:t>
            </a:r>
            <a:r>
              <a:rPr lang="en-GB" sz="1900" dirty="0" smtClean="0"/>
              <a:t>incompatible with </a:t>
            </a:r>
            <a:r>
              <a:rPr lang="en-GB" sz="1900" dirty="0"/>
              <a:t>one another. This created difficultly as multilingual data was being increasingly used and a </a:t>
            </a:r>
            <a:r>
              <a:rPr lang="en-GB" sz="1900" dirty="0" smtClean="0"/>
              <a:t>new, unified </a:t>
            </a:r>
            <a:r>
              <a:rPr lang="en-GB" sz="1900" dirty="0"/>
              <a:t>format was sought. As a result, a new 16-bit code called Unicode </a:t>
            </a:r>
            <a:r>
              <a:rPr lang="en-GB" sz="1900" b="1" dirty="0"/>
              <a:t>(UTF-16) </a:t>
            </a:r>
            <a:r>
              <a:rPr lang="en-GB" sz="1900" dirty="0"/>
              <a:t>was introduced.</a:t>
            </a:r>
          </a:p>
          <a:p>
            <a:endParaRPr lang="en-GB" sz="1900" dirty="0" smtClean="0"/>
          </a:p>
          <a:p>
            <a:r>
              <a:rPr lang="en-GB" sz="1900" dirty="0" smtClean="0"/>
              <a:t>This </a:t>
            </a:r>
            <a:r>
              <a:rPr lang="en-GB" sz="1900" dirty="0"/>
              <a:t>allowed for 65,536 different combinations and could therefore represent alphabets from dozens </a:t>
            </a:r>
            <a:r>
              <a:rPr lang="en-GB" sz="1900" dirty="0" smtClean="0"/>
              <a:t>of languages </a:t>
            </a:r>
            <a:r>
              <a:rPr lang="en-GB" sz="1900" dirty="0"/>
              <a:t>including Latin, Greek, Arabic and Cyrillic alphabets. The first 128 codes were the same </a:t>
            </a:r>
            <a:r>
              <a:rPr lang="en-GB" sz="1900" dirty="0" smtClean="0"/>
              <a:t>as ASCII </a:t>
            </a:r>
            <a:r>
              <a:rPr lang="en-GB" sz="1900" dirty="0"/>
              <a:t>so compatibility was retained. </a:t>
            </a:r>
            <a:endParaRPr lang="en-GB" sz="1900" dirty="0" smtClean="0"/>
          </a:p>
          <a:p>
            <a:endParaRPr lang="en-GB" sz="1900" dirty="0"/>
          </a:p>
          <a:p>
            <a:r>
              <a:rPr lang="en-GB" sz="1900" dirty="0" smtClean="0"/>
              <a:t>A </a:t>
            </a:r>
            <a:r>
              <a:rPr lang="en-GB" sz="1900" dirty="0"/>
              <a:t>further </a:t>
            </a:r>
            <a:r>
              <a:rPr lang="en-GB" sz="1900" i="1" dirty="0"/>
              <a:t>version </a:t>
            </a:r>
            <a:r>
              <a:rPr lang="en-GB" sz="1900" dirty="0"/>
              <a:t>of Unicode called </a:t>
            </a:r>
            <a:r>
              <a:rPr lang="en-GB" sz="1900" b="1" dirty="0"/>
              <a:t>UTF-32 </a:t>
            </a:r>
            <a:r>
              <a:rPr lang="en-GB" sz="1900" dirty="0"/>
              <a:t>was also developed </a:t>
            </a:r>
            <a:r>
              <a:rPr lang="en-GB" sz="1900" dirty="0" smtClean="0"/>
              <a:t>to include </a:t>
            </a:r>
            <a:r>
              <a:rPr lang="en-GB" sz="1900" dirty="0"/>
              <a:t>just </a:t>
            </a:r>
            <a:r>
              <a:rPr lang="en-GB" sz="1900" i="1" dirty="0"/>
              <a:t>over </a:t>
            </a:r>
            <a:r>
              <a:rPr lang="en-GB" sz="1900" dirty="0"/>
              <a:t>a million characters, and this was more than enough to handle most of the </a:t>
            </a:r>
            <a:r>
              <a:rPr lang="en-GB" sz="1900" dirty="0" smtClean="0"/>
              <a:t>characters from </a:t>
            </a:r>
            <a:r>
              <a:rPr lang="en-GB" sz="1900" dirty="0"/>
              <a:t>all languages, including Chinese and Japanese</a:t>
            </a:r>
            <a:r>
              <a:rPr lang="en-GB" sz="1900" dirty="0" smtClean="0"/>
              <a:t>.</a:t>
            </a:r>
          </a:p>
          <a:p>
            <a:endParaRPr lang="en-GB" sz="1900" dirty="0" smtClean="0"/>
          </a:p>
          <a:p>
            <a:r>
              <a:rPr lang="en-GB" sz="1900" dirty="0"/>
              <a:t>This meant that whilst there is now just one globally recognised system to maintain, one character in </a:t>
            </a:r>
            <a:r>
              <a:rPr lang="en-GB" sz="1900" dirty="0" smtClean="0"/>
              <a:t>this scheme </a:t>
            </a:r>
            <a:r>
              <a:rPr lang="en-GB" sz="1900" dirty="0"/>
              <a:t>uses four bytes instead of two, significantly increasing file sizes and data transmission times.</a:t>
            </a:r>
          </a:p>
        </p:txBody>
      </p:sp>
    </p:spTree>
    <p:extLst>
      <p:ext uri="{BB962C8B-B14F-4D97-AF65-F5344CB8AC3E}">
        <p14:creationId xmlns:p14="http://schemas.microsoft.com/office/powerpoint/2010/main" val="34696202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12648" y="228600"/>
            <a:ext cx="7919792" cy="990600"/>
          </a:xfrm>
        </p:spPr>
        <p:txBody>
          <a:bodyPr>
            <a:normAutofit/>
          </a:bodyPr>
          <a:lstStyle/>
          <a:p>
            <a:r>
              <a:rPr lang="en-GB" b="1" dirty="0"/>
              <a:t>Bits and bytes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514528" cy="17567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A </a:t>
            </a:r>
            <a:r>
              <a:rPr lang="en-GB" sz="2400" b="1" dirty="0"/>
              <a:t>bit </a:t>
            </a:r>
            <a:r>
              <a:rPr lang="en-GB" sz="2400" dirty="0"/>
              <a:t>is </a:t>
            </a:r>
            <a:r>
              <a:rPr lang="en-GB" sz="2400" dirty="0" smtClean="0"/>
              <a:t>the </a:t>
            </a:r>
            <a:r>
              <a:rPr lang="en-GB" sz="2400" dirty="0"/>
              <a:t>fundamental unit of information in the form of either a single 1 or O. 1 and 0 are used </a:t>
            </a:r>
            <a:r>
              <a:rPr lang="en-GB" sz="2400" dirty="0" smtClean="0"/>
              <a:t>to represent </a:t>
            </a:r>
            <a:r>
              <a:rPr lang="en-GB" sz="2400" dirty="0"/>
              <a:t>the two electronic states: on and off, or more accurately a switch that is closed (to </a:t>
            </a:r>
            <a:r>
              <a:rPr lang="en-GB" sz="2400" dirty="0" smtClean="0"/>
              <a:t>complete a circuit</a:t>
            </a:r>
            <a:r>
              <a:rPr lang="en-GB" sz="2400" dirty="0"/>
              <a:t>) or open (to break it). A </a:t>
            </a:r>
            <a:r>
              <a:rPr lang="en-GB" sz="2400" b="1" dirty="0"/>
              <a:t>byte </a:t>
            </a:r>
            <a:r>
              <a:rPr lang="en-GB" sz="2400" dirty="0"/>
              <a:t>is a set of eight bits, for example 0110 1101. One byte holds </a:t>
            </a:r>
            <a:r>
              <a:rPr lang="en-GB" sz="2400" dirty="0" smtClean="0"/>
              <a:t>one character </a:t>
            </a:r>
            <a:r>
              <a:rPr lang="en-GB" sz="2400" dirty="0"/>
              <a:t>of text</a:t>
            </a:r>
            <a:r>
              <a:rPr lang="en-GB" sz="2400" dirty="0" smtClean="0"/>
              <a:t>.</a:t>
            </a:r>
          </a:p>
          <a:p>
            <a:pPr marL="0" indent="0">
              <a:buNone/>
            </a:pPr>
            <a:endParaRPr lang="en-GB" sz="1000" dirty="0"/>
          </a:p>
          <a:p>
            <a:pPr marL="0" indent="0">
              <a:buNone/>
            </a:pPr>
            <a:r>
              <a:rPr lang="en-GB" sz="2400" dirty="0"/>
              <a:t>The number of values that can be represented with </a:t>
            </a:r>
            <a:r>
              <a:rPr lang="en-GB" sz="2400" i="1" dirty="0"/>
              <a:t>n </a:t>
            </a:r>
            <a:r>
              <a:rPr lang="en-GB" sz="2400" dirty="0"/>
              <a:t>bits is 2'. Two bits can represent 4 different values:</a:t>
            </a:r>
          </a:p>
          <a:p>
            <a:pPr marL="0" indent="0">
              <a:buNone/>
            </a:pPr>
            <a:r>
              <a:rPr lang="en-GB" sz="2400" dirty="0"/>
              <a:t>00, 01, 10 and 11</a:t>
            </a:r>
            <a:r>
              <a:rPr lang="en-GB" sz="2400" dirty="0" smtClean="0"/>
              <a:t>.</a:t>
            </a:r>
          </a:p>
          <a:p>
            <a:pPr marL="0" indent="0">
              <a:buNone/>
            </a:pPr>
            <a:r>
              <a:rPr lang="en-GB" sz="2400" dirty="0" smtClean="0"/>
              <a:t>Three </a:t>
            </a:r>
            <a:r>
              <a:rPr lang="en-GB" sz="2400" dirty="0"/>
              <a:t>bits can represent 8 values and four bits can represent 16 different </a:t>
            </a:r>
            <a:r>
              <a:rPr lang="en-GB" sz="2400" dirty="0" err="1" smtClean="0"/>
              <a:t>values,since</a:t>
            </a:r>
            <a:r>
              <a:rPr lang="en-GB" sz="2400" dirty="0" smtClean="0"/>
              <a:t> </a:t>
            </a:r>
            <a:r>
              <a:rPr lang="en-GB" sz="2400" dirty="0"/>
              <a:t>2 x 2 x 2 x 2 = 16.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4561537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12648" y="228600"/>
            <a:ext cx="7919792" cy="990600"/>
          </a:xfrm>
        </p:spPr>
        <p:txBody>
          <a:bodyPr>
            <a:normAutofit/>
          </a:bodyPr>
          <a:lstStyle/>
          <a:p>
            <a:r>
              <a:rPr lang="en-GB" b="1" dirty="0"/>
              <a:t>Unit nomenclature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514528" cy="17567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600" dirty="0"/>
              <a:t>Although we frequently refer to 1024 bytes as a kilobyte, it is in fact a </a:t>
            </a:r>
            <a:r>
              <a:rPr lang="en-GB" sz="2600" b="1" dirty="0" err="1"/>
              <a:t>kibibyte</a:t>
            </a:r>
            <a:r>
              <a:rPr lang="en-GB" sz="2600" b="1" dirty="0"/>
              <a:t>. </a:t>
            </a:r>
            <a:r>
              <a:rPr lang="en-GB" sz="2600" dirty="0"/>
              <a:t>To avoid any </a:t>
            </a:r>
            <a:r>
              <a:rPr lang="en-GB" sz="2600" dirty="0" smtClean="0"/>
              <a:t>confusion between </a:t>
            </a:r>
            <a:r>
              <a:rPr lang="en-GB" sz="2600" dirty="0"/>
              <a:t>references to 1024 bytes rather than 1000 bytes, an international collaboration </a:t>
            </a:r>
            <a:r>
              <a:rPr lang="en-GB" sz="2600" dirty="0" smtClean="0"/>
              <a:t>between standards </a:t>
            </a:r>
            <a:r>
              <a:rPr lang="en-GB" sz="2600" dirty="0"/>
              <a:t>organisations decided in 1996 that </a:t>
            </a:r>
            <a:r>
              <a:rPr lang="en-GB" sz="2600" dirty="0" err="1"/>
              <a:t>kibi</a:t>
            </a:r>
            <a:r>
              <a:rPr lang="en-GB" sz="2600" dirty="0"/>
              <a:t> would represent 1024, and kilo would represent 1000</a:t>
            </a:r>
            <a:r>
              <a:rPr lang="en-GB" sz="2600" dirty="0" smtClean="0"/>
              <a:t>.</a:t>
            </a:r>
          </a:p>
          <a:p>
            <a:pPr marL="0" indent="0">
              <a:buNone/>
            </a:pPr>
            <a:endParaRPr lang="en-GB" sz="2600" dirty="0"/>
          </a:p>
          <a:p>
            <a:pPr marL="0" indent="0">
              <a:buNone/>
            </a:pPr>
            <a:r>
              <a:rPr lang="en-GB" sz="2600" dirty="0" err="1"/>
              <a:t>Kibi</a:t>
            </a:r>
            <a:r>
              <a:rPr lang="en-GB" sz="2600" dirty="0"/>
              <a:t> is a combination of the words kilo and binary. The same is true of the other familiar names </a:t>
            </a:r>
            <a:r>
              <a:rPr lang="en-GB" sz="2600" dirty="0" smtClean="0"/>
              <a:t>Mega, Giga </a:t>
            </a:r>
            <a:r>
              <a:rPr lang="en-GB" sz="2600" dirty="0"/>
              <a:t>and </a:t>
            </a:r>
            <a:r>
              <a:rPr lang="en-GB" sz="2600" dirty="0" err="1"/>
              <a:t>Tera</a:t>
            </a:r>
            <a:r>
              <a:rPr lang="en-GB" sz="2600" dirty="0"/>
              <a:t> being replaced by </a:t>
            </a:r>
            <a:r>
              <a:rPr lang="en-GB" sz="2600" dirty="0" err="1"/>
              <a:t>mebi</a:t>
            </a:r>
            <a:r>
              <a:rPr lang="en-GB" sz="2600" dirty="0"/>
              <a:t>, </a:t>
            </a:r>
            <a:r>
              <a:rPr lang="en-GB" sz="2600" dirty="0" err="1"/>
              <a:t>gibi</a:t>
            </a:r>
            <a:r>
              <a:rPr lang="en-GB" sz="2600" dirty="0"/>
              <a:t> and </a:t>
            </a:r>
            <a:r>
              <a:rPr lang="en-GB" sz="2600" dirty="0" err="1"/>
              <a:t>tebi</a:t>
            </a:r>
            <a:r>
              <a:rPr lang="en-GB" sz="2600" dirty="0"/>
              <a:t>. The table below outlines the nomenclature </a:t>
            </a:r>
            <a:r>
              <a:rPr lang="en-GB" sz="2600" dirty="0" smtClean="0"/>
              <a:t>for increasing </a:t>
            </a:r>
            <a:r>
              <a:rPr lang="en-GB" sz="2600" dirty="0"/>
              <a:t>quantities of bytes, in which a </a:t>
            </a:r>
            <a:r>
              <a:rPr lang="en-GB" sz="2600" b="1" dirty="0"/>
              <a:t>KiB </a:t>
            </a:r>
            <a:r>
              <a:rPr lang="en-GB" sz="2600" dirty="0"/>
              <a:t>is a </a:t>
            </a:r>
            <a:r>
              <a:rPr lang="en-GB" sz="2600" b="1" dirty="0" err="1"/>
              <a:t>kibibyte</a:t>
            </a:r>
            <a:r>
              <a:rPr lang="en-GB" sz="2600" b="1" dirty="0"/>
              <a:t> </a:t>
            </a:r>
            <a:r>
              <a:rPr lang="en-GB" sz="2600" dirty="0"/>
              <a:t>and a </a:t>
            </a:r>
            <a:r>
              <a:rPr lang="en-GB" sz="2600" b="1" dirty="0" err="1"/>
              <a:t>MiB</a:t>
            </a:r>
            <a:r>
              <a:rPr lang="en-GB" sz="2600" b="1" dirty="0"/>
              <a:t>, a </a:t>
            </a:r>
            <a:r>
              <a:rPr lang="en-GB" sz="2600" b="1" dirty="0" err="1"/>
              <a:t>mebibyte</a:t>
            </a:r>
            <a:r>
              <a:rPr lang="en-GB" sz="2600" b="1" dirty="0"/>
              <a:t>.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33456393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12648" y="228600"/>
            <a:ext cx="7919792" cy="990600"/>
          </a:xfrm>
        </p:spPr>
        <p:txBody>
          <a:bodyPr>
            <a:normAutofit/>
          </a:bodyPr>
          <a:lstStyle/>
          <a:p>
            <a:r>
              <a:rPr lang="en-GB" b="1" dirty="0"/>
              <a:t>Unit nomenclature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561" t="42125" r="18454" b="17516"/>
          <a:stretch/>
        </p:blipFill>
        <p:spPr>
          <a:xfrm>
            <a:off x="251520" y="1916832"/>
            <a:ext cx="8851716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9070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12648" y="228600"/>
            <a:ext cx="7919792" cy="990600"/>
          </a:xfrm>
        </p:spPr>
        <p:txBody>
          <a:bodyPr>
            <a:normAutofit/>
          </a:bodyPr>
          <a:lstStyle/>
          <a:p>
            <a:r>
              <a:rPr lang="en-GB" b="1" dirty="0"/>
              <a:t>The ASCII code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23528" y="1844824"/>
            <a:ext cx="864096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dirty="0"/>
              <a:t>Historically, the standard code for representing the characters on the keyboard was ASCII (</a:t>
            </a:r>
            <a:r>
              <a:rPr lang="en-GB" sz="2600" dirty="0" smtClean="0"/>
              <a:t>American Standard </a:t>
            </a:r>
            <a:r>
              <a:rPr lang="en-GB" sz="2600" dirty="0"/>
              <a:t>Code for Information Interchange). This uses seven bits which form 128 different </a:t>
            </a:r>
            <a:r>
              <a:rPr lang="en-GB" sz="2600" dirty="0" smtClean="0"/>
              <a:t>bit combinations</a:t>
            </a:r>
            <a:r>
              <a:rPr lang="en-GB" sz="2600" dirty="0"/>
              <a:t>, more than enough to cover all of the characters on a standard English-language keyboard.</a:t>
            </a:r>
          </a:p>
          <a:p>
            <a:endParaRPr lang="en-GB" sz="2600" dirty="0" smtClean="0"/>
          </a:p>
          <a:p>
            <a:r>
              <a:rPr lang="en-GB" sz="2600" dirty="0" smtClean="0"/>
              <a:t>The </a:t>
            </a:r>
            <a:r>
              <a:rPr lang="en-GB" sz="2600" dirty="0"/>
              <a:t>first 32 codes represent non-printing characters used for control such as backspace (code 8), </a:t>
            </a:r>
            <a:r>
              <a:rPr lang="en-GB" sz="2600" dirty="0" smtClean="0"/>
              <a:t>the Enter </a:t>
            </a:r>
            <a:r>
              <a:rPr lang="en-GB" sz="2600" dirty="0"/>
              <a:t>or Carriage Return key (code 13) and the Escape key (code 27). The Space character is </a:t>
            </a:r>
            <a:r>
              <a:rPr lang="en-GB" sz="2600" dirty="0" smtClean="0"/>
              <a:t>also included </a:t>
            </a:r>
            <a:r>
              <a:rPr lang="en-GB" sz="2600" dirty="0"/>
              <a:t>as code 32 and Delete as code 127.</a:t>
            </a:r>
          </a:p>
        </p:txBody>
      </p:sp>
    </p:spTree>
    <p:extLst>
      <p:ext uri="{BB962C8B-B14F-4D97-AF65-F5344CB8AC3E}">
        <p14:creationId xmlns:p14="http://schemas.microsoft.com/office/powerpoint/2010/main" val="23102634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12648" y="228600"/>
            <a:ext cx="7919792" cy="990600"/>
          </a:xfrm>
        </p:spPr>
        <p:txBody>
          <a:bodyPr>
            <a:normAutofit/>
          </a:bodyPr>
          <a:lstStyle/>
          <a:p>
            <a:r>
              <a:rPr lang="en-GB" b="1" dirty="0"/>
              <a:t>The ASCII code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584" t="16734" r="13111" b="13406"/>
          <a:stretch/>
        </p:blipFill>
        <p:spPr>
          <a:xfrm>
            <a:off x="324072" y="1556792"/>
            <a:ext cx="8496944" cy="511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274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12648" y="228600"/>
            <a:ext cx="7919792" cy="990600"/>
          </a:xfrm>
        </p:spPr>
        <p:txBody>
          <a:bodyPr>
            <a:normAutofit/>
          </a:bodyPr>
          <a:lstStyle/>
          <a:p>
            <a:r>
              <a:rPr lang="en-GB" b="1" dirty="0"/>
              <a:t>The ASCII code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1584" t="18853" r="13111" b="8304"/>
          <a:stretch/>
        </p:blipFill>
        <p:spPr>
          <a:xfrm>
            <a:off x="395808" y="1484784"/>
            <a:ext cx="8353472" cy="523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7780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12648" y="228600"/>
            <a:ext cx="7919792" cy="990600"/>
          </a:xfrm>
        </p:spPr>
        <p:txBody>
          <a:bodyPr>
            <a:normAutofit/>
          </a:bodyPr>
          <a:lstStyle/>
          <a:p>
            <a:r>
              <a:rPr lang="en-GB" b="1" dirty="0"/>
              <a:t>Character form of a denary digit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23528" y="1844824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Although numbers are represented within the code, the number character is not the same as the </a:t>
            </a:r>
            <a:r>
              <a:rPr lang="en-GB" sz="2400" dirty="0" smtClean="0"/>
              <a:t>actual number </a:t>
            </a:r>
            <a:r>
              <a:rPr lang="en-GB" sz="2400" i="1" dirty="0"/>
              <a:t>value. </a:t>
            </a:r>
            <a:r>
              <a:rPr lang="en-GB" sz="2400" dirty="0"/>
              <a:t>The ASCII value 0110111 will print the character '7', even though the same </a:t>
            </a:r>
            <a:r>
              <a:rPr lang="en-GB" sz="2400" dirty="0" smtClean="0"/>
              <a:t>binary value </a:t>
            </a:r>
            <a:r>
              <a:rPr lang="en-GB" sz="2400" dirty="0"/>
              <a:t>equates to the denary number 55. Therefore ASCII cannot be used for arithmetic and would </a:t>
            </a:r>
            <a:r>
              <a:rPr lang="en-GB" sz="2400" dirty="0" smtClean="0"/>
              <a:t>use unnecessary </a:t>
            </a:r>
            <a:r>
              <a:rPr lang="en-GB" sz="2400" dirty="0"/>
              <a:t>space to store numbers. Numbers for arithmetic are stored as pure binary numbers</a:t>
            </a:r>
            <a:r>
              <a:rPr lang="en-GB" sz="2400" dirty="0" smtClean="0"/>
              <a:t>.</a:t>
            </a:r>
          </a:p>
          <a:p>
            <a:endParaRPr lang="en-GB" sz="2400" dirty="0"/>
          </a:p>
          <a:p>
            <a:r>
              <a:rPr lang="en-GB" sz="2400" dirty="0"/>
              <a:t>'7' + '7' (i.e. 0110111 + 0110111 in ASCII) would be 77, not 14 or 110.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0225922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12648" y="228600"/>
            <a:ext cx="7919792" cy="990600"/>
          </a:xfrm>
        </p:spPr>
        <p:txBody>
          <a:bodyPr>
            <a:normAutofit/>
          </a:bodyPr>
          <a:lstStyle/>
          <a:p>
            <a:r>
              <a:rPr lang="en-GB" b="1" dirty="0"/>
              <a:t>The development of ASCII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23528" y="1844824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ASCII originally used only 7 bits, but an 8-bit </a:t>
            </a:r>
            <a:r>
              <a:rPr lang="en-GB" i="1" dirty="0"/>
              <a:t>version </a:t>
            </a:r>
            <a:r>
              <a:rPr lang="en-GB" dirty="0"/>
              <a:t>was developed to include an additional </a:t>
            </a:r>
            <a:r>
              <a:rPr lang="en-GB" dirty="0" smtClean="0"/>
              <a:t>128 combinations </a:t>
            </a:r>
            <a:r>
              <a:rPr lang="en-GB" dirty="0"/>
              <a:t>to represent symbols such as 09, © and </a:t>
            </a:r>
            <a:r>
              <a:rPr lang="en-GB" i="1" dirty="0"/>
              <a:t>j. </a:t>
            </a:r>
            <a:r>
              <a:rPr lang="en-GB" dirty="0"/>
              <a:t>You can try holding down the ALT key </a:t>
            </a:r>
            <a:r>
              <a:rPr lang="en-GB" dirty="0" smtClean="0"/>
              <a:t>and typing </a:t>
            </a:r>
            <a:r>
              <a:rPr lang="en-GB" dirty="0"/>
              <a:t>in the code number using the number pad to type one of these symbols. For example, ALT + </a:t>
            </a:r>
            <a:r>
              <a:rPr lang="en-GB" dirty="0" smtClean="0"/>
              <a:t>130 will produce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en-GB" dirty="0" smtClean="0"/>
              <a:t> , </a:t>
            </a:r>
            <a:r>
              <a:rPr lang="en-GB" dirty="0"/>
              <a:t>as used in </a:t>
            </a:r>
            <a:r>
              <a:rPr lang="en-GB" i="1" dirty="0" smtClean="0"/>
              <a:t>caf</a:t>
            </a:r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en-GB" i="1" dirty="0" smtClean="0"/>
              <a:t>. </a:t>
            </a:r>
            <a:r>
              <a:rPr lang="en-GB" dirty="0"/>
              <a:t>The 7-bit ASCII code is compatible with the 8-bit code and simply adds </a:t>
            </a:r>
            <a:r>
              <a:rPr lang="en-GB" dirty="0" smtClean="0"/>
              <a:t>a leading </a:t>
            </a:r>
            <a:r>
              <a:rPr lang="en-GB" dirty="0"/>
              <a:t>0 to all binary codes.</a:t>
            </a:r>
            <a:endParaRPr lang="en-GB" sz="3200" dirty="0"/>
          </a:p>
        </p:txBody>
      </p:sp>
      <p:pic>
        <p:nvPicPr>
          <p:cNvPr id="1026" name="Picture 2" descr="Image result for ASCI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599150"/>
            <a:ext cx="4824536" cy="271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0787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15100</TotalTime>
  <Words>730</Words>
  <Application>Microsoft Office PowerPoint</Application>
  <PresentationFormat>On-screen Show (4:3)</PresentationFormat>
  <Paragraphs>33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Times New Roman</vt:lpstr>
      <vt:lpstr>Tw Cen MT</vt:lpstr>
      <vt:lpstr>Wingdings</vt:lpstr>
      <vt:lpstr>Wingdings 2</vt:lpstr>
      <vt:lpstr>Median</vt:lpstr>
      <vt:lpstr>ASCIII and Unicode</vt:lpstr>
      <vt:lpstr>Bits and bytes</vt:lpstr>
      <vt:lpstr>Unit nomenclature</vt:lpstr>
      <vt:lpstr>Unit nomenclature</vt:lpstr>
      <vt:lpstr>The ASCII code</vt:lpstr>
      <vt:lpstr>The ASCII code</vt:lpstr>
      <vt:lpstr>The ASCII code</vt:lpstr>
      <vt:lpstr>Character form of a denary digit</vt:lpstr>
      <vt:lpstr>The development of ASCII</vt:lpstr>
      <vt:lpstr>Unicode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Miss Newport</dc:creator>
  <cp:lastModifiedBy>R Lofthouse</cp:lastModifiedBy>
  <cp:revision>396</cp:revision>
  <dcterms:created xsi:type="dcterms:W3CDTF">2014-06-23T10:47:17Z</dcterms:created>
  <dcterms:modified xsi:type="dcterms:W3CDTF">2018-07-24T20:54:54Z</dcterms:modified>
</cp:coreProperties>
</file>