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00" r:id="rId3"/>
    <p:sldId id="301" r:id="rId4"/>
    <p:sldId id="302" r:id="rId5"/>
    <p:sldId id="303" r:id="rId6"/>
    <p:sldId id="304" r:id="rId7"/>
    <p:sldId id="305" r:id="rId8"/>
    <p:sldId id="306" r:id="rId9"/>
    <p:sldId id="30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2" autoAdjust="0"/>
    <p:restoredTop sz="93728" autoAdjust="0"/>
  </p:normalViewPr>
  <p:slideViewPr>
    <p:cSldViewPr>
      <p:cViewPr varScale="1">
        <p:scale>
          <a:sx n="64" d="100"/>
          <a:sy n="64" d="100"/>
        </p:scale>
        <p:origin x="153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15/01/2017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15/01/2017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15/01/2017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15/01/2017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15/01/2017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15/01/2017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15/01/2017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15/01/2017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4038600"/>
            <a:ext cx="6477000" cy="1828800"/>
          </a:xfrm>
        </p:spPr>
        <p:txBody>
          <a:bodyPr>
            <a:normAutofit/>
          </a:bodyPr>
          <a:lstStyle/>
          <a:p>
            <a:r>
              <a:rPr lang="en-GB" sz="4800" cap="none" dirty="0"/>
              <a:t>Processor Performance</a:t>
            </a:r>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Performance</a:t>
            </a:r>
          </a:p>
        </p:txBody>
      </p:sp>
      <p:sp>
        <p:nvSpPr>
          <p:cNvPr id="12" name="Content Placeholder 11"/>
          <p:cNvSpPr>
            <a:spLocks noGrp="1"/>
          </p:cNvSpPr>
          <p:nvPr>
            <p:ph sz="quarter" idx="1"/>
          </p:nvPr>
        </p:nvSpPr>
        <p:spPr>
          <a:xfrm>
            <a:off x="612648" y="1600200"/>
            <a:ext cx="8153400" cy="5069160"/>
          </a:xfrm>
        </p:spPr>
        <p:txBody>
          <a:bodyPr>
            <a:normAutofit/>
          </a:bodyPr>
          <a:lstStyle/>
          <a:p>
            <a:pPr>
              <a:lnSpc>
                <a:spcPct val="90000"/>
              </a:lnSpc>
            </a:pPr>
            <a:r>
              <a:rPr lang="en-GB" altLang="en-US" sz="3200" dirty="0"/>
              <a:t>Describe the factors affecting the performance of the CPU: Clock Speed, Number of Cores, Cache </a:t>
            </a:r>
          </a:p>
          <a:p>
            <a:pPr>
              <a:lnSpc>
                <a:spcPct val="90000"/>
              </a:lnSpc>
            </a:pPr>
            <a:endParaRPr lang="en-GB" altLang="en-US" sz="3200" dirty="0"/>
          </a:p>
          <a:p>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Performance</a:t>
            </a:r>
          </a:p>
        </p:txBody>
      </p:sp>
      <p:sp>
        <p:nvSpPr>
          <p:cNvPr id="12" name="Content Placeholder 11"/>
          <p:cNvSpPr>
            <a:spLocks noGrp="1"/>
          </p:cNvSpPr>
          <p:nvPr>
            <p:ph sz="quarter" idx="1"/>
          </p:nvPr>
        </p:nvSpPr>
        <p:spPr>
          <a:xfrm>
            <a:off x="612648" y="1600200"/>
            <a:ext cx="8153400" cy="5069160"/>
          </a:xfrm>
        </p:spPr>
        <p:txBody>
          <a:bodyPr>
            <a:normAutofit/>
          </a:bodyPr>
          <a:lstStyle/>
          <a:p>
            <a:pPr>
              <a:lnSpc>
                <a:spcPct val="90000"/>
              </a:lnSpc>
            </a:pPr>
            <a:r>
              <a:rPr lang="en-GB" altLang="en-US" sz="3200" dirty="0"/>
              <a:t>Factors affecting the processor</a:t>
            </a:r>
          </a:p>
          <a:p>
            <a:pPr lvl="1">
              <a:lnSpc>
                <a:spcPct val="90000"/>
              </a:lnSpc>
            </a:pPr>
            <a:r>
              <a:rPr lang="en-GB" altLang="en-US" sz="2900" dirty="0"/>
              <a:t>Clock Speed</a:t>
            </a:r>
          </a:p>
          <a:p>
            <a:pPr lvl="1">
              <a:lnSpc>
                <a:spcPct val="90000"/>
              </a:lnSpc>
            </a:pPr>
            <a:r>
              <a:rPr lang="en-GB" altLang="en-US" sz="2900" dirty="0"/>
              <a:t>The number of cores, or duplicate processors, linked together on a single chip</a:t>
            </a:r>
          </a:p>
          <a:p>
            <a:pPr lvl="1">
              <a:lnSpc>
                <a:spcPct val="90000"/>
              </a:lnSpc>
            </a:pPr>
            <a:r>
              <a:rPr lang="en-GB" altLang="en-US" sz="2900" dirty="0"/>
              <a:t>The amount and type of cache memory </a:t>
            </a:r>
          </a:p>
          <a:p>
            <a:pPr>
              <a:lnSpc>
                <a:spcPct val="90000"/>
              </a:lnSpc>
            </a:pPr>
            <a:endParaRPr lang="en-GB" altLang="en-US" sz="3200" dirty="0"/>
          </a:p>
          <a:p>
            <a:endParaRPr lang="en-GB" dirty="0"/>
          </a:p>
        </p:txBody>
      </p:sp>
    </p:spTree>
    <p:extLst>
      <p:ext uri="{BB962C8B-B14F-4D97-AF65-F5344CB8AC3E}">
        <p14:creationId xmlns:p14="http://schemas.microsoft.com/office/powerpoint/2010/main" val="321259636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Performance</a:t>
            </a:r>
          </a:p>
        </p:txBody>
      </p:sp>
      <p:sp>
        <p:nvSpPr>
          <p:cNvPr id="12" name="Content Placeholder 11"/>
          <p:cNvSpPr>
            <a:spLocks noGrp="1"/>
          </p:cNvSpPr>
          <p:nvPr>
            <p:ph sz="quarter" idx="1"/>
          </p:nvPr>
        </p:nvSpPr>
        <p:spPr>
          <a:xfrm>
            <a:off x="612648" y="1600200"/>
            <a:ext cx="8153400" cy="5069160"/>
          </a:xfrm>
        </p:spPr>
        <p:txBody>
          <a:bodyPr>
            <a:normAutofit fontScale="92500" lnSpcReduction="10000"/>
          </a:bodyPr>
          <a:lstStyle/>
          <a:p>
            <a:pPr>
              <a:lnSpc>
                <a:spcPct val="90000"/>
              </a:lnSpc>
            </a:pPr>
            <a:r>
              <a:rPr lang="en-GB" altLang="en-US" sz="3200" dirty="0"/>
              <a:t>Clock Speed </a:t>
            </a:r>
          </a:p>
          <a:p>
            <a:pPr>
              <a:lnSpc>
                <a:spcPct val="90000"/>
              </a:lnSpc>
            </a:pPr>
            <a:endParaRPr lang="en-GB" altLang="en-US" sz="3200" dirty="0"/>
          </a:p>
          <a:p>
            <a:pPr marL="0" indent="0">
              <a:buNone/>
            </a:pPr>
            <a:endParaRPr lang="en-GB" dirty="0"/>
          </a:p>
          <a:p>
            <a:pPr marL="0" indent="0">
              <a:buNone/>
            </a:pPr>
            <a:endParaRPr lang="en-GB" dirty="0"/>
          </a:p>
          <a:p>
            <a:pPr marL="0" indent="0">
              <a:buNone/>
            </a:pPr>
            <a:endParaRPr lang="en-GB" dirty="0"/>
          </a:p>
          <a:p>
            <a:pPr marL="0" indent="0">
              <a:buNone/>
            </a:pPr>
            <a:r>
              <a:rPr lang="en-GB" dirty="0"/>
              <a:t>The system clock generates a series of signals, switching between 0 and 1 several million times per second and synchronising CPU operations.  Each CPU operation starts as the clock changes from 0 to 1 (or in some systems from 1 to 0) and the CPU cannot perform operations faster than the clock cycle (the time the clock takes to go from 0 to 1 and back to 0).</a:t>
            </a:r>
          </a:p>
        </p:txBody>
      </p:sp>
      <p:pic>
        <p:nvPicPr>
          <p:cNvPr id="3" name="Picture 2"/>
          <p:cNvPicPr>
            <a:picLocks noChangeAspect="1"/>
          </p:cNvPicPr>
          <p:nvPr/>
        </p:nvPicPr>
        <p:blipFill>
          <a:blip r:embed="rId2"/>
          <a:stretch>
            <a:fillRect/>
          </a:stretch>
        </p:blipFill>
        <p:spPr>
          <a:xfrm>
            <a:off x="3491880" y="1600200"/>
            <a:ext cx="2009775" cy="2266950"/>
          </a:xfrm>
          <a:prstGeom prst="rect">
            <a:avLst/>
          </a:prstGeom>
        </p:spPr>
      </p:pic>
    </p:spTree>
    <p:extLst>
      <p:ext uri="{BB962C8B-B14F-4D97-AF65-F5344CB8AC3E}">
        <p14:creationId xmlns:p14="http://schemas.microsoft.com/office/powerpoint/2010/main" val="376403943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Performance</a:t>
            </a:r>
          </a:p>
        </p:txBody>
      </p:sp>
      <p:sp>
        <p:nvSpPr>
          <p:cNvPr id="12" name="Content Placeholder 11"/>
          <p:cNvSpPr>
            <a:spLocks noGrp="1"/>
          </p:cNvSpPr>
          <p:nvPr>
            <p:ph sz="quarter" idx="1"/>
          </p:nvPr>
        </p:nvSpPr>
        <p:spPr>
          <a:xfrm>
            <a:off x="612648" y="1600200"/>
            <a:ext cx="8153400" cy="5069160"/>
          </a:xfrm>
        </p:spPr>
        <p:txBody>
          <a:bodyPr>
            <a:normAutofit fontScale="92500"/>
          </a:bodyPr>
          <a:lstStyle/>
          <a:p>
            <a:pPr>
              <a:lnSpc>
                <a:spcPct val="90000"/>
              </a:lnSpc>
            </a:pPr>
            <a:r>
              <a:rPr lang="en-GB" altLang="en-US" sz="3200" dirty="0"/>
              <a:t>Clock Speed </a:t>
            </a:r>
          </a:p>
          <a:p>
            <a:pPr>
              <a:lnSpc>
                <a:spcPct val="90000"/>
              </a:lnSpc>
            </a:pPr>
            <a:endParaRPr lang="en-GB" altLang="en-US" sz="3200" dirty="0"/>
          </a:p>
          <a:p>
            <a:pPr marL="0" indent="0">
              <a:buNone/>
            </a:pPr>
            <a:endParaRPr lang="en-GB" dirty="0"/>
          </a:p>
          <a:p>
            <a:pPr marL="0" indent="0">
              <a:buNone/>
            </a:pPr>
            <a:endParaRPr lang="en-GB" dirty="0"/>
          </a:p>
          <a:p>
            <a:pPr marL="0" indent="0">
              <a:buNone/>
            </a:pPr>
            <a:r>
              <a:rPr lang="en-GB" dirty="0"/>
              <a:t>All processor activities begin on a clock pulse, although some activities may take more than one clock cycle to complete.  One clock cycle per second = 1 Hertz (Hz), and clock speed is measured in Gigahertz (GHz), about 1 billion cycles per second.  Typical speeds for a PC are between 2 and 4 GHz.  The greater the clock speed, the faster instructions will be executed.</a:t>
            </a:r>
          </a:p>
        </p:txBody>
      </p:sp>
      <p:pic>
        <p:nvPicPr>
          <p:cNvPr id="3" name="Picture 2"/>
          <p:cNvPicPr>
            <a:picLocks noChangeAspect="1"/>
          </p:cNvPicPr>
          <p:nvPr/>
        </p:nvPicPr>
        <p:blipFill>
          <a:blip r:embed="rId2"/>
          <a:stretch>
            <a:fillRect/>
          </a:stretch>
        </p:blipFill>
        <p:spPr>
          <a:xfrm>
            <a:off x="3491881" y="1600200"/>
            <a:ext cx="1872208" cy="2111780"/>
          </a:xfrm>
          <a:prstGeom prst="rect">
            <a:avLst/>
          </a:prstGeom>
        </p:spPr>
      </p:pic>
    </p:spTree>
    <p:extLst>
      <p:ext uri="{BB962C8B-B14F-4D97-AF65-F5344CB8AC3E}">
        <p14:creationId xmlns:p14="http://schemas.microsoft.com/office/powerpoint/2010/main" val="203668605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Performance</a:t>
            </a:r>
          </a:p>
        </p:txBody>
      </p:sp>
      <p:sp>
        <p:nvSpPr>
          <p:cNvPr id="12" name="Content Placeholder 11"/>
          <p:cNvSpPr>
            <a:spLocks noGrp="1"/>
          </p:cNvSpPr>
          <p:nvPr>
            <p:ph sz="quarter" idx="1"/>
          </p:nvPr>
        </p:nvSpPr>
        <p:spPr>
          <a:xfrm>
            <a:off x="612648" y="1600200"/>
            <a:ext cx="8153400" cy="5069160"/>
          </a:xfrm>
        </p:spPr>
        <p:txBody>
          <a:bodyPr>
            <a:normAutofit lnSpcReduction="10000"/>
          </a:bodyPr>
          <a:lstStyle/>
          <a:p>
            <a:pPr>
              <a:lnSpc>
                <a:spcPct val="90000"/>
              </a:lnSpc>
            </a:pPr>
            <a:r>
              <a:rPr lang="en-GB" altLang="en-US" sz="3200" dirty="0"/>
              <a:t>Number of Cores</a:t>
            </a:r>
          </a:p>
          <a:p>
            <a:pPr>
              <a:lnSpc>
                <a:spcPct val="90000"/>
              </a:lnSpc>
            </a:pPr>
            <a:endParaRPr lang="en-GB" altLang="en-US" sz="3200" dirty="0"/>
          </a:p>
          <a:p>
            <a:pPr marL="0" indent="0">
              <a:buNone/>
            </a:pPr>
            <a:endParaRPr lang="en-GB" dirty="0"/>
          </a:p>
          <a:p>
            <a:pPr marL="0" indent="0">
              <a:buNone/>
            </a:pPr>
            <a:endParaRPr lang="en-GB" dirty="0"/>
          </a:p>
          <a:p>
            <a:pPr marL="0" indent="0">
              <a:buNone/>
            </a:pPr>
            <a:r>
              <a:rPr lang="en-GB" dirty="0"/>
              <a:t>In a traditional computer (von Neumann machine), instructions are fetched and executed one at a time in a serial manner.  However, computers nowadays have multiple cores.  A </a:t>
            </a:r>
            <a:r>
              <a:rPr lang="en-GB" b="1" dirty="0"/>
              <a:t>dual-core</a:t>
            </a:r>
            <a:r>
              <a:rPr lang="en-GB" dirty="0"/>
              <a:t> processor has two processors linked together in the same integrated circuit, and a </a:t>
            </a:r>
            <a:r>
              <a:rPr lang="en-GB" b="1" dirty="0"/>
              <a:t>quad-core </a:t>
            </a:r>
            <a:r>
              <a:rPr lang="en-GB" dirty="0"/>
              <a:t>processor computer has four linked processors.  </a:t>
            </a:r>
            <a:endParaRPr lang="en-GB" b="1" dirty="0"/>
          </a:p>
        </p:txBody>
      </p:sp>
      <p:pic>
        <p:nvPicPr>
          <p:cNvPr id="2050" name="Picture 2" descr="Image result for processor cor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5936" y="1600201"/>
            <a:ext cx="2639194" cy="19554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602172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Performance</a:t>
            </a:r>
          </a:p>
        </p:txBody>
      </p:sp>
      <p:sp>
        <p:nvSpPr>
          <p:cNvPr id="12" name="Content Placeholder 11"/>
          <p:cNvSpPr>
            <a:spLocks noGrp="1"/>
          </p:cNvSpPr>
          <p:nvPr>
            <p:ph sz="quarter" idx="1"/>
          </p:nvPr>
        </p:nvSpPr>
        <p:spPr>
          <a:xfrm>
            <a:off x="612648" y="1600200"/>
            <a:ext cx="8153400" cy="5069160"/>
          </a:xfrm>
        </p:spPr>
        <p:txBody>
          <a:bodyPr>
            <a:normAutofit fontScale="92500"/>
          </a:bodyPr>
          <a:lstStyle/>
          <a:p>
            <a:pPr>
              <a:lnSpc>
                <a:spcPct val="90000"/>
              </a:lnSpc>
            </a:pPr>
            <a:r>
              <a:rPr lang="en-GB" altLang="en-US" sz="3200" dirty="0"/>
              <a:t>Number of Cores</a:t>
            </a:r>
          </a:p>
          <a:p>
            <a:pPr>
              <a:lnSpc>
                <a:spcPct val="90000"/>
              </a:lnSpc>
            </a:pPr>
            <a:endParaRPr lang="en-GB" altLang="en-US" sz="3200" dirty="0"/>
          </a:p>
          <a:p>
            <a:pPr marL="0" indent="0">
              <a:buNone/>
            </a:pPr>
            <a:endParaRPr lang="en-GB" dirty="0"/>
          </a:p>
          <a:p>
            <a:pPr marL="0" indent="0">
              <a:buNone/>
            </a:pPr>
            <a:endParaRPr lang="en-GB" dirty="0"/>
          </a:p>
          <a:p>
            <a:pPr marL="0" indent="0">
              <a:buNone/>
            </a:pPr>
            <a:r>
              <a:rPr lang="en-GB" dirty="0"/>
              <a:t>Each core is theoretically able to process a different instruction at the same time with its own fetch-execute cycle, making the processor two or even three times faster with a quad core chip.  However, although a dual-core processor has twice the power, it does not always perform twice as fast, because the software may not always be able to take advantage of both processors.</a:t>
            </a:r>
            <a:endParaRPr lang="en-GB" b="1" dirty="0"/>
          </a:p>
        </p:txBody>
      </p:sp>
      <p:pic>
        <p:nvPicPr>
          <p:cNvPr id="2050" name="Picture 2" descr="Image result for processor cor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5936" y="1600201"/>
            <a:ext cx="2639194" cy="19554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049294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Performance</a:t>
            </a:r>
          </a:p>
        </p:txBody>
      </p:sp>
      <p:sp>
        <p:nvSpPr>
          <p:cNvPr id="12" name="Content Placeholder 11"/>
          <p:cNvSpPr>
            <a:spLocks noGrp="1"/>
          </p:cNvSpPr>
          <p:nvPr>
            <p:ph sz="quarter" idx="1"/>
          </p:nvPr>
        </p:nvSpPr>
        <p:spPr>
          <a:xfrm>
            <a:off x="612648" y="1600200"/>
            <a:ext cx="8153400" cy="5069160"/>
          </a:xfrm>
        </p:spPr>
        <p:txBody>
          <a:bodyPr>
            <a:normAutofit/>
          </a:bodyPr>
          <a:lstStyle/>
          <a:p>
            <a:pPr>
              <a:lnSpc>
                <a:spcPct val="90000"/>
              </a:lnSpc>
            </a:pPr>
            <a:r>
              <a:rPr lang="en-GB" altLang="en-US" sz="3200" dirty="0"/>
              <a:t>Amount and type of cache memory</a:t>
            </a:r>
          </a:p>
          <a:p>
            <a:pPr marL="0" indent="0">
              <a:lnSpc>
                <a:spcPct val="90000"/>
              </a:lnSpc>
              <a:buNone/>
            </a:pPr>
            <a:r>
              <a:rPr lang="en-GB" altLang="en-US" sz="3200" dirty="0"/>
              <a:t>Cache is a small amount of expensive, very fast memory inside the CPU.  When an instruction is fetched from main memory it is copied into the cache so if it is needed again soon after, it can be fetched form cache, which is much quicker than going back to the main memory.  As cache fills up, unused instructions or data still being held are replaced with more recent ones.</a:t>
            </a:r>
          </a:p>
        </p:txBody>
      </p:sp>
    </p:spTree>
    <p:extLst>
      <p:ext uri="{BB962C8B-B14F-4D97-AF65-F5344CB8AC3E}">
        <p14:creationId xmlns:p14="http://schemas.microsoft.com/office/powerpoint/2010/main" val="157477760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dirty="0"/>
              <a:t>Processor Performance</a:t>
            </a:r>
          </a:p>
        </p:txBody>
      </p:sp>
      <p:sp>
        <p:nvSpPr>
          <p:cNvPr id="12" name="Content Placeholder 11"/>
          <p:cNvSpPr>
            <a:spLocks noGrp="1"/>
          </p:cNvSpPr>
          <p:nvPr>
            <p:ph sz="quarter" idx="1"/>
          </p:nvPr>
        </p:nvSpPr>
        <p:spPr>
          <a:xfrm>
            <a:off x="612648" y="1600200"/>
            <a:ext cx="8153400" cy="5069160"/>
          </a:xfrm>
        </p:spPr>
        <p:txBody>
          <a:bodyPr>
            <a:normAutofit fontScale="92500" lnSpcReduction="10000"/>
          </a:bodyPr>
          <a:lstStyle/>
          <a:p>
            <a:pPr>
              <a:lnSpc>
                <a:spcPct val="90000"/>
              </a:lnSpc>
            </a:pPr>
            <a:r>
              <a:rPr lang="en-GB" altLang="en-US" sz="3200" dirty="0"/>
              <a:t>Amount and type of cache memory</a:t>
            </a:r>
          </a:p>
          <a:p>
            <a:pPr>
              <a:lnSpc>
                <a:spcPct val="90000"/>
              </a:lnSpc>
            </a:pPr>
            <a:endParaRPr lang="en-GB" altLang="en-US" sz="3200" dirty="0"/>
          </a:p>
          <a:p>
            <a:pPr>
              <a:lnSpc>
                <a:spcPct val="90000"/>
              </a:lnSpc>
            </a:pPr>
            <a:endParaRPr lang="en-GB" altLang="en-US" sz="3200" dirty="0"/>
          </a:p>
          <a:p>
            <a:pPr>
              <a:lnSpc>
                <a:spcPct val="90000"/>
              </a:lnSpc>
            </a:pPr>
            <a:endParaRPr lang="en-GB" altLang="en-US" sz="3200" dirty="0"/>
          </a:p>
          <a:p>
            <a:pPr>
              <a:lnSpc>
                <a:spcPct val="90000"/>
              </a:lnSpc>
            </a:pPr>
            <a:endParaRPr lang="en-GB" altLang="en-US" sz="3200" dirty="0"/>
          </a:p>
          <a:p>
            <a:pPr marL="0" indent="0">
              <a:lnSpc>
                <a:spcPct val="90000"/>
              </a:lnSpc>
              <a:buNone/>
            </a:pPr>
            <a:r>
              <a:rPr lang="en-GB" altLang="en-US" sz="3200" dirty="0"/>
              <a:t>There are different “levels” of cache:</a:t>
            </a:r>
          </a:p>
          <a:p>
            <a:pPr>
              <a:lnSpc>
                <a:spcPct val="90000"/>
              </a:lnSpc>
            </a:pPr>
            <a:r>
              <a:rPr lang="en-GB" altLang="en-US" sz="3200" dirty="0"/>
              <a:t>Level 1 cache is extremely fast but small (between 2 – 64KB)</a:t>
            </a:r>
          </a:p>
          <a:p>
            <a:pPr>
              <a:lnSpc>
                <a:spcPct val="90000"/>
              </a:lnSpc>
            </a:pPr>
            <a:r>
              <a:rPr lang="en-GB" altLang="en-US" sz="3200" dirty="0"/>
              <a:t>Level 2 cache is fairly fast and medium sized (256KB – 2MB) </a:t>
            </a:r>
          </a:p>
          <a:p>
            <a:pPr>
              <a:lnSpc>
                <a:spcPct val="90000"/>
              </a:lnSpc>
            </a:pPr>
            <a:r>
              <a:rPr lang="en-GB" altLang="en-US" sz="3200" dirty="0"/>
              <a:t>Some CPUs also have a Level </a:t>
            </a:r>
            <a:r>
              <a:rPr lang="en-GB" altLang="en-US" sz="3200"/>
              <a:t>3 cache.</a:t>
            </a:r>
            <a:endParaRPr lang="en-GB" altLang="en-US" sz="3200"/>
          </a:p>
        </p:txBody>
      </p:sp>
      <p:pic>
        <p:nvPicPr>
          <p:cNvPr id="3" name="Picture 2"/>
          <p:cNvPicPr>
            <a:picLocks noChangeAspect="1"/>
          </p:cNvPicPr>
          <p:nvPr/>
        </p:nvPicPr>
        <p:blipFill>
          <a:blip r:embed="rId2"/>
          <a:stretch>
            <a:fillRect/>
          </a:stretch>
        </p:blipFill>
        <p:spPr>
          <a:xfrm>
            <a:off x="2132480" y="2204864"/>
            <a:ext cx="5113735" cy="2130723"/>
          </a:xfrm>
          <a:prstGeom prst="rect">
            <a:avLst/>
          </a:prstGeom>
        </p:spPr>
      </p:pic>
    </p:spTree>
    <p:extLst>
      <p:ext uri="{BB962C8B-B14F-4D97-AF65-F5344CB8AC3E}">
        <p14:creationId xmlns:p14="http://schemas.microsoft.com/office/powerpoint/2010/main" val="1775239615"/>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12061</TotalTime>
  <Words>489</Words>
  <Application>Microsoft Office PowerPoint</Application>
  <PresentationFormat>On-screen Show (4:3)</PresentationFormat>
  <Paragraphs>47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Tw Cen MT</vt:lpstr>
      <vt:lpstr>Wingdings</vt:lpstr>
      <vt:lpstr>Wingdings 2</vt:lpstr>
      <vt:lpstr>Median</vt:lpstr>
      <vt:lpstr>Processor Performance</vt:lpstr>
      <vt:lpstr>Processor Performance</vt:lpstr>
      <vt:lpstr>Processor Performance</vt:lpstr>
      <vt:lpstr>Processor Performance</vt:lpstr>
      <vt:lpstr>Processor Performance</vt:lpstr>
      <vt:lpstr>Processor Performance</vt:lpstr>
      <vt:lpstr>Processor Performance</vt:lpstr>
      <vt:lpstr>Processor Performance</vt:lpstr>
      <vt:lpstr>Processor Performance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357</cp:revision>
  <dcterms:created xsi:type="dcterms:W3CDTF">2014-06-23T10:47:17Z</dcterms:created>
  <dcterms:modified xsi:type="dcterms:W3CDTF">2017-01-15T22:26:48Z</dcterms:modified>
</cp:coreProperties>
</file>