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1387" autoAdjust="0"/>
  </p:normalViewPr>
  <p:slideViewPr>
    <p:cSldViewPr>
      <p:cViewPr varScale="1">
        <p:scale>
          <a:sx n="53" d="100"/>
          <a:sy n="5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18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1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2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94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9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28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4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Server and Client – Side Processing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Website Design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Thin- versus thick-client computing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031" t="16735" r="16432" b="7470"/>
          <a:stretch/>
        </p:blipFill>
        <p:spPr>
          <a:xfrm>
            <a:off x="595163" y="1204027"/>
            <a:ext cx="81369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 and server-side processing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 the </a:t>
            </a:r>
            <a:r>
              <a:rPr lang="en-GB" sz="2400" b="1" dirty="0"/>
              <a:t>client-server </a:t>
            </a:r>
            <a:r>
              <a:rPr lang="en-GB" sz="2400" dirty="0"/>
              <a:t>model, data may be processed on either side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b="1" dirty="0"/>
              <a:t>Web </a:t>
            </a:r>
            <a:r>
              <a:rPr lang="en-GB" sz="2400" b="1" dirty="0" smtClean="0"/>
              <a:t>servers</a:t>
            </a:r>
          </a:p>
          <a:p>
            <a:pPr marL="0" indent="0">
              <a:buNone/>
            </a:pPr>
            <a:r>
              <a:rPr lang="en-GB" sz="2400" dirty="0"/>
              <a:t>A client will send a request message to a server which should respond with the data requested or </a:t>
            </a:r>
            <a:r>
              <a:rPr lang="en-GB" sz="2400" dirty="0" smtClean="0"/>
              <a:t>a suitable </a:t>
            </a:r>
            <a:r>
              <a:rPr lang="en-GB" sz="2400" dirty="0"/>
              <a:t>message otherwise.</a:t>
            </a:r>
            <a:endParaRPr lang="en-GB" sz="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34" t="51625" r="21412" b="27703"/>
          <a:stretch/>
        </p:blipFill>
        <p:spPr>
          <a:xfrm>
            <a:off x="1155361" y="4437112"/>
            <a:ext cx="685104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 and server-side processing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7051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This is commonly seen when a client browser sends an HTIP request to a web server for </a:t>
            </a:r>
            <a:r>
              <a:rPr lang="en-GB" sz="2000" dirty="0" smtClean="0"/>
              <a:t>dynamic web</a:t>
            </a:r>
            <a:r>
              <a:rPr lang="en-GB" sz="2000" dirty="0"/>
              <a:t> </a:t>
            </a:r>
            <a:r>
              <a:rPr lang="en-GB" sz="2000" dirty="0" smtClean="0"/>
              <a:t>page </a:t>
            </a:r>
            <a:r>
              <a:rPr lang="en-GB" sz="2000" dirty="0"/>
              <a:t>data or a web resource, or when using a web page with an online search facility such </a:t>
            </a:r>
            <a:r>
              <a:rPr lang="en-GB" sz="2000" dirty="0" smtClean="0"/>
              <a:t>as checking availability </a:t>
            </a:r>
            <a:r>
              <a:rPr lang="en-GB" sz="2000" dirty="0"/>
              <a:t>via a booking form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page data is sent back from the HTIP server by way of response and the browser renders </a:t>
            </a:r>
            <a:r>
              <a:rPr lang="en-GB" sz="2000" dirty="0" smtClean="0"/>
              <a:t>the page </a:t>
            </a:r>
            <a:r>
              <a:rPr lang="en-GB" sz="2000" dirty="0"/>
              <a:t>on the client's computer.</a:t>
            </a:r>
            <a:endParaRPr lang="en-GB" sz="14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526" t="20297" r="19199" b="23594"/>
          <a:stretch/>
        </p:blipFill>
        <p:spPr>
          <a:xfrm>
            <a:off x="2339752" y="2852936"/>
            <a:ext cx="4176464" cy="29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Client-side processing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7051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Client -side processing describes </a:t>
            </a:r>
            <a:r>
              <a:rPr lang="en-GB" sz="2400" dirty="0" smtClean="0"/>
              <a:t>situations </a:t>
            </a:r>
            <a:r>
              <a:rPr lang="en-GB" sz="2400" dirty="0"/>
              <a:t>where data is processed on the client computer, </a:t>
            </a:r>
            <a:r>
              <a:rPr lang="en-GB" sz="2400" dirty="0" smtClean="0"/>
              <a:t>rather than</a:t>
            </a:r>
            <a:r>
              <a:rPr lang="en-GB" sz="2400" dirty="0"/>
              <a:t> </a:t>
            </a:r>
            <a:r>
              <a:rPr lang="en-GB" sz="2400" dirty="0" smtClean="0"/>
              <a:t>on </a:t>
            </a:r>
            <a:r>
              <a:rPr lang="en-GB" sz="2400" dirty="0"/>
              <a:t>the server. This may happen because the client computer has specific software that can </a:t>
            </a:r>
            <a:r>
              <a:rPr lang="en-GB" sz="2400" dirty="0" smtClean="0"/>
              <a:t>process the information</a:t>
            </a:r>
            <a:r>
              <a:rPr lang="en-GB" sz="2400" dirty="0"/>
              <a:t>, or to lighten the load on the server's processor.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Processing </a:t>
            </a:r>
            <a:r>
              <a:rPr lang="en-GB" sz="2400" dirty="0"/>
              <a:t>data on the client-side </a:t>
            </a:r>
            <a:r>
              <a:rPr lang="en-GB" sz="2400" dirty="0" smtClean="0"/>
              <a:t>can also improve </a:t>
            </a:r>
            <a:r>
              <a:rPr lang="en-GB" sz="2400" dirty="0"/>
              <a:t>security as it can avoid unnecessary data transfer. JavaScript is a client -side language </a:t>
            </a:r>
            <a:r>
              <a:rPr lang="en-GB" sz="2400" dirty="0" smtClean="0"/>
              <a:t>and is frequently </a:t>
            </a:r>
            <a:r>
              <a:rPr lang="en-GB" sz="2400" dirty="0"/>
              <a:t>used to provide interactivity on a web page. Client-side processing can </a:t>
            </a:r>
            <a:r>
              <a:rPr lang="en-GB" sz="2400" dirty="0" smtClean="0"/>
              <a:t>also </a:t>
            </a:r>
            <a:r>
              <a:rPr lang="en-GB" sz="2400" dirty="0"/>
              <a:t>adjust </a:t>
            </a:r>
            <a:r>
              <a:rPr lang="en-GB" sz="2400" dirty="0" smtClean="0"/>
              <a:t>styles for different </a:t>
            </a:r>
            <a:r>
              <a:rPr lang="en-GB" sz="2400" dirty="0"/>
              <a:t>platforms or screen sizes.</a:t>
            </a:r>
            <a:endParaRPr lang="en-GB" sz="16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14379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JavaScript validation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70512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JavaScript </a:t>
            </a:r>
            <a:r>
              <a:rPr lang="en-GB" dirty="0"/>
              <a:t>is commonly used for processing data on the client side to validate data entry before it </a:t>
            </a:r>
            <a:r>
              <a:rPr lang="en-GB" dirty="0" smtClean="0"/>
              <a:t>is sent </a:t>
            </a:r>
            <a:r>
              <a:rPr lang="en-GB" dirty="0"/>
              <a:t>to the server.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03" t="45719" r="19199" b="17860"/>
          <a:stretch/>
        </p:blipFill>
        <p:spPr>
          <a:xfrm>
            <a:off x="512884" y="3212976"/>
            <a:ext cx="83529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Server-side processing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70512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Servers often process an enormous volume of data on behalf of multiple clients. They can also </a:t>
            </a:r>
            <a:r>
              <a:rPr lang="en-GB" sz="1800" dirty="0" smtClean="0"/>
              <a:t>process the </a:t>
            </a:r>
            <a:r>
              <a:rPr lang="en-GB" sz="1800" dirty="0"/>
              <a:t>data much faster than a client computer. There are specific languages that are used for </a:t>
            </a:r>
            <a:r>
              <a:rPr lang="en-GB" sz="1800" dirty="0" smtClean="0"/>
              <a:t>server-side processing </a:t>
            </a:r>
            <a:r>
              <a:rPr lang="en-GB" sz="1800" dirty="0"/>
              <a:t>such as </a:t>
            </a:r>
            <a:r>
              <a:rPr lang="en-GB" sz="1800" b="1" dirty="0" smtClean="0"/>
              <a:t>SQL </a:t>
            </a:r>
            <a:r>
              <a:rPr lang="en-GB" sz="1800" b="1" dirty="0"/>
              <a:t>or PHP. </a:t>
            </a:r>
            <a:r>
              <a:rPr lang="en-GB" sz="1800" dirty="0"/>
              <a:t>Search requests (e.g. for a search engine or a company database) </a:t>
            </a:r>
            <a:r>
              <a:rPr lang="en-GB" sz="1800" dirty="0" smtClean="0"/>
              <a:t>may be </a:t>
            </a:r>
            <a:r>
              <a:rPr lang="en-GB" sz="1800" dirty="0"/>
              <a:t>sent to the server where they may be applied to a database using </a:t>
            </a:r>
            <a:r>
              <a:rPr lang="en-GB" sz="1800" dirty="0" smtClean="0"/>
              <a:t>SQL</a:t>
            </a:r>
            <a:r>
              <a:rPr lang="en-GB" sz="1800" dirty="0"/>
              <a:t>. Database search results </a:t>
            </a:r>
            <a:r>
              <a:rPr lang="en-GB" sz="1800" dirty="0" smtClean="0"/>
              <a:t>are then </a:t>
            </a:r>
            <a:r>
              <a:rPr lang="en-GB" sz="1800" dirty="0"/>
              <a:t>sent back to the client browser. 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i="1" dirty="0" smtClean="0"/>
              <a:t>Validation </a:t>
            </a:r>
            <a:r>
              <a:rPr lang="en-GB" sz="1800" i="1" dirty="0"/>
              <a:t>may also be carried out on the </a:t>
            </a:r>
            <a:r>
              <a:rPr lang="en-GB" sz="1800" i="1" dirty="0" smtClean="0"/>
              <a:t>Server </a:t>
            </a:r>
            <a:r>
              <a:rPr lang="en-GB" sz="1800" i="1" dirty="0"/>
              <a:t>where an </a:t>
            </a:r>
            <a:r>
              <a:rPr lang="en-GB" sz="1800" i="1" dirty="0" smtClean="0"/>
              <a:t>invalid entry </a:t>
            </a:r>
            <a:r>
              <a:rPr lang="en-GB" sz="1800" i="1" dirty="0"/>
              <a:t>must be </a:t>
            </a:r>
            <a:r>
              <a:rPr lang="en-GB" sz="1800" dirty="0"/>
              <a:t>compared with data already on a server database. Examples may include checking </a:t>
            </a:r>
            <a:r>
              <a:rPr lang="en-GB" sz="1800" dirty="0" smtClean="0"/>
              <a:t>user credentials</a:t>
            </a:r>
            <a:r>
              <a:rPr lang="en-GB" sz="1800" dirty="0"/>
              <a:t>, or looking up valid airport locations. JavaScript may also be circumvented </a:t>
            </a:r>
            <a:r>
              <a:rPr lang="en-GB" sz="1800" dirty="0" smtClean="0"/>
              <a:t>maliciously so server-side </a:t>
            </a:r>
            <a:r>
              <a:rPr lang="en-GB" sz="1800" dirty="0"/>
              <a:t>validation is important for the integrity of server data.</a:t>
            </a:r>
            <a:endParaRPr lang="en-GB" sz="1100" dirty="0"/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11" t="64000" r="33657" b="20000"/>
          <a:stretch/>
        </p:blipFill>
        <p:spPr>
          <a:xfrm>
            <a:off x="1187624" y="3513489"/>
            <a:ext cx="6399920" cy="1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Server-side processing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33" t="35235" r="20668" b="32281"/>
          <a:stretch/>
        </p:blipFill>
        <p:spPr>
          <a:xfrm>
            <a:off x="398433" y="2132856"/>
            <a:ext cx="835292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API (Application Programming Interface)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12648" y="170080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API is a set of protocols that governs how two applications should interact with one another. </a:t>
            </a:r>
            <a:r>
              <a:rPr lang="en-GB" dirty="0" smtClean="0"/>
              <a:t>An API</a:t>
            </a:r>
            <a:r>
              <a:rPr lang="en-GB" dirty="0"/>
              <a:t> </a:t>
            </a:r>
            <a:r>
              <a:rPr lang="en-GB" dirty="0" smtClean="0"/>
              <a:t>sets </a:t>
            </a:r>
            <a:r>
              <a:rPr lang="en-GB" dirty="0"/>
              <a:t>out the format of requests and responses between a client and a server and enables one </a:t>
            </a:r>
            <a:r>
              <a:rPr lang="en-GB" dirty="0" smtClean="0"/>
              <a:t>application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make use of the services of another.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 </a:t>
            </a:r>
            <a:r>
              <a:rPr lang="en-GB" dirty="0"/>
              <a:t>organisation may use the Twitter API to enable </a:t>
            </a:r>
            <a:r>
              <a:rPr lang="en-GB" dirty="0" smtClean="0"/>
              <a:t>relevant tweets to </a:t>
            </a:r>
            <a:r>
              <a:rPr lang="en-GB" dirty="0"/>
              <a:t>be regularly fed through to a display window within their own website. Price comparison </a:t>
            </a:r>
            <a:r>
              <a:rPr lang="en-GB" dirty="0" smtClean="0"/>
              <a:t>websites may</a:t>
            </a:r>
            <a:r>
              <a:rPr lang="en-GB" dirty="0"/>
              <a:t> </a:t>
            </a:r>
            <a:r>
              <a:rPr lang="en-GB" dirty="0" smtClean="0"/>
              <a:t>also </a:t>
            </a:r>
            <a:r>
              <a:rPr lang="en-GB" dirty="0"/>
              <a:t>use an API to gather data from individual company web sites in order to display a list of each </a:t>
            </a:r>
            <a:r>
              <a:rPr lang="en-GB" dirty="0" smtClean="0"/>
              <a:t>of them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the consumer.</a:t>
            </a:r>
          </a:p>
        </p:txBody>
      </p:sp>
      <p:pic>
        <p:nvPicPr>
          <p:cNvPr id="9218" name="Picture 2" descr="Image result for application programming inte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5715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0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Thin- versus thick-client computing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12648" y="1700808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'thickness ' of a client computer refers to the level of processing and storage that it does </a:t>
            </a:r>
            <a:r>
              <a:rPr lang="en-GB" dirty="0" smtClean="0"/>
              <a:t>compared</a:t>
            </a:r>
            <a:r>
              <a:rPr lang="en-GB" dirty="0"/>
              <a:t> </a:t>
            </a:r>
            <a:r>
              <a:rPr lang="en-GB" dirty="0" smtClean="0"/>
              <a:t>with </a:t>
            </a:r>
            <a:r>
              <a:rPr lang="en-GB" dirty="0"/>
              <a:t>the server it is connected to. The more processing and storage that a server does, the </a:t>
            </a:r>
            <a:r>
              <a:rPr lang="en-GB" dirty="0" smtClean="0"/>
              <a:t>'thinner‘ the client </a:t>
            </a:r>
            <a:r>
              <a:rPr lang="en-GB" dirty="0"/>
              <a:t>becomes. If all the processing and storage is done by the server, then all that is required for </a:t>
            </a:r>
            <a:r>
              <a:rPr lang="en-GB" dirty="0" smtClean="0"/>
              <a:t>the thinnest </a:t>
            </a:r>
            <a:r>
              <a:rPr lang="en-GB" dirty="0"/>
              <a:t>-client computer is a very basic machine with very little processor power and no storage. </a:t>
            </a:r>
            <a:r>
              <a:rPr lang="en-GB" dirty="0" smtClean="0"/>
              <a:t>This is </a:t>
            </a:r>
            <a:r>
              <a:rPr lang="en-GB" dirty="0"/>
              <a:t>often known as a dumb terminal. The decision to go 'thick' or 'thin' rather depends on your </a:t>
            </a:r>
            <a:r>
              <a:rPr lang="en-GB" dirty="0" smtClean="0"/>
              <a:t>specific requirements </a:t>
            </a:r>
            <a:r>
              <a:rPr lang="en-GB" dirty="0"/>
              <a:t>and each option comes with its own advantages and disadvantages.</a:t>
            </a:r>
          </a:p>
        </p:txBody>
      </p:sp>
      <p:pic>
        <p:nvPicPr>
          <p:cNvPr id="18434" name="Picture 2" descr="Image result for Thin and thick compu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6192688" cy="23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5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14863</TotalTime>
  <Words>626</Words>
  <Application>Microsoft Office PowerPoint</Application>
  <PresentationFormat>On-screen Show (4:3)</PresentationFormat>
  <Paragraphs>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Wingdings</vt:lpstr>
      <vt:lpstr>Wingdings 2</vt:lpstr>
      <vt:lpstr>Median</vt:lpstr>
      <vt:lpstr>Server and Client – Side Processing</vt:lpstr>
      <vt:lpstr>Client- and server-side processing</vt:lpstr>
      <vt:lpstr>Client- and server-side processing</vt:lpstr>
      <vt:lpstr>Client-side processing</vt:lpstr>
      <vt:lpstr>JavaScript validation</vt:lpstr>
      <vt:lpstr>Server-side processing</vt:lpstr>
      <vt:lpstr>Server-side processing</vt:lpstr>
      <vt:lpstr>API (Application Programming Interface)</vt:lpstr>
      <vt:lpstr>Thin- versus thick-client computing</vt:lpstr>
      <vt:lpstr>Thin- versus thick-client computing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370</cp:revision>
  <dcterms:created xsi:type="dcterms:W3CDTF">2014-06-23T10:47:17Z</dcterms:created>
  <dcterms:modified xsi:type="dcterms:W3CDTF">2018-05-29T22:39:01Z</dcterms:modified>
</cp:coreProperties>
</file>