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314" r:id="rId3"/>
    <p:sldId id="320" r:id="rId4"/>
    <p:sldId id="321" r:id="rId5"/>
    <p:sldId id="322" r:id="rId6"/>
    <p:sldId id="32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02/06/2017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02/06/2017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02/06/2017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02/06/2017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02/06/2017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02/06/2017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02/06/2017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717032"/>
            <a:ext cx="6931496" cy="1828800"/>
          </a:xfrm>
        </p:spPr>
        <p:txBody>
          <a:bodyPr>
            <a:normAutofit/>
          </a:bodyPr>
          <a:lstStyle/>
          <a:p>
            <a:r>
              <a:rPr lang="en-GB" sz="4800" cap="none" dirty="0"/>
              <a:t>RAM and ROM</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957" y="158038"/>
            <a:ext cx="8153400" cy="775773"/>
          </a:xfrm>
        </p:spPr>
        <p:txBody>
          <a:bodyPr/>
          <a:lstStyle/>
          <a:p>
            <a:r>
              <a:rPr lang="en-GB" dirty="0"/>
              <a:t>Starter</a:t>
            </a:r>
          </a:p>
        </p:txBody>
      </p:sp>
      <p:sp>
        <p:nvSpPr>
          <p:cNvPr id="4" name="TextBox 2"/>
          <p:cNvSpPr txBox="1"/>
          <p:nvPr/>
        </p:nvSpPr>
        <p:spPr>
          <a:xfrm>
            <a:off x="301442" y="933811"/>
            <a:ext cx="8966708" cy="120032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AutoNum type="arabicPeriod"/>
            </a:pPr>
            <a:r>
              <a:rPr lang="en-GB" dirty="0"/>
              <a:t>Sort the following statements into their respective categories</a:t>
            </a:r>
          </a:p>
          <a:p>
            <a:pPr marL="342900" indent="-342900">
              <a:buAutoNum type="arabicPeriod"/>
            </a:pPr>
            <a:endParaRPr lang="en-GB" dirty="0"/>
          </a:p>
          <a:p>
            <a:r>
              <a:rPr lang="en-GB" b="1" dirty="0"/>
              <a:t>Random Access memory (RAM) 	              Read Only Memory (ROM)</a:t>
            </a:r>
            <a:endParaRPr lang="en-GB" dirty="0">
              <a:latin typeface="Consolas" panose="020B0609020204030204" pitchFamily="49" charset="0"/>
              <a:cs typeface="Consolas" panose="020B0609020204030204" pitchFamily="49" charset="0"/>
            </a:endParaRPr>
          </a:p>
          <a:p>
            <a:endParaRPr lang="en-GB" dirty="0"/>
          </a:p>
        </p:txBody>
      </p:sp>
      <p:sp>
        <p:nvSpPr>
          <p:cNvPr id="5" name="Rectangle 4"/>
          <p:cNvSpPr/>
          <p:nvPr/>
        </p:nvSpPr>
        <p:spPr>
          <a:xfrm>
            <a:off x="301442" y="2066717"/>
            <a:ext cx="3982261" cy="4484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Usually quite large.</a:t>
            </a:r>
            <a:endParaRPr lang="en-GB" sz="1400" dirty="0">
              <a:solidFill>
                <a:schemeClr val="tx1"/>
              </a:solidFill>
            </a:endParaRPr>
          </a:p>
        </p:txBody>
      </p:sp>
      <p:sp>
        <p:nvSpPr>
          <p:cNvPr id="6" name="Rectangle 5"/>
          <p:cNvSpPr/>
          <p:nvPr/>
        </p:nvSpPr>
        <p:spPr>
          <a:xfrm>
            <a:off x="253274" y="5860895"/>
            <a:ext cx="4030694" cy="4484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Not as large as hard disks.</a:t>
            </a:r>
            <a:endParaRPr lang="en-GB" sz="1400" dirty="0">
              <a:solidFill>
                <a:schemeClr val="tx1"/>
              </a:solidFill>
            </a:endParaRPr>
          </a:p>
        </p:txBody>
      </p:sp>
      <p:sp>
        <p:nvSpPr>
          <p:cNvPr id="7" name="Rectangle 6"/>
          <p:cNvSpPr/>
          <p:nvPr/>
        </p:nvSpPr>
        <p:spPr>
          <a:xfrm>
            <a:off x="4836021" y="5962618"/>
            <a:ext cx="3840435" cy="5627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Volatile.</a:t>
            </a:r>
            <a:endParaRPr lang="en-GB" sz="1400" dirty="0">
              <a:solidFill>
                <a:schemeClr val="tx1"/>
              </a:solidFill>
            </a:endParaRPr>
          </a:p>
        </p:txBody>
      </p:sp>
      <p:sp>
        <p:nvSpPr>
          <p:cNvPr id="8" name="Rectangle 7"/>
          <p:cNvSpPr/>
          <p:nvPr/>
        </p:nvSpPr>
        <p:spPr>
          <a:xfrm>
            <a:off x="261254" y="4094381"/>
            <a:ext cx="4022670" cy="6980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Used to store programs and data in use by the processor. Programs include the operating system and applications software.</a:t>
            </a:r>
          </a:p>
        </p:txBody>
      </p:sp>
      <p:sp>
        <p:nvSpPr>
          <p:cNvPr id="9" name="Rectangle 8"/>
          <p:cNvSpPr/>
          <p:nvPr/>
        </p:nvSpPr>
        <p:spPr>
          <a:xfrm>
            <a:off x="4866735" y="3311352"/>
            <a:ext cx="3810421" cy="5627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Allows fast access to data therefore speeds up the computer because it is solid state.</a:t>
            </a:r>
            <a:endParaRPr lang="en-GB" sz="1400" dirty="0">
              <a:solidFill>
                <a:schemeClr val="tx1"/>
              </a:solidFill>
            </a:endParaRPr>
          </a:p>
        </p:txBody>
      </p:sp>
      <p:sp>
        <p:nvSpPr>
          <p:cNvPr id="10" name="Rectangle 9"/>
          <p:cNvSpPr/>
          <p:nvPr/>
        </p:nvSpPr>
        <p:spPr>
          <a:xfrm>
            <a:off x="4876021" y="1924411"/>
            <a:ext cx="3801347" cy="5627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fontAlgn="base">
              <a:spcBef>
                <a:spcPts val="600"/>
              </a:spcBef>
              <a:spcAft>
                <a:spcPct val="0"/>
              </a:spcAft>
            </a:pPr>
            <a:r>
              <a:rPr lang="en-GB" sz="1400" dirty="0">
                <a:solidFill>
                  <a:srgbClr val="000000"/>
                </a:solidFill>
              </a:rPr>
              <a:t>Usually quite small.</a:t>
            </a:r>
          </a:p>
        </p:txBody>
      </p:sp>
      <p:sp>
        <p:nvSpPr>
          <p:cNvPr id="11" name="Rectangle 10"/>
          <p:cNvSpPr/>
          <p:nvPr/>
        </p:nvSpPr>
        <p:spPr>
          <a:xfrm>
            <a:off x="4866735" y="2624524"/>
            <a:ext cx="3810422" cy="5627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Non-volatile.</a:t>
            </a:r>
            <a:endParaRPr lang="en-GB" sz="1400" dirty="0">
              <a:solidFill>
                <a:schemeClr val="tx1"/>
              </a:solidFill>
            </a:endParaRPr>
          </a:p>
        </p:txBody>
      </p:sp>
      <p:sp>
        <p:nvSpPr>
          <p:cNvPr id="12" name="Rectangle 11"/>
          <p:cNvSpPr/>
          <p:nvPr/>
        </p:nvSpPr>
        <p:spPr>
          <a:xfrm>
            <a:off x="279738" y="2736255"/>
            <a:ext cx="4004083" cy="4484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Used to store the boot program (bootstrap): </a:t>
            </a:r>
            <a:br>
              <a:rPr lang="en-GB" sz="1400" dirty="0">
                <a:solidFill>
                  <a:srgbClr val="000000"/>
                </a:solidFill>
              </a:rPr>
            </a:br>
            <a:r>
              <a:rPr lang="en-GB" sz="1400" dirty="0">
                <a:solidFill>
                  <a:srgbClr val="000000"/>
                </a:solidFill>
              </a:rPr>
              <a:t>a small program to load the operating system.</a:t>
            </a:r>
            <a:endParaRPr lang="en-GB" sz="1400" dirty="0">
              <a:solidFill>
                <a:schemeClr val="tx1"/>
              </a:solidFill>
            </a:endParaRPr>
          </a:p>
        </p:txBody>
      </p:sp>
      <p:sp>
        <p:nvSpPr>
          <p:cNvPr id="13" name="Rectangle 12"/>
          <p:cNvSpPr/>
          <p:nvPr/>
        </p:nvSpPr>
        <p:spPr>
          <a:xfrm>
            <a:off x="4866735" y="4012592"/>
            <a:ext cx="3810421" cy="8307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Used in embedded systems such as washing machines to store a program that can’t be changed.</a:t>
            </a:r>
            <a:endParaRPr lang="en-GB" sz="1400" dirty="0">
              <a:solidFill>
                <a:schemeClr val="tx1"/>
              </a:solidFill>
            </a:endParaRPr>
          </a:p>
        </p:txBody>
      </p:sp>
      <p:sp>
        <p:nvSpPr>
          <p:cNvPr id="14" name="Rectangle 13"/>
          <p:cNvSpPr/>
          <p:nvPr/>
        </p:nvSpPr>
        <p:spPr>
          <a:xfrm>
            <a:off x="4836021" y="4996794"/>
            <a:ext cx="3840436" cy="8520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Some of the BIOS may be stored here, but because it includes settings that change, not the whole BIOS.</a:t>
            </a:r>
          </a:p>
        </p:txBody>
      </p:sp>
      <p:sp>
        <p:nvSpPr>
          <p:cNvPr id="15" name="Rectangle 14"/>
          <p:cNvSpPr/>
          <p:nvPr/>
        </p:nvSpPr>
        <p:spPr>
          <a:xfrm>
            <a:off x="254815" y="5092147"/>
            <a:ext cx="4022669" cy="4734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Programs stored in in this or flash memory are known as firmware.</a:t>
            </a:r>
            <a:endParaRPr lang="en-GB" sz="1400" dirty="0">
              <a:solidFill>
                <a:schemeClr val="tx1"/>
              </a:solidFill>
            </a:endParaRPr>
          </a:p>
        </p:txBody>
      </p:sp>
      <p:sp>
        <p:nvSpPr>
          <p:cNvPr id="16" name="Rectangle 15"/>
          <p:cNvSpPr/>
          <p:nvPr/>
        </p:nvSpPr>
        <p:spPr>
          <a:xfrm>
            <a:off x="261254" y="3405793"/>
            <a:ext cx="4022670" cy="4484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dirty="0">
                <a:solidFill>
                  <a:srgbClr val="000000"/>
                </a:solidFill>
              </a:rPr>
              <a:t>Operating systems on older computers that were not upgradable were stored this way.</a:t>
            </a:r>
            <a:endParaRPr lang="en-GB" sz="1400" dirty="0">
              <a:solidFill>
                <a:schemeClr val="tx1"/>
              </a:solidFill>
            </a:endParaRPr>
          </a:p>
        </p:txBody>
      </p:sp>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84253">
            <a:off x="7676103" y="1200664"/>
            <a:ext cx="1227635" cy="920727"/>
          </a:xfrm>
          <a:prstGeom prst="rect">
            <a:avLst/>
          </a:prstGeom>
          <a:ln>
            <a:noFill/>
          </a:ln>
          <a:effectLst>
            <a:softEdge rad="112500"/>
          </a:effectLst>
        </p:spPr>
      </p:pic>
      <p:pic>
        <p:nvPicPr>
          <p:cNvPr id="20" name="Picture 19"/>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08270">
            <a:off x="3202251" y="1410628"/>
            <a:ext cx="1550411" cy="961255"/>
          </a:xfrm>
          <a:prstGeom prst="rect">
            <a:avLst/>
          </a:prstGeom>
        </p:spPr>
      </p:pic>
    </p:spTree>
    <p:extLst>
      <p:ext uri="{BB962C8B-B14F-4D97-AF65-F5344CB8AC3E}">
        <p14:creationId xmlns:p14="http://schemas.microsoft.com/office/powerpoint/2010/main" val="208152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Starter - Answers</a:t>
            </a:r>
          </a:p>
        </p:txBody>
      </p:sp>
      <p:pic>
        <p:nvPicPr>
          <p:cNvPr id="4" name="Picture 3"/>
          <p:cNvPicPr>
            <a:picLocks noChangeAspect="1"/>
          </p:cNvPicPr>
          <p:nvPr/>
        </p:nvPicPr>
        <p:blipFill rotWithShape="1">
          <a:blip r:embed="rId2"/>
          <a:srcRect l="30313" t="41596" r="16926" b="14983"/>
          <a:stretch/>
        </p:blipFill>
        <p:spPr>
          <a:xfrm>
            <a:off x="95889" y="1700808"/>
            <a:ext cx="8870921" cy="4104456"/>
          </a:xfrm>
          <a:prstGeom prst="rect">
            <a:avLst/>
          </a:prstGeom>
        </p:spPr>
      </p:pic>
    </p:spTree>
    <p:extLst>
      <p:ext uri="{BB962C8B-B14F-4D97-AF65-F5344CB8AC3E}">
        <p14:creationId xmlns:p14="http://schemas.microsoft.com/office/powerpoint/2010/main" val="78457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p>
        </p:txBody>
      </p:sp>
      <p:sp>
        <p:nvSpPr>
          <p:cNvPr id="3" name="Content Placeholder 2"/>
          <p:cNvSpPr>
            <a:spLocks noGrp="1"/>
          </p:cNvSpPr>
          <p:nvPr>
            <p:ph sz="quarter" idx="1"/>
          </p:nvPr>
        </p:nvSpPr>
        <p:spPr/>
        <p:txBody>
          <a:bodyPr>
            <a:normAutofit/>
          </a:bodyPr>
          <a:lstStyle/>
          <a:p>
            <a:pPr marL="0" indent="0">
              <a:buNone/>
            </a:pPr>
            <a:r>
              <a:rPr lang="en-GB" sz="2000" dirty="0"/>
              <a:t>1.Find out when and where these types of memory were used:</a:t>
            </a:r>
          </a:p>
          <a:p>
            <a:endParaRPr lang="en-GB" sz="2000" dirty="0"/>
          </a:p>
          <a:p>
            <a:r>
              <a:rPr lang="en-GB" sz="2400" dirty="0"/>
              <a:t>Magnetic core rope ROM</a:t>
            </a:r>
          </a:p>
          <a:p>
            <a:r>
              <a:rPr lang="en-GB" sz="2400" dirty="0"/>
              <a:t>Magnetic core RAM</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9583"/>
          <a:stretch/>
        </p:blipFill>
        <p:spPr>
          <a:xfrm>
            <a:off x="5076056" y="2276872"/>
            <a:ext cx="3148168" cy="2663275"/>
          </a:xfrm>
          <a:prstGeom prst="rect">
            <a:avLst/>
          </a:prstGeom>
        </p:spPr>
      </p:pic>
      <p:sp>
        <p:nvSpPr>
          <p:cNvPr id="5" name="Rectangle 4"/>
          <p:cNvSpPr/>
          <p:nvPr/>
        </p:nvSpPr>
        <p:spPr>
          <a:xfrm>
            <a:off x="612648" y="4149080"/>
            <a:ext cx="2731838" cy="369332"/>
          </a:xfrm>
          <a:prstGeom prst="rect">
            <a:avLst/>
          </a:prstGeom>
        </p:spPr>
        <p:txBody>
          <a:bodyPr wrap="none">
            <a:spAutoFit/>
          </a:bodyPr>
          <a:lstStyle/>
          <a:p>
            <a:pPr marL="342900" indent="-342900">
              <a:buFont typeface="+mj-lt"/>
              <a:buAutoNum type="arabicPeriod" startAt="2"/>
            </a:pPr>
            <a:r>
              <a:rPr lang="en-GB" dirty="0"/>
              <a:t>What is a “core dump”?</a:t>
            </a:r>
          </a:p>
        </p:txBody>
      </p:sp>
    </p:spTree>
    <p:extLst>
      <p:ext uri="{BB962C8B-B14F-4D97-AF65-F5344CB8AC3E}">
        <p14:creationId xmlns:p14="http://schemas.microsoft.com/office/powerpoint/2010/main" val="28744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a:t>
            </a:r>
          </a:p>
        </p:txBody>
      </p:sp>
      <p:sp>
        <p:nvSpPr>
          <p:cNvPr id="3" name="Content Placeholder 2"/>
          <p:cNvSpPr>
            <a:spLocks noGrp="1"/>
          </p:cNvSpPr>
          <p:nvPr>
            <p:ph sz="quarter" idx="1"/>
          </p:nvPr>
        </p:nvSpPr>
        <p:spPr>
          <a:xfrm>
            <a:off x="612648" y="1600200"/>
            <a:ext cx="8153400" cy="4493096"/>
          </a:xfrm>
        </p:spPr>
        <p:txBody>
          <a:bodyPr>
            <a:normAutofit fontScale="85000" lnSpcReduction="20000"/>
          </a:bodyPr>
          <a:lstStyle/>
          <a:p>
            <a:r>
              <a:rPr lang="en-GB" sz="2800" dirty="0">
                <a:solidFill>
                  <a:srgbClr val="EA157A"/>
                </a:solidFill>
              </a:rPr>
              <a:t>Magnetic core rope ROM</a:t>
            </a:r>
          </a:p>
          <a:p>
            <a:pPr marL="0" indent="0">
              <a:buNone/>
            </a:pPr>
            <a:r>
              <a:rPr lang="en-GB" sz="2200" dirty="0"/>
              <a:t>First used in the 1960s by early NASA Mars probes and then in the Apollo Guidance Computer</a:t>
            </a:r>
            <a:r>
              <a:rPr lang="en-GB" dirty="0"/>
              <a:t>.</a:t>
            </a:r>
          </a:p>
          <a:p>
            <a:pPr marL="0" indent="0">
              <a:buNone/>
            </a:pPr>
            <a:endParaRPr lang="en-GB" sz="4400" dirty="0"/>
          </a:p>
          <a:p>
            <a:r>
              <a:rPr lang="en-GB" sz="2800" dirty="0">
                <a:solidFill>
                  <a:srgbClr val="EA157A"/>
                </a:solidFill>
              </a:rPr>
              <a:t>Magnetic core RAM</a:t>
            </a:r>
          </a:p>
          <a:p>
            <a:pPr marL="0" indent="0">
              <a:buNone/>
            </a:pPr>
            <a:r>
              <a:rPr lang="en-GB" sz="2400" dirty="0"/>
              <a:t>Magnetic core memory was the predominant form of random-access computer memory for 20 years between about 1955 and 1975. Such memory is often just called core memory, or, informally, core.</a:t>
            </a:r>
          </a:p>
          <a:p>
            <a:pPr marL="0" indent="0">
              <a:buNone/>
            </a:pPr>
            <a:endParaRPr lang="en-GB" sz="2400" dirty="0">
              <a:solidFill>
                <a:srgbClr val="EA157A"/>
              </a:solidFill>
            </a:endParaRPr>
          </a:p>
          <a:p>
            <a:pPr marL="0" indent="0">
              <a:buNone/>
            </a:pPr>
            <a:r>
              <a:rPr lang="en-GB" sz="2400" dirty="0">
                <a:solidFill>
                  <a:srgbClr val="EA157A"/>
                </a:solidFill>
              </a:rPr>
              <a:t>What is a “core dump”?</a:t>
            </a:r>
          </a:p>
          <a:p>
            <a:r>
              <a:rPr lang="en-GB" sz="2400" dirty="0"/>
              <a:t>A core dump is a file that is saved containing a mirror image of what is in the RAM at the time.  Traditionally used to assist in debugging when a program terminated unexpectedly.  Today used to put your computer in sleep or hibernate.</a:t>
            </a:r>
          </a:p>
          <a:p>
            <a:pPr marL="0" indent="0">
              <a:buNone/>
            </a:pPr>
            <a:endParaRPr lang="en-GB" sz="2400" dirty="0"/>
          </a:p>
          <a:p>
            <a:endParaRPr lang="en-GB" dirty="0"/>
          </a:p>
        </p:txBody>
      </p:sp>
    </p:spTree>
    <p:extLst>
      <p:ext uri="{BB962C8B-B14F-4D97-AF65-F5344CB8AC3E}">
        <p14:creationId xmlns:p14="http://schemas.microsoft.com/office/powerpoint/2010/main" val="4276865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RAM and ROM</a:t>
            </a:r>
          </a:p>
        </p:txBody>
      </p:sp>
      <p:sp>
        <p:nvSpPr>
          <p:cNvPr id="3" name="Content Placeholder 2"/>
          <p:cNvSpPr>
            <a:spLocks noGrp="1"/>
          </p:cNvSpPr>
          <p:nvPr>
            <p:ph sz="quarter" idx="1"/>
          </p:nvPr>
        </p:nvSpPr>
        <p:spPr/>
        <p:txBody>
          <a:bodyPr>
            <a:normAutofit fontScale="85000" lnSpcReduction="20000"/>
          </a:bodyPr>
          <a:lstStyle/>
          <a:p>
            <a:r>
              <a:rPr lang="en-GB" dirty="0"/>
              <a:t>Computers have two kinds of internal memory: </a:t>
            </a:r>
            <a:r>
              <a:rPr lang="en-GB" b="1" dirty="0"/>
              <a:t>random </a:t>
            </a:r>
            <a:r>
              <a:rPr lang="en-GB" dirty="0"/>
              <a:t>access </a:t>
            </a:r>
            <a:r>
              <a:rPr lang="en-GB" b="1" dirty="0"/>
              <a:t>memory (RAM) </a:t>
            </a:r>
            <a:r>
              <a:rPr lang="en-GB" dirty="0"/>
              <a:t>and </a:t>
            </a:r>
            <a:r>
              <a:rPr lang="en-GB" b="1" dirty="0"/>
              <a:t>read-only memory (ROM).</a:t>
            </a:r>
          </a:p>
          <a:p>
            <a:r>
              <a:rPr lang="en-GB" dirty="0"/>
              <a:t>RAM is used to store programs and data that are currently being used. It is volatile, meaning that its contents are lost when the computer is switched off.</a:t>
            </a:r>
          </a:p>
          <a:p>
            <a:r>
              <a:rPr lang="en-GB" dirty="0"/>
              <a:t>ROM is used to hold information that needs to be permanently in memory. The bootstrap loader, for example, (the small program that starts up as soon as the computer is switched on and causes the operating system to be loaded) has to be held in ROM. </a:t>
            </a:r>
          </a:p>
          <a:p>
            <a:r>
              <a:rPr lang="en-GB" dirty="0"/>
              <a:t>In embedded systems such as </a:t>
            </a:r>
            <a:r>
              <a:rPr lang="en-GB"/>
              <a:t>the software inside </a:t>
            </a:r>
            <a:r>
              <a:rPr lang="en-GB" dirty="0"/>
              <a:t>a washing machine, vehicle or camera, for example, never changes so is held in ROM.</a:t>
            </a:r>
          </a:p>
        </p:txBody>
      </p:sp>
    </p:spTree>
    <p:extLst>
      <p:ext uri="{BB962C8B-B14F-4D97-AF65-F5344CB8AC3E}">
        <p14:creationId xmlns:p14="http://schemas.microsoft.com/office/powerpoint/2010/main" val="295070160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17488</TotalTime>
  <Words>435</Words>
  <Application>Microsoft Office PowerPoint</Application>
  <PresentationFormat>On-screen Show (4:3)</PresentationFormat>
  <Paragraphs>39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Calibri</vt:lpstr>
      <vt:lpstr>Consolas</vt:lpstr>
      <vt:lpstr>Tw Cen MT</vt:lpstr>
      <vt:lpstr>Wingdings</vt:lpstr>
      <vt:lpstr>Wingdings 2</vt:lpstr>
      <vt:lpstr>Median</vt:lpstr>
      <vt:lpstr>RAM and ROM</vt:lpstr>
      <vt:lpstr>Starter</vt:lpstr>
      <vt:lpstr>Starter - Answers</vt:lpstr>
      <vt:lpstr>Activity </vt:lpstr>
      <vt:lpstr>Activity</vt:lpstr>
      <vt:lpstr>RAM and ROM</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431</cp:revision>
  <dcterms:created xsi:type="dcterms:W3CDTF">2014-06-23T10:47:17Z</dcterms:created>
  <dcterms:modified xsi:type="dcterms:W3CDTF">2017-06-02T16:02:01Z</dcterms:modified>
</cp:coreProperties>
</file>