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256" r:id="rId2"/>
    <p:sldId id="300" r:id="rId3"/>
    <p:sldId id="301" r:id="rId4"/>
    <p:sldId id="302" r:id="rId5"/>
    <p:sldId id="303" r:id="rId6"/>
    <p:sldId id="304" r:id="rId7"/>
    <p:sldId id="305" r:id="rId8"/>
    <p:sldId id="306" r:id="rId9"/>
    <p:sldId id="307" r:id="rId10"/>
    <p:sldId id="308" r:id="rId11"/>
    <p:sldId id="309" r:id="rId12"/>
    <p:sldId id="310" r:id="rId13"/>
    <p:sldId id="311" r:id="rId14"/>
    <p:sldId id="312"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412" autoAdjust="0"/>
    <p:restoredTop sz="93728" autoAdjust="0"/>
  </p:normalViewPr>
  <p:slideViewPr>
    <p:cSldViewPr>
      <p:cViewPr varScale="1">
        <p:scale>
          <a:sx n="64" d="100"/>
          <a:sy n="64" d="100"/>
        </p:scale>
        <p:origin x="1530"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56AACB-4497-4975-84C7-26D592B71736}" type="datetimeFigureOut">
              <a:rPr lang="en-GB" smtClean="0"/>
              <a:pPr/>
              <a:t>11/12/2016</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3017D95-82D2-4295-A5C8-CFAEB402EFA0}" type="slidenum">
              <a:rPr lang="en-GB" smtClean="0"/>
              <a:pPr/>
              <a:t>‹#›</a:t>
            </a:fld>
            <a:endParaRPr lang="en-GB"/>
          </a:p>
        </p:txBody>
      </p:sp>
    </p:spTree>
    <p:extLst>
      <p:ext uri="{BB962C8B-B14F-4D97-AF65-F5344CB8AC3E}">
        <p14:creationId xmlns:p14="http://schemas.microsoft.com/office/powerpoint/2010/main" val="3064793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a:t>Click to edit Master title style</a:t>
            </a:r>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B2B4108C-6F15-4D6F-950B-F60B0A652D9F}" type="datetimeFigureOut">
              <a:rPr lang="en-GB" smtClean="0"/>
              <a:pPr/>
              <a:t>11/12/2016</a:t>
            </a:fld>
            <a:endParaRPr lang="en-GB"/>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GB"/>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8FF65B87-FEA5-4085-AE27-A12CC796C480}"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B2B4108C-6F15-4D6F-950B-F60B0A652D9F}" type="datetimeFigureOut">
              <a:rPr lang="en-GB" smtClean="0"/>
              <a:pPr/>
              <a:t>11/12/2016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FF65B87-FEA5-4085-AE27-A12CC796C480}"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B2B4108C-6F15-4D6F-950B-F60B0A652D9F}" type="datetimeFigureOut">
              <a:rPr lang="en-GB" smtClean="0"/>
              <a:pPr/>
              <a:t>11/12/2016</a:t>
            </a:fld>
            <a:endParaRPr lang="en-GB"/>
          </a:p>
        </p:txBody>
      </p:sp>
      <p:sp>
        <p:nvSpPr>
          <p:cNvPr id="5" name="Footer Placeholder 4"/>
          <p:cNvSpPr>
            <a:spLocks noGrp="1"/>
          </p:cNvSpPr>
          <p:nvPr>
            <p:ph type="ftr" sz="quarter" idx="11"/>
          </p:nvPr>
        </p:nvSpPr>
        <p:spPr>
          <a:xfrm>
            <a:off x="457201" y="6248207"/>
            <a:ext cx="5573483" cy="365125"/>
          </a:xfrm>
        </p:spPr>
        <p:txBody>
          <a:bodyPr/>
          <a:lstStyle/>
          <a:p>
            <a:endParaRPr lang="en-GB"/>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8FF65B87-FEA5-4085-AE27-A12CC796C480}" type="slidenum">
              <a:rPr lang="en-GB" smtClean="0"/>
              <a:pPr/>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B2B4108C-6F15-4D6F-950B-F60B0A652D9F}" type="datetimeFigureOut">
              <a:rPr lang="en-GB" smtClean="0"/>
              <a:pPr/>
              <a:t>11/12/2016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8FF65B87-FEA5-4085-AE27-A12CC796C480}" type="slidenum">
              <a:rPr lang="en-GB" smtClean="0"/>
              <a:pPr/>
              <a:t>‹#›</a:t>
            </a:fld>
            <a:endParaRPr lang="en-GB"/>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a:t>Click to edit Master title style</a:t>
            </a:r>
          </a:p>
        </p:txBody>
      </p:sp>
      <p:sp>
        <p:nvSpPr>
          <p:cNvPr id="12" name="Date Placeholder 11"/>
          <p:cNvSpPr>
            <a:spLocks noGrp="1"/>
          </p:cNvSpPr>
          <p:nvPr>
            <p:ph type="dt" sz="half" idx="10"/>
          </p:nvPr>
        </p:nvSpPr>
        <p:spPr/>
        <p:txBody>
          <a:bodyPr/>
          <a:lstStyle/>
          <a:p>
            <a:fld id="{B2B4108C-6F15-4D6F-950B-F60B0A652D9F}" type="datetimeFigureOut">
              <a:rPr lang="en-GB" smtClean="0"/>
              <a:pPr/>
              <a:t>11/12/2016</a:t>
            </a:fld>
            <a:endParaRPr lang="en-GB"/>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8FF65B87-FEA5-4085-AE27-A12CC796C480}" type="slidenum">
              <a:rPr lang="en-GB" smtClean="0"/>
              <a:pPr/>
              <a:t>‹#›</a:t>
            </a:fld>
            <a:endParaRPr lang="en-GB"/>
          </a:p>
        </p:txBody>
      </p:sp>
      <p:sp>
        <p:nvSpPr>
          <p:cNvPr id="14" name="Footer Placeholder 13"/>
          <p:cNvSpPr>
            <a:spLocks noGrp="1"/>
          </p:cNvSpPr>
          <p:nvPr>
            <p:ph type="ftr" sz="quarter" idx="12"/>
          </p:nvPr>
        </p:nvSpPr>
        <p:spPr/>
        <p:txBody>
          <a:bodyPr/>
          <a:lstStyle/>
          <a:p>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8" name="Date Placeholder 7"/>
          <p:cNvSpPr>
            <a:spLocks noGrp="1"/>
          </p:cNvSpPr>
          <p:nvPr>
            <p:ph type="dt" sz="half" idx="15"/>
          </p:nvPr>
        </p:nvSpPr>
        <p:spPr/>
        <p:txBody>
          <a:bodyPr rtlCol="0"/>
          <a:lstStyle/>
          <a:p>
            <a:fld id="{B2B4108C-6F15-4D6F-950B-F60B0A652D9F}" type="datetimeFigureOut">
              <a:rPr lang="en-GB" smtClean="0"/>
              <a:pPr/>
              <a:t>11/12/2016</a:t>
            </a:fld>
            <a:endParaRPr lang="en-GB"/>
          </a:p>
        </p:txBody>
      </p:sp>
      <p:sp>
        <p:nvSpPr>
          <p:cNvPr id="10" name="Slide Number Placeholder 9"/>
          <p:cNvSpPr>
            <a:spLocks noGrp="1"/>
          </p:cNvSpPr>
          <p:nvPr>
            <p:ph type="sldNum" sz="quarter" idx="16"/>
          </p:nvPr>
        </p:nvSpPr>
        <p:spPr/>
        <p:txBody>
          <a:bodyPr rtlCol="0"/>
          <a:lstStyle/>
          <a:p>
            <a:fld id="{8FF65B87-FEA5-4085-AE27-A12CC796C480}" type="slidenum">
              <a:rPr lang="en-GB" smtClean="0"/>
              <a:pPr/>
              <a:t>‹#›</a:t>
            </a:fld>
            <a:endParaRPr lang="en-GB"/>
          </a:p>
        </p:txBody>
      </p:sp>
      <p:sp>
        <p:nvSpPr>
          <p:cNvPr id="12" name="Footer Placeholder 11"/>
          <p:cNvSpPr>
            <a:spLocks noGrp="1"/>
          </p:cNvSpPr>
          <p:nvPr>
            <p:ph type="ftr" sz="quarter" idx="17"/>
          </p:nvPr>
        </p:nvSpPr>
        <p:spPr/>
        <p:txBody>
          <a:bodyPr rtlCol="0"/>
          <a:lstStyle/>
          <a:p>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a:t>Click to edit Master title style</a:t>
            </a:r>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Date Placeholder 9"/>
          <p:cNvSpPr>
            <a:spLocks noGrp="1"/>
          </p:cNvSpPr>
          <p:nvPr>
            <p:ph type="dt" sz="half" idx="15"/>
          </p:nvPr>
        </p:nvSpPr>
        <p:spPr/>
        <p:txBody>
          <a:bodyPr rtlCol="0"/>
          <a:lstStyle/>
          <a:p>
            <a:fld id="{B2B4108C-6F15-4D6F-950B-F60B0A652D9F}" type="datetimeFigureOut">
              <a:rPr lang="en-GB" smtClean="0"/>
              <a:pPr/>
              <a:t>11/12/2016</a:t>
            </a:fld>
            <a:endParaRPr lang="en-GB"/>
          </a:p>
        </p:txBody>
      </p:sp>
      <p:sp>
        <p:nvSpPr>
          <p:cNvPr id="12" name="Slide Number Placeholder 11"/>
          <p:cNvSpPr>
            <a:spLocks noGrp="1"/>
          </p:cNvSpPr>
          <p:nvPr>
            <p:ph type="sldNum" sz="quarter" idx="16"/>
          </p:nvPr>
        </p:nvSpPr>
        <p:spPr/>
        <p:txBody>
          <a:bodyPr rtlCol="0"/>
          <a:lstStyle/>
          <a:p>
            <a:fld id="{8FF65B87-FEA5-4085-AE27-A12CC796C480}" type="slidenum">
              <a:rPr lang="en-GB" smtClean="0"/>
              <a:pPr/>
              <a:t>‹#›</a:t>
            </a:fld>
            <a:endParaRPr lang="en-GB"/>
          </a:p>
        </p:txBody>
      </p:sp>
      <p:sp>
        <p:nvSpPr>
          <p:cNvPr id="14" name="Footer Placeholder 13"/>
          <p:cNvSpPr>
            <a:spLocks noGrp="1"/>
          </p:cNvSpPr>
          <p:nvPr>
            <p:ph type="ftr" sz="quarter" idx="17"/>
          </p:nvPr>
        </p:nvSpPr>
        <p:spPr/>
        <p:txBody>
          <a:bodyPr rtlCol="0"/>
          <a:lstStyle/>
          <a:p>
            <a:endParaRPr lang="en-GB"/>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B2B4108C-6F15-4D6F-950B-F60B0A652D9F}" type="datetimeFigureOut">
              <a:rPr lang="en-GB" smtClean="0"/>
              <a:pPr/>
              <a:t>11/12/2016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8FF65B87-FEA5-4085-AE27-A12CC796C480}"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B4108C-6F15-4D6F-950B-F60B0A652D9F}" type="datetimeFigureOut">
              <a:rPr lang="en-GB" smtClean="0"/>
              <a:pPr/>
              <a:t>11/12/2016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8FF65B87-FEA5-4085-AE27-A12CC796C480}"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a:t>Click to edit Master title style</a:t>
            </a:r>
          </a:p>
        </p:txBody>
      </p:sp>
      <p:sp>
        <p:nvSpPr>
          <p:cNvPr id="5" name="Date Placeholder 4"/>
          <p:cNvSpPr>
            <a:spLocks noGrp="1"/>
          </p:cNvSpPr>
          <p:nvPr>
            <p:ph type="dt" sz="half" idx="10"/>
          </p:nvPr>
        </p:nvSpPr>
        <p:spPr/>
        <p:txBody>
          <a:bodyPr/>
          <a:lstStyle/>
          <a:p>
            <a:fld id="{B2B4108C-6F15-4D6F-950B-F60B0A652D9F}" type="datetimeFigureOut">
              <a:rPr lang="en-GB" smtClean="0"/>
              <a:pPr/>
              <a:t>11/12/2016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8FF65B87-FEA5-4085-AE27-A12CC796C480}" type="slidenum">
              <a:rPr lang="en-GB" smtClean="0"/>
              <a:pPr/>
              <a:t>‹#›</a:t>
            </a:fld>
            <a:endParaRPr lang="en-GB"/>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a:t>Click to edit Master title style</a:t>
            </a:r>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B2B4108C-6F15-4D6F-950B-F60B0A652D9F}" type="datetimeFigureOut">
              <a:rPr lang="en-GB" smtClean="0"/>
              <a:pPr/>
              <a:t>11/12/2016</a:t>
            </a:fld>
            <a:endParaRPr lang="en-GB"/>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8FF65B87-FEA5-4085-AE27-A12CC796C480}" type="slidenum">
              <a:rPr lang="en-GB" smtClean="0"/>
              <a:pPr/>
              <a:t>‹#›</a:t>
            </a:fld>
            <a:endParaRPr lang="en-GB"/>
          </a:p>
        </p:txBody>
      </p:sp>
      <p:sp>
        <p:nvSpPr>
          <p:cNvPr id="14" name="Footer Placeholder 13"/>
          <p:cNvSpPr>
            <a:spLocks noGrp="1"/>
          </p:cNvSpPr>
          <p:nvPr>
            <p:ph type="ftr" sz="quarter" idx="12"/>
          </p:nvPr>
        </p:nvSpPr>
        <p:spPr>
          <a:xfrm>
            <a:off x="1600200" y="6248206"/>
            <a:ext cx="4572000" cy="365125"/>
          </a:xfrm>
        </p:spPr>
        <p:txBody>
          <a:bodyPr rtlCol="0"/>
          <a:lstStyle/>
          <a:p>
            <a:endParaRPr lang="en-GB"/>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a:t>Click to edit Master title style</a:t>
            </a:r>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B2B4108C-6F15-4D6F-950B-F60B0A652D9F}" type="datetimeFigureOut">
              <a:rPr lang="en-GB" smtClean="0"/>
              <a:pPr/>
              <a:t>11/12/2016</a:t>
            </a:fld>
            <a:endParaRPr lang="en-GB"/>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GB"/>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8FF65B87-FEA5-4085-AE27-A12CC796C480}"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GB" sz="4800" dirty="0"/>
              <a:t>P</a:t>
            </a:r>
            <a:r>
              <a:rPr lang="en-GB" sz="4800" cap="none" dirty="0"/>
              <a:t>arts of a Processor</a:t>
            </a:r>
            <a:endParaRPr lang="en-GB" sz="4800" dirty="0"/>
          </a:p>
        </p:txBody>
      </p:sp>
      <p:sp>
        <p:nvSpPr>
          <p:cNvPr id="3" name="Subtitle 2"/>
          <p:cNvSpPr>
            <a:spLocks noGrp="1"/>
          </p:cNvSpPr>
          <p:nvPr>
            <p:ph type="subTitle" idx="1"/>
          </p:nvPr>
        </p:nvSpPr>
        <p:spPr/>
        <p:txBody>
          <a:bodyPr/>
          <a:lstStyle/>
          <a:p>
            <a:r>
              <a:rPr lang="en-GB" sz="2800" dirty="0"/>
              <a:t>A Level Computer Science – Unit 1</a:t>
            </a:r>
            <a:endParaRPr lang="en-GB"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lstStyle/>
          <a:p>
            <a:r>
              <a:rPr lang="en-GB" dirty="0"/>
              <a:t>Parts of a processor</a:t>
            </a:r>
          </a:p>
        </p:txBody>
      </p:sp>
      <p:sp>
        <p:nvSpPr>
          <p:cNvPr id="12" name="Content Placeholder 11"/>
          <p:cNvSpPr>
            <a:spLocks noGrp="1"/>
          </p:cNvSpPr>
          <p:nvPr>
            <p:ph sz="quarter" idx="1"/>
          </p:nvPr>
        </p:nvSpPr>
        <p:spPr>
          <a:xfrm>
            <a:off x="538308" y="1628800"/>
            <a:ext cx="8153400" cy="5069160"/>
          </a:xfrm>
        </p:spPr>
        <p:txBody>
          <a:bodyPr>
            <a:normAutofit fontScale="85000" lnSpcReduction="10000"/>
          </a:bodyPr>
          <a:lstStyle/>
          <a:p>
            <a:pPr>
              <a:lnSpc>
                <a:spcPct val="90000"/>
              </a:lnSpc>
            </a:pPr>
            <a:r>
              <a:rPr lang="en-GB" altLang="en-US" sz="3200" u="sng" dirty="0"/>
              <a:t>Address Bus</a:t>
            </a:r>
          </a:p>
          <a:p>
            <a:pPr marL="0" indent="0">
              <a:lnSpc>
                <a:spcPct val="90000"/>
              </a:lnSpc>
              <a:buNone/>
            </a:pPr>
            <a:r>
              <a:rPr lang="en-GB" altLang="en-US" sz="3200" dirty="0"/>
              <a:t>Memory is divided up internally into units called words.  A </a:t>
            </a:r>
            <a:r>
              <a:rPr lang="en-GB" altLang="en-US" sz="3200" b="1" dirty="0"/>
              <a:t>word </a:t>
            </a:r>
            <a:r>
              <a:rPr lang="en-GB" altLang="en-US" sz="3200" dirty="0"/>
              <a:t>is a fixed size group of digits, typically 16, 32 or 64 bits, which is handled as a unit by the processor, and different types of processor have different word sizes.</a:t>
            </a:r>
          </a:p>
          <a:p>
            <a:pPr marL="0" indent="0">
              <a:lnSpc>
                <a:spcPct val="90000"/>
              </a:lnSpc>
              <a:buNone/>
            </a:pPr>
            <a:endParaRPr lang="en-GB" altLang="en-US" sz="3200" u="sng" dirty="0"/>
          </a:p>
          <a:p>
            <a:pPr marL="0" indent="0">
              <a:lnSpc>
                <a:spcPct val="90000"/>
              </a:lnSpc>
              <a:buNone/>
            </a:pPr>
            <a:r>
              <a:rPr lang="en-GB" altLang="en-US" sz="3200" dirty="0"/>
              <a:t>Each word in memory has its own specific address.  The address bus transmits the memory addresses of words that are used as operations in program instructions, so that the data can be retrieved and sent back to the processor.   When an instruction has been performed and the result is to be stored at a particular memory location, it is transmitted via the data bus. </a:t>
            </a:r>
          </a:p>
          <a:p>
            <a:pPr marL="0" indent="0">
              <a:lnSpc>
                <a:spcPct val="90000"/>
              </a:lnSpc>
              <a:buNone/>
            </a:pPr>
            <a:endParaRPr lang="en-GB" altLang="en-US" sz="3200" u="sng" dirty="0"/>
          </a:p>
          <a:p>
            <a:pPr marL="0" indent="0">
              <a:lnSpc>
                <a:spcPct val="90000"/>
              </a:lnSpc>
              <a:buNone/>
            </a:pPr>
            <a:endParaRPr lang="en-GB" altLang="en-US" sz="3200" u="sng" dirty="0"/>
          </a:p>
        </p:txBody>
      </p:sp>
      <p:pic>
        <p:nvPicPr>
          <p:cNvPr id="1026" name="Picture 2" descr="Image result for A processo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64288" y="71886"/>
            <a:ext cx="1529752" cy="11473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48396530"/>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lstStyle/>
          <a:p>
            <a:r>
              <a:rPr lang="en-GB" dirty="0"/>
              <a:t>Parts of a processor</a:t>
            </a:r>
          </a:p>
        </p:txBody>
      </p:sp>
      <p:sp>
        <p:nvSpPr>
          <p:cNvPr id="12" name="Content Placeholder 11"/>
          <p:cNvSpPr>
            <a:spLocks noGrp="1"/>
          </p:cNvSpPr>
          <p:nvPr>
            <p:ph sz="quarter" idx="1"/>
          </p:nvPr>
        </p:nvSpPr>
        <p:spPr>
          <a:xfrm>
            <a:off x="538308" y="1628800"/>
            <a:ext cx="8153400" cy="5069160"/>
          </a:xfrm>
        </p:spPr>
        <p:txBody>
          <a:bodyPr>
            <a:normAutofit/>
          </a:bodyPr>
          <a:lstStyle/>
          <a:p>
            <a:pPr>
              <a:lnSpc>
                <a:spcPct val="90000"/>
              </a:lnSpc>
            </a:pPr>
            <a:r>
              <a:rPr lang="en-GB" altLang="en-US" sz="3200" u="sng" dirty="0"/>
              <a:t>ALU – </a:t>
            </a:r>
            <a:r>
              <a:rPr lang="en-GB" altLang="en-US" sz="3200" u="sng" dirty="0" err="1"/>
              <a:t>Arithmtic</a:t>
            </a:r>
            <a:r>
              <a:rPr lang="en-GB" altLang="en-US" sz="3200" u="sng" dirty="0"/>
              <a:t> – Logic Unit </a:t>
            </a:r>
          </a:p>
          <a:p>
            <a:pPr marL="0" indent="0">
              <a:lnSpc>
                <a:spcPct val="90000"/>
              </a:lnSpc>
              <a:buNone/>
            </a:pPr>
            <a:r>
              <a:rPr lang="en-GB" altLang="en-US" sz="2000" dirty="0"/>
              <a:t>The ALU performs arithmetic and logical operations on the data.  It can perform instructions such as ADD, SUBTRACT, MULTIPLY, DIVIDE on fixed or floating point numbers,  It can also perform shift operations, shifting bits to the left or right within a register.  It can carry out Boolean logic operations, comparing two values and using operations such as AND, OR, NOT, XOR.</a:t>
            </a:r>
          </a:p>
          <a:p>
            <a:pPr marL="0" indent="0">
              <a:lnSpc>
                <a:spcPct val="90000"/>
              </a:lnSpc>
              <a:buNone/>
            </a:pPr>
            <a:endParaRPr lang="en-GB" altLang="en-US" sz="3200" dirty="0"/>
          </a:p>
          <a:p>
            <a:pPr marL="0" indent="0">
              <a:lnSpc>
                <a:spcPct val="90000"/>
              </a:lnSpc>
              <a:buNone/>
            </a:pPr>
            <a:endParaRPr lang="en-GB" altLang="en-US" sz="3200" dirty="0"/>
          </a:p>
          <a:p>
            <a:pPr marL="0" indent="0">
              <a:lnSpc>
                <a:spcPct val="90000"/>
              </a:lnSpc>
              <a:buNone/>
            </a:pPr>
            <a:endParaRPr lang="en-GB" altLang="en-US" sz="3200" dirty="0"/>
          </a:p>
          <a:p>
            <a:pPr marL="0" indent="0">
              <a:lnSpc>
                <a:spcPct val="90000"/>
              </a:lnSpc>
              <a:buNone/>
            </a:pPr>
            <a:endParaRPr lang="en-GB" altLang="en-US" sz="3200" dirty="0"/>
          </a:p>
          <a:p>
            <a:pPr marL="0" indent="0">
              <a:lnSpc>
                <a:spcPct val="90000"/>
              </a:lnSpc>
              <a:buNone/>
            </a:pPr>
            <a:endParaRPr lang="en-GB" altLang="en-US" sz="3200" dirty="0"/>
          </a:p>
          <a:p>
            <a:pPr marL="0" indent="0">
              <a:lnSpc>
                <a:spcPct val="90000"/>
              </a:lnSpc>
              <a:buNone/>
            </a:pPr>
            <a:endParaRPr lang="en-GB" altLang="en-US" sz="3200" u="sng" dirty="0"/>
          </a:p>
        </p:txBody>
      </p:sp>
      <p:pic>
        <p:nvPicPr>
          <p:cNvPr id="1026" name="Picture 2" descr="Image result for A processo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64288" y="71886"/>
            <a:ext cx="1529752" cy="1147314"/>
          </a:xfrm>
          <a:prstGeom prst="rect">
            <a:avLst/>
          </a:prstGeom>
          <a:noFill/>
          <a:extLst>
            <a:ext uri="{909E8E84-426E-40DD-AFC4-6F175D3DCCD1}">
              <a14:hiddenFill xmlns:a14="http://schemas.microsoft.com/office/drawing/2010/main">
                <a:solidFill>
                  <a:srgbClr val="FFFFFF"/>
                </a:solidFill>
              </a14:hiddenFill>
            </a:ext>
          </a:extLst>
        </p:spPr>
      </p:pic>
      <p:pic>
        <p:nvPicPr>
          <p:cNvPr id="6146" name="Picture 2" descr="Image result for arithmetic logic unit"/>
          <p:cNvPicPr>
            <a:picLocks noChangeAspect="1" noChangeArrowheads="1"/>
          </p:cNvPicPr>
          <p:nvPr/>
        </p:nvPicPr>
        <p:blipFill rotWithShape="1">
          <a:blip r:embed="rId3">
            <a:extLst>
              <a:ext uri="{28A0092B-C50C-407E-A947-70E740481C1C}">
                <a14:useLocalDpi xmlns:a14="http://schemas.microsoft.com/office/drawing/2010/main" val="0"/>
              </a:ext>
            </a:extLst>
          </a:blip>
          <a:srcRect t="16857" b="10097"/>
          <a:stretch/>
        </p:blipFill>
        <p:spPr bwMode="auto">
          <a:xfrm>
            <a:off x="1619672" y="3751963"/>
            <a:ext cx="5371731" cy="294599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78558491"/>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lstStyle/>
          <a:p>
            <a:r>
              <a:rPr lang="en-GB" dirty="0"/>
              <a:t>Parts of a processor</a:t>
            </a:r>
          </a:p>
        </p:txBody>
      </p:sp>
      <p:sp>
        <p:nvSpPr>
          <p:cNvPr id="12" name="Content Placeholder 11"/>
          <p:cNvSpPr>
            <a:spLocks noGrp="1"/>
          </p:cNvSpPr>
          <p:nvPr>
            <p:ph sz="quarter" idx="1"/>
          </p:nvPr>
        </p:nvSpPr>
        <p:spPr>
          <a:xfrm>
            <a:off x="538308" y="1628800"/>
            <a:ext cx="8153400" cy="5069160"/>
          </a:xfrm>
        </p:spPr>
        <p:txBody>
          <a:bodyPr>
            <a:normAutofit/>
          </a:bodyPr>
          <a:lstStyle/>
          <a:p>
            <a:pPr>
              <a:lnSpc>
                <a:spcPct val="90000"/>
              </a:lnSpc>
            </a:pPr>
            <a:r>
              <a:rPr lang="en-GB" altLang="en-US" sz="3200" u="sng" dirty="0"/>
              <a:t>Registers </a:t>
            </a:r>
          </a:p>
          <a:p>
            <a:pPr marL="0" indent="0">
              <a:lnSpc>
                <a:spcPct val="90000"/>
              </a:lnSpc>
              <a:buNone/>
            </a:pPr>
            <a:r>
              <a:rPr lang="en-GB" altLang="en-US" sz="2000" dirty="0"/>
              <a:t>Registers are special memory cells that operate at very high speed.  All arithmetic, logical or shift operations take place in registers and there are typically up to 16 general purpose registers in the CPU.</a:t>
            </a:r>
          </a:p>
          <a:p>
            <a:pPr marL="0" indent="0">
              <a:lnSpc>
                <a:spcPct val="90000"/>
              </a:lnSpc>
              <a:buNone/>
            </a:pPr>
            <a:endParaRPr lang="en-GB" altLang="en-US" sz="2000" dirty="0"/>
          </a:p>
          <a:p>
            <a:pPr marL="0" indent="0">
              <a:lnSpc>
                <a:spcPct val="90000"/>
              </a:lnSpc>
              <a:buNone/>
            </a:pPr>
            <a:r>
              <a:rPr lang="en-GB" altLang="en-US" sz="2000" dirty="0"/>
              <a:t>However, although most modern computers have many registers, some special-purpose processors still use a single </a:t>
            </a:r>
            <a:r>
              <a:rPr lang="en-GB" altLang="en-US" sz="2000" b="1" dirty="0"/>
              <a:t>accumulator</a:t>
            </a:r>
            <a:r>
              <a:rPr lang="en-GB" altLang="en-US" sz="2000" dirty="0"/>
              <a:t>, in order to simplify the design.  The accumulator takes the place of the general purpose registers.  For simplicity, we will assume that all calculations take place in a single register called the </a:t>
            </a:r>
            <a:r>
              <a:rPr lang="en-GB" altLang="en-US" sz="2000" b="1" dirty="0"/>
              <a:t>accumulator. </a:t>
            </a:r>
            <a:endParaRPr lang="en-GB" altLang="en-US" sz="2000" dirty="0"/>
          </a:p>
          <a:p>
            <a:pPr marL="0" indent="0">
              <a:lnSpc>
                <a:spcPct val="90000"/>
              </a:lnSpc>
              <a:buNone/>
            </a:pPr>
            <a:endParaRPr lang="en-GB" altLang="en-US" sz="3200" dirty="0"/>
          </a:p>
          <a:p>
            <a:pPr marL="0" indent="0">
              <a:lnSpc>
                <a:spcPct val="90000"/>
              </a:lnSpc>
              <a:buNone/>
            </a:pPr>
            <a:endParaRPr lang="en-GB" altLang="en-US" sz="3200" dirty="0"/>
          </a:p>
          <a:p>
            <a:pPr marL="0" indent="0">
              <a:lnSpc>
                <a:spcPct val="90000"/>
              </a:lnSpc>
              <a:buNone/>
            </a:pPr>
            <a:endParaRPr lang="en-GB" altLang="en-US" sz="3200" dirty="0"/>
          </a:p>
          <a:p>
            <a:pPr marL="0" indent="0">
              <a:lnSpc>
                <a:spcPct val="90000"/>
              </a:lnSpc>
              <a:buNone/>
            </a:pPr>
            <a:endParaRPr lang="en-GB" altLang="en-US" sz="3200" dirty="0"/>
          </a:p>
          <a:p>
            <a:pPr marL="0" indent="0">
              <a:lnSpc>
                <a:spcPct val="90000"/>
              </a:lnSpc>
              <a:buNone/>
            </a:pPr>
            <a:endParaRPr lang="en-GB" altLang="en-US" sz="3200" dirty="0"/>
          </a:p>
          <a:p>
            <a:pPr marL="0" indent="0">
              <a:lnSpc>
                <a:spcPct val="90000"/>
              </a:lnSpc>
              <a:buNone/>
            </a:pPr>
            <a:endParaRPr lang="en-GB" altLang="en-US" sz="3200" u="sng" dirty="0"/>
          </a:p>
        </p:txBody>
      </p:sp>
      <p:pic>
        <p:nvPicPr>
          <p:cNvPr id="1026" name="Picture 2" descr="Image result for A processo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64288" y="71886"/>
            <a:ext cx="1529752" cy="11473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70585633"/>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lstStyle/>
          <a:p>
            <a:r>
              <a:rPr lang="en-GB" dirty="0"/>
              <a:t>Parts of a processor</a:t>
            </a:r>
          </a:p>
        </p:txBody>
      </p:sp>
      <p:sp>
        <p:nvSpPr>
          <p:cNvPr id="12" name="Content Placeholder 11"/>
          <p:cNvSpPr>
            <a:spLocks noGrp="1"/>
          </p:cNvSpPr>
          <p:nvPr>
            <p:ph sz="quarter" idx="1"/>
          </p:nvPr>
        </p:nvSpPr>
        <p:spPr>
          <a:xfrm>
            <a:off x="538308" y="1628800"/>
            <a:ext cx="8153400" cy="5069160"/>
          </a:xfrm>
        </p:spPr>
        <p:txBody>
          <a:bodyPr>
            <a:normAutofit fontScale="92500" lnSpcReduction="20000"/>
          </a:bodyPr>
          <a:lstStyle/>
          <a:p>
            <a:pPr>
              <a:lnSpc>
                <a:spcPct val="90000"/>
              </a:lnSpc>
            </a:pPr>
            <a:r>
              <a:rPr lang="en-GB" altLang="en-US" sz="3200" u="sng" dirty="0"/>
              <a:t>Registers </a:t>
            </a:r>
          </a:p>
          <a:p>
            <a:pPr marL="0" indent="0">
              <a:lnSpc>
                <a:spcPct val="90000"/>
              </a:lnSpc>
              <a:buNone/>
            </a:pPr>
            <a:r>
              <a:rPr lang="en-GB" altLang="en-US" sz="2000" dirty="0"/>
              <a:t>Carrying out instructions one after the other requires many different pieces of information be held.   As well as the accumulator, there are several other special purpose registers.</a:t>
            </a:r>
          </a:p>
          <a:p>
            <a:pPr>
              <a:lnSpc>
                <a:spcPct val="90000"/>
              </a:lnSpc>
              <a:buFont typeface="Wingdings" panose="05000000000000000000" pitchFamily="2" charset="2"/>
              <a:buChar char="ü"/>
            </a:pPr>
            <a:r>
              <a:rPr lang="en-GB" altLang="en-US" sz="2000" dirty="0"/>
              <a:t>The </a:t>
            </a:r>
            <a:r>
              <a:rPr lang="en-GB" altLang="en-US" sz="2000" b="1" dirty="0"/>
              <a:t>program counter (PC), </a:t>
            </a:r>
            <a:r>
              <a:rPr lang="en-GB" altLang="en-US" sz="2000" dirty="0"/>
              <a:t>which holds the address of the next instruction to be executed.  This may be the next instruction in a sequence of instructions, or, if the current instruction is a branch or jump instruction, the address to jump to, copied from the current instruction register (CIR) to the PC.</a:t>
            </a:r>
          </a:p>
          <a:p>
            <a:pPr>
              <a:lnSpc>
                <a:spcPct val="90000"/>
              </a:lnSpc>
              <a:buFont typeface="Wingdings" panose="05000000000000000000" pitchFamily="2" charset="2"/>
              <a:buChar char="ü"/>
            </a:pPr>
            <a:r>
              <a:rPr lang="en-GB" altLang="en-US" sz="2000" dirty="0"/>
              <a:t>The </a:t>
            </a:r>
            <a:r>
              <a:rPr lang="en-GB" altLang="en-US" sz="2000" b="1" dirty="0"/>
              <a:t>current instruction register (CIR), </a:t>
            </a:r>
            <a:r>
              <a:rPr lang="en-GB" altLang="en-US" sz="2000" dirty="0"/>
              <a:t>which holds the current instructions being executed, divided into operand and opcode.  </a:t>
            </a:r>
          </a:p>
          <a:p>
            <a:pPr>
              <a:lnSpc>
                <a:spcPct val="90000"/>
              </a:lnSpc>
              <a:buFont typeface="Wingdings" panose="05000000000000000000" pitchFamily="2" charset="2"/>
              <a:buChar char="ü"/>
            </a:pPr>
            <a:r>
              <a:rPr lang="en-GB" altLang="en-US" sz="2000" dirty="0"/>
              <a:t>The </a:t>
            </a:r>
            <a:r>
              <a:rPr lang="en-GB" altLang="en-US" sz="2000" b="1" dirty="0"/>
              <a:t>memory address register (MAR) </a:t>
            </a:r>
            <a:r>
              <a:rPr lang="en-GB" altLang="en-US" sz="2000" dirty="0"/>
              <a:t>which holds the </a:t>
            </a:r>
            <a:r>
              <a:rPr lang="en-GB" altLang="en-US" sz="2000" b="1" dirty="0"/>
              <a:t>address </a:t>
            </a:r>
            <a:r>
              <a:rPr lang="en-GB" altLang="en-US" sz="2000" dirty="0"/>
              <a:t>of the memory location from which data (or an instruction) is to be fetched or to which data is to be written</a:t>
            </a:r>
          </a:p>
          <a:p>
            <a:pPr>
              <a:lnSpc>
                <a:spcPct val="90000"/>
              </a:lnSpc>
              <a:buFont typeface="Wingdings" panose="05000000000000000000" pitchFamily="2" charset="2"/>
              <a:buChar char="ü"/>
            </a:pPr>
            <a:r>
              <a:rPr lang="en-GB" altLang="en-US" sz="2000" dirty="0"/>
              <a:t>The </a:t>
            </a:r>
            <a:r>
              <a:rPr lang="en-GB" altLang="en-US" sz="2000" b="1" dirty="0"/>
              <a:t>memory data register (MDR) </a:t>
            </a:r>
            <a:r>
              <a:rPr lang="en-GB" altLang="en-US" sz="2000" dirty="0"/>
              <a:t>which is used to temporally store the </a:t>
            </a:r>
            <a:r>
              <a:rPr lang="en-GB" altLang="en-US" sz="2000" b="1" dirty="0"/>
              <a:t>data </a:t>
            </a:r>
            <a:r>
              <a:rPr lang="en-GB" altLang="en-US" sz="2000" dirty="0"/>
              <a:t>read from or written to memory.  It is sometimes known as the </a:t>
            </a:r>
            <a:r>
              <a:rPr lang="en-GB" altLang="en-US" sz="2000" b="1" dirty="0"/>
              <a:t>memory buffer register. </a:t>
            </a:r>
            <a:endParaRPr lang="en-GB" altLang="en-US" sz="3200" dirty="0"/>
          </a:p>
          <a:p>
            <a:pPr marL="0" indent="0">
              <a:lnSpc>
                <a:spcPct val="90000"/>
              </a:lnSpc>
              <a:buNone/>
            </a:pPr>
            <a:r>
              <a:rPr lang="en-GB" altLang="en-US" sz="2400" dirty="0"/>
              <a:t>** operand - </a:t>
            </a:r>
            <a:r>
              <a:rPr lang="en-GB" sz="2400" i="1" dirty="0"/>
              <a:t>the quantity on which an operation is to be done.</a:t>
            </a:r>
          </a:p>
          <a:p>
            <a:pPr marL="0" indent="0">
              <a:lnSpc>
                <a:spcPct val="90000"/>
              </a:lnSpc>
              <a:buNone/>
            </a:pPr>
            <a:r>
              <a:rPr lang="en-GB" altLang="en-US" sz="2400" i="1" dirty="0"/>
              <a:t>** opcode - </a:t>
            </a:r>
            <a:r>
              <a:rPr lang="en-GB" sz="2400" i="1" dirty="0"/>
              <a:t>is the portion of a machine language instruction that specifies the operation to be performed</a:t>
            </a:r>
            <a:endParaRPr lang="en-GB" altLang="en-US" sz="2400" i="1" dirty="0"/>
          </a:p>
          <a:p>
            <a:pPr marL="0" indent="0">
              <a:lnSpc>
                <a:spcPct val="90000"/>
              </a:lnSpc>
              <a:buNone/>
            </a:pPr>
            <a:endParaRPr lang="en-GB" altLang="en-US" sz="3200" dirty="0"/>
          </a:p>
          <a:p>
            <a:pPr marL="0" indent="0">
              <a:lnSpc>
                <a:spcPct val="90000"/>
              </a:lnSpc>
              <a:buNone/>
            </a:pPr>
            <a:endParaRPr lang="en-GB" altLang="en-US" sz="3200" dirty="0"/>
          </a:p>
          <a:p>
            <a:pPr marL="0" indent="0">
              <a:lnSpc>
                <a:spcPct val="90000"/>
              </a:lnSpc>
              <a:buNone/>
            </a:pPr>
            <a:endParaRPr lang="en-GB" altLang="en-US" sz="3200" u="sng" dirty="0"/>
          </a:p>
        </p:txBody>
      </p:sp>
      <p:pic>
        <p:nvPicPr>
          <p:cNvPr id="1026" name="Picture 2" descr="Image result for A processo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64288" y="71886"/>
            <a:ext cx="1529752" cy="11473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82115190"/>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lstStyle/>
          <a:p>
            <a:r>
              <a:rPr lang="en-GB" dirty="0"/>
              <a:t>Parts of a processor</a:t>
            </a:r>
          </a:p>
        </p:txBody>
      </p:sp>
      <p:sp>
        <p:nvSpPr>
          <p:cNvPr id="12" name="Content Placeholder 11"/>
          <p:cNvSpPr>
            <a:spLocks noGrp="1"/>
          </p:cNvSpPr>
          <p:nvPr>
            <p:ph sz="quarter" idx="1"/>
          </p:nvPr>
        </p:nvSpPr>
        <p:spPr>
          <a:xfrm>
            <a:off x="538308" y="1628800"/>
            <a:ext cx="8153400" cy="5069160"/>
          </a:xfrm>
        </p:spPr>
        <p:txBody>
          <a:bodyPr>
            <a:normAutofit/>
          </a:bodyPr>
          <a:lstStyle/>
          <a:p>
            <a:pPr>
              <a:lnSpc>
                <a:spcPct val="90000"/>
              </a:lnSpc>
            </a:pPr>
            <a:r>
              <a:rPr lang="en-GB" altLang="en-US" sz="3200" u="sng" dirty="0"/>
              <a:t>Registers </a:t>
            </a:r>
          </a:p>
          <a:p>
            <a:pPr marL="0" indent="0">
              <a:lnSpc>
                <a:spcPct val="90000"/>
              </a:lnSpc>
              <a:buNone/>
            </a:pPr>
            <a:endParaRPr lang="en-GB" altLang="en-US" sz="3200" dirty="0"/>
          </a:p>
          <a:p>
            <a:pPr marL="0" indent="0">
              <a:lnSpc>
                <a:spcPct val="90000"/>
              </a:lnSpc>
              <a:buNone/>
            </a:pPr>
            <a:endParaRPr lang="en-GB" altLang="en-US" sz="3200" dirty="0"/>
          </a:p>
          <a:p>
            <a:pPr marL="0" indent="0">
              <a:lnSpc>
                <a:spcPct val="90000"/>
              </a:lnSpc>
              <a:buNone/>
            </a:pPr>
            <a:endParaRPr lang="en-GB" altLang="en-US" sz="3200" u="sng" dirty="0"/>
          </a:p>
        </p:txBody>
      </p:sp>
      <p:pic>
        <p:nvPicPr>
          <p:cNvPr id="1026" name="Picture 2" descr="Image result for A processo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64288" y="71886"/>
            <a:ext cx="1529752" cy="1147314"/>
          </a:xfrm>
          <a:prstGeom prst="rect">
            <a:avLst/>
          </a:prstGeom>
          <a:noFill/>
          <a:extLst>
            <a:ext uri="{909E8E84-426E-40DD-AFC4-6F175D3DCCD1}">
              <a14:hiddenFill xmlns:a14="http://schemas.microsoft.com/office/drawing/2010/main">
                <a:solidFill>
                  <a:srgbClr val="FFFFFF"/>
                </a:solidFill>
              </a14:hiddenFill>
            </a:ext>
          </a:extLst>
        </p:spPr>
      </p:pic>
      <p:pic>
        <p:nvPicPr>
          <p:cNvPr id="11268" name="Picture 4" descr="Related image"/>
          <p:cNvPicPr>
            <a:picLocks noChangeAspect="1" noChangeArrowheads="1"/>
          </p:cNvPicPr>
          <p:nvPr/>
        </p:nvPicPr>
        <p:blipFill rotWithShape="1">
          <a:blip r:embed="rId3">
            <a:extLst>
              <a:ext uri="{28A0092B-C50C-407E-A947-70E740481C1C}">
                <a14:useLocalDpi xmlns:a14="http://schemas.microsoft.com/office/drawing/2010/main" val="0"/>
              </a:ext>
            </a:extLst>
          </a:blip>
          <a:srcRect t="5866" b="3166"/>
          <a:stretch/>
        </p:blipFill>
        <p:spPr bwMode="auto">
          <a:xfrm>
            <a:off x="1765334" y="2420888"/>
            <a:ext cx="5699348" cy="38884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60484578"/>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lstStyle/>
          <a:p>
            <a:r>
              <a:rPr lang="en-GB" dirty="0"/>
              <a:t>Parts of a processor</a:t>
            </a:r>
          </a:p>
        </p:txBody>
      </p:sp>
      <p:sp>
        <p:nvSpPr>
          <p:cNvPr id="12" name="Content Placeholder 11"/>
          <p:cNvSpPr>
            <a:spLocks noGrp="1"/>
          </p:cNvSpPr>
          <p:nvPr>
            <p:ph sz="quarter" idx="1"/>
          </p:nvPr>
        </p:nvSpPr>
        <p:spPr>
          <a:xfrm>
            <a:off x="612648" y="1600200"/>
            <a:ext cx="8153400" cy="5069160"/>
          </a:xfrm>
        </p:spPr>
        <p:txBody>
          <a:bodyPr>
            <a:normAutofit/>
          </a:bodyPr>
          <a:lstStyle/>
          <a:p>
            <a:pPr>
              <a:lnSpc>
                <a:spcPct val="90000"/>
              </a:lnSpc>
            </a:pPr>
            <a:r>
              <a:rPr lang="en-GB" altLang="en-US" sz="3200" u="sng" dirty="0"/>
              <a:t>Processor Components</a:t>
            </a:r>
          </a:p>
          <a:p>
            <a:pPr>
              <a:lnSpc>
                <a:spcPct val="90000"/>
              </a:lnSpc>
            </a:pPr>
            <a:endParaRPr lang="en-GB" altLang="en-US" sz="3200" u="sng" dirty="0"/>
          </a:p>
          <a:p>
            <a:pPr>
              <a:lnSpc>
                <a:spcPct val="90000"/>
              </a:lnSpc>
              <a:buFontTx/>
              <a:buChar char="•"/>
            </a:pPr>
            <a:r>
              <a:rPr lang="en-GB" altLang="en-US" sz="3200" b="1" dirty="0"/>
              <a:t>What you need to know </a:t>
            </a:r>
          </a:p>
          <a:p>
            <a:pPr marL="723900" indent="303213" defTabSz="495300">
              <a:lnSpc>
                <a:spcPct val="90000"/>
              </a:lnSpc>
              <a:buFont typeface="Wingdings" panose="05000000000000000000" pitchFamily="2" charset="2"/>
              <a:buChar char="ü"/>
              <a:tabLst>
                <a:tab pos="723900" algn="l"/>
              </a:tabLst>
            </a:pPr>
            <a:r>
              <a:rPr lang="en-GB" altLang="en-US" sz="2000" dirty="0"/>
              <a:t>Describe the function of the ALU and Control Unit </a:t>
            </a:r>
          </a:p>
          <a:p>
            <a:endParaRPr lang="en-GB" dirty="0"/>
          </a:p>
        </p:txBody>
      </p:sp>
      <p:pic>
        <p:nvPicPr>
          <p:cNvPr id="1026" name="Picture 2" descr="Image result for A processo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64288" y="71886"/>
            <a:ext cx="1529752" cy="1147314"/>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lstStyle/>
          <a:p>
            <a:r>
              <a:rPr lang="en-GB" dirty="0"/>
              <a:t>Parts of a processor</a:t>
            </a:r>
          </a:p>
        </p:txBody>
      </p:sp>
      <p:sp>
        <p:nvSpPr>
          <p:cNvPr id="12" name="Content Placeholder 11"/>
          <p:cNvSpPr>
            <a:spLocks noGrp="1"/>
          </p:cNvSpPr>
          <p:nvPr>
            <p:ph sz="quarter" idx="1"/>
          </p:nvPr>
        </p:nvSpPr>
        <p:spPr>
          <a:xfrm>
            <a:off x="612648" y="1600200"/>
            <a:ext cx="8153400" cy="5069160"/>
          </a:xfrm>
        </p:spPr>
        <p:txBody>
          <a:bodyPr>
            <a:normAutofit/>
          </a:bodyPr>
          <a:lstStyle/>
          <a:p>
            <a:pPr>
              <a:lnSpc>
                <a:spcPct val="90000"/>
              </a:lnSpc>
            </a:pPr>
            <a:r>
              <a:rPr lang="en-GB" altLang="en-US" sz="3200" u="sng" dirty="0"/>
              <a:t>The Central Processing Unit</a:t>
            </a:r>
          </a:p>
          <a:p>
            <a:pPr marL="0" indent="0">
              <a:lnSpc>
                <a:spcPct val="90000"/>
              </a:lnSpc>
              <a:buNone/>
            </a:pPr>
            <a:r>
              <a:rPr lang="en-GB" altLang="en-US" sz="2000" dirty="0"/>
              <a:t>The CPU, also known simply as the processor, has a number of different components which enable it to carry out its task of executing instructions.</a:t>
            </a:r>
          </a:p>
          <a:p>
            <a:pPr marL="0" indent="0">
              <a:lnSpc>
                <a:spcPct val="90000"/>
              </a:lnSpc>
              <a:buNone/>
            </a:pPr>
            <a:r>
              <a:rPr lang="en-GB" altLang="en-US" sz="2000" dirty="0"/>
              <a:t>These components include:</a:t>
            </a:r>
          </a:p>
          <a:p>
            <a:pPr>
              <a:lnSpc>
                <a:spcPct val="90000"/>
              </a:lnSpc>
              <a:buFont typeface="Wingdings" panose="05000000000000000000" pitchFamily="2" charset="2"/>
              <a:buChar char="ü"/>
            </a:pPr>
            <a:r>
              <a:rPr lang="en-GB" altLang="en-US" sz="2000" dirty="0"/>
              <a:t>Control Unit</a:t>
            </a:r>
          </a:p>
          <a:p>
            <a:pPr>
              <a:lnSpc>
                <a:spcPct val="90000"/>
              </a:lnSpc>
              <a:buFont typeface="Wingdings" panose="05000000000000000000" pitchFamily="2" charset="2"/>
              <a:buChar char="ü"/>
            </a:pPr>
            <a:r>
              <a:rPr lang="en-GB" altLang="en-US" sz="2000" dirty="0"/>
              <a:t>Buses </a:t>
            </a:r>
          </a:p>
          <a:p>
            <a:pPr>
              <a:lnSpc>
                <a:spcPct val="90000"/>
              </a:lnSpc>
              <a:buFont typeface="Wingdings" panose="05000000000000000000" pitchFamily="2" charset="2"/>
              <a:buChar char="ü"/>
            </a:pPr>
            <a:r>
              <a:rPr lang="en-GB" altLang="en-US" sz="2000" dirty="0"/>
              <a:t>Arithmetic/logic unit (ALU)</a:t>
            </a:r>
          </a:p>
          <a:p>
            <a:pPr>
              <a:lnSpc>
                <a:spcPct val="90000"/>
              </a:lnSpc>
              <a:buFont typeface="Wingdings" panose="05000000000000000000" pitchFamily="2" charset="2"/>
              <a:buChar char="ü"/>
            </a:pPr>
            <a:r>
              <a:rPr lang="en-GB" altLang="en-US" sz="2000" dirty="0"/>
              <a:t>Dedicated registers  </a:t>
            </a:r>
          </a:p>
        </p:txBody>
      </p:sp>
      <p:pic>
        <p:nvPicPr>
          <p:cNvPr id="1026" name="Picture 2" descr="Image result for A processo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64288" y="71886"/>
            <a:ext cx="1529752" cy="11473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69927103"/>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lstStyle/>
          <a:p>
            <a:r>
              <a:rPr lang="en-GB" dirty="0"/>
              <a:t>Parts of a processor</a:t>
            </a:r>
          </a:p>
        </p:txBody>
      </p:sp>
      <p:sp>
        <p:nvSpPr>
          <p:cNvPr id="12" name="Content Placeholder 11"/>
          <p:cNvSpPr>
            <a:spLocks noGrp="1"/>
          </p:cNvSpPr>
          <p:nvPr>
            <p:ph sz="quarter" idx="1"/>
          </p:nvPr>
        </p:nvSpPr>
        <p:spPr>
          <a:xfrm>
            <a:off x="538308" y="1628800"/>
            <a:ext cx="8153400" cy="5069160"/>
          </a:xfrm>
        </p:spPr>
        <p:txBody>
          <a:bodyPr>
            <a:normAutofit/>
          </a:bodyPr>
          <a:lstStyle/>
          <a:p>
            <a:pPr>
              <a:lnSpc>
                <a:spcPct val="90000"/>
              </a:lnSpc>
            </a:pPr>
            <a:r>
              <a:rPr lang="en-GB" altLang="en-US" sz="3200" u="sng" dirty="0"/>
              <a:t>Control Unit</a:t>
            </a:r>
          </a:p>
          <a:p>
            <a:pPr marL="0" indent="0">
              <a:lnSpc>
                <a:spcPct val="90000"/>
              </a:lnSpc>
              <a:buNone/>
            </a:pPr>
            <a:r>
              <a:rPr lang="en-GB" altLang="en-US" sz="2000" dirty="0"/>
              <a:t>The Control Unit controls and coordinates the activities of the CPU, directing the flow of data between the CPU and other devices .  It accepts the next instruction, decodes it into several sequential steps such as fetching addresses and data from memory, manages its execution and stores the resulting data back in memory or registers. </a:t>
            </a:r>
          </a:p>
          <a:p>
            <a:pPr marL="0" indent="0">
              <a:lnSpc>
                <a:spcPct val="90000"/>
              </a:lnSpc>
              <a:buNone/>
            </a:pPr>
            <a:endParaRPr lang="en-GB" altLang="en-US" sz="2000" dirty="0"/>
          </a:p>
          <a:p>
            <a:pPr marL="0" indent="0">
              <a:lnSpc>
                <a:spcPct val="90000"/>
              </a:lnSpc>
              <a:buNone/>
            </a:pPr>
            <a:endParaRPr lang="en-GB" altLang="en-US" sz="2000" dirty="0"/>
          </a:p>
        </p:txBody>
      </p:sp>
      <p:pic>
        <p:nvPicPr>
          <p:cNvPr id="1026" name="Picture 2" descr="Image result for A processo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64288" y="71886"/>
            <a:ext cx="1529752" cy="1147314"/>
          </a:xfrm>
          <a:prstGeom prst="rect">
            <a:avLst/>
          </a:prstGeom>
          <a:noFill/>
          <a:extLst>
            <a:ext uri="{909E8E84-426E-40DD-AFC4-6F175D3DCCD1}">
              <a14:hiddenFill xmlns:a14="http://schemas.microsoft.com/office/drawing/2010/main">
                <a:solidFill>
                  <a:srgbClr val="FFFFFF"/>
                </a:solidFill>
              </a14:hiddenFill>
            </a:ext>
          </a:extLst>
        </p:spPr>
      </p:pic>
      <p:pic>
        <p:nvPicPr>
          <p:cNvPr id="2050" name="Picture 2" descr="Image result for cpu control uni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30411" y="3636317"/>
            <a:ext cx="4517873" cy="303673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14576489"/>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lstStyle/>
          <a:p>
            <a:r>
              <a:rPr lang="en-GB" dirty="0"/>
              <a:t>Parts of a processor</a:t>
            </a:r>
          </a:p>
        </p:txBody>
      </p:sp>
      <p:sp>
        <p:nvSpPr>
          <p:cNvPr id="12" name="Content Placeholder 11"/>
          <p:cNvSpPr>
            <a:spLocks noGrp="1"/>
          </p:cNvSpPr>
          <p:nvPr>
            <p:ph sz="quarter" idx="1"/>
          </p:nvPr>
        </p:nvSpPr>
        <p:spPr>
          <a:xfrm>
            <a:off x="538308" y="1628800"/>
            <a:ext cx="8153400" cy="5069160"/>
          </a:xfrm>
        </p:spPr>
        <p:txBody>
          <a:bodyPr>
            <a:normAutofit/>
          </a:bodyPr>
          <a:lstStyle/>
          <a:p>
            <a:pPr>
              <a:lnSpc>
                <a:spcPct val="90000"/>
              </a:lnSpc>
            </a:pPr>
            <a:r>
              <a:rPr lang="en-GB" altLang="en-US" sz="3200" u="sng" dirty="0"/>
              <a:t>Buses</a:t>
            </a:r>
          </a:p>
          <a:p>
            <a:pPr marL="0" indent="0">
              <a:lnSpc>
                <a:spcPct val="90000"/>
              </a:lnSpc>
              <a:buNone/>
            </a:pPr>
            <a:r>
              <a:rPr lang="en-GB" altLang="en-US" sz="2000" dirty="0"/>
              <a:t>A bus is a set of parallel wires connecting two or more components of a computer.  It typically consists of 8,16,32 or 64 lines.</a:t>
            </a:r>
          </a:p>
          <a:p>
            <a:pPr marL="0" indent="0">
              <a:lnSpc>
                <a:spcPct val="90000"/>
              </a:lnSpc>
              <a:buNone/>
            </a:pPr>
            <a:endParaRPr lang="en-GB" altLang="en-US" sz="2000" dirty="0"/>
          </a:p>
          <a:p>
            <a:pPr marL="0" indent="0">
              <a:lnSpc>
                <a:spcPct val="90000"/>
              </a:lnSpc>
              <a:buNone/>
            </a:pPr>
            <a:r>
              <a:rPr lang="en-GB" altLang="en-US" sz="2000" dirty="0"/>
              <a:t>The processor is connected to main memory by three separate buses.  When the CPU wishes to access a particular main memory location, it sends this address to memory on the </a:t>
            </a:r>
            <a:r>
              <a:rPr lang="en-GB" altLang="en-US" sz="2000" b="1" dirty="0"/>
              <a:t>address bus.  </a:t>
            </a:r>
            <a:r>
              <a:rPr lang="en-GB" altLang="en-US" sz="2000" dirty="0"/>
              <a:t>The data in that location is then returned to the CPU on the data bus.  Control signals are sent along the </a:t>
            </a:r>
            <a:r>
              <a:rPr lang="en-GB" altLang="en-US" sz="2000" b="1" dirty="0"/>
              <a:t>control bus. </a:t>
            </a:r>
            <a:endParaRPr lang="en-GB" altLang="en-US" sz="2000" dirty="0"/>
          </a:p>
          <a:p>
            <a:pPr marL="0" indent="0">
              <a:lnSpc>
                <a:spcPct val="90000"/>
              </a:lnSpc>
              <a:buNone/>
            </a:pPr>
            <a:endParaRPr lang="en-GB" altLang="en-US" sz="2000" dirty="0"/>
          </a:p>
          <a:p>
            <a:pPr marL="0" indent="0">
              <a:lnSpc>
                <a:spcPct val="90000"/>
              </a:lnSpc>
              <a:buNone/>
            </a:pPr>
            <a:endParaRPr lang="en-GB" altLang="en-US" sz="2000" dirty="0"/>
          </a:p>
        </p:txBody>
      </p:sp>
      <p:pic>
        <p:nvPicPr>
          <p:cNvPr id="1026" name="Picture 2" descr="Image result for A processo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64288" y="71886"/>
            <a:ext cx="1529752" cy="11473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0002938"/>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lstStyle/>
          <a:p>
            <a:r>
              <a:rPr lang="en-GB" dirty="0"/>
              <a:t>Parts of a processor</a:t>
            </a:r>
          </a:p>
        </p:txBody>
      </p:sp>
      <p:sp>
        <p:nvSpPr>
          <p:cNvPr id="12" name="Content Placeholder 11"/>
          <p:cNvSpPr>
            <a:spLocks noGrp="1"/>
          </p:cNvSpPr>
          <p:nvPr>
            <p:ph sz="quarter" idx="1"/>
          </p:nvPr>
        </p:nvSpPr>
        <p:spPr>
          <a:xfrm>
            <a:off x="538308" y="1628800"/>
            <a:ext cx="8153400" cy="5069160"/>
          </a:xfrm>
        </p:spPr>
        <p:txBody>
          <a:bodyPr>
            <a:normAutofit/>
          </a:bodyPr>
          <a:lstStyle/>
          <a:p>
            <a:pPr>
              <a:lnSpc>
                <a:spcPct val="90000"/>
              </a:lnSpc>
            </a:pPr>
            <a:r>
              <a:rPr lang="en-GB" altLang="en-US" sz="3200" u="sng" dirty="0"/>
              <a:t>Buses</a:t>
            </a:r>
          </a:p>
          <a:p>
            <a:pPr marL="0" indent="0">
              <a:lnSpc>
                <a:spcPct val="90000"/>
              </a:lnSpc>
              <a:buNone/>
            </a:pPr>
            <a:endParaRPr lang="en-GB" altLang="en-US" sz="2000" dirty="0"/>
          </a:p>
          <a:p>
            <a:pPr marL="0" indent="0">
              <a:lnSpc>
                <a:spcPct val="90000"/>
              </a:lnSpc>
              <a:buNone/>
            </a:pPr>
            <a:endParaRPr lang="en-GB" altLang="en-US" sz="2000" dirty="0"/>
          </a:p>
        </p:txBody>
      </p:sp>
      <p:pic>
        <p:nvPicPr>
          <p:cNvPr id="1026" name="Picture 2" descr="Image result for A processo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64288" y="71886"/>
            <a:ext cx="1529752" cy="1147314"/>
          </a:xfrm>
          <a:prstGeom prst="rect">
            <a:avLst/>
          </a:prstGeom>
          <a:noFill/>
          <a:extLst>
            <a:ext uri="{909E8E84-426E-40DD-AFC4-6F175D3DCCD1}">
              <a14:hiddenFill xmlns:a14="http://schemas.microsoft.com/office/drawing/2010/main">
                <a:solidFill>
                  <a:srgbClr val="FFFFFF"/>
                </a:solidFill>
              </a14:hiddenFill>
            </a:ext>
          </a:extLst>
        </p:spPr>
      </p:pic>
      <p:pic>
        <p:nvPicPr>
          <p:cNvPr id="4098" name="Picture 2" descr="Image result for cpu buse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91680" y="1772816"/>
            <a:ext cx="6367743" cy="46643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85957331"/>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lstStyle/>
          <a:p>
            <a:r>
              <a:rPr lang="en-GB" dirty="0"/>
              <a:t>Parts of a processor</a:t>
            </a:r>
          </a:p>
        </p:txBody>
      </p:sp>
      <p:sp>
        <p:nvSpPr>
          <p:cNvPr id="12" name="Content Placeholder 11"/>
          <p:cNvSpPr>
            <a:spLocks noGrp="1"/>
          </p:cNvSpPr>
          <p:nvPr>
            <p:ph sz="quarter" idx="1"/>
          </p:nvPr>
        </p:nvSpPr>
        <p:spPr>
          <a:xfrm>
            <a:off x="538308" y="1628800"/>
            <a:ext cx="8153400" cy="5069160"/>
          </a:xfrm>
        </p:spPr>
        <p:txBody>
          <a:bodyPr>
            <a:normAutofit/>
          </a:bodyPr>
          <a:lstStyle/>
          <a:p>
            <a:pPr>
              <a:lnSpc>
                <a:spcPct val="90000"/>
              </a:lnSpc>
            </a:pPr>
            <a:r>
              <a:rPr lang="en-GB" altLang="en-US" sz="3200" u="sng" dirty="0"/>
              <a:t>Buses</a:t>
            </a:r>
          </a:p>
          <a:p>
            <a:pPr marL="0" indent="0">
              <a:lnSpc>
                <a:spcPct val="90000"/>
              </a:lnSpc>
              <a:buNone/>
            </a:pPr>
            <a:endParaRPr lang="en-GB" altLang="en-US" sz="2000" dirty="0"/>
          </a:p>
          <a:p>
            <a:pPr marL="0" indent="0">
              <a:lnSpc>
                <a:spcPct val="90000"/>
              </a:lnSpc>
              <a:buNone/>
            </a:pPr>
            <a:r>
              <a:rPr lang="en-GB" altLang="en-US" sz="2000" dirty="0"/>
              <a:t>In the previous figure, you can see that the data, address and control buses connect the processor, memory and I/O controllers (Input and Output).  These three buses are known collectively as the </a:t>
            </a:r>
            <a:r>
              <a:rPr lang="en-GB" altLang="en-US" sz="2000" b="1" dirty="0"/>
              <a:t>system bus</a:t>
            </a:r>
            <a:r>
              <a:rPr lang="en-GB" altLang="en-US" sz="2000" dirty="0"/>
              <a:t>.  Each bus is a shared transmission medium, so that only one device can transmit along a bus at any one time. </a:t>
            </a:r>
          </a:p>
          <a:p>
            <a:pPr marL="0" indent="0">
              <a:lnSpc>
                <a:spcPct val="90000"/>
              </a:lnSpc>
              <a:buNone/>
            </a:pPr>
            <a:endParaRPr lang="en-GB" altLang="en-US" sz="2000" dirty="0"/>
          </a:p>
          <a:p>
            <a:pPr marL="0" indent="0">
              <a:lnSpc>
                <a:spcPct val="90000"/>
              </a:lnSpc>
              <a:buNone/>
            </a:pPr>
            <a:r>
              <a:rPr lang="en-GB" altLang="en-US" sz="2000" dirty="0"/>
              <a:t>Data and control signals travel in both directions between the processor, memory and I/O controllers.  Addresses, on the other hand, travel only one way along the address bus: the processor sends the address of an instruction, or of data to be stored or retrieved, </a:t>
            </a:r>
            <a:r>
              <a:rPr lang="en-GB" altLang="en-US" sz="2000" b="1" dirty="0"/>
              <a:t>to </a:t>
            </a:r>
            <a:r>
              <a:rPr lang="en-GB" altLang="en-US" sz="2000" dirty="0"/>
              <a:t>memory or </a:t>
            </a:r>
            <a:r>
              <a:rPr lang="en-GB" altLang="en-US" sz="2000" b="1" dirty="0"/>
              <a:t>to </a:t>
            </a:r>
            <a:r>
              <a:rPr lang="en-GB" altLang="en-US" sz="2000" dirty="0"/>
              <a:t>an I/O controller.   </a:t>
            </a:r>
          </a:p>
          <a:p>
            <a:pPr marL="0" indent="0">
              <a:lnSpc>
                <a:spcPct val="90000"/>
              </a:lnSpc>
              <a:buNone/>
            </a:pPr>
            <a:endParaRPr lang="en-GB" altLang="en-US" sz="2000" dirty="0"/>
          </a:p>
          <a:p>
            <a:pPr marL="0" indent="0">
              <a:lnSpc>
                <a:spcPct val="90000"/>
              </a:lnSpc>
              <a:buNone/>
            </a:pPr>
            <a:r>
              <a:rPr lang="en-GB" altLang="en-US" sz="2000" dirty="0"/>
              <a:t>**</a:t>
            </a:r>
            <a:r>
              <a:rPr lang="en-GB" sz="2000" i="1" dirty="0"/>
              <a:t>The input/output controller is a device that interfaces between an input or output device and the computer or hardware device.</a:t>
            </a:r>
            <a:endParaRPr lang="en-GB" altLang="en-US" sz="2000" i="1" dirty="0"/>
          </a:p>
        </p:txBody>
      </p:sp>
      <p:pic>
        <p:nvPicPr>
          <p:cNvPr id="1026" name="Picture 2" descr="Image result for A processo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64288" y="71886"/>
            <a:ext cx="1529752" cy="11473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82687981"/>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lstStyle/>
          <a:p>
            <a:r>
              <a:rPr lang="en-GB" dirty="0"/>
              <a:t>Parts of a processor</a:t>
            </a:r>
          </a:p>
        </p:txBody>
      </p:sp>
      <p:sp>
        <p:nvSpPr>
          <p:cNvPr id="12" name="Content Placeholder 11"/>
          <p:cNvSpPr>
            <a:spLocks noGrp="1"/>
          </p:cNvSpPr>
          <p:nvPr>
            <p:ph sz="quarter" idx="1"/>
          </p:nvPr>
        </p:nvSpPr>
        <p:spPr>
          <a:xfrm>
            <a:off x="538308" y="1628800"/>
            <a:ext cx="8153400" cy="5069160"/>
          </a:xfrm>
        </p:spPr>
        <p:txBody>
          <a:bodyPr>
            <a:normAutofit fontScale="92500" lnSpcReduction="20000"/>
          </a:bodyPr>
          <a:lstStyle/>
          <a:p>
            <a:pPr>
              <a:lnSpc>
                <a:spcPct val="90000"/>
              </a:lnSpc>
            </a:pPr>
            <a:r>
              <a:rPr lang="en-GB" altLang="en-US" sz="3200" u="sng" dirty="0"/>
              <a:t>Control Bus</a:t>
            </a:r>
          </a:p>
          <a:p>
            <a:pPr marL="0" indent="0">
              <a:lnSpc>
                <a:spcPct val="90000"/>
              </a:lnSpc>
              <a:buNone/>
            </a:pPr>
            <a:r>
              <a:rPr lang="en-GB" altLang="en-US" sz="2000" dirty="0"/>
              <a:t>The control bus is a bi-directional bus, meaning that signals ca be carried in bot directions.  The data and address buses are shared by all components of the systems.  Control lines must therefore be provided to ensure that access to and use of the data and address buses by the different components of the system does not lead to conflict.</a:t>
            </a:r>
          </a:p>
          <a:p>
            <a:pPr marL="0" indent="0">
              <a:lnSpc>
                <a:spcPct val="90000"/>
              </a:lnSpc>
              <a:buNone/>
            </a:pPr>
            <a:endParaRPr lang="en-GB" altLang="en-US" sz="2000" dirty="0"/>
          </a:p>
          <a:p>
            <a:pPr marL="0" indent="0">
              <a:lnSpc>
                <a:spcPct val="90000"/>
              </a:lnSpc>
              <a:buNone/>
            </a:pPr>
            <a:r>
              <a:rPr lang="en-GB" altLang="en-US" sz="2000" dirty="0"/>
              <a:t>The purpose of the control bus is to transmit command, timing and specific status information between system components.</a:t>
            </a:r>
          </a:p>
          <a:p>
            <a:pPr marL="0" indent="0">
              <a:lnSpc>
                <a:spcPct val="90000"/>
              </a:lnSpc>
              <a:buNone/>
            </a:pPr>
            <a:r>
              <a:rPr lang="en-GB" altLang="en-US" sz="2000" dirty="0"/>
              <a:t>Control lines include:</a:t>
            </a:r>
          </a:p>
          <a:p>
            <a:pPr>
              <a:lnSpc>
                <a:spcPct val="90000"/>
              </a:lnSpc>
              <a:buFont typeface="Wingdings" panose="05000000000000000000" pitchFamily="2" charset="2"/>
              <a:buChar char="ü"/>
            </a:pPr>
            <a:r>
              <a:rPr lang="en-GB" altLang="en-US" sz="2000" dirty="0"/>
              <a:t>Bus Request – indicates that a device is requesting the use of the data bus</a:t>
            </a:r>
          </a:p>
          <a:p>
            <a:pPr>
              <a:lnSpc>
                <a:spcPct val="90000"/>
              </a:lnSpc>
              <a:buFont typeface="Wingdings" panose="05000000000000000000" pitchFamily="2" charset="2"/>
              <a:buChar char="ü"/>
            </a:pPr>
            <a:r>
              <a:rPr lang="en-GB" altLang="en-US" sz="2000" dirty="0"/>
              <a:t>Bus Grant – indicates that the CPU has granted access to the data bus</a:t>
            </a:r>
          </a:p>
          <a:p>
            <a:pPr>
              <a:lnSpc>
                <a:spcPct val="90000"/>
              </a:lnSpc>
              <a:buFont typeface="Wingdings" panose="05000000000000000000" pitchFamily="2" charset="2"/>
              <a:buChar char="ü"/>
            </a:pPr>
            <a:r>
              <a:rPr lang="en-GB" altLang="en-US" sz="2000" dirty="0"/>
              <a:t>Memory Write – causes data on the data bus to be written into the addressed location </a:t>
            </a:r>
          </a:p>
          <a:p>
            <a:pPr>
              <a:lnSpc>
                <a:spcPct val="90000"/>
              </a:lnSpc>
              <a:buFont typeface="Wingdings" panose="05000000000000000000" pitchFamily="2" charset="2"/>
              <a:buChar char="ü"/>
            </a:pPr>
            <a:r>
              <a:rPr lang="en-GB" altLang="en-US" sz="2000" dirty="0"/>
              <a:t>Memory Read – causes data </a:t>
            </a:r>
            <a:r>
              <a:rPr lang="en-GB" altLang="en-US" sz="2000" dirty="0"/>
              <a:t>from the addressed location to be placed on the data bus</a:t>
            </a:r>
          </a:p>
          <a:p>
            <a:pPr>
              <a:lnSpc>
                <a:spcPct val="90000"/>
              </a:lnSpc>
              <a:buFont typeface="Wingdings" panose="05000000000000000000" pitchFamily="2" charset="2"/>
              <a:buChar char="ü"/>
            </a:pPr>
            <a:r>
              <a:rPr lang="en-GB" altLang="en-US" sz="2000" dirty="0"/>
              <a:t>Interrupt Request – indicates that a device is requesting access to the CPU </a:t>
            </a:r>
          </a:p>
          <a:p>
            <a:pPr>
              <a:lnSpc>
                <a:spcPct val="90000"/>
              </a:lnSpc>
              <a:buFont typeface="Wingdings" panose="05000000000000000000" pitchFamily="2" charset="2"/>
              <a:buChar char="ü"/>
            </a:pPr>
            <a:r>
              <a:rPr lang="en-GB" altLang="en-US" sz="2000" dirty="0"/>
              <a:t>Clock – used to synchronise operations</a:t>
            </a:r>
            <a:endParaRPr lang="en-GB" altLang="en-US" sz="2000" dirty="0"/>
          </a:p>
        </p:txBody>
      </p:sp>
      <p:pic>
        <p:nvPicPr>
          <p:cNvPr id="1026" name="Picture 2" descr="Image result for A processo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64288" y="71886"/>
            <a:ext cx="1529752" cy="11473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39223226"/>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lstStyle/>
          <a:p>
            <a:r>
              <a:rPr lang="en-GB" dirty="0"/>
              <a:t>Parts of a processor</a:t>
            </a:r>
          </a:p>
        </p:txBody>
      </p:sp>
      <p:sp>
        <p:nvSpPr>
          <p:cNvPr id="12" name="Content Placeholder 11"/>
          <p:cNvSpPr>
            <a:spLocks noGrp="1"/>
          </p:cNvSpPr>
          <p:nvPr>
            <p:ph sz="quarter" idx="1"/>
          </p:nvPr>
        </p:nvSpPr>
        <p:spPr>
          <a:xfrm>
            <a:off x="538308" y="1628800"/>
            <a:ext cx="8153400" cy="5069160"/>
          </a:xfrm>
        </p:spPr>
        <p:txBody>
          <a:bodyPr>
            <a:normAutofit/>
          </a:bodyPr>
          <a:lstStyle/>
          <a:p>
            <a:pPr>
              <a:lnSpc>
                <a:spcPct val="90000"/>
              </a:lnSpc>
            </a:pPr>
            <a:r>
              <a:rPr lang="en-GB" altLang="en-US" sz="3200" u="sng" dirty="0"/>
              <a:t>Data Bus </a:t>
            </a:r>
          </a:p>
          <a:p>
            <a:pPr marL="0" indent="0">
              <a:lnSpc>
                <a:spcPct val="90000"/>
              </a:lnSpc>
              <a:buNone/>
            </a:pPr>
            <a:r>
              <a:rPr lang="en-GB" altLang="en-US" sz="2000" dirty="0"/>
              <a:t>The data bus, typically consisting of 8, 16, 32, 64 separate lines, provides a bi-directional path for moving data and instructions between system components</a:t>
            </a:r>
          </a:p>
        </p:txBody>
      </p:sp>
      <p:pic>
        <p:nvPicPr>
          <p:cNvPr id="1026" name="Picture 2" descr="Image result for A processo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64288" y="71886"/>
            <a:ext cx="1529752" cy="11473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63953248"/>
      </p:ext>
    </p:extLst>
  </p:cSld>
  <p:clrMapOvr>
    <a:masterClrMapping/>
  </p:clrMapOvr>
  <p:transition/>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12084</TotalTime>
  <Words>1117</Words>
  <Application>Microsoft Office PowerPoint</Application>
  <PresentationFormat>On-screen Show (4:3)</PresentationFormat>
  <Paragraphs>82</Paragraphs>
  <Slides>14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Tw Cen MT</vt:lpstr>
      <vt:lpstr>Wingdings</vt:lpstr>
      <vt:lpstr>Wingdings 2</vt:lpstr>
      <vt:lpstr>Median</vt:lpstr>
      <vt:lpstr>Parts of a Processor</vt:lpstr>
      <vt:lpstr>Parts of a processor</vt:lpstr>
      <vt:lpstr>Parts of a processor</vt:lpstr>
      <vt:lpstr>Parts of a processor</vt:lpstr>
      <vt:lpstr>Parts of a processor</vt:lpstr>
      <vt:lpstr>Parts of a processor</vt:lpstr>
      <vt:lpstr>Parts of a processor</vt:lpstr>
      <vt:lpstr>Parts of a processor</vt:lpstr>
      <vt:lpstr>Parts of a processor</vt:lpstr>
      <vt:lpstr>Parts of a processor</vt:lpstr>
      <vt:lpstr>Parts of a processor</vt:lpstr>
      <vt:lpstr>Parts of a processor</vt:lpstr>
      <vt:lpstr>Parts of a processor</vt:lpstr>
      <vt:lpstr>Parts of a processor</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Miss Newport</dc:creator>
  <cp:lastModifiedBy>Mrs R Lofthouse</cp:lastModifiedBy>
  <cp:revision>362</cp:revision>
  <dcterms:created xsi:type="dcterms:W3CDTF">2014-06-23T10:47:17Z</dcterms:created>
  <dcterms:modified xsi:type="dcterms:W3CDTF">2016-12-11T23:52:06Z</dcterms:modified>
</cp:coreProperties>
</file>