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96525" autoAdjust="0"/>
  </p:normalViewPr>
  <p:slideViewPr>
    <p:cSldViewPr snapToGrid="0">
      <p:cViewPr>
        <p:scale>
          <a:sx n="100" d="100"/>
          <a:sy n="100" d="100"/>
        </p:scale>
        <p:origin x="9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04/12/2016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421924"/>
            <a:ext cx="1195261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300" dirty="0">
                <a:cs typeface="Consolas" panose="020B0609020204030204" pitchFamily="49" charset="0"/>
              </a:rPr>
              <a:t>Without the aid of any other resources match the follow Rules to their associated meanings, Boolean Algebra and real world examples.  One has been done for you.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>
                <a:solidFill>
                  <a:srgbClr val="C00000"/>
                </a:solidFill>
              </a:rPr>
              <a:t>Use the following rules to derive or simplify statements in Boolean algebra: De Morgan's Laws, distribution, association, commutation, double negation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79" y="1880997"/>
            <a:ext cx="1334045" cy="41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De Morgan’s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107579" y="2752944"/>
            <a:ext cx="1334045" cy="41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Distribution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107579" y="3624891"/>
            <a:ext cx="1334045" cy="41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Association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07579" y="4496838"/>
            <a:ext cx="1334045" cy="41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Commutation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7578" y="5368785"/>
            <a:ext cx="1334045" cy="4128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Double Negation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7577" y="6226823"/>
            <a:ext cx="1334045" cy="4128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Absorption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997202"/>
              </p:ext>
            </p:extLst>
          </p:nvPr>
        </p:nvGraphicFramePr>
        <p:xfrm>
          <a:off x="1912791" y="1791296"/>
          <a:ext cx="2496065" cy="4917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6065">
                  <a:extLst>
                    <a:ext uri="{9D8B030D-6E8A-4147-A177-3AD203B41FA5}">
                      <a16:colId xmlns:a16="http://schemas.microsoft.com/office/drawing/2014/main" val="2152084169"/>
                    </a:ext>
                  </a:extLst>
                </a:gridCol>
              </a:tblGrid>
              <a:tr h="7939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The order of application of two separate terms is not important.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913290"/>
                  </a:ext>
                </a:extLst>
              </a:tr>
              <a:tr h="7939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NOT NOT A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(double negative) = "A"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248780"/>
                  </a:ext>
                </a:extLst>
              </a:tr>
              <a:tr h="94817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Where the rule applies the second term inside the bracket can always be eliminated and “absorbed” by the term outside the bracket.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174912"/>
                  </a:ext>
                </a:extLst>
              </a:tr>
              <a:tr h="7939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Either logical function AND or </a:t>
                      </a:r>
                      <a:r>
                        <a:rPr lang="en-GB" sz="1100" b="0" dirty="0" err="1">
                          <a:solidFill>
                            <a:schemeClr val="tx1"/>
                          </a:solidFill>
                          <a:effectLst/>
                        </a:rPr>
                        <a:t>OR</a:t>
                      </a: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 may be replaced by the other, given certain changes to the equation.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137059"/>
                  </a:ext>
                </a:extLst>
              </a:tr>
              <a:tr h="7939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This law allows for the removal of brackets from an expression and the regrouping of the variables.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857842"/>
                  </a:ext>
                </a:extLst>
              </a:tr>
              <a:tr h="7939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</a:rPr>
                        <a:t>This law allows for the multiplying or factoring out of an expression.</a:t>
                      </a:r>
                      <a:endParaRPr lang="en-GB" sz="1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555348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31091"/>
              </p:ext>
            </p:extLst>
          </p:nvPr>
        </p:nvGraphicFramePr>
        <p:xfrm>
          <a:off x="8167819" y="1800523"/>
          <a:ext cx="3892376" cy="4917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2376">
                  <a:extLst>
                    <a:ext uri="{9D8B030D-6E8A-4147-A177-3AD203B41FA5}">
                      <a16:colId xmlns:a16="http://schemas.microsoft.com/office/drawing/2014/main" val="940477361"/>
                    </a:ext>
                  </a:extLst>
                </a:gridCol>
              </a:tblGrid>
              <a:tr h="806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You can choose 1 main course and either a start or a desert.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Is the same as…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You can choose 1 main and 1 starter or you can choose 1 main and 1 desert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284442"/>
                  </a:ext>
                </a:extLst>
              </a:tr>
              <a:tr h="80638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“It’s not as if I don’t like you” clearly means “I do like you”!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662687"/>
                  </a:ext>
                </a:extLst>
              </a:tr>
              <a:tr h="806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Tom and Jane are going shopping.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Is the same as…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Jane and Tom are going shopping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9084329"/>
                  </a:ext>
                </a:extLst>
              </a:tr>
              <a:tr h="806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It cannot be both winter AND summer (at any point in time)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 Is the same as…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(At any point in time) It is NOT winter OR it is NOT summer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166588"/>
                  </a:ext>
                </a:extLst>
              </a:tr>
              <a:tr h="806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If it will rain, then I will wear my coat.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Therefore, if it will rain then it will rain and I will wear my coat.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492822"/>
                  </a:ext>
                </a:extLst>
              </a:tr>
              <a:tr h="8858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“Craig and his friends James &amp; Tom are coming to the party”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Is the same as..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“James &amp; Tom and their friend Craig are coming to the party”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Is the same as…</a:t>
                      </a:r>
                      <a:r>
                        <a:rPr lang="en-GB" sz="7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effectLst/>
                        </a:rPr>
                        <a:t>“Craig, James and Tom are coming to the party”</a:t>
                      </a: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913096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429826"/>
              </p:ext>
            </p:extLst>
          </p:nvPr>
        </p:nvGraphicFramePr>
        <p:xfrm>
          <a:off x="4929047" y="1781771"/>
          <a:ext cx="2718581" cy="49178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8581">
                  <a:extLst>
                    <a:ext uri="{9D8B030D-6E8A-4147-A177-3AD203B41FA5}">
                      <a16:colId xmlns:a16="http://schemas.microsoft.com/office/drawing/2014/main" val="3193377349"/>
                    </a:ext>
                  </a:extLst>
                </a:gridCol>
              </a:tblGrid>
              <a:tr h="843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C)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B) V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B)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C) 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084403"/>
                  </a:ext>
                </a:extLst>
              </a:tr>
              <a:tr h="756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 V (B V C)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(A V B) V C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A V B V C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B)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C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210162"/>
                  </a:ext>
                </a:extLst>
              </a:tr>
              <a:tr h="756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X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(X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Y)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X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X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(X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Y)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X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388667"/>
                  </a:ext>
                </a:extLst>
              </a:tr>
              <a:tr h="10479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¬ (A V B)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(¬ A)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(¬ B)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This is the same as: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¬ (A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B)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(¬ A) V (¬ B)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12292"/>
                  </a:ext>
                </a:extLst>
              </a:tr>
              <a:tr h="756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</a:rPr>
                        <a:t>Ʌ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A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</a:rPr>
                        <a:t> 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B </a:t>
                      </a:r>
                      <a:r>
                        <a:rPr lang="pt-BR" sz="1050" b="0" dirty="0"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A 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907092"/>
                  </a:ext>
                </a:extLst>
              </a:tr>
              <a:tr h="7566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¬(¬ A)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  <a:sym typeface="Symbol" panose="05050102010706020507" pitchFamily="18" charset="2"/>
                        </a:rPr>
                        <a:t>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effectLst/>
                        </a:rPr>
                        <a:t> A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926" marR="5492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240148"/>
                  </a:ext>
                </a:extLst>
              </a:tr>
            </a:tbl>
          </a:graphicData>
        </a:graphic>
      </p:graphicFrame>
      <p:cxnSp>
        <p:nvCxnSpPr>
          <p:cNvPr id="20" name="Straight Connector 19"/>
          <p:cNvCxnSpPr>
            <a:stCxn id="10" idx="3"/>
          </p:cNvCxnSpPr>
          <p:nvPr/>
        </p:nvCxnSpPr>
        <p:spPr>
          <a:xfrm flipV="1">
            <a:off x="1441623" y="2959381"/>
            <a:ext cx="471168" cy="2615842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08856" y="2952427"/>
            <a:ext cx="520191" cy="3372173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7647628" y="2959381"/>
            <a:ext cx="520191" cy="3384269"/>
          </a:xfrm>
          <a:prstGeom prst="line">
            <a:avLst/>
          </a:prstGeom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accent1">
              <a:lumMod val="40000"/>
              <a:lumOff val="6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372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Consolas</vt:lpstr>
      <vt:lpstr>Symbol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Sargent</cp:lastModifiedBy>
  <cp:revision>105</cp:revision>
  <dcterms:created xsi:type="dcterms:W3CDTF">2014-10-30T19:23:19Z</dcterms:created>
  <dcterms:modified xsi:type="dcterms:W3CDTF">2016-12-04T16:50:36Z</dcterms:modified>
</cp:coreProperties>
</file>