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331" r:id="rId3"/>
    <p:sldId id="326" r:id="rId4"/>
    <p:sldId id="328" r:id="rId5"/>
    <p:sldId id="327" r:id="rId6"/>
    <p:sldId id="329" r:id="rId7"/>
    <p:sldId id="335" r:id="rId8"/>
    <p:sldId id="332" r:id="rId9"/>
    <p:sldId id="339" r:id="rId10"/>
    <p:sldId id="341" r:id="rId11"/>
    <p:sldId id="340" r:id="rId12"/>
    <p:sldId id="342" r:id="rId13"/>
    <p:sldId id="338" r:id="rId14"/>
    <p:sldId id="345" r:id="rId15"/>
    <p:sldId id="343" r:id="rId16"/>
    <p:sldId id="344" r:id="rId17"/>
    <p:sldId id="346" r:id="rId18"/>
    <p:sldId id="347" r:id="rId19"/>
    <p:sldId id="348" r:id="rId20"/>
    <p:sldId id="349" r:id="rId21"/>
    <p:sldId id="334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78" r:id="rId31"/>
    <p:sldId id="379" r:id="rId32"/>
    <p:sldId id="380" r:id="rId33"/>
    <p:sldId id="381" r:id="rId34"/>
    <p:sldId id="382" r:id="rId35"/>
    <p:sldId id="358" r:id="rId36"/>
    <p:sldId id="359" r:id="rId37"/>
    <p:sldId id="361" r:id="rId38"/>
    <p:sldId id="360" r:id="rId39"/>
    <p:sldId id="362" r:id="rId40"/>
    <p:sldId id="363" r:id="rId41"/>
    <p:sldId id="364" r:id="rId42"/>
    <p:sldId id="365" r:id="rId43"/>
    <p:sldId id="366" r:id="rId44"/>
    <p:sldId id="337" r:id="rId45"/>
    <p:sldId id="368" r:id="rId46"/>
    <p:sldId id="370" r:id="rId47"/>
    <p:sldId id="371" r:id="rId48"/>
    <p:sldId id="372" r:id="rId49"/>
    <p:sldId id="369" r:id="rId50"/>
    <p:sldId id="367" r:id="rId51"/>
    <p:sldId id="373" r:id="rId52"/>
    <p:sldId id="374" r:id="rId53"/>
    <p:sldId id="375" r:id="rId54"/>
    <p:sldId id="330" r:id="rId55"/>
    <p:sldId id="376" r:id="rId56"/>
    <p:sldId id="377" r:id="rId57"/>
    <p:sldId id="336" r:id="rId58"/>
    <p:sldId id="260" r:id="rId59"/>
    <p:sldId id="261" r:id="rId60"/>
    <p:sldId id="383" r:id="rId61"/>
    <p:sldId id="325" r:id="rId62"/>
    <p:sldId id="384" r:id="rId63"/>
    <p:sldId id="385" r:id="rId64"/>
    <p:sldId id="386" r:id="rId65"/>
    <p:sldId id="28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  <p:cmAuthor id="2" name="David Hillyard" initials="DH" lastIdx="1" clrIdx="1">
    <p:extLst>
      <p:ext uri="{19B8F6BF-5375-455C-9EA6-DF929625EA0E}">
        <p15:presenceInfo xmlns:p15="http://schemas.microsoft.com/office/powerpoint/2012/main" userId="7e93cd5e9b5c67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FCECE8"/>
    <a:srgbClr val="FFC000"/>
    <a:srgbClr val="D8431A"/>
    <a:srgbClr val="E15C24"/>
    <a:srgbClr val="EC7930"/>
    <a:srgbClr val="F3951F"/>
    <a:srgbClr val="F9AA10"/>
    <a:srgbClr val="ED7D3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0" autoAdjust="0"/>
    <p:restoredTop sz="95611" autoAdjust="0"/>
  </p:normalViewPr>
  <p:slideViewPr>
    <p:cSldViewPr snapToGrid="0">
      <p:cViewPr varScale="1">
        <p:scale>
          <a:sx n="104" d="100"/>
          <a:sy n="104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9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C1CC9-A892-4C79-9F2B-5B0192948DB8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071D1F4-794B-4FEF-89C2-34753E8513F8}">
      <dgm:prSet phldrT="[Text]" custT="1"/>
      <dgm:spPr/>
      <dgm:t>
        <a:bodyPr/>
        <a:lstStyle/>
        <a:p>
          <a:r>
            <a:rPr lang="en-GB" sz="3200" dirty="0"/>
            <a:t>First normal form</a:t>
          </a:r>
        </a:p>
      </dgm:t>
    </dgm:pt>
    <dgm:pt modelId="{F7589DA3-E5CC-47F4-ABA8-D392A47EAE3F}" type="parTrans" cxnId="{4C3E898F-9824-4329-84EE-365F22B56D7F}">
      <dgm:prSet/>
      <dgm:spPr/>
      <dgm:t>
        <a:bodyPr/>
        <a:lstStyle/>
        <a:p>
          <a:endParaRPr lang="en-GB"/>
        </a:p>
      </dgm:t>
    </dgm:pt>
    <dgm:pt modelId="{8E2C9D6D-7870-480A-A868-B3B08743CDA7}" type="sibTrans" cxnId="{4C3E898F-9824-4329-84EE-365F22B56D7F}">
      <dgm:prSet/>
      <dgm:spPr/>
      <dgm:t>
        <a:bodyPr/>
        <a:lstStyle/>
        <a:p>
          <a:endParaRPr lang="en-GB"/>
        </a:p>
      </dgm:t>
    </dgm:pt>
    <dgm:pt modelId="{251D1021-859D-466A-873D-B596765C80C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>
              <a:solidFill>
                <a:schemeClr val="tx1"/>
              </a:solidFill>
            </a:rPr>
            <a:t>All </a:t>
          </a:r>
          <a:r>
            <a:rPr lang="en-GB" b="1" dirty="0">
              <a:solidFill>
                <a:schemeClr val="tx1"/>
              </a:solidFill>
            </a:rPr>
            <a:t>fields</a:t>
          </a:r>
          <a:r>
            <a:rPr lang="en-GB" dirty="0">
              <a:solidFill>
                <a:schemeClr val="tx1"/>
              </a:solidFill>
            </a:rPr>
            <a:t> names must be unique.</a:t>
          </a:r>
          <a:endParaRPr lang="en-GB" dirty="0"/>
        </a:p>
      </dgm:t>
    </dgm:pt>
    <dgm:pt modelId="{A962D1DD-D872-4E3A-942E-52867E99C909}" type="parTrans" cxnId="{89769D26-233D-4742-9F4F-56ED9DB889BB}">
      <dgm:prSet/>
      <dgm:spPr/>
      <dgm:t>
        <a:bodyPr/>
        <a:lstStyle/>
        <a:p>
          <a:endParaRPr lang="en-GB"/>
        </a:p>
      </dgm:t>
    </dgm:pt>
    <dgm:pt modelId="{2CF51AE8-D20B-4CBB-857F-7437E2924494}" type="sibTrans" cxnId="{89769D26-233D-4742-9F4F-56ED9DB889BB}">
      <dgm:prSet/>
      <dgm:spPr/>
      <dgm:t>
        <a:bodyPr/>
        <a:lstStyle/>
        <a:p>
          <a:endParaRPr lang="en-GB"/>
        </a:p>
      </dgm:t>
    </dgm:pt>
    <dgm:pt modelId="{4F0AB507-B9E7-4A5A-9376-14182AF4E183}">
      <dgm:prSet phldrT="[Text]" custT="1"/>
      <dgm:spPr/>
      <dgm:t>
        <a:bodyPr/>
        <a:lstStyle/>
        <a:p>
          <a:r>
            <a:rPr lang="en-GB" sz="3600" dirty="0"/>
            <a:t>Second normal form</a:t>
          </a:r>
        </a:p>
      </dgm:t>
    </dgm:pt>
    <dgm:pt modelId="{5A92D83C-1191-4675-9D64-5ABDEF256D4E}" type="parTrans" cxnId="{352C814B-BB21-4BC4-BD88-C98F3B581811}">
      <dgm:prSet/>
      <dgm:spPr/>
      <dgm:t>
        <a:bodyPr/>
        <a:lstStyle/>
        <a:p>
          <a:endParaRPr lang="en-GB"/>
        </a:p>
      </dgm:t>
    </dgm:pt>
    <dgm:pt modelId="{9EDC27AC-DBBC-49CB-9B59-C5A7ED970D94}" type="sibTrans" cxnId="{352C814B-BB21-4BC4-BD88-C98F3B581811}">
      <dgm:prSet/>
      <dgm:spPr/>
      <dgm:t>
        <a:bodyPr/>
        <a:lstStyle/>
        <a:p>
          <a:endParaRPr lang="en-GB"/>
        </a:p>
      </dgm:t>
    </dgm:pt>
    <dgm:pt modelId="{7C404556-BAA9-4F9F-8C7B-5965098E2802}">
      <dgm:prSet phldrT="[Text]" custT="1"/>
      <dgm:spPr/>
      <dgm:t>
        <a:bodyPr/>
        <a:lstStyle/>
        <a:p>
          <a:r>
            <a:rPr lang="en-GB" sz="3600" dirty="0"/>
            <a:t>Third normal form</a:t>
          </a:r>
        </a:p>
      </dgm:t>
    </dgm:pt>
    <dgm:pt modelId="{25B4D455-83C9-4459-974D-CB63C27B533C}" type="parTrans" cxnId="{6F3E5607-304C-48AF-B8EE-7295965755B0}">
      <dgm:prSet/>
      <dgm:spPr/>
      <dgm:t>
        <a:bodyPr/>
        <a:lstStyle/>
        <a:p>
          <a:endParaRPr lang="en-GB"/>
        </a:p>
      </dgm:t>
    </dgm:pt>
    <dgm:pt modelId="{23C8E5FE-16E7-45BB-BDB2-E80A7BD6CE10}" type="sibTrans" cxnId="{6F3E5607-304C-48AF-B8EE-7295965755B0}">
      <dgm:prSet/>
      <dgm:spPr/>
      <dgm:t>
        <a:bodyPr/>
        <a:lstStyle/>
        <a:p>
          <a:endParaRPr lang="en-GB"/>
        </a:p>
      </dgm:t>
    </dgm:pt>
    <dgm:pt modelId="{0DCFAA67-AA8D-457F-934A-54992A6A361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>
              <a:solidFill>
                <a:schemeClr val="tx1"/>
              </a:solidFill>
            </a:rPr>
            <a:t>Check the data is already in </a:t>
          </a:r>
          <a:r>
            <a:rPr lang="en-GB" b="1" dirty="0">
              <a:solidFill>
                <a:schemeClr val="tx1"/>
              </a:solidFill>
            </a:rPr>
            <a:t>2NF</a:t>
          </a:r>
          <a:r>
            <a:rPr lang="en-GB" dirty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5C49F883-C363-4A85-BE4E-96F7DA5D86C5}" type="parTrans" cxnId="{FA6624B7-A25B-4474-ADB6-16ED174E1267}">
      <dgm:prSet/>
      <dgm:spPr/>
      <dgm:t>
        <a:bodyPr/>
        <a:lstStyle/>
        <a:p>
          <a:endParaRPr lang="en-GB"/>
        </a:p>
      </dgm:t>
    </dgm:pt>
    <dgm:pt modelId="{1C308930-6AC8-44C3-8208-8C007543AAF3}" type="sibTrans" cxnId="{FA6624B7-A25B-4474-ADB6-16ED174E1267}">
      <dgm:prSet/>
      <dgm:spPr/>
      <dgm:t>
        <a:bodyPr/>
        <a:lstStyle/>
        <a:p>
          <a:endParaRPr lang="en-GB"/>
        </a:p>
      </dgm:t>
    </dgm:pt>
    <dgm:pt modelId="{9156017F-FB21-4CDE-8141-81A02C57D97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Values in fields should be from the same domain.</a:t>
          </a:r>
        </a:p>
      </dgm:t>
    </dgm:pt>
    <dgm:pt modelId="{8D268127-A56C-49E3-BE75-0AC801F8933F}" type="parTrans" cxnId="{34D1F0C4-35E6-40D3-96D2-40A3D2D8F3F0}">
      <dgm:prSet/>
      <dgm:spPr/>
      <dgm:t>
        <a:bodyPr/>
        <a:lstStyle/>
        <a:p>
          <a:endParaRPr lang="en-GB"/>
        </a:p>
      </dgm:t>
    </dgm:pt>
    <dgm:pt modelId="{89A73FF9-06C4-4189-944D-599117A10DC3}" type="sibTrans" cxnId="{34D1F0C4-35E6-40D3-96D2-40A3D2D8F3F0}">
      <dgm:prSet/>
      <dgm:spPr/>
      <dgm:t>
        <a:bodyPr/>
        <a:lstStyle/>
        <a:p>
          <a:endParaRPr lang="en-GB"/>
        </a:p>
      </dgm:t>
    </dgm:pt>
    <dgm:pt modelId="{1E09C634-610A-43CF-973C-573512FA1739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Values in </a:t>
          </a:r>
          <a:r>
            <a:rPr lang="en-GB" b="1">
              <a:solidFill>
                <a:schemeClr val="tx1"/>
              </a:solidFill>
            </a:rPr>
            <a:t>fields</a:t>
          </a:r>
          <a:r>
            <a:rPr lang="en-GB">
              <a:solidFill>
                <a:schemeClr val="tx1"/>
              </a:solidFill>
            </a:rPr>
            <a:t> should be atomic.</a:t>
          </a:r>
          <a:endParaRPr lang="en-GB" dirty="0">
            <a:solidFill>
              <a:schemeClr val="tx1"/>
            </a:solidFill>
          </a:endParaRPr>
        </a:p>
      </dgm:t>
    </dgm:pt>
    <dgm:pt modelId="{76177ED3-EA11-4BC3-99AA-5C3B416EE9F2}" type="parTrans" cxnId="{ED1102BA-FFE5-4E10-856E-10AD9B62B5BA}">
      <dgm:prSet/>
      <dgm:spPr/>
      <dgm:t>
        <a:bodyPr/>
        <a:lstStyle/>
        <a:p>
          <a:endParaRPr lang="en-GB"/>
        </a:p>
      </dgm:t>
    </dgm:pt>
    <dgm:pt modelId="{A36611E2-35BC-42FF-85D5-4A71FA754249}" type="sibTrans" cxnId="{ED1102BA-FFE5-4E10-856E-10AD9B62B5BA}">
      <dgm:prSet/>
      <dgm:spPr/>
      <dgm:t>
        <a:bodyPr/>
        <a:lstStyle/>
        <a:p>
          <a:endParaRPr lang="en-GB"/>
        </a:p>
      </dgm:t>
    </dgm:pt>
    <dgm:pt modelId="{6EACB52B-D5AD-4960-B8FC-DD2E08291B1D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No two </a:t>
          </a:r>
          <a:r>
            <a:rPr lang="en-GB" b="1">
              <a:solidFill>
                <a:schemeClr val="tx1"/>
              </a:solidFill>
            </a:rPr>
            <a:t>records</a:t>
          </a:r>
          <a:r>
            <a:rPr lang="en-GB">
              <a:solidFill>
                <a:schemeClr val="tx1"/>
              </a:solidFill>
            </a:rPr>
            <a:t> may be identical.</a:t>
          </a:r>
          <a:endParaRPr lang="en-GB" dirty="0">
            <a:solidFill>
              <a:schemeClr val="tx1"/>
            </a:solidFill>
          </a:endParaRPr>
        </a:p>
      </dgm:t>
    </dgm:pt>
    <dgm:pt modelId="{1A569EBF-D285-4223-B6B7-81E304C92243}" type="parTrans" cxnId="{10F8F39E-1813-4695-8796-CC5BBB26C662}">
      <dgm:prSet/>
      <dgm:spPr/>
      <dgm:t>
        <a:bodyPr/>
        <a:lstStyle/>
        <a:p>
          <a:endParaRPr lang="en-GB"/>
        </a:p>
      </dgm:t>
    </dgm:pt>
    <dgm:pt modelId="{E87502AF-77F6-4557-BD53-DD999A24ECAE}" type="sibTrans" cxnId="{10F8F39E-1813-4695-8796-CC5BBB26C662}">
      <dgm:prSet/>
      <dgm:spPr/>
      <dgm:t>
        <a:bodyPr/>
        <a:lstStyle/>
        <a:p>
          <a:endParaRPr lang="en-GB"/>
        </a:p>
      </dgm:t>
    </dgm:pt>
    <dgm:pt modelId="{C42819B6-DD0B-4D48-B829-05F9026F858A}">
      <dgm:prSet/>
      <dgm:spPr/>
      <dgm:t>
        <a:bodyPr/>
        <a:lstStyle/>
        <a:p>
          <a:r>
            <a:rPr lang="en-GB" b="0" i="0" dirty="0">
              <a:solidFill>
                <a:srgbClr val="222222"/>
              </a:solidFill>
              <a:effectLst/>
            </a:rPr>
            <a:t>Every </a:t>
          </a:r>
          <a:r>
            <a:rPr lang="en-GB" b="1" i="0" dirty="0">
              <a:solidFill>
                <a:srgbClr val="222222"/>
              </a:solidFill>
              <a:effectLst/>
            </a:rPr>
            <a:t>table </a:t>
          </a:r>
          <a:r>
            <a:rPr lang="en-GB" b="0" i="0" dirty="0">
              <a:solidFill>
                <a:srgbClr val="222222"/>
              </a:solidFill>
              <a:effectLst/>
            </a:rPr>
            <a:t>must have a </a:t>
          </a:r>
          <a:r>
            <a:rPr lang="en-GB" b="1" i="0" dirty="0">
              <a:solidFill>
                <a:srgbClr val="222222"/>
              </a:solidFill>
              <a:effectLst/>
            </a:rPr>
            <a:t>primary key</a:t>
          </a:r>
          <a:r>
            <a:rPr lang="en-GB" i="0" dirty="0">
              <a:solidFill>
                <a:srgbClr val="222222"/>
              </a:solidFill>
              <a:effectLst/>
            </a:rPr>
            <a:t>.</a:t>
          </a:r>
          <a:endParaRPr lang="en-GB" dirty="0">
            <a:solidFill>
              <a:schemeClr val="tx1"/>
            </a:solidFill>
          </a:endParaRPr>
        </a:p>
      </dgm:t>
    </dgm:pt>
    <dgm:pt modelId="{53B9739F-700B-461A-AD0F-692E1C3B0E3E}" type="parTrans" cxnId="{7AD024B0-B204-4B38-876E-75848DD9FC38}">
      <dgm:prSet/>
      <dgm:spPr/>
      <dgm:t>
        <a:bodyPr/>
        <a:lstStyle/>
        <a:p>
          <a:endParaRPr lang="en-GB"/>
        </a:p>
      </dgm:t>
    </dgm:pt>
    <dgm:pt modelId="{99A01414-8502-4F91-A102-D8EB3A2B49BC}" type="sibTrans" cxnId="{7AD024B0-B204-4B38-876E-75848DD9FC38}">
      <dgm:prSet/>
      <dgm:spPr/>
      <dgm:t>
        <a:bodyPr/>
        <a:lstStyle/>
        <a:p>
          <a:endParaRPr lang="en-GB"/>
        </a:p>
      </dgm:t>
    </dgm:pt>
    <dgm:pt modelId="{D518825E-D193-4DC5-ABE1-948CF1622D01}">
      <dgm:prSet phldrT="[Text]"/>
      <dgm:spPr/>
      <dgm:t>
        <a:bodyPr/>
        <a:lstStyle/>
        <a:p>
          <a:r>
            <a:rPr lang="en-GB" dirty="0"/>
            <a:t>Check the data is already in 1NF.</a:t>
          </a:r>
        </a:p>
      </dgm:t>
    </dgm:pt>
    <dgm:pt modelId="{CCBE1C99-4583-4645-8383-817BF13D36E5}" type="parTrans" cxnId="{943B27F6-AB79-48E9-B6FD-2DE87D24AC85}">
      <dgm:prSet/>
      <dgm:spPr/>
      <dgm:t>
        <a:bodyPr/>
        <a:lstStyle/>
        <a:p>
          <a:endParaRPr lang="en-GB"/>
        </a:p>
      </dgm:t>
    </dgm:pt>
    <dgm:pt modelId="{545AF68A-6D74-4F04-8ABD-5E8A9C003566}" type="sibTrans" cxnId="{943B27F6-AB79-48E9-B6FD-2DE87D24AC85}">
      <dgm:prSet/>
      <dgm:spPr/>
      <dgm:t>
        <a:bodyPr/>
        <a:lstStyle/>
        <a:p>
          <a:endParaRPr lang="en-GB"/>
        </a:p>
      </dgm:t>
    </dgm:pt>
    <dgm:pt modelId="{67864BB5-B4AC-44B0-B62D-37EB894EC2EE}">
      <dgm:prSet/>
      <dgm:spPr/>
      <dgm:t>
        <a:bodyPr/>
        <a:lstStyle/>
        <a:p>
          <a:r>
            <a:rPr lang="en-GB" dirty="0"/>
            <a:t>Remove any partial dependencies.</a:t>
          </a:r>
        </a:p>
      </dgm:t>
    </dgm:pt>
    <dgm:pt modelId="{F420C41E-1336-4FAD-B050-BD260BDAF9FD}" type="parTrans" cxnId="{C61290B3-D67F-4C70-8D44-AF7460831DDB}">
      <dgm:prSet/>
      <dgm:spPr/>
      <dgm:t>
        <a:bodyPr/>
        <a:lstStyle/>
        <a:p>
          <a:endParaRPr lang="en-GB"/>
        </a:p>
      </dgm:t>
    </dgm:pt>
    <dgm:pt modelId="{F80A7158-D479-430A-B93B-502523ECCE26}" type="sibTrans" cxnId="{C61290B3-D67F-4C70-8D44-AF7460831DDB}">
      <dgm:prSet/>
      <dgm:spPr/>
      <dgm:t>
        <a:bodyPr/>
        <a:lstStyle/>
        <a:p>
          <a:endParaRPr lang="en-GB"/>
        </a:p>
      </dgm:t>
    </dgm:pt>
    <dgm:pt modelId="{18CECEBB-87F4-459F-9D9C-EEF04ECC3862}">
      <dgm:prSet/>
      <dgm:spPr/>
      <dgm:t>
        <a:bodyPr/>
        <a:lstStyle/>
        <a:p>
          <a:r>
            <a:rPr lang="en-GB" dirty="0"/>
            <a:t>(“fix” any M:M relationships you create as a result of this).</a:t>
          </a:r>
        </a:p>
      </dgm:t>
    </dgm:pt>
    <dgm:pt modelId="{4B04782C-AF3A-4D46-8F12-8D22847C4743}" type="parTrans" cxnId="{A115A406-D0CE-48B2-8D0F-E9E0D74AD10A}">
      <dgm:prSet/>
      <dgm:spPr/>
      <dgm:t>
        <a:bodyPr/>
        <a:lstStyle/>
        <a:p>
          <a:endParaRPr lang="en-GB"/>
        </a:p>
      </dgm:t>
    </dgm:pt>
    <dgm:pt modelId="{1A344B87-69E7-44E8-B221-33104BF9359B}" type="sibTrans" cxnId="{A115A406-D0CE-48B2-8D0F-E9E0D74AD10A}">
      <dgm:prSet/>
      <dgm:spPr/>
      <dgm:t>
        <a:bodyPr/>
        <a:lstStyle/>
        <a:p>
          <a:endParaRPr lang="en-GB"/>
        </a:p>
      </dgm:t>
    </dgm:pt>
    <dgm:pt modelId="{89B67748-0A69-4AE3-A96A-474EDDFDB1AC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Remove any </a:t>
          </a:r>
          <a:r>
            <a:rPr lang="en-GB" b="1">
              <a:solidFill>
                <a:schemeClr val="tx1"/>
              </a:solidFill>
            </a:rPr>
            <a:t>transitive dependencies</a:t>
          </a:r>
          <a:r>
            <a:rPr lang="en-GB">
              <a:solidFill>
                <a:schemeClr val="tx1"/>
              </a:solidFill>
            </a:rPr>
            <a:t>.</a:t>
          </a:r>
          <a:endParaRPr lang="en-GB" dirty="0">
            <a:solidFill>
              <a:schemeClr val="tx1"/>
            </a:solidFill>
          </a:endParaRPr>
        </a:p>
      </dgm:t>
    </dgm:pt>
    <dgm:pt modelId="{41F60CF3-916C-43DD-9FCC-118A18F5B88C}" type="parTrans" cxnId="{23DD767B-8915-4679-BBED-0DA7E72791B8}">
      <dgm:prSet/>
      <dgm:spPr/>
      <dgm:t>
        <a:bodyPr/>
        <a:lstStyle/>
        <a:p>
          <a:endParaRPr lang="en-GB"/>
        </a:p>
      </dgm:t>
    </dgm:pt>
    <dgm:pt modelId="{5280B685-060A-42B2-A84C-02ACBB46BB88}" type="sibTrans" cxnId="{23DD767B-8915-4679-BBED-0DA7E72791B8}">
      <dgm:prSet/>
      <dgm:spPr/>
      <dgm:t>
        <a:bodyPr/>
        <a:lstStyle/>
        <a:p>
          <a:endParaRPr lang="en-GB"/>
        </a:p>
      </dgm:t>
    </dgm:pt>
    <dgm:pt modelId="{90DE8110-16CE-47DA-9EC6-AFD810BC08DF}" type="pres">
      <dgm:prSet presAssocID="{9C8C1CC9-A892-4C79-9F2B-5B0192948DB8}" presName="theList" presStyleCnt="0">
        <dgm:presLayoutVars>
          <dgm:dir/>
          <dgm:animLvl val="lvl"/>
          <dgm:resizeHandles val="exact"/>
        </dgm:presLayoutVars>
      </dgm:prSet>
      <dgm:spPr/>
    </dgm:pt>
    <dgm:pt modelId="{40873489-A122-482D-AFD3-895A3AB68E71}" type="pres">
      <dgm:prSet presAssocID="{1071D1F4-794B-4FEF-89C2-34753E8513F8}" presName="compNode" presStyleCnt="0"/>
      <dgm:spPr/>
    </dgm:pt>
    <dgm:pt modelId="{ED78399B-C24F-4653-9BF3-830C0C3A7600}" type="pres">
      <dgm:prSet presAssocID="{1071D1F4-794B-4FEF-89C2-34753E8513F8}" presName="aNode" presStyleLbl="bgShp" presStyleIdx="0" presStyleCnt="3"/>
      <dgm:spPr/>
    </dgm:pt>
    <dgm:pt modelId="{3B73D3BB-E044-4F11-BCAA-3155E504D35E}" type="pres">
      <dgm:prSet presAssocID="{1071D1F4-794B-4FEF-89C2-34753E8513F8}" presName="textNode" presStyleLbl="bgShp" presStyleIdx="0" presStyleCnt="3"/>
      <dgm:spPr/>
    </dgm:pt>
    <dgm:pt modelId="{04292C90-881C-4897-AE93-E3AABF3C6E96}" type="pres">
      <dgm:prSet presAssocID="{1071D1F4-794B-4FEF-89C2-34753E8513F8}" presName="compChildNode" presStyleCnt="0"/>
      <dgm:spPr/>
    </dgm:pt>
    <dgm:pt modelId="{0E432C1A-ADE3-4A80-B3BF-679C4ACE3756}" type="pres">
      <dgm:prSet presAssocID="{1071D1F4-794B-4FEF-89C2-34753E8513F8}" presName="theInnerList" presStyleCnt="0"/>
      <dgm:spPr/>
    </dgm:pt>
    <dgm:pt modelId="{114BAB5C-CFA1-4FFF-A6F5-5107AA584D78}" type="pres">
      <dgm:prSet presAssocID="{251D1021-859D-466A-873D-B596765C80C9}" presName="childNode" presStyleLbl="node1" presStyleIdx="0" presStyleCnt="10">
        <dgm:presLayoutVars>
          <dgm:bulletEnabled val="1"/>
        </dgm:presLayoutVars>
      </dgm:prSet>
      <dgm:spPr/>
    </dgm:pt>
    <dgm:pt modelId="{420FA5EA-6B99-44B7-BA6C-A4EFAD4F3331}" type="pres">
      <dgm:prSet presAssocID="{251D1021-859D-466A-873D-B596765C80C9}" presName="aSpace2" presStyleCnt="0"/>
      <dgm:spPr/>
    </dgm:pt>
    <dgm:pt modelId="{8DD8C5E0-C7F5-40E8-A2FA-BEFCEE1C51AF}" type="pres">
      <dgm:prSet presAssocID="{9156017F-FB21-4CDE-8141-81A02C57D977}" presName="childNode" presStyleLbl="node1" presStyleIdx="1" presStyleCnt="10">
        <dgm:presLayoutVars>
          <dgm:bulletEnabled val="1"/>
        </dgm:presLayoutVars>
      </dgm:prSet>
      <dgm:spPr/>
    </dgm:pt>
    <dgm:pt modelId="{384C083D-0713-4608-82A2-F55ED6099FFD}" type="pres">
      <dgm:prSet presAssocID="{9156017F-FB21-4CDE-8141-81A02C57D977}" presName="aSpace2" presStyleCnt="0"/>
      <dgm:spPr/>
    </dgm:pt>
    <dgm:pt modelId="{22DD777A-30E7-4C14-894C-107BB6B17A6D}" type="pres">
      <dgm:prSet presAssocID="{1E09C634-610A-43CF-973C-573512FA1739}" presName="childNode" presStyleLbl="node1" presStyleIdx="2" presStyleCnt="10">
        <dgm:presLayoutVars>
          <dgm:bulletEnabled val="1"/>
        </dgm:presLayoutVars>
      </dgm:prSet>
      <dgm:spPr/>
    </dgm:pt>
    <dgm:pt modelId="{561BFDC0-FD3F-4CDD-BCEC-A06C342567F8}" type="pres">
      <dgm:prSet presAssocID="{1E09C634-610A-43CF-973C-573512FA1739}" presName="aSpace2" presStyleCnt="0"/>
      <dgm:spPr/>
    </dgm:pt>
    <dgm:pt modelId="{D94C2856-8E00-4D06-B033-6DA8EDAA26F5}" type="pres">
      <dgm:prSet presAssocID="{6EACB52B-D5AD-4960-B8FC-DD2E08291B1D}" presName="childNode" presStyleLbl="node1" presStyleIdx="3" presStyleCnt="10">
        <dgm:presLayoutVars>
          <dgm:bulletEnabled val="1"/>
        </dgm:presLayoutVars>
      </dgm:prSet>
      <dgm:spPr/>
    </dgm:pt>
    <dgm:pt modelId="{D59B1F24-1290-49F9-902E-9E07750BA33F}" type="pres">
      <dgm:prSet presAssocID="{6EACB52B-D5AD-4960-B8FC-DD2E08291B1D}" presName="aSpace2" presStyleCnt="0"/>
      <dgm:spPr/>
    </dgm:pt>
    <dgm:pt modelId="{B68549C4-995A-4652-858B-499E7CE3DA54}" type="pres">
      <dgm:prSet presAssocID="{C42819B6-DD0B-4D48-B829-05F9026F858A}" presName="childNode" presStyleLbl="node1" presStyleIdx="4" presStyleCnt="10">
        <dgm:presLayoutVars>
          <dgm:bulletEnabled val="1"/>
        </dgm:presLayoutVars>
      </dgm:prSet>
      <dgm:spPr/>
    </dgm:pt>
    <dgm:pt modelId="{404365D2-2F93-4376-B700-6D04D1EAA79B}" type="pres">
      <dgm:prSet presAssocID="{1071D1F4-794B-4FEF-89C2-34753E8513F8}" presName="aSpace" presStyleCnt="0"/>
      <dgm:spPr/>
    </dgm:pt>
    <dgm:pt modelId="{AD017846-AA7D-4208-9EE0-19D2332340AE}" type="pres">
      <dgm:prSet presAssocID="{4F0AB507-B9E7-4A5A-9376-14182AF4E183}" presName="compNode" presStyleCnt="0"/>
      <dgm:spPr/>
    </dgm:pt>
    <dgm:pt modelId="{19097FE5-CF9C-4A53-9DAE-2CD7715E63A3}" type="pres">
      <dgm:prSet presAssocID="{4F0AB507-B9E7-4A5A-9376-14182AF4E183}" presName="aNode" presStyleLbl="bgShp" presStyleIdx="1" presStyleCnt="3"/>
      <dgm:spPr/>
    </dgm:pt>
    <dgm:pt modelId="{2C4A1EF5-B70C-4F3B-A0AF-FDFD43399429}" type="pres">
      <dgm:prSet presAssocID="{4F0AB507-B9E7-4A5A-9376-14182AF4E183}" presName="textNode" presStyleLbl="bgShp" presStyleIdx="1" presStyleCnt="3"/>
      <dgm:spPr/>
    </dgm:pt>
    <dgm:pt modelId="{2201E5BE-A8FB-4671-8466-D0756598F819}" type="pres">
      <dgm:prSet presAssocID="{4F0AB507-B9E7-4A5A-9376-14182AF4E183}" presName="compChildNode" presStyleCnt="0"/>
      <dgm:spPr/>
    </dgm:pt>
    <dgm:pt modelId="{C2A89DAB-6679-407B-B78A-9025DAF67E57}" type="pres">
      <dgm:prSet presAssocID="{4F0AB507-B9E7-4A5A-9376-14182AF4E183}" presName="theInnerList" presStyleCnt="0"/>
      <dgm:spPr/>
    </dgm:pt>
    <dgm:pt modelId="{86D73088-6DF0-4EE1-B25D-7A12BAC7822E}" type="pres">
      <dgm:prSet presAssocID="{D518825E-D193-4DC5-ABE1-948CF1622D01}" presName="childNode" presStyleLbl="node1" presStyleIdx="5" presStyleCnt="10">
        <dgm:presLayoutVars>
          <dgm:bulletEnabled val="1"/>
        </dgm:presLayoutVars>
      </dgm:prSet>
      <dgm:spPr/>
    </dgm:pt>
    <dgm:pt modelId="{2E6A1347-AC13-48E5-931A-66761DAE9D12}" type="pres">
      <dgm:prSet presAssocID="{D518825E-D193-4DC5-ABE1-948CF1622D01}" presName="aSpace2" presStyleCnt="0"/>
      <dgm:spPr/>
    </dgm:pt>
    <dgm:pt modelId="{7BFC16EA-2F9E-4B19-80D6-665EBA8FF899}" type="pres">
      <dgm:prSet presAssocID="{67864BB5-B4AC-44B0-B62D-37EB894EC2EE}" presName="childNode" presStyleLbl="node1" presStyleIdx="6" presStyleCnt="10">
        <dgm:presLayoutVars>
          <dgm:bulletEnabled val="1"/>
        </dgm:presLayoutVars>
      </dgm:prSet>
      <dgm:spPr/>
    </dgm:pt>
    <dgm:pt modelId="{074E74F8-BAF1-44F4-8F87-4DE5D90B3FDD}" type="pres">
      <dgm:prSet presAssocID="{67864BB5-B4AC-44B0-B62D-37EB894EC2EE}" presName="aSpace2" presStyleCnt="0"/>
      <dgm:spPr/>
    </dgm:pt>
    <dgm:pt modelId="{135B57BE-7BAD-41BC-AF38-80AE1EB7DD24}" type="pres">
      <dgm:prSet presAssocID="{18CECEBB-87F4-459F-9D9C-EEF04ECC3862}" presName="childNode" presStyleLbl="node1" presStyleIdx="7" presStyleCnt="10">
        <dgm:presLayoutVars>
          <dgm:bulletEnabled val="1"/>
        </dgm:presLayoutVars>
      </dgm:prSet>
      <dgm:spPr/>
    </dgm:pt>
    <dgm:pt modelId="{92F10C55-53C4-42BD-AEE2-9E984B4925C7}" type="pres">
      <dgm:prSet presAssocID="{4F0AB507-B9E7-4A5A-9376-14182AF4E183}" presName="aSpace" presStyleCnt="0"/>
      <dgm:spPr/>
    </dgm:pt>
    <dgm:pt modelId="{7C358BD0-6191-441E-B651-719B1772DEE5}" type="pres">
      <dgm:prSet presAssocID="{7C404556-BAA9-4F9F-8C7B-5965098E2802}" presName="compNode" presStyleCnt="0"/>
      <dgm:spPr/>
    </dgm:pt>
    <dgm:pt modelId="{1767A5A5-D610-4CFF-A820-3637E98BE196}" type="pres">
      <dgm:prSet presAssocID="{7C404556-BAA9-4F9F-8C7B-5965098E2802}" presName="aNode" presStyleLbl="bgShp" presStyleIdx="2" presStyleCnt="3"/>
      <dgm:spPr/>
    </dgm:pt>
    <dgm:pt modelId="{79627C68-7D9B-44DA-93B8-B42811D2AD9E}" type="pres">
      <dgm:prSet presAssocID="{7C404556-BAA9-4F9F-8C7B-5965098E2802}" presName="textNode" presStyleLbl="bgShp" presStyleIdx="2" presStyleCnt="3"/>
      <dgm:spPr/>
    </dgm:pt>
    <dgm:pt modelId="{75FDD349-643A-45E7-B649-488FAA75D59A}" type="pres">
      <dgm:prSet presAssocID="{7C404556-BAA9-4F9F-8C7B-5965098E2802}" presName="compChildNode" presStyleCnt="0"/>
      <dgm:spPr/>
    </dgm:pt>
    <dgm:pt modelId="{28559E8E-6D72-4B5C-A91A-D10AF0FFEC48}" type="pres">
      <dgm:prSet presAssocID="{7C404556-BAA9-4F9F-8C7B-5965098E2802}" presName="theInnerList" presStyleCnt="0"/>
      <dgm:spPr/>
    </dgm:pt>
    <dgm:pt modelId="{AC737F00-7EA7-4F63-A169-5E1564F6CC54}" type="pres">
      <dgm:prSet presAssocID="{0DCFAA67-AA8D-457F-934A-54992A6A3619}" presName="childNode" presStyleLbl="node1" presStyleIdx="8" presStyleCnt="10">
        <dgm:presLayoutVars>
          <dgm:bulletEnabled val="1"/>
        </dgm:presLayoutVars>
      </dgm:prSet>
      <dgm:spPr/>
    </dgm:pt>
    <dgm:pt modelId="{BB4008C3-DE53-4844-BF4D-53DA3A90511D}" type="pres">
      <dgm:prSet presAssocID="{0DCFAA67-AA8D-457F-934A-54992A6A3619}" presName="aSpace2" presStyleCnt="0"/>
      <dgm:spPr/>
    </dgm:pt>
    <dgm:pt modelId="{8CD07828-0B64-4D26-9DB8-A77C92CCF7E1}" type="pres">
      <dgm:prSet presAssocID="{89B67748-0A69-4AE3-A96A-474EDDFDB1AC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58BBC600-D94A-4BBC-98F2-5789B2CF52BF}" type="presOf" srcId="{0DCFAA67-AA8D-457F-934A-54992A6A3619}" destId="{AC737F00-7EA7-4F63-A169-5E1564F6CC54}" srcOrd="0" destOrd="0" presId="urn:microsoft.com/office/officeart/2005/8/layout/lProcess2"/>
    <dgm:cxn modelId="{A115A406-D0CE-48B2-8D0F-E9E0D74AD10A}" srcId="{4F0AB507-B9E7-4A5A-9376-14182AF4E183}" destId="{18CECEBB-87F4-459F-9D9C-EEF04ECC3862}" srcOrd="2" destOrd="0" parTransId="{4B04782C-AF3A-4D46-8F12-8D22847C4743}" sibTransId="{1A344B87-69E7-44E8-B221-33104BF9359B}"/>
    <dgm:cxn modelId="{6F3E5607-304C-48AF-B8EE-7295965755B0}" srcId="{9C8C1CC9-A892-4C79-9F2B-5B0192948DB8}" destId="{7C404556-BAA9-4F9F-8C7B-5965098E2802}" srcOrd="2" destOrd="0" parTransId="{25B4D455-83C9-4459-974D-CB63C27B533C}" sibTransId="{23C8E5FE-16E7-45BB-BDB2-E80A7BD6CE10}"/>
    <dgm:cxn modelId="{89769D26-233D-4742-9F4F-56ED9DB889BB}" srcId="{1071D1F4-794B-4FEF-89C2-34753E8513F8}" destId="{251D1021-859D-466A-873D-B596765C80C9}" srcOrd="0" destOrd="0" parTransId="{A962D1DD-D872-4E3A-942E-52867E99C909}" sibTransId="{2CF51AE8-D20B-4CBB-857F-7437E2924494}"/>
    <dgm:cxn modelId="{8655A05B-3503-418F-AF7D-1D6D9993CFD8}" type="presOf" srcId="{89B67748-0A69-4AE3-A96A-474EDDFDB1AC}" destId="{8CD07828-0B64-4D26-9DB8-A77C92CCF7E1}" srcOrd="0" destOrd="0" presId="urn:microsoft.com/office/officeart/2005/8/layout/lProcess2"/>
    <dgm:cxn modelId="{2A63D564-5F7A-4227-BB60-F9D30B882DB6}" type="presOf" srcId="{7C404556-BAA9-4F9F-8C7B-5965098E2802}" destId="{1767A5A5-D610-4CFF-A820-3637E98BE196}" srcOrd="0" destOrd="0" presId="urn:microsoft.com/office/officeart/2005/8/layout/lProcess2"/>
    <dgm:cxn modelId="{352C814B-BB21-4BC4-BD88-C98F3B581811}" srcId="{9C8C1CC9-A892-4C79-9F2B-5B0192948DB8}" destId="{4F0AB507-B9E7-4A5A-9376-14182AF4E183}" srcOrd="1" destOrd="0" parTransId="{5A92D83C-1191-4675-9D64-5ABDEF256D4E}" sibTransId="{9EDC27AC-DBBC-49CB-9B59-C5A7ED970D94}"/>
    <dgm:cxn modelId="{F85CE74D-83EA-463F-B322-2960E9C8254F}" type="presOf" srcId="{1E09C634-610A-43CF-973C-573512FA1739}" destId="{22DD777A-30E7-4C14-894C-107BB6B17A6D}" srcOrd="0" destOrd="0" presId="urn:microsoft.com/office/officeart/2005/8/layout/lProcess2"/>
    <dgm:cxn modelId="{C1D0B74E-7C52-40C9-8D12-62F54B9A56DE}" type="presOf" srcId="{4F0AB507-B9E7-4A5A-9376-14182AF4E183}" destId="{2C4A1EF5-B70C-4F3B-A0AF-FDFD43399429}" srcOrd="1" destOrd="0" presId="urn:microsoft.com/office/officeart/2005/8/layout/lProcess2"/>
    <dgm:cxn modelId="{FEE7DE70-3CC6-4D02-8AE1-86F8779DC1D0}" type="presOf" srcId="{1071D1F4-794B-4FEF-89C2-34753E8513F8}" destId="{ED78399B-C24F-4653-9BF3-830C0C3A7600}" srcOrd="0" destOrd="0" presId="urn:microsoft.com/office/officeart/2005/8/layout/lProcess2"/>
    <dgm:cxn modelId="{6BD21C56-8246-4CB5-A08A-5141A20E3535}" type="presOf" srcId="{7C404556-BAA9-4F9F-8C7B-5965098E2802}" destId="{79627C68-7D9B-44DA-93B8-B42811D2AD9E}" srcOrd="1" destOrd="0" presId="urn:microsoft.com/office/officeart/2005/8/layout/lProcess2"/>
    <dgm:cxn modelId="{7D1BB176-2915-45E2-A411-2B7714135D1A}" type="presOf" srcId="{4F0AB507-B9E7-4A5A-9376-14182AF4E183}" destId="{19097FE5-CF9C-4A53-9DAE-2CD7715E63A3}" srcOrd="0" destOrd="0" presId="urn:microsoft.com/office/officeart/2005/8/layout/lProcess2"/>
    <dgm:cxn modelId="{23DD767B-8915-4679-BBED-0DA7E72791B8}" srcId="{7C404556-BAA9-4F9F-8C7B-5965098E2802}" destId="{89B67748-0A69-4AE3-A96A-474EDDFDB1AC}" srcOrd="1" destOrd="0" parTransId="{41F60CF3-916C-43DD-9FCC-118A18F5B88C}" sibTransId="{5280B685-060A-42B2-A84C-02ACBB46BB88}"/>
    <dgm:cxn modelId="{B1C50685-6E23-4E31-A3E0-9E5C02F0BF2D}" type="presOf" srcId="{9156017F-FB21-4CDE-8141-81A02C57D977}" destId="{8DD8C5E0-C7F5-40E8-A2FA-BEFCEE1C51AF}" srcOrd="0" destOrd="0" presId="urn:microsoft.com/office/officeart/2005/8/layout/lProcess2"/>
    <dgm:cxn modelId="{4C3E898F-9824-4329-84EE-365F22B56D7F}" srcId="{9C8C1CC9-A892-4C79-9F2B-5B0192948DB8}" destId="{1071D1F4-794B-4FEF-89C2-34753E8513F8}" srcOrd="0" destOrd="0" parTransId="{F7589DA3-E5CC-47F4-ABA8-D392A47EAE3F}" sibTransId="{8E2C9D6D-7870-480A-A868-B3B08743CDA7}"/>
    <dgm:cxn modelId="{48C73190-EC27-4E22-B8F1-56146C5F0A2B}" type="presOf" srcId="{18CECEBB-87F4-459F-9D9C-EEF04ECC3862}" destId="{135B57BE-7BAD-41BC-AF38-80AE1EB7DD24}" srcOrd="0" destOrd="0" presId="urn:microsoft.com/office/officeart/2005/8/layout/lProcess2"/>
    <dgm:cxn modelId="{7CEBE697-FCE7-46FD-ADCA-E94E865622BD}" type="presOf" srcId="{251D1021-859D-466A-873D-B596765C80C9}" destId="{114BAB5C-CFA1-4FFF-A6F5-5107AA584D78}" srcOrd="0" destOrd="0" presId="urn:microsoft.com/office/officeart/2005/8/layout/lProcess2"/>
    <dgm:cxn modelId="{10F8F39E-1813-4695-8796-CC5BBB26C662}" srcId="{1071D1F4-794B-4FEF-89C2-34753E8513F8}" destId="{6EACB52B-D5AD-4960-B8FC-DD2E08291B1D}" srcOrd="3" destOrd="0" parTransId="{1A569EBF-D285-4223-B6B7-81E304C92243}" sibTransId="{E87502AF-77F6-4557-BD53-DD999A24ECAE}"/>
    <dgm:cxn modelId="{4C6D5FA6-D69C-450E-9397-3F3A5CACA496}" type="presOf" srcId="{6EACB52B-D5AD-4960-B8FC-DD2E08291B1D}" destId="{D94C2856-8E00-4D06-B033-6DA8EDAA26F5}" srcOrd="0" destOrd="0" presId="urn:microsoft.com/office/officeart/2005/8/layout/lProcess2"/>
    <dgm:cxn modelId="{E0B543AE-7032-4F0D-A439-5D93A45E0127}" type="presOf" srcId="{D518825E-D193-4DC5-ABE1-948CF1622D01}" destId="{86D73088-6DF0-4EE1-B25D-7A12BAC7822E}" srcOrd="0" destOrd="0" presId="urn:microsoft.com/office/officeart/2005/8/layout/lProcess2"/>
    <dgm:cxn modelId="{7AD024B0-B204-4B38-876E-75848DD9FC38}" srcId="{1071D1F4-794B-4FEF-89C2-34753E8513F8}" destId="{C42819B6-DD0B-4D48-B829-05F9026F858A}" srcOrd="4" destOrd="0" parTransId="{53B9739F-700B-461A-AD0F-692E1C3B0E3E}" sibTransId="{99A01414-8502-4F91-A102-D8EB3A2B49BC}"/>
    <dgm:cxn modelId="{C61290B3-D67F-4C70-8D44-AF7460831DDB}" srcId="{4F0AB507-B9E7-4A5A-9376-14182AF4E183}" destId="{67864BB5-B4AC-44B0-B62D-37EB894EC2EE}" srcOrd="1" destOrd="0" parTransId="{F420C41E-1336-4FAD-B050-BD260BDAF9FD}" sibTransId="{F80A7158-D479-430A-B93B-502523ECCE26}"/>
    <dgm:cxn modelId="{0A296EB6-B6C5-49FA-AC66-A47C97ABEE8E}" type="presOf" srcId="{9C8C1CC9-A892-4C79-9F2B-5B0192948DB8}" destId="{90DE8110-16CE-47DA-9EC6-AFD810BC08DF}" srcOrd="0" destOrd="0" presId="urn:microsoft.com/office/officeart/2005/8/layout/lProcess2"/>
    <dgm:cxn modelId="{FA6624B7-A25B-4474-ADB6-16ED174E1267}" srcId="{7C404556-BAA9-4F9F-8C7B-5965098E2802}" destId="{0DCFAA67-AA8D-457F-934A-54992A6A3619}" srcOrd="0" destOrd="0" parTransId="{5C49F883-C363-4A85-BE4E-96F7DA5D86C5}" sibTransId="{1C308930-6AC8-44C3-8208-8C007543AAF3}"/>
    <dgm:cxn modelId="{ED1102BA-FFE5-4E10-856E-10AD9B62B5BA}" srcId="{1071D1F4-794B-4FEF-89C2-34753E8513F8}" destId="{1E09C634-610A-43CF-973C-573512FA1739}" srcOrd="2" destOrd="0" parTransId="{76177ED3-EA11-4BC3-99AA-5C3B416EE9F2}" sibTransId="{A36611E2-35BC-42FF-85D5-4A71FA754249}"/>
    <dgm:cxn modelId="{34D1F0C4-35E6-40D3-96D2-40A3D2D8F3F0}" srcId="{1071D1F4-794B-4FEF-89C2-34753E8513F8}" destId="{9156017F-FB21-4CDE-8141-81A02C57D977}" srcOrd="1" destOrd="0" parTransId="{8D268127-A56C-49E3-BE75-0AC801F8933F}" sibTransId="{89A73FF9-06C4-4189-944D-599117A10DC3}"/>
    <dgm:cxn modelId="{710E4ADC-3E0A-4700-9EDC-6812D2BD9EA4}" type="presOf" srcId="{C42819B6-DD0B-4D48-B829-05F9026F858A}" destId="{B68549C4-995A-4652-858B-499E7CE3DA54}" srcOrd="0" destOrd="0" presId="urn:microsoft.com/office/officeart/2005/8/layout/lProcess2"/>
    <dgm:cxn modelId="{1F1633DD-3066-4EA2-B237-BCFC6335F709}" type="presOf" srcId="{67864BB5-B4AC-44B0-B62D-37EB894EC2EE}" destId="{7BFC16EA-2F9E-4B19-80D6-665EBA8FF899}" srcOrd="0" destOrd="0" presId="urn:microsoft.com/office/officeart/2005/8/layout/lProcess2"/>
    <dgm:cxn modelId="{A33E66EB-8B77-4A2B-BE26-A84F288E9876}" type="presOf" srcId="{1071D1F4-794B-4FEF-89C2-34753E8513F8}" destId="{3B73D3BB-E044-4F11-BCAA-3155E504D35E}" srcOrd="1" destOrd="0" presId="urn:microsoft.com/office/officeart/2005/8/layout/lProcess2"/>
    <dgm:cxn modelId="{943B27F6-AB79-48E9-B6FD-2DE87D24AC85}" srcId="{4F0AB507-B9E7-4A5A-9376-14182AF4E183}" destId="{D518825E-D193-4DC5-ABE1-948CF1622D01}" srcOrd="0" destOrd="0" parTransId="{CCBE1C99-4583-4645-8383-817BF13D36E5}" sibTransId="{545AF68A-6D74-4F04-8ABD-5E8A9C003566}"/>
    <dgm:cxn modelId="{C285E401-7552-42D8-BF5C-165A6F0C3CBA}" type="presParOf" srcId="{90DE8110-16CE-47DA-9EC6-AFD810BC08DF}" destId="{40873489-A122-482D-AFD3-895A3AB68E71}" srcOrd="0" destOrd="0" presId="urn:microsoft.com/office/officeart/2005/8/layout/lProcess2"/>
    <dgm:cxn modelId="{174FBB08-9AEA-487A-8E7B-0B0211F8EDC7}" type="presParOf" srcId="{40873489-A122-482D-AFD3-895A3AB68E71}" destId="{ED78399B-C24F-4653-9BF3-830C0C3A7600}" srcOrd="0" destOrd="0" presId="urn:microsoft.com/office/officeart/2005/8/layout/lProcess2"/>
    <dgm:cxn modelId="{EABD577D-0C7A-4550-B6A1-8D645217537A}" type="presParOf" srcId="{40873489-A122-482D-AFD3-895A3AB68E71}" destId="{3B73D3BB-E044-4F11-BCAA-3155E504D35E}" srcOrd="1" destOrd="0" presId="urn:microsoft.com/office/officeart/2005/8/layout/lProcess2"/>
    <dgm:cxn modelId="{75A447B1-D254-46EF-B9B3-84FB5175BF86}" type="presParOf" srcId="{40873489-A122-482D-AFD3-895A3AB68E71}" destId="{04292C90-881C-4897-AE93-E3AABF3C6E96}" srcOrd="2" destOrd="0" presId="urn:microsoft.com/office/officeart/2005/8/layout/lProcess2"/>
    <dgm:cxn modelId="{A1B8C2F6-5B4F-46EB-A544-E6ED2ECCF22B}" type="presParOf" srcId="{04292C90-881C-4897-AE93-E3AABF3C6E96}" destId="{0E432C1A-ADE3-4A80-B3BF-679C4ACE3756}" srcOrd="0" destOrd="0" presId="urn:microsoft.com/office/officeart/2005/8/layout/lProcess2"/>
    <dgm:cxn modelId="{9F7AFCA6-4EF5-4C89-832B-928D73619AF6}" type="presParOf" srcId="{0E432C1A-ADE3-4A80-B3BF-679C4ACE3756}" destId="{114BAB5C-CFA1-4FFF-A6F5-5107AA584D78}" srcOrd="0" destOrd="0" presId="urn:microsoft.com/office/officeart/2005/8/layout/lProcess2"/>
    <dgm:cxn modelId="{73C812BE-C9B4-4FEA-B65C-A79582C57733}" type="presParOf" srcId="{0E432C1A-ADE3-4A80-B3BF-679C4ACE3756}" destId="{420FA5EA-6B99-44B7-BA6C-A4EFAD4F3331}" srcOrd="1" destOrd="0" presId="urn:microsoft.com/office/officeart/2005/8/layout/lProcess2"/>
    <dgm:cxn modelId="{1C7B8347-17B3-48A8-8AAB-8F202F029CA2}" type="presParOf" srcId="{0E432C1A-ADE3-4A80-B3BF-679C4ACE3756}" destId="{8DD8C5E0-C7F5-40E8-A2FA-BEFCEE1C51AF}" srcOrd="2" destOrd="0" presId="urn:microsoft.com/office/officeart/2005/8/layout/lProcess2"/>
    <dgm:cxn modelId="{351606BC-6F7C-4568-B9BE-E3E8F3F29396}" type="presParOf" srcId="{0E432C1A-ADE3-4A80-B3BF-679C4ACE3756}" destId="{384C083D-0713-4608-82A2-F55ED6099FFD}" srcOrd="3" destOrd="0" presId="urn:microsoft.com/office/officeart/2005/8/layout/lProcess2"/>
    <dgm:cxn modelId="{5103C3AD-77F8-444C-A878-E2AF519D67D6}" type="presParOf" srcId="{0E432C1A-ADE3-4A80-B3BF-679C4ACE3756}" destId="{22DD777A-30E7-4C14-894C-107BB6B17A6D}" srcOrd="4" destOrd="0" presId="urn:microsoft.com/office/officeart/2005/8/layout/lProcess2"/>
    <dgm:cxn modelId="{CEC6AF95-7251-46B8-A0C6-B8CEEF692967}" type="presParOf" srcId="{0E432C1A-ADE3-4A80-B3BF-679C4ACE3756}" destId="{561BFDC0-FD3F-4CDD-BCEC-A06C342567F8}" srcOrd="5" destOrd="0" presId="urn:microsoft.com/office/officeart/2005/8/layout/lProcess2"/>
    <dgm:cxn modelId="{33047D1D-F2C5-479C-9733-DCDEB5C71AA6}" type="presParOf" srcId="{0E432C1A-ADE3-4A80-B3BF-679C4ACE3756}" destId="{D94C2856-8E00-4D06-B033-6DA8EDAA26F5}" srcOrd="6" destOrd="0" presId="urn:microsoft.com/office/officeart/2005/8/layout/lProcess2"/>
    <dgm:cxn modelId="{1E6EE84C-6C69-4BDF-AA94-87204F555B9F}" type="presParOf" srcId="{0E432C1A-ADE3-4A80-B3BF-679C4ACE3756}" destId="{D59B1F24-1290-49F9-902E-9E07750BA33F}" srcOrd="7" destOrd="0" presId="urn:microsoft.com/office/officeart/2005/8/layout/lProcess2"/>
    <dgm:cxn modelId="{694FFAFF-54F8-421A-BB5E-F4A02830EED1}" type="presParOf" srcId="{0E432C1A-ADE3-4A80-B3BF-679C4ACE3756}" destId="{B68549C4-995A-4652-858B-499E7CE3DA54}" srcOrd="8" destOrd="0" presId="urn:microsoft.com/office/officeart/2005/8/layout/lProcess2"/>
    <dgm:cxn modelId="{D8BE095A-EBBA-485A-933E-2D8EB5C4DBA0}" type="presParOf" srcId="{90DE8110-16CE-47DA-9EC6-AFD810BC08DF}" destId="{404365D2-2F93-4376-B700-6D04D1EAA79B}" srcOrd="1" destOrd="0" presId="urn:microsoft.com/office/officeart/2005/8/layout/lProcess2"/>
    <dgm:cxn modelId="{8CE0F615-2D7C-41CD-B223-E338CBEDE637}" type="presParOf" srcId="{90DE8110-16CE-47DA-9EC6-AFD810BC08DF}" destId="{AD017846-AA7D-4208-9EE0-19D2332340AE}" srcOrd="2" destOrd="0" presId="urn:microsoft.com/office/officeart/2005/8/layout/lProcess2"/>
    <dgm:cxn modelId="{D8FD2290-CB8B-403C-8C19-10EC31FBB9F5}" type="presParOf" srcId="{AD017846-AA7D-4208-9EE0-19D2332340AE}" destId="{19097FE5-CF9C-4A53-9DAE-2CD7715E63A3}" srcOrd="0" destOrd="0" presId="urn:microsoft.com/office/officeart/2005/8/layout/lProcess2"/>
    <dgm:cxn modelId="{78DD903E-1785-460B-AAD2-FE0BACA8CB5D}" type="presParOf" srcId="{AD017846-AA7D-4208-9EE0-19D2332340AE}" destId="{2C4A1EF5-B70C-4F3B-A0AF-FDFD43399429}" srcOrd="1" destOrd="0" presId="urn:microsoft.com/office/officeart/2005/8/layout/lProcess2"/>
    <dgm:cxn modelId="{4B25BE26-CA38-4C04-95C2-1C24C06C48FA}" type="presParOf" srcId="{AD017846-AA7D-4208-9EE0-19D2332340AE}" destId="{2201E5BE-A8FB-4671-8466-D0756598F819}" srcOrd="2" destOrd="0" presId="urn:microsoft.com/office/officeart/2005/8/layout/lProcess2"/>
    <dgm:cxn modelId="{DFA3EFD7-BD55-44AD-B915-84D5D72A87D6}" type="presParOf" srcId="{2201E5BE-A8FB-4671-8466-D0756598F819}" destId="{C2A89DAB-6679-407B-B78A-9025DAF67E57}" srcOrd="0" destOrd="0" presId="urn:microsoft.com/office/officeart/2005/8/layout/lProcess2"/>
    <dgm:cxn modelId="{D410E6FF-0C49-4C96-9980-FDFD3383B2F9}" type="presParOf" srcId="{C2A89DAB-6679-407B-B78A-9025DAF67E57}" destId="{86D73088-6DF0-4EE1-B25D-7A12BAC7822E}" srcOrd="0" destOrd="0" presId="urn:microsoft.com/office/officeart/2005/8/layout/lProcess2"/>
    <dgm:cxn modelId="{F52F91E7-9CB7-4295-A2B6-565971CA13AB}" type="presParOf" srcId="{C2A89DAB-6679-407B-B78A-9025DAF67E57}" destId="{2E6A1347-AC13-48E5-931A-66761DAE9D12}" srcOrd="1" destOrd="0" presId="urn:microsoft.com/office/officeart/2005/8/layout/lProcess2"/>
    <dgm:cxn modelId="{28C26A89-A29E-4812-85E1-A112F48A25D2}" type="presParOf" srcId="{C2A89DAB-6679-407B-B78A-9025DAF67E57}" destId="{7BFC16EA-2F9E-4B19-80D6-665EBA8FF899}" srcOrd="2" destOrd="0" presId="urn:microsoft.com/office/officeart/2005/8/layout/lProcess2"/>
    <dgm:cxn modelId="{52B2138C-6A5D-45D3-8E92-201D0B89A0B4}" type="presParOf" srcId="{C2A89DAB-6679-407B-B78A-9025DAF67E57}" destId="{074E74F8-BAF1-44F4-8F87-4DE5D90B3FDD}" srcOrd="3" destOrd="0" presId="urn:microsoft.com/office/officeart/2005/8/layout/lProcess2"/>
    <dgm:cxn modelId="{F906E2B7-C96D-4DD1-95FA-B5B520A830A5}" type="presParOf" srcId="{C2A89DAB-6679-407B-B78A-9025DAF67E57}" destId="{135B57BE-7BAD-41BC-AF38-80AE1EB7DD24}" srcOrd="4" destOrd="0" presId="urn:microsoft.com/office/officeart/2005/8/layout/lProcess2"/>
    <dgm:cxn modelId="{FBD44CE9-8940-4208-A6B3-33F17EEB31A2}" type="presParOf" srcId="{90DE8110-16CE-47DA-9EC6-AFD810BC08DF}" destId="{92F10C55-53C4-42BD-AEE2-9E984B4925C7}" srcOrd="3" destOrd="0" presId="urn:microsoft.com/office/officeart/2005/8/layout/lProcess2"/>
    <dgm:cxn modelId="{9C5F74A0-683D-4D88-B67B-8C84701B7E51}" type="presParOf" srcId="{90DE8110-16CE-47DA-9EC6-AFD810BC08DF}" destId="{7C358BD0-6191-441E-B651-719B1772DEE5}" srcOrd="4" destOrd="0" presId="urn:microsoft.com/office/officeart/2005/8/layout/lProcess2"/>
    <dgm:cxn modelId="{8C2DAC52-ADED-4DF7-8918-3DF746B2B3EA}" type="presParOf" srcId="{7C358BD0-6191-441E-B651-719B1772DEE5}" destId="{1767A5A5-D610-4CFF-A820-3637E98BE196}" srcOrd="0" destOrd="0" presId="urn:microsoft.com/office/officeart/2005/8/layout/lProcess2"/>
    <dgm:cxn modelId="{CD0AC016-AA8F-4FAD-B3EC-620E704D2166}" type="presParOf" srcId="{7C358BD0-6191-441E-B651-719B1772DEE5}" destId="{79627C68-7D9B-44DA-93B8-B42811D2AD9E}" srcOrd="1" destOrd="0" presId="urn:microsoft.com/office/officeart/2005/8/layout/lProcess2"/>
    <dgm:cxn modelId="{55F94A51-EC49-41F7-9862-A2782F962B42}" type="presParOf" srcId="{7C358BD0-6191-441E-B651-719B1772DEE5}" destId="{75FDD349-643A-45E7-B649-488FAA75D59A}" srcOrd="2" destOrd="0" presId="urn:microsoft.com/office/officeart/2005/8/layout/lProcess2"/>
    <dgm:cxn modelId="{D5F808A6-AFE8-49C5-A0F7-47E9D9C7C625}" type="presParOf" srcId="{75FDD349-643A-45E7-B649-488FAA75D59A}" destId="{28559E8E-6D72-4B5C-A91A-D10AF0FFEC48}" srcOrd="0" destOrd="0" presId="urn:microsoft.com/office/officeart/2005/8/layout/lProcess2"/>
    <dgm:cxn modelId="{19C61605-1299-43CD-B9E3-D1693DBDDAAE}" type="presParOf" srcId="{28559E8E-6D72-4B5C-A91A-D10AF0FFEC48}" destId="{AC737F00-7EA7-4F63-A169-5E1564F6CC54}" srcOrd="0" destOrd="0" presId="urn:microsoft.com/office/officeart/2005/8/layout/lProcess2"/>
    <dgm:cxn modelId="{4C07E605-51C2-47D7-B2DA-21898703B181}" type="presParOf" srcId="{28559E8E-6D72-4B5C-A91A-D10AF0FFEC48}" destId="{BB4008C3-DE53-4844-BF4D-53DA3A90511D}" srcOrd="1" destOrd="0" presId="urn:microsoft.com/office/officeart/2005/8/layout/lProcess2"/>
    <dgm:cxn modelId="{88023BC4-5577-4880-AF05-1B4C96062D72}" type="presParOf" srcId="{28559E8E-6D72-4B5C-A91A-D10AF0FFEC48}" destId="{8CD07828-0B64-4D26-9DB8-A77C92CCF7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C1CC9-A892-4C79-9F2B-5B0192948DB8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071D1F4-794B-4FEF-89C2-34753E8513F8}">
      <dgm:prSet phldrT="[Text]" custT="1"/>
      <dgm:spPr/>
      <dgm:t>
        <a:bodyPr/>
        <a:lstStyle/>
        <a:p>
          <a:r>
            <a:rPr lang="en-GB" sz="3200" dirty="0"/>
            <a:t>First normal form</a:t>
          </a:r>
        </a:p>
      </dgm:t>
    </dgm:pt>
    <dgm:pt modelId="{F7589DA3-E5CC-47F4-ABA8-D392A47EAE3F}" type="parTrans" cxnId="{4C3E898F-9824-4329-84EE-365F22B56D7F}">
      <dgm:prSet/>
      <dgm:spPr/>
      <dgm:t>
        <a:bodyPr/>
        <a:lstStyle/>
        <a:p>
          <a:endParaRPr lang="en-GB"/>
        </a:p>
      </dgm:t>
    </dgm:pt>
    <dgm:pt modelId="{8E2C9D6D-7870-480A-A868-B3B08743CDA7}" type="sibTrans" cxnId="{4C3E898F-9824-4329-84EE-365F22B56D7F}">
      <dgm:prSet/>
      <dgm:spPr/>
      <dgm:t>
        <a:bodyPr/>
        <a:lstStyle/>
        <a:p>
          <a:endParaRPr lang="en-GB"/>
        </a:p>
      </dgm:t>
    </dgm:pt>
    <dgm:pt modelId="{251D1021-859D-466A-873D-B596765C80C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>
              <a:solidFill>
                <a:schemeClr val="tx1"/>
              </a:solidFill>
            </a:rPr>
            <a:t>All </a:t>
          </a:r>
          <a:r>
            <a:rPr lang="en-GB" b="1" dirty="0">
              <a:solidFill>
                <a:schemeClr val="tx1"/>
              </a:solidFill>
            </a:rPr>
            <a:t>fields</a:t>
          </a:r>
          <a:r>
            <a:rPr lang="en-GB" dirty="0">
              <a:solidFill>
                <a:schemeClr val="tx1"/>
              </a:solidFill>
            </a:rPr>
            <a:t> names must be unique.</a:t>
          </a:r>
          <a:endParaRPr lang="en-GB" dirty="0"/>
        </a:p>
      </dgm:t>
    </dgm:pt>
    <dgm:pt modelId="{A962D1DD-D872-4E3A-942E-52867E99C909}" type="parTrans" cxnId="{89769D26-233D-4742-9F4F-56ED9DB889BB}">
      <dgm:prSet/>
      <dgm:spPr/>
      <dgm:t>
        <a:bodyPr/>
        <a:lstStyle/>
        <a:p>
          <a:endParaRPr lang="en-GB"/>
        </a:p>
      </dgm:t>
    </dgm:pt>
    <dgm:pt modelId="{2CF51AE8-D20B-4CBB-857F-7437E2924494}" type="sibTrans" cxnId="{89769D26-233D-4742-9F4F-56ED9DB889BB}">
      <dgm:prSet/>
      <dgm:spPr/>
      <dgm:t>
        <a:bodyPr/>
        <a:lstStyle/>
        <a:p>
          <a:endParaRPr lang="en-GB"/>
        </a:p>
      </dgm:t>
    </dgm:pt>
    <dgm:pt modelId="{4F0AB507-B9E7-4A5A-9376-14182AF4E183}">
      <dgm:prSet phldrT="[Text]" custT="1"/>
      <dgm:spPr/>
      <dgm:t>
        <a:bodyPr/>
        <a:lstStyle/>
        <a:p>
          <a:r>
            <a:rPr lang="en-GB" sz="3200" dirty="0"/>
            <a:t>Second normal form</a:t>
          </a:r>
        </a:p>
      </dgm:t>
    </dgm:pt>
    <dgm:pt modelId="{5A92D83C-1191-4675-9D64-5ABDEF256D4E}" type="parTrans" cxnId="{352C814B-BB21-4BC4-BD88-C98F3B581811}">
      <dgm:prSet/>
      <dgm:spPr/>
      <dgm:t>
        <a:bodyPr/>
        <a:lstStyle/>
        <a:p>
          <a:endParaRPr lang="en-GB"/>
        </a:p>
      </dgm:t>
    </dgm:pt>
    <dgm:pt modelId="{9EDC27AC-DBBC-49CB-9B59-C5A7ED970D94}" type="sibTrans" cxnId="{352C814B-BB21-4BC4-BD88-C98F3B581811}">
      <dgm:prSet/>
      <dgm:spPr/>
      <dgm:t>
        <a:bodyPr/>
        <a:lstStyle/>
        <a:p>
          <a:endParaRPr lang="en-GB"/>
        </a:p>
      </dgm:t>
    </dgm:pt>
    <dgm:pt modelId="{7C404556-BAA9-4F9F-8C7B-5965098E2802}">
      <dgm:prSet phldrT="[Text]" custT="1"/>
      <dgm:spPr/>
      <dgm:t>
        <a:bodyPr/>
        <a:lstStyle/>
        <a:p>
          <a:r>
            <a:rPr lang="en-GB" sz="3600" dirty="0"/>
            <a:t>Third normal form</a:t>
          </a:r>
        </a:p>
      </dgm:t>
    </dgm:pt>
    <dgm:pt modelId="{25B4D455-83C9-4459-974D-CB63C27B533C}" type="parTrans" cxnId="{6F3E5607-304C-48AF-B8EE-7295965755B0}">
      <dgm:prSet/>
      <dgm:spPr/>
      <dgm:t>
        <a:bodyPr/>
        <a:lstStyle/>
        <a:p>
          <a:endParaRPr lang="en-GB"/>
        </a:p>
      </dgm:t>
    </dgm:pt>
    <dgm:pt modelId="{23C8E5FE-16E7-45BB-BDB2-E80A7BD6CE10}" type="sibTrans" cxnId="{6F3E5607-304C-48AF-B8EE-7295965755B0}">
      <dgm:prSet/>
      <dgm:spPr/>
      <dgm:t>
        <a:bodyPr/>
        <a:lstStyle/>
        <a:p>
          <a:endParaRPr lang="en-GB"/>
        </a:p>
      </dgm:t>
    </dgm:pt>
    <dgm:pt modelId="{0DCFAA67-AA8D-457F-934A-54992A6A361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>
              <a:solidFill>
                <a:schemeClr val="tx1"/>
              </a:solidFill>
            </a:rPr>
            <a:t>Check the data is already in </a:t>
          </a:r>
          <a:r>
            <a:rPr lang="en-GB" b="1" dirty="0">
              <a:solidFill>
                <a:schemeClr val="tx1"/>
              </a:solidFill>
            </a:rPr>
            <a:t>2NF</a:t>
          </a:r>
          <a:r>
            <a:rPr lang="en-GB" dirty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5C49F883-C363-4A85-BE4E-96F7DA5D86C5}" type="parTrans" cxnId="{FA6624B7-A25B-4474-ADB6-16ED174E1267}">
      <dgm:prSet/>
      <dgm:spPr/>
      <dgm:t>
        <a:bodyPr/>
        <a:lstStyle/>
        <a:p>
          <a:endParaRPr lang="en-GB"/>
        </a:p>
      </dgm:t>
    </dgm:pt>
    <dgm:pt modelId="{1C308930-6AC8-44C3-8208-8C007543AAF3}" type="sibTrans" cxnId="{FA6624B7-A25B-4474-ADB6-16ED174E1267}">
      <dgm:prSet/>
      <dgm:spPr/>
      <dgm:t>
        <a:bodyPr/>
        <a:lstStyle/>
        <a:p>
          <a:endParaRPr lang="en-GB"/>
        </a:p>
      </dgm:t>
    </dgm:pt>
    <dgm:pt modelId="{9156017F-FB21-4CDE-8141-81A02C57D97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Values in fields should be from the same domain.</a:t>
          </a:r>
        </a:p>
      </dgm:t>
    </dgm:pt>
    <dgm:pt modelId="{8D268127-A56C-49E3-BE75-0AC801F8933F}" type="parTrans" cxnId="{34D1F0C4-35E6-40D3-96D2-40A3D2D8F3F0}">
      <dgm:prSet/>
      <dgm:spPr/>
      <dgm:t>
        <a:bodyPr/>
        <a:lstStyle/>
        <a:p>
          <a:endParaRPr lang="en-GB"/>
        </a:p>
      </dgm:t>
    </dgm:pt>
    <dgm:pt modelId="{89A73FF9-06C4-4189-944D-599117A10DC3}" type="sibTrans" cxnId="{34D1F0C4-35E6-40D3-96D2-40A3D2D8F3F0}">
      <dgm:prSet/>
      <dgm:spPr/>
      <dgm:t>
        <a:bodyPr/>
        <a:lstStyle/>
        <a:p>
          <a:endParaRPr lang="en-GB"/>
        </a:p>
      </dgm:t>
    </dgm:pt>
    <dgm:pt modelId="{1E09C634-610A-43CF-973C-573512FA1739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Values in </a:t>
          </a:r>
          <a:r>
            <a:rPr lang="en-GB" b="1">
              <a:solidFill>
                <a:schemeClr val="tx1"/>
              </a:solidFill>
            </a:rPr>
            <a:t>fields</a:t>
          </a:r>
          <a:r>
            <a:rPr lang="en-GB">
              <a:solidFill>
                <a:schemeClr val="tx1"/>
              </a:solidFill>
            </a:rPr>
            <a:t> should be atomic.</a:t>
          </a:r>
          <a:endParaRPr lang="en-GB" dirty="0">
            <a:solidFill>
              <a:schemeClr val="tx1"/>
            </a:solidFill>
          </a:endParaRPr>
        </a:p>
      </dgm:t>
    </dgm:pt>
    <dgm:pt modelId="{76177ED3-EA11-4BC3-99AA-5C3B416EE9F2}" type="parTrans" cxnId="{ED1102BA-FFE5-4E10-856E-10AD9B62B5BA}">
      <dgm:prSet/>
      <dgm:spPr/>
      <dgm:t>
        <a:bodyPr/>
        <a:lstStyle/>
        <a:p>
          <a:endParaRPr lang="en-GB"/>
        </a:p>
      </dgm:t>
    </dgm:pt>
    <dgm:pt modelId="{A36611E2-35BC-42FF-85D5-4A71FA754249}" type="sibTrans" cxnId="{ED1102BA-FFE5-4E10-856E-10AD9B62B5BA}">
      <dgm:prSet/>
      <dgm:spPr/>
      <dgm:t>
        <a:bodyPr/>
        <a:lstStyle/>
        <a:p>
          <a:endParaRPr lang="en-GB"/>
        </a:p>
      </dgm:t>
    </dgm:pt>
    <dgm:pt modelId="{6EACB52B-D5AD-4960-B8FC-DD2E08291B1D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No two </a:t>
          </a:r>
          <a:r>
            <a:rPr lang="en-GB" b="1">
              <a:solidFill>
                <a:schemeClr val="tx1"/>
              </a:solidFill>
            </a:rPr>
            <a:t>records</a:t>
          </a:r>
          <a:r>
            <a:rPr lang="en-GB">
              <a:solidFill>
                <a:schemeClr val="tx1"/>
              </a:solidFill>
            </a:rPr>
            <a:t> may be identical.</a:t>
          </a:r>
          <a:endParaRPr lang="en-GB" dirty="0">
            <a:solidFill>
              <a:schemeClr val="tx1"/>
            </a:solidFill>
          </a:endParaRPr>
        </a:p>
      </dgm:t>
    </dgm:pt>
    <dgm:pt modelId="{1A569EBF-D285-4223-B6B7-81E304C92243}" type="parTrans" cxnId="{10F8F39E-1813-4695-8796-CC5BBB26C662}">
      <dgm:prSet/>
      <dgm:spPr/>
      <dgm:t>
        <a:bodyPr/>
        <a:lstStyle/>
        <a:p>
          <a:endParaRPr lang="en-GB"/>
        </a:p>
      </dgm:t>
    </dgm:pt>
    <dgm:pt modelId="{E87502AF-77F6-4557-BD53-DD999A24ECAE}" type="sibTrans" cxnId="{10F8F39E-1813-4695-8796-CC5BBB26C662}">
      <dgm:prSet/>
      <dgm:spPr/>
      <dgm:t>
        <a:bodyPr/>
        <a:lstStyle/>
        <a:p>
          <a:endParaRPr lang="en-GB"/>
        </a:p>
      </dgm:t>
    </dgm:pt>
    <dgm:pt modelId="{C42819B6-DD0B-4D48-B829-05F9026F858A}">
      <dgm:prSet/>
      <dgm:spPr/>
      <dgm:t>
        <a:bodyPr/>
        <a:lstStyle/>
        <a:p>
          <a:r>
            <a:rPr lang="en-GB" b="0" i="0" dirty="0">
              <a:solidFill>
                <a:srgbClr val="222222"/>
              </a:solidFill>
              <a:effectLst/>
            </a:rPr>
            <a:t>Every </a:t>
          </a:r>
          <a:r>
            <a:rPr lang="en-GB" b="1" i="0" dirty="0">
              <a:solidFill>
                <a:srgbClr val="222222"/>
              </a:solidFill>
              <a:effectLst/>
            </a:rPr>
            <a:t>table </a:t>
          </a:r>
          <a:r>
            <a:rPr lang="en-GB" b="0" i="0" dirty="0">
              <a:solidFill>
                <a:srgbClr val="222222"/>
              </a:solidFill>
              <a:effectLst/>
            </a:rPr>
            <a:t>must have a </a:t>
          </a:r>
          <a:r>
            <a:rPr lang="en-GB" b="1" i="0" dirty="0">
              <a:solidFill>
                <a:srgbClr val="222222"/>
              </a:solidFill>
              <a:effectLst/>
            </a:rPr>
            <a:t>primary key</a:t>
          </a:r>
          <a:r>
            <a:rPr lang="en-GB" i="0" dirty="0">
              <a:solidFill>
                <a:srgbClr val="222222"/>
              </a:solidFill>
              <a:effectLst/>
            </a:rPr>
            <a:t>.</a:t>
          </a:r>
          <a:endParaRPr lang="en-GB" dirty="0">
            <a:solidFill>
              <a:schemeClr val="tx1"/>
            </a:solidFill>
          </a:endParaRPr>
        </a:p>
      </dgm:t>
    </dgm:pt>
    <dgm:pt modelId="{53B9739F-700B-461A-AD0F-692E1C3B0E3E}" type="parTrans" cxnId="{7AD024B0-B204-4B38-876E-75848DD9FC38}">
      <dgm:prSet/>
      <dgm:spPr/>
      <dgm:t>
        <a:bodyPr/>
        <a:lstStyle/>
        <a:p>
          <a:endParaRPr lang="en-GB"/>
        </a:p>
      </dgm:t>
    </dgm:pt>
    <dgm:pt modelId="{99A01414-8502-4F91-A102-D8EB3A2B49BC}" type="sibTrans" cxnId="{7AD024B0-B204-4B38-876E-75848DD9FC38}">
      <dgm:prSet/>
      <dgm:spPr/>
      <dgm:t>
        <a:bodyPr/>
        <a:lstStyle/>
        <a:p>
          <a:endParaRPr lang="en-GB"/>
        </a:p>
      </dgm:t>
    </dgm:pt>
    <dgm:pt modelId="{D518825E-D193-4DC5-ABE1-948CF1622D01}">
      <dgm:prSet phldrT="[Text]"/>
      <dgm:spPr/>
      <dgm:t>
        <a:bodyPr/>
        <a:lstStyle/>
        <a:p>
          <a:r>
            <a:rPr lang="en-GB" dirty="0"/>
            <a:t>The data must already </a:t>
          </a:r>
          <a:br>
            <a:rPr lang="en-GB" dirty="0"/>
          </a:br>
          <a:r>
            <a:rPr lang="en-GB" dirty="0"/>
            <a:t>be in 1NF.</a:t>
          </a:r>
        </a:p>
      </dgm:t>
    </dgm:pt>
    <dgm:pt modelId="{CCBE1C99-4583-4645-8383-817BF13D36E5}" type="parTrans" cxnId="{943B27F6-AB79-48E9-B6FD-2DE87D24AC85}">
      <dgm:prSet/>
      <dgm:spPr/>
      <dgm:t>
        <a:bodyPr/>
        <a:lstStyle/>
        <a:p>
          <a:endParaRPr lang="en-GB"/>
        </a:p>
      </dgm:t>
    </dgm:pt>
    <dgm:pt modelId="{545AF68A-6D74-4F04-8ABD-5E8A9C003566}" type="sibTrans" cxnId="{943B27F6-AB79-48E9-B6FD-2DE87D24AC85}">
      <dgm:prSet/>
      <dgm:spPr/>
      <dgm:t>
        <a:bodyPr/>
        <a:lstStyle/>
        <a:p>
          <a:endParaRPr lang="en-GB"/>
        </a:p>
      </dgm:t>
    </dgm:pt>
    <dgm:pt modelId="{67864BB5-B4AC-44B0-B62D-37EB894EC2EE}">
      <dgm:prSet/>
      <dgm:spPr/>
      <dgm:t>
        <a:bodyPr/>
        <a:lstStyle/>
        <a:p>
          <a:r>
            <a:rPr lang="en-GB" dirty="0"/>
            <a:t>Remove any partial dependencies.</a:t>
          </a:r>
        </a:p>
      </dgm:t>
    </dgm:pt>
    <dgm:pt modelId="{F420C41E-1336-4FAD-B050-BD260BDAF9FD}" type="parTrans" cxnId="{C61290B3-D67F-4C70-8D44-AF7460831DDB}">
      <dgm:prSet/>
      <dgm:spPr/>
      <dgm:t>
        <a:bodyPr/>
        <a:lstStyle/>
        <a:p>
          <a:endParaRPr lang="en-GB"/>
        </a:p>
      </dgm:t>
    </dgm:pt>
    <dgm:pt modelId="{F80A7158-D479-430A-B93B-502523ECCE26}" type="sibTrans" cxnId="{C61290B3-D67F-4C70-8D44-AF7460831DDB}">
      <dgm:prSet/>
      <dgm:spPr/>
      <dgm:t>
        <a:bodyPr/>
        <a:lstStyle/>
        <a:p>
          <a:endParaRPr lang="en-GB"/>
        </a:p>
      </dgm:t>
    </dgm:pt>
    <dgm:pt modelId="{18CECEBB-87F4-459F-9D9C-EEF04ECC3862}">
      <dgm:prSet/>
      <dgm:spPr/>
      <dgm:t>
        <a:bodyPr/>
        <a:lstStyle/>
        <a:p>
          <a:r>
            <a:rPr lang="en-GB" dirty="0"/>
            <a:t>Fix any M:M relationships created as a result.</a:t>
          </a:r>
        </a:p>
      </dgm:t>
    </dgm:pt>
    <dgm:pt modelId="{4B04782C-AF3A-4D46-8F12-8D22847C4743}" type="parTrans" cxnId="{A115A406-D0CE-48B2-8D0F-E9E0D74AD10A}">
      <dgm:prSet/>
      <dgm:spPr/>
      <dgm:t>
        <a:bodyPr/>
        <a:lstStyle/>
        <a:p>
          <a:endParaRPr lang="en-GB"/>
        </a:p>
      </dgm:t>
    </dgm:pt>
    <dgm:pt modelId="{1A344B87-69E7-44E8-B221-33104BF9359B}" type="sibTrans" cxnId="{A115A406-D0CE-48B2-8D0F-E9E0D74AD10A}">
      <dgm:prSet/>
      <dgm:spPr/>
      <dgm:t>
        <a:bodyPr/>
        <a:lstStyle/>
        <a:p>
          <a:endParaRPr lang="en-GB"/>
        </a:p>
      </dgm:t>
    </dgm:pt>
    <dgm:pt modelId="{89B67748-0A69-4AE3-A96A-474EDDFDB1AC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Remove any </a:t>
          </a:r>
          <a:r>
            <a:rPr lang="en-GB" b="1">
              <a:solidFill>
                <a:schemeClr val="tx1"/>
              </a:solidFill>
            </a:rPr>
            <a:t>transitive dependencies</a:t>
          </a:r>
          <a:r>
            <a:rPr lang="en-GB">
              <a:solidFill>
                <a:schemeClr val="tx1"/>
              </a:solidFill>
            </a:rPr>
            <a:t>.</a:t>
          </a:r>
          <a:endParaRPr lang="en-GB" dirty="0">
            <a:solidFill>
              <a:schemeClr val="tx1"/>
            </a:solidFill>
          </a:endParaRPr>
        </a:p>
      </dgm:t>
    </dgm:pt>
    <dgm:pt modelId="{41F60CF3-916C-43DD-9FCC-118A18F5B88C}" type="parTrans" cxnId="{23DD767B-8915-4679-BBED-0DA7E72791B8}">
      <dgm:prSet/>
      <dgm:spPr/>
      <dgm:t>
        <a:bodyPr/>
        <a:lstStyle/>
        <a:p>
          <a:endParaRPr lang="en-GB"/>
        </a:p>
      </dgm:t>
    </dgm:pt>
    <dgm:pt modelId="{5280B685-060A-42B2-A84C-02ACBB46BB88}" type="sibTrans" cxnId="{23DD767B-8915-4679-BBED-0DA7E72791B8}">
      <dgm:prSet/>
      <dgm:spPr/>
      <dgm:t>
        <a:bodyPr/>
        <a:lstStyle/>
        <a:p>
          <a:endParaRPr lang="en-GB"/>
        </a:p>
      </dgm:t>
    </dgm:pt>
    <dgm:pt modelId="{90DE8110-16CE-47DA-9EC6-AFD810BC08DF}" type="pres">
      <dgm:prSet presAssocID="{9C8C1CC9-A892-4C79-9F2B-5B0192948DB8}" presName="theList" presStyleCnt="0">
        <dgm:presLayoutVars>
          <dgm:dir/>
          <dgm:animLvl val="lvl"/>
          <dgm:resizeHandles val="exact"/>
        </dgm:presLayoutVars>
      </dgm:prSet>
      <dgm:spPr/>
    </dgm:pt>
    <dgm:pt modelId="{40873489-A122-482D-AFD3-895A3AB68E71}" type="pres">
      <dgm:prSet presAssocID="{1071D1F4-794B-4FEF-89C2-34753E8513F8}" presName="compNode" presStyleCnt="0"/>
      <dgm:spPr/>
    </dgm:pt>
    <dgm:pt modelId="{ED78399B-C24F-4653-9BF3-830C0C3A7600}" type="pres">
      <dgm:prSet presAssocID="{1071D1F4-794B-4FEF-89C2-34753E8513F8}" presName="aNode" presStyleLbl="bgShp" presStyleIdx="0" presStyleCnt="3"/>
      <dgm:spPr/>
    </dgm:pt>
    <dgm:pt modelId="{3B73D3BB-E044-4F11-BCAA-3155E504D35E}" type="pres">
      <dgm:prSet presAssocID="{1071D1F4-794B-4FEF-89C2-34753E8513F8}" presName="textNode" presStyleLbl="bgShp" presStyleIdx="0" presStyleCnt="3"/>
      <dgm:spPr/>
    </dgm:pt>
    <dgm:pt modelId="{04292C90-881C-4897-AE93-E3AABF3C6E96}" type="pres">
      <dgm:prSet presAssocID="{1071D1F4-794B-4FEF-89C2-34753E8513F8}" presName="compChildNode" presStyleCnt="0"/>
      <dgm:spPr/>
    </dgm:pt>
    <dgm:pt modelId="{0E432C1A-ADE3-4A80-B3BF-679C4ACE3756}" type="pres">
      <dgm:prSet presAssocID="{1071D1F4-794B-4FEF-89C2-34753E8513F8}" presName="theInnerList" presStyleCnt="0"/>
      <dgm:spPr/>
    </dgm:pt>
    <dgm:pt modelId="{114BAB5C-CFA1-4FFF-A6F5-5107AA584D78}" type="pres">
      <dgm:prSet presAssocID="{251D1021-859D-466A-873D-B596765C80C9}" presName="childNode" presStyleLbl="node1" presStyleIdx="0" presStyleCnt="10">
        <dgm:presLayoutVars>
          <dgm:bulletEnabled val="1"/>
        </dgm:presLayoutVars>
      </dgm:prSet>
      <dgm:spPr/>
    </dgm:pt>
    <dgm:pt modelId="{420FA5EA-6B99-44B7-BA6C-A4EFAD4F3331}" type="pres">
      <dgm:prSet presAssocID="{251D1021-859D-466A-873D-B596765C80C9}" presName="aSpace2" presStyleCnt="0"/>
      <dgm:spPr/>
    </dgm:pt>
    <dgm:pt modelId="{8DD8C5E0-C7F5-40E8-A2FA-BEFCEE1C51AF}" type="pres">
      <dgm:prSet presAssocID="{9156017F-FB21-4CDE-8141-81A02C57D977}" presName="childNode" presStyleLbl="node1" presStyleIdx="1" presStyleCnt="10">
        <dgm:presLayoutVars>
          <dgm:bulletEnabled val="1"/>
        </dgm:presLayoutVars>
      </dgm:prSet>
      <dgm:spPr/>
    </dgm:pt>
    <dgm:pt modelId="{384C083D-0713-4608-82A2-F55ED6099FFD}" type="pres">
      <dgm:prSet presAssocID="{9156017F-FB21-4CDE-8141-81A02C57D977}" presName="aSpace2" presStyleCnt="0"/>
      <dgm:spPr/>
    </dgm:pt>
    <dgm:pt modelId="{22DD777A-30E7-4C14-894C-107BB6B17A6D}" type="pres">
      <dgm:prSet presAssocID="{1E09C634-610A-43CF-973C-573512FA1739}" presName="childNode" presStyleLbl="node1" presStyleIdx="2" presStyleCnt="10">
        <dgm:presLayoutVars>
          <dgm:bulletEnabled val="1"/>
        </dgm:presLayoutVars>
      </dgm:prSet>
      <dgm:spPr/>
    </dgm:pt>
    <dgm:pt modelId="{561BFDC0-FD3F-4CDD-BCEC-A06C342567F8}" type="pres">
      <dgm:prSet presAssocID="{1E09C634-610A-43CF-973C-573512FA1739}" presName="aSpace2" presStyleCnt="0"/>
      <dgm:spPr/>
    </dgm:pt>
    <dgm:pt modelId="{D94C2856-8E00-4D06-B033-6DA8EDAA26F5}" type="pres">
      <dgm:prSet presAssocID="{6EACB52B-D5AD-4960-B8FC-DD2E08291B1D}" presName="childNode" presStyleLbl="node1" presStyleIdx="3" presStyleCnt="10">
        <dgm:presLayoutVars>
          <dgm:bulletEnabled val="1"/>
        </dgm:presLayoutVars>
      </dgm:prSet>
      <dgm:spPr/>
    </dgm:pt>
    <dgm:pt modelId="{D59B1F24-1290-49F9-902E-9E07750BA33F}" type="pres">
      <dgm:prSet presAssocID="{6EACB52B-D5AD-4960-B8FC-DD2E08291B1D}" presName="aSpace2" presStyleCnt="0"/>
      <dgm:spPr/>
    </dgm:pt>
    <dgm:pt modelId="{B68549C4-995A-4652-858B-499E7CE3DA54}" type="pres">
      <dgm:prSet presAssocID="{C42819B6-DD0B-4D48-B829-05F9026F858A}" presName="childNode" presStyleLbl="node1" presStyleIdx="4" presStyleCnt="10">
        <dgm:presLayoutVars>
          <dgm:bulletEnabled val="1"/>
        </dgm:presLayoutVars>
      </dgm:prSet>
      <dgm:spPr/>
    </dgm:pt>
    <dgm:pt modelId="{404365D2-2F93-4376-B700-6D04D1EAA79B}" type="pres">
      <dgm:prSet presAssocID="{1071D1F4-794B-4FEF-89C2-34753E8513F8}" presName="aSpace" presStyleCnt="0"/>
      <dgm:spPr/>
    </dgm:pt>
    <dgm:pt modelId="{AD017846-AA7D-4208-9EE0-19D2332340AE}" type="pres">
      <dgm:prSet presAssocID="{4F0AB507-B9E7-4A5A-9376-14182AF4E183}" presName="compNode" presStyleCnt="0"/>
      <dgm:spPr/>
    </dgm:pt>
    <dgm:pt modelId="{19097FE5-CF9C-4A53-9DAE-2CD7715E63A3}" type="pres">
      <dgm:prSet presAssocID="{4F0AB507-B9E7-4A5A-9376-14182AF4E183}" presName="aNode" presStyleLbl="bgShp" presStyleIdx="1" presStyleCnt="3"/>
      <dgm:spPr/>
    </dgm:pt>
    <dgm:pt modelId="{2C4A1EF5-B70C-4F3B-A0AF-FDFD43399429}" type="pres">
      <dgm:prSet presAssocID="{4F0AB507-B9E7-4A5A-9376-14182AF4E183}" presName="textNode" presStyleLbl="bgShp" presStyleIdx="1" presStyleCnt="3"/>
      <dgm:spPr/>
    </dgm:pt>
    <dgm:pt modelId="{2201E5BE-A8FB-4671-8466-D0756598F819}" type="pres">
      <dgm:prSet presAssocID="{4F0AB507-B9E7-4A5A-9376-14182AF4E183}" presName="compChildNode" presStyleCnt="0"/>
      <dgm:spPr/>
    </dgm:pt>
    <dgm:pt modelId="{C2A89DAB-6679-407B-B78A-9025DAF67E57}" type="pres">
      <dgm:prSet presAssocID="{4F0AB507-B9E7-4A5A-9376-14182AF4E183}" presName="theInnerList" presStyleCnt="0"/>
      <dgm:spPr/>
    </dgm:pt>
    <dgm:pt modelId="{86D73088-6DF0-4EE1-B25D-7A12BAC7822E}" type="pres">
      <dgm:prSet presAssocID="{D518825E-D193-4DC5-ABE1-948CF1622D01}" presName="childNode" presStyleLbl="node1" presStyleIdx="5" presStyleCnt="10">
        <dgm:presLayoutVars>
          <dgm:bulletEnabled val="1"/>
        </dgm:presLayoutVars>
      </dgm:prSet>
      <dgm:spPr/>
    </dgm:pt>
    <dgm:pt modelId="{2E6A1347-AC13-48E5-931A-66761DAE9D12}" type="pres">
      <dgm:prSet presAssocID="{D518825E-D193-4DC5-ABE1-948CF1622D01}" presName="aSpace2" presStyleCnt="0"/>
      <dgm:spPr/>
    </dgm:pt>
    <dgm:pt modelId="{7BFC16EA-2F9E-4B19-80D6-665EBA8FF899}" type="pres">
      <dgm:prSet presAssocID="{67864BB5-B4AC-44B0-B62D-37EB894EC2EE}" presName="childNode" presStyleLbl="node1" presStyleIdx="6" presStyleCnt="10">
        <dgm:presLayoutVars>
          <dgm:bulletEnabled val="1"/>
        </dgm:presLayoutVars>
      </dgm:prSet>
      <dgm:spPr/>
    </dgm:pt>
    <dgm:pt modelId="{074E74F8-BAF1-44F4-8F87-4DE5D90B3FDD}" type="pres">
      <dgm:prSet presAssocID="{67864BB5-B4AC-44B0-B62D-37EB894EC2EE}" presName="aSpace2" presStyleCnt="0"/>
      <dgm:spPr/>
    </dgm:pt>
    <dgm:pt modelId="{135B57BE-7BAD-41BC-AF38-80AE1EB7DD24}" type="pres">
      <dgm:prSet presAssocID="{18CECEBB-87F4-459F-9D9C-EEF04ECC3862}" presName="childNode" presStyleLbl="node1" presStyleIdx="7" presStyleCnt="10">
        <dgm:presLayoutVars>
          <dgm:bulletEnabled val="1"/>
        </dgm:presLayoutVars>
      </dgm:prSet>
      <dgm:spPr/>
    </dgm:pt>
    <dgm:pt modelId="{92F10C55-53C4-42BD-AEE2-9E984B4925C7}" type="pres">
      <dgm:prSet presAssocID="{4F0AB507-B9E7-4A5A-9376-14182AF4E183}" presName="aSpace" presStyleCnt="0"/>
      <dgm:spPr/>
    </dgm:pt>
    <dgm:pt modelId="{7C358BD0-6191-441E-B651-719B1772DEE5}" type="pres">
      <dgm:prSet presAssocID="{7C404556-BAA9-4F9F-8C7B-5965098E2802}" presName="compNode" presStyleCnt="0"/>
      <dgm:spPr/>
    </dgm:pt>
    <dgm:pt modelId="{1767A5A5-D610-4CFF-A820-3637E98BE196}" type="pres">
      <dgm:prSet presAssocID="{7C404556-BAA9-4F9F-8C7B-5965098E2802}" presName="aNode" presStyleLbl="bgShp" presStyleIdx="2" presStyleCnt="3"/>
      <dgm:spPr/>
    </dgm:pt>
    <dgm:pt modelId="{79627C68-7D9B-44DA-93B8-B42811D2AD9E}" type="pres">
      <dgm:prSet presAssocID="{7C404556-BAA9-4F9F-8C7B-5965098E2802}" presName="textNode" presStyleLbl="bgShp" presStyleIdx="2" presStyleCnt="3"/>
      <dgm:spPr/>
    </dgm:pt>
    <dgm:pt modelId="{75FDD349-643A-45E7-B649-488FAA75D59A}" type="pres">
      <dgm:prSet presAssocID="{7C404556-BAA9-4F9F-8C7B-5965098E2802}" presName="compChildNode" presStyleCnt="0"/>
      <dgm:spPr/>
    </dgm:pt>
    <dgm:pt modelId="{28559E8E-6D72-4B5C-A91A-D10AF0FFEC48}" type="pres">
      <dgm:prSet presAssocID="{7C404556-BAA9-4F9F-8C7B-5965098E2802}" presName="theInnerList" presStyleCnt="0"/>
      <dgm:spPr/>
    </dgm:pt>
    <dgm:pt modelId="{AC737F00-7EA7-4F63-A169-5E1564F6CC54}" type="pres">
      <dgm:prSet presAssocID="{0DCFAA67-AA8D-457F-934A-54992A6A3619}" presName="childNode" presStyleLbl="node1" presStyleIdx="8" presStyleCnt="10">
        <dgm:presLayoutVars>
          <dgm:bulletEnabled val="1"/>
        </dgm:presLayoutVars>
      </dgm:prSet>
      <dgm:spPr/>
    </dgm:pt>
    <dgm:pt modelId="{BB4008C3-DE53-4844-BF4D-53DA3A90511D}" type="pres">
      <dgm:prSet presAssocID="{0DCFAA67-AA8D-457F-934A-54992A6A3619}" presName="aSpace2" presStyleCnt="0"/>
      <dgm:spPr/>
    </dgm:pt>
    <dgm:pt modelId="{8CD07828-0B64-4D26-9DB8-A77C92CCF7E1}" type="pres">
      <dgm:prSet presAssocID="{89B67748-0A69-4AE3-A96A-474EDDFDB1AC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58BBC600-D94A-4BBC-98F2-5789B2CF52BF}" type="presOf" srcId="{0DCFAA67-AA8D-457F-934A-54992A6A3619}" destId="{AC737F00-7EA7-4F63-A169-5E1564F6CC54}" srcOrd="0" destOrd="0" presId="urn:microsoft.com/office/officeart/2005/8/layout/lProcess2"/>
    <dgm:cxn modelId="{A115A406-D0CE-48B2-8D0F-E9E0D74AD10A}" srcId="{4F0AB507-B9E7-4A5A-9376-14182AF4E183}" destId="{18CECEBB-87F4-459F-9D9C-EEF04ECC3862}" srcOrd="2" destOrd="0" parTransId="{4B04782C-AF3A-4D46-8F12-8D22847C4743}" sibTransId="{1A344B87-69E7-44E8-B221-33104BF9359B}"/>
    <dgm:cxn modelId="{6F3E5607-304C-48AF-B8EE-7295965755B0}" srcId="{9C8C1CC9-A892-4C79-9F2B-5B0192948DB8}" destId="{7C404556-BAA9-4F9F-8C7B-5965098E2802}" srcOrd="2" destOrd="0" parTransId="{25B4D455-83C9-4459-974D-CB63C27B533C}" sibTransId="{23C8E5FE-16E7-45BB-BDB2-E80A7BD6CE10}"/>
    <dgm:cxn modelId="{89769D26-233D-4742-9F4F-56ED9DB889BB}" srcId="{1071D1F4-794B-4FEF-89C2-34753E8513F8}" destId="{251D1021-859D-466A-873D-B596765C80C9}" srcOrd="0" destOrd="0" parTransId="{A962D1DD-D872-4E3A-942E-52867E99C909}" sibTransId="{2CF51AE8-D20B-4CBB-857F-7437E2924494}"/>
    <dgm:cxn modelId="{8655A05B-3503-418F-AF7D-1D6D9993CFD8}" type="presOf" srcId="{89B67748-0A69-4AE3-A96A-474EDDFDB1AC}" destId="{8CD07828-0B64-4D26-9DB8-A77C92CCF7E1}" srcOrd="0" destOrd="0" presId="urn:microsoft.com/office/officeart/2005/8/layout/lProcess2"/>
    <dgm:cxn modelId="{2A63D564-5F7A-4227-BB60-F9D30B882DB6}" type="presOf" srcId="{7C404556-BAA9-4F9F-8C7B-5965098E2802}" destId="{1767A5A5-D610-4CFF-A820-3637E98BE196}" srcOrd="0" destOrd="0" presId="urn:microsoft.com/office/officeart/2005/8/layout/lProcess2"/>
    <dgm:cxn modelId="{352C814B-BB21-4BC4-BD88-C98F3B581811}" srcId="{9C8C1CC9-A892-4C79-9F2B-5B0192948DB8}" destId="{4F0AB507-B9E7-4A5A-9376-14182AF4E183}" srcOrd="1" destOrd="0" parTransId="{5A92D83C-1191-4675-9D64-5ABDEF256D4E}" sibTransId="{9EDC27AC-DBBC-49CB-9B59-C5A7ED970D94}"/>
    <dgm:cxn modelId="{F85CE74D-83EA-463F-B322-2960E9C8254F}" type="presOf" srcId="{1E09C634-610A-43CF-973C-573512FA1739}" destId="{22DD777A-30E7-4C14-894C-107BB6B17A6D}" srcOrd="0" destOrd="0" presId="urn:microsoft.com/office/officeart/2005/8/layout/lProcess2"/>
    <dgm:cxn modelId="{C1D0B74E-7C52-40C9-8D12-62F54B9A56DE}" type="presOf" srcId="{4F0AB507-B9E7-4A5A-9376-14182AF4E183}" destId="{2C4A1EF5-B70C-4F3B-A0AF-FDFD43399429}" srcOrd="1" destOrd="0" presId="urn:microsoft.com/office/officeart/2005/8/layout/lProcess2"/>
    <dgm:cxn modelId="{FEE7DE70-3CC6-4D02-8AE1-86F8779DC1D0}" type="presOf" srcId="{1071D1F4-794B-4FEF-89C2-34753E8513F8}" destId="{ED78399B-C24F-4653-9BF3-830C0C3A7600}" srcOrd="0" destOrd="0" presId="urn:microsoft.com/office/officeart/2005/8/layout/lProcess2"/>
    <dgm:cxn modelId="{6BD21C56-8246-4CB5-A08A-5141A20E3535}" type="presOf" srcId="{7C404556-BAA9-4F9F-8C7B-5965098E2802}" destId="{79627C68-7D9B-44DA-93B8-B42811D2AD9E}" srcOrd="1" destOrd="0" presId="urn:microsoft.com/office/officeart/2005/8/layout/lProcess2"/>
    <dgm:cxn modelId="{7D1BB176-2915-45E2-A411-2B7714135D1A}" type="presOf" srcId="{4F0AB507-B9E7-4A5A-9376-14182AF4E183}" destId="{19097FE5-CF9C-4A53-9DAE-2CD7715E63A3}" srcOrd="0" destOrd="0" presId="urn:microsoft.com/office/officeart/2005/8/layout/lProcess2"/>
    <dgm:cxn modelId="{23DD767B-8915-4679-BBED-0DA7E72791B8}" srcId="{7C404556-BAA9-4F9F-8C7B-5965098E2802}" destId="{89B67748-0A69-4AE3-A96A-474EDDFDB1AC}" srcOrd="1" destOrd="0" parTransId="{41F60CF3-916C-43DD-9FCC-118A18F5B88C}" sibTransId="{5280B685-060A-42B2-A84C-02ACBB46BB88}"/>
    <dgm:cxn modelId="{B1C50685-6E23-4E31-A3E0-9E5C02F0BF2D}" type="presOf" srcId="{9156017F-FB21-4CDE-8141-81A02C57D977}" destId="{8DD8C5E0-C7F5-40E8-A2FA-BEFCEE1C51AF}" srcOrd="0" destOrd="0" presId="urn:microsoft.com/office/officeart/2005/8/layout/lProcess2"/>
    <dgm:cxn modelId="{4C3E898F-9824-4329-84EE-365F22B56D7F}" srcId="{9C8C1CC9-A892-4C79-9F2B-5B0192948DB8}" destId="{1071D1F4-794B-4FEF-89C2-34753E8513F8}" srcOrd="0" destOrd="0" parTransId="{F7589DA3-E5CC-47F4-ABA8-D392A47EAE3F}" sibTransId="{8E2C9D6D-7870-480A-A868-B3B08743CDA7}"/>
    <dgm:cxn modelId="{48C73190-EC27-4E22-B8F1-56146C5F0A2B}" type="presOf" srcId="{18CECEBB-87F4-459F-9D9C-EEF04ECC3862}" destId="{135B57BE-7BAD-41BC-AF38-80AE1EB7DD24}" srcOrd="0" destOrd="0" presId="urn:microsoft.com/office/officeart/2005/8/layout/lProcess2"/>
    <dgm:cxn modelId="{7CEBE697-FCE7-46FD-ADCA-E94E865622BD}" type="presOf" srcId="{251D1021-859D-466A-873D-B596765C80C9}" destId="{114BAB5C-CFA1-4FFF-A6F5-5107AA584D78}" srcOrd="0" destOrd="0" presId="urn:microsoft.com/office/officeart/2005/8/layout/lProcess2"/>
    <dgm:cxn modelId="{10F8F39E-1813-4695-8796-CC5BBB26C662}" srcId="{1071D1F4-794B-4FEF-89C2-34753E8513F8}" destId="{6EACB52B-D5AD-4960-B8FC-DD2E08291B1D}" srcOrd="3" destOrd="0" parTransId="{1A569EBF-D285-4223-B6B7-81E304C92243}" sibTransId="{E87502AF-77F6-4557-BD53-DD999A24ECAE}"/>
    <dgm:cxn modelId="{4C6D5FA6-D69C-450E-9397-3F3A5CACA496}" type="presOf" srcId="{6EACB52B-D5AD-4960-B8FC-DD2E08291B1D}" destId="{D94C2856-8E00-4D06-B033-6DA8EDAA26F5}" srcOrd="0" destOrd="0" presId="urn:microsoft.com/office/officeart/2005/8/layout/lProcess2"/>
    <dgm:cxn modelId="{E0B543AE-7032-4F0D-A439-5D93A45E0127}" type="presOf" srcId="{D518825E-D193-4DC5-ABE1-948CF1622D01}" destId="{86D73088-6DF0-4EE1-B25D-7A12BAC7822E}" srcOrd="0" destOrd="0" presId="urn:microsoft.com/office/officeart/2005/8/layout/lProcess2"/>
    <dgm:cxn modelId="{7AD024B0-B204-4B38-876E-75848DD9FC38}" srcId="{1071D1F4-794B-4FEF-89C2-34753E8513F8}" destId="{C42819B6-DD0B-4D48-B829-05F9026F858A}" srcOrd="4" destOrd="0" parTransId="{53B9739F-700B-461A-AD0F-692E1C3B0E3E}" sibTransId="{99A01414-8502-4F91-A102-D8EB3A2B49BC}"/>
    <dgm:cxn modelId="{C61290B3-D67F-4C70-8D44-AF7460831DDB}" srcId="{4F0AB507-B9E7-4A5A-9376-14182AF4E183}" destId="{67864BB5-B4AC-44B0-B62D-37EB894EC2EE}" srcOrd="1" destOrd="0" parTransId="{F420C41E-1336-4FAD-B050-BD260BDAF9FD}" sibTransId="{F80A7158-D479-430A-B93B-502523ECCE26}"/>
    <dgm:cxn modelId="{0A296EB6-B6C5-49FA-AC66-A47C97ABEE8E}" type="presOf" srcId="{9C8C1CC9-A892-4C79-9F2B-5B0192948DB8}" destId="{90DE8110-16CE-47DA-9EC6-AFD810BC08DF}" srcOrd="0" destOrd="0" presId="urn:microsoft.com/office/officeart/2005/8/layout/lProcess2"/>
    <dgm:cxn modelId="{FA6624B7-A25B-4474-ADB6-16ED174E1267}" srcId="{7C404556-BAA9-4F9F-8C7B-5965098E2802}" destId="{0DCFAA67-AA8D-457F-934A-54992A6A3619}" srcOrd="0" destOrd="0" parTransId="{5C49F883-C363-4A85-BE4E-96F7DA5D86C5}" sibTransId="{1C308930-6AC8-44C3-8208-8C007543AAF3}"/>
    <dgm:cxn modelId="{ED1102BA-FFE5-4E10-856E-10AD9B62B5BA}" srcId="{1071D1F4-794B-4FEF-89C2-34753E8513F8}" destId="{1E09C634-610A-43CF-973C-573512FA1739}" srcOrd="2" destOrd="0" parTransId="{76177ED3-EA11-4BC3-99AA-5C3B416EE9F2}" sibTransId="{A36611E2-35BC-42FF-85D5-4A71FA754249}"/>
    <dgm:cxn modelId="{34D1F0C4-35E6-40D3-96D2-40A3D2D8F3F0}" srcId="{1071D1F4-794B-4FEF-89C2-34753E8513F8}" destId="{9156017F-FB21-4CDE-8141-81A02C57D977}" srcOrd="1" destOrd="0" parTransId="{8D268127-A56C-49E3-BE75-0AC801F8933F}" sibTransId="{89A73FF9-06C4-4189-944D-599117A10DC3}"/>
    <dgm:cxn modelId="{710E4ADC-3E0A-4700-9EDC-6812D2BD9EA4}" type="presOf" srcId="{C42819B6-DD0B-4D48-B829-05F9026F858A}" destId="{B68549C4-995A-4652-858B-499E7CE3DA54}" srcOrd="0" destOrd="0" presId="urn:microsoft.com/office/officeart/2005/8/layout/lProcess2"/>
    <dgm:cxn modelId="{1F1633DD-3066-4EA2-B237-BCFC6335F709}" type="presOf" srcId="{67864BB5-B4AC-44B0-B62D-37EB894EC2EE}" destId="{7BFC16EA-2F9E-4B19-80D6-665EBA8FF899}" srcOrd="0" destOrd="0" presId="urn:microsoft.com/office/officeart/2005/8/layout/lProcess2"/>
    <dgm:cxn modelId="{A33E66EB-8B77-4A2B-BE26-A84F288E9876}" type="presOf" srcId="{1071D1F4-794B-4FEF-89C2-34753E8513F8}" destId="{3B73D3BB-E044-4F11-BCAA-3155E504D35E}" srcOrd="1" destOrd="0" presId="urn:microsoft.com/office/officeart/2005/8/layout/lProcess2"/>
    <dgm:cxn modelId="{943B27F6-AB79-48E9-B6FD-2DE87D24AC85}" srcId="{4F0AB507-B9E7-4A5A-9376-14182AF4E183}" destId="{D518825E-D193-4DC5-ABE1-948CF1622D01}" srcOrd="0" destOrd="0" parTransId="{CCBE1C99-4583-4645-8383-817BF13D36E5}" sibTransId="{545AF68A-6D74-4F04-8ABD-5E8A9C003566}"/>
    <dgm:cxn modelId="{C285E401-7552-42D8-BF5C-165A6F0C3CBA}" type="presParOf" srcId="{90DE8110-16CE-47DA-9EC6-AFD810BC08DF}" destId="{40873489-A122-482D-AFD3-895A3AB68E71}" srcOrd="0" destOrd="0" presId="urn:microsoft.com/office/officeart/2005/8/layout/lProcess2"/>
    <dgm:cxn modelId="{174FBB08-9AEA-487A-8E7B-0B0211F8EDC7}" type="presParOf" srcId="{40873489-A122-482D-AFD3-895A3AB68E71}" destId="{ED78399B-C24F-4653-9BF3-830C0C3A7600}" srcOrd="0" destOrd="0" presId="urn:microsoft.com/office/officeart/2005/8/layout/lProcess2"/>
    <dgm:cxn modelId="{EABD577D-0C7A-4550-B6A1-8D645217537A}" type="presParOf" srcId="{40873489-A122-482D-AFD3-895A3AB68E71}" destId="{3B73D3BB-E044-4F11-BCAA-3155E504D35E}" srcOrd="1" destOrd="0" presId="urn:microsoft.com/office/officeart/2005/8/layout/lProcess2"/>
    <dgm:cxn modelId="{75A447B1-D254-46EF-B9B3-84FB5175BF86}" type="presParOf" srcId="{40873489-A122-482D-AFD3-895A3AB68E71}" destId="{04292C90-881C-4897-AE93-E3AABF3C6E96}" srcOrd="2" destOrd="0" presId="urn:microsoft.com/office/officeart/2005/8/layout/lProcess2"/>
    <dgm:cxn modelId="{A1B8C2F6-5B4F-46EB-A544-E6ED2ECCF22B}" type="presParOf" srcId="{04292C90-881C-4897-AE93-E3AABF3C6E96}" destId="{0E432C1A-ADE3-4A80-B3BF-679C4ACE3756}" srcOrd="0" destOrd="0" presId="urn:microsoft.com/office/officeart/2005/8/layout/lProcess2"/>
    <dgm:cxn modelId="{9F7AFCA6-4EF5-4C89-832B-928D73619AF6}" type="presParOf" srcId="{0E432C1A-ADE3-4A80-B3BF-679C4ACE3756}" destId="{114BAB5C-CFA1-4FFF-A6F5-5107AA584D78}" srcOrd="0" destOrd="0" presId="urn:microsoft.com/office/officeart/2005/8/layout/lProcess2"/>
    <dgm:cxn modelId="{73C812BE-C9B4-4FEA-B65C-A79582C57733}" type="presParOf" srcId="{0E432C1A-ADE3-4A80-B3BF-679C4ACE3756}" destId="{420FA5EA-6B99-44B7-BA6C-A4EFAD4F3331}" srcOrd="1" destOrd="0" presId="urn:microsoft.com/office/officeart/2005/8/layout/lProcess2"/>
    <dgm:cxn modelId="{1C7B8347-17B3-48A8-8AAB-8F202F029CA2}" type="presParOf" srcId="{0E432C1A-ADE3-4A80-B3BF-679C4ACE3756}" destId="{8DD8C5E0-C7F5-40E8-A2FA-BEFCEE1C51AF}" srcOrd="2" destOrd="0" presId="urn:microsoft.com/office/officeart/2005/8/layout/lProcess2"/>
    <dgm:cxn modelId="{351606BC-6F7C-4568-B9BE-E3E8F3F29396}" type="presParOf" srcId="{0E432C1A-ADE3-4A80-B3BF-679C4ACE3756}" destId="{384C083D-0713-4608-82A2-F55ED6099FFD}" srcOrd="3" destOrd="0" presId="urn:microsoft.com/office/officeart/2005/8/layout/lProcess2"/>
    <dgm:cxn modelId="{5103C3AD-77F8-444C-A878-E2AF519D67D6}" type="presParOf" srcId="{0E432C1A-ADE3-4A80-B3BF-679C4ACE3756}" destId="{22DD777A-30E7-4C14-894C-107BB6B17A6D}" srcOrd="4" destOrd="0" presId="urn:microsoft.com/office/officeart/2005/8/layout/lProcess2"/>
    <dgm:cxn modelId="{CEC6AF95-7251-46B8-A0C6-B8CEEF692967}" type="presParOf" srcId="{0E432C1A-ADE3-4A80-B3BF-679C4ACE3756}" destId="{561BFDC0-FD3F-4CDD-BCEC-A06C342567F8}" srcOrd="5" destOrd="0" presId="urn:microsoft.com/office/officeart/2005/8/layout/lProcess2"/>
    <dgm:cxn modelId="{33047D1D-F2C5-479C-9733-DCDEB5C71AA6}" type="presParOf" srcId="{0E432C1A-ADE3-4A80-B3BF-679C4ACE3756}" destId="{D94C2856-8E00-4D06-B033-6DA8EDAA26F5}" srcOrd="6" destOrd="0" presId="urn:microsoft.com/office/officeart/2005/8/layout/lProcess2"/>
    <dgm:cxn modelId="{1E6EE84C-6C69-4BDF-AA94-87204F555B9F}" type="presParOf" srcId="{0E432C1A-ADE3-4A80-B3BF-679C4ACE3756}" destId="{D59B1F24-1290-49F9-902E-9E07750BA33F}" srcOrd="7" destOrd="0" presId="urn:microsoft.com/office/officeart/2005/8/layout/lProcess2"/>
    <dgm:cxn modelId="{694FFAFF-54F8-421A-BB5E-F4A02830EED1}" type="presParOf" srcId="{0E432C1A-ADE3-4A80-B3BF-679C4ACE3756}" destId="{B68549C4-995A-4652-858B-499E7CE3DA54}" srcOrd="8" destOrd="0" presId="urn:microsoft.com/office/officeart/2005/8/layout/lProcess2"/>
    <dgm:cxn modelId="{D8BE095A-EBBA-485A-933E-2D8EB5C4DBA0}" type="presParOf" srcId="{90DE8110-16CE-47DA-9EC6-AFD810BC08DF}" destId="{404365D2-2F93-4376-B700-6D04D1EAA79B}" srcOrd="1" destOrd="0" presId="urn:microsoft.com/office/officeart/2005/8/layout/lProcess2"/>
    <dgm:cxn modelId="{8CE0F615-2D7C-41CD-B223-E338CBEDE637}" type="presParOf" srcId="{90DE8110-16CE-47DA-9EC6-AFD810BC08DF}" destId="{AD017846-AA7D-4208-9EE0-19D2332340AE}" srcOrd="2" destOrd="0" presId="urn:microsoft.com/office/officeart/2005/8/layout/lProcess2"/>
    <dgm:cxn modelId="{D8FD2290-CB8B-403C-8C19-10EC31FBB9F5}" type="presParOf" srcId="{AD017846-AA7D-4208-9EE0-19D2332340AE}" destId="{19097FE5-CF9C-4A53-9DAE-2CD7715E63A3}" srcOrd="0" destOrd="0" presId="urn:microsoft.com/office/officeart/2005/8/layout/lProcess2"/>
    <dgm:cxn modelId="{78DD903E-1785-460B-AAD2-FE0BACA8CB5D}" type="presParOf" srcId="{AD017846-AA7D-4208-9EE0-19D2332340AE}" destId="{2C4A1EF5-B70C-4F3B-A0AF-FDFD43399429}" srcOrd="1" destOrd="0" presId="urn:microsoft.com/office/officeart/2005/8/layout/lProcess2"/>
    <dgm:cxn modelId="{4B25BE26-CA38-4C04-95C2-1C24C06C48FA}" type="presParOf" srcId="{AD017846-AA7D-4208-9EE0-19D2332340AE}" destId="{2201E5BE-A8FB-4671-8466-D0756598F819}" srcOrd="2" destOrd="0" presId="urn:microsoft.com/office/officeart/2005/8/layout/lProcess2"/>
    <dgm:cxn modelId="{DFA3EFD7-BD55-44AD-B915-84D5D72A87D6}" type="presParOf" srcId="{2201E5BE-A8FB-4671-8466-D0756598F819}" destId="{C2A89DAB-6679-407B-B78A-9025DAF67E57}" srcOrd="0" destOrd="0" presId="urn:microsoft.com/office/officeart/2005/8/layout/lProcess2"/>
    <dgm:cxn modelId="{D410E6FF-0C49-4C96-9980-FDFD3383B2F9}" type="presParOf" srcId="{C2A89DAB-6679-407B-B78A-9025DAF67E57}" destId="{86D73088-6DF0-4EE1-B25D-7A12BAC7822E}" srcOrd="0" destOrd="0" presId="urn:microsoft.com/office/officeart/2005/8/layout/lProcess2"/>
    <dgm:cxn modelId="{F52F91E7-9CB7-4295-A2B6-565971CA13AB}" type="presParOf" srcId="{C2A89DAB-6679-407B-B78A-9025DAF67E57}" destId="{2E6A1347-AC13-48E5-931A-66761DAE9D12}" srcOrd="1" destOrd="0" presId="urn:microsoft.com/office/officeart/2005/8/layout/lProcess2"/>
    <dgm:cxn modelId="{28C26A89-A29E-4812-85E1-A112F48A25D2}" type="presParOf" srcId="{C2A89DAB-6679-407B-B78A-9025DAF67E57}" destId="{7BFC16EA-2F9E-4B19-80D6-665EBA8FF899}" srcOrd="2" destOrd="0" presId="urn:microsoft.com/office/officeart/2005/8/layout/lProcess2"/>
    <dgm:cxn modelId="{52B2138C-6A5D-45D3-8E92-201D0B89A0B4}" type="presParOf" srcId="{C2A89DAB-6679-407B-B78A-9025DAF67E57}" destId="{074E74F8-BAF1-44F4-8F87-4DE5D90B3FDD}" srcOrd="3" destOrd="0" presId="urn:microsoft.com/office/officeart/2005/8/layout/lProcess2"/>
    <dgm:cxn modelId="{F906E2B7-C96D-4DD1-95FA-B5B520A830A5}" type="presParOf" srcId="{C2A89DAB-6679-407B-B78A-9025DAF67E57}" destId="{135B57BE-7BAD-41BC-AF38-80AE1EB7DD24}" srcOrd="4" destOrd="0" presId="urn:microsoft.com/office/officeart/2005/8/layout/lProcess2"/>
    <dgm:cxn modelId="{FBD44CE9-8940-4208-A6B3-33F17EEB31A2}" type="presParOf" srcId="{90DE8110-16CE-47DA-9EC6-AFD810BC08DF}" destId="{92F10C55-53C4-42BD-AEE2-9E984B4925C7}" srcOrd="3" destOrd="0" presId="urn:microsoft.com/office/officeart/2005/8/layout/lProcess2"/>
    <dgm:cxn modelId="{9C5F74A0-683D-4D88-B67B-8C84701B7E51}" type="presParOf" srcId="{90DE8110-16CE-47DA-9EC6-AFD810BC08DF}" destId="{7C358BD0-6191-441E-B651-719B1772DEE5}" srcOrd="4" destOrd="0" presId="urn:microsoft.com/office/officeart/2005/8/layout/lProcess2"/>
    <dgm:cxn modelId="{8C2DAC52-ADED-4DF7-8918-3DF746B2B3EA}" type="presParOf" srcId="{7C358BD0-6191-441E-B651-719B1772DEE5}" destId="{1767A5A5-D610-4CFF-A820-3637E98BE196}" srcOrd="0" destOrd="0" presId="urn:microsoft.com/office/officeart/2005/8/layout/lProcess2"/>
    <dgm:cxn modelId="{CD0AC016-AA8F-4FAD-B3EC-620E704D2166}" type="presParOf" srcId="{7C358BD0-6191-441E-B651-719B1772DEE5}" destId="{79627C68-7D9B-44DA-93B8-B42811D2AD9E}" srcOrd="1" destOrd="0" presId="urn:microsoft.com/office/officeart/2005/8/layout/lProcess2"/>
    <dgm:cxn modelId="{55F94A51-EC49-41F7-9862-A2782F962B42}" type="presParOf" srcId="{7C358BD0-6191-441E-B651-719B1772DEE5}" destId="{75FDD349-643A-45E7-B649-488FAA75D59A}" srcOrd="2" destOrd="0" presId="urn:microsoft.com/office/officeart/2005/8/layout/lProcess2"/>
    <dgm:cxn modelId="{D5F808A6-AFE8-49C5-A0F7-47E9D9C7C625}" type="presParOf" srcId="{75FDD349-643A-45E7-B649-488FAA75D59A}" destId="{28559E8E-6D72-4B5C-A91A-D10AF0FFEC48}" srcOrd="0" destOrd="0" presId="urn:microsoft.com/office/officeart/2005/8/layout/lProcess2"/>
    <dgm:cxn modelId="{19C61605-1299-43CD-B9E3-D1693DBDDAAE}" type="presParOf" srcId="{28559E8E-6D72-4B5C-A91A-D10AF0FFEC48}" destId="{AC737F00-7EA7-4F63-A169-5E1564F6CC54}" srcOrd="0" destOrd="0" presId="urn:microsoft.com/office/officeart/2005/8/layout/lProcess2"/>
    <dgm:cxn modelId="{4C07E605-51C2-47D7-B2DA-21898703B181}" type="presParOf" srcId="{28559E8E-6D72-4B5C-A91A-D10AF0FFEC48}" destId="{BB4008C3-DE53-4844-BF4D-53DA3A90511D}" srcOrd="1" destOrd="0" presId="urn:microsoft.com/office/officeart/2005/8/layout/lProcess2"/>
    <dgm:cxn modelId="{88023BC4-5577-4880-AF05-1B4C96062D72}" type="presParOf" srcId="{28559E8E-6D72-4B5C-A91A-D10AF0FFEC48}" destId="{8CD07828-0B64-4D26-9DB8-A77C92CCF7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C1CC9-A892-4C79-9F2B-5B0192948DB8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071D1F4-794B-4FEF-89C2-34753E8513F8}">
      <dgm:prSet phldrT="[Text]" custT="1"/>
      <dgm:spPr/>
      <dgm:t>
        <a:bodyPr/>
        <a:lstStyle/>
        <a:p>
          <a:r>
            <a:rPr lang="en-GB" sz="3200" dirty="0"/>
            <a:t>First normal form</a:t>
          </a:r>
        </a:p>
      </dgm:t>
    </dgm:pt>
    <dgm:pt modelId="{F7589DA3-E5CC-47F4-ABA8-D392A47EAE3F}" type="parTrans" cxnId="{4C3E898F-9824-4329-84EE-365F22B56D7F}">
      <dgm:prSet/>
      <dgm:spPr/>
      <dgm:t>
        <a:bodyPr/>
        <a:lstStyle/>
        <a:p>
          <a:endParaRPr lang="en-GB"/>
        </a:p>
      </dgm:t>
    </dgm:pt>
    <dgm:pt modelId="{8E2C9D6D-7870-480A-A868-B3B08743CDA7}" type="sibTrans" cxnId="{4C3E898F-9824-4329-84EE-365F22B56D7F}">
      <dgm:prSet/>
      <dgm:spPr/>
      <dgm:t>
        <a:bodyPr/>
        <a:lstStyle/>
        <a:p>
          <a:endParaRPr lang="en-GB"/>
        </a:p>
      </dgm:t>
    </dgm:pt>
    <dgm:pt modelId="{251D1021-859D-466A-873D-B596765C80C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>
              <a:solidFill>
                <a:schemeClr val="tx1"/>
              </a:solidFill>
            </a:rPr>
            <a:t>All </a:t>
          </a:r>
          <a:r>
            <a:rPr lang="en-GB" b="1" dirty="0">
              <a:solidFill>
                <a:schemeClr val="tx1"/>
              </a:solidFill>
            </a:rPr>
            <a:t>fields</a:t>
          </a:r>
          <a:r>
            <a:rPr lang="en-GB" dirty="0">
              <a:solidFill>
                <a:schemeClr val="tx1"/>
              </a:solidFill>
            </a:rPr>
            <a:t> names must be unique.</a:t>
          </a:r>
          <a:endParaRPr lang="en-GB" dirty="0"/>
        </a:p>
      </dgm:t>
    </dgm:pt>
    <dgm:pt modelId="{A962D1DD-D872-4E3A-942E-52867E99C909}" type="parTrans" cxnId="{89769D26-233D-4742-9F4F-56ED9DB889BB}">
      <dgm:prSet/>
      <dgm:spPr/>
      <dgm:t>
        <a:bodyPr/>
        <a:lstStyle/>
        <a:p>
          <a:endParaRPr lang="en-GB"/>
        </a:p>
      </dgm:t>
    </dgm:pt>
    <dgm:pt modelId="{2CF51AE8-D20B-4CBB-857F-7437E2924494}" type="sibTrans" cxnId="{89769D26-233D-4742-9F4F-56ED9DB889BB}">
      <dgm:prSet/>
      <dgm:spPr/>
      <dgm:t>
        <a:bodyPr/>
        <a:lstStyle/>
        <a:p>
          <a:endParaRPr lang="en-GB"/>
        </a:p>
      </dgm:t>
    </dgm:pt>
    <dgm:pt modelId="{4F0AB507-B9E7-4A5A-9376-14182AF4E183}">
      <dgm:prSet phldrT="[Text]" custT="1"/>
      <dgm:spPr/>
      <dgm:t>
        <a:bodyPr/>
        <a:lstStyle/>
        <a:p>
          <a:r>
            <a:rPr lang="en-GB" sz="3200" dirty="0"/>
            <a:t>Second normal form</a:t>
          </a:r>
        </a:p>
      </dgm:t>
    </dgm:pt>
    <dgm:pt modelId="{5A92D83C-1191-4675-9D64-5ABDEF256D4E}" type="parTrans" cxnId="{352C814B-BB21-4BC4-BD88-C98F3B581811}">
      <dgm:prSet/>
      <dgm:spPr/>
      <dgm:t>
        <a:bodyPr/>
        <a:lstStyle/>
        <a:p>
          <a:endParaRPr lang="en-GB"/>
        </a:p>
      </dgm:t>
    </dgm:pt>
    <dgm:pt modelId="{9EDC27AC-DBBC-49CB-9B59-C5A7ED970D94}" type="sibTrans" cxnId="{352C814B-BB21-4BC4-BD88-C98F3B581811}">
      <dgm:prSet/>
      <dgm:spPr/>
      <dgm:t>
        <a:bodyPr/>
        <a:lstStyle/>
        <a:p>
          <a:endParaRPr lang="en-GB"/>
        </a:p>
      </dgm:t>
    </dgm:pt>
    <dgm:pt modelId="{7C404556-BAA9-4F9F-8C7B-5965098E2802}">
      <dgm:prSet phldrT="[Text]" custT="1"/>
      <dgm:spPr/>
      <dgm:t>
        <a:bodyPr/>
        <a:lstStyle/>
        <a:p>
          <a:r>
            <a:rPr lang="en-GB" sz="3200" dirty="0"/>
            <a:t>Third normal form</a:t>
          </a:r>
        </a:p>
      </dgm:t>
    </dgm:pt>
    <dgm:pt modelId="{25B4D455-83C9-4459-974D-CB63C27B533C}" type="parTrans" cxnId="{6F3E5607-304C-48AF-B8EE-7295965755B0}">
      <dgm:prSet/>
      <dgm:spPr/>
      <dgm:t>
        <a:bodyPr/>
        <a:lstStyle/>
        <a:p>
          <a:endParaRPr lang="en-GB"/>
        </a:p>
      </dgm:t>
    </dgm:pt>
    <dgm:pt modelId="{23C8E5FE-16E7-45BB-BDB2-E80A7BD6CE10}" type="sibTrans" cxnId="{6F3E5607-304C-48AF-B8EE-7295965755B0}">
      <dgm:prSet/>
      <dgm:spPr/>
      <dgm:t>
        <a:bodyPr/>
        <a:lstStyle/>
        <a:p>
          <a:endParaRPr lang="en-GB"/>
        </a:p>
      </dgm:t>
    </dgm:pt>
    <dgm:pt modelId="{0DCFAA67-AA8D-457F-934A-54992A6A361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>
              <a:solidFill>
                <a:schemeClr val="bg1"/>
              </a:solidFill>
            </a:rPr>
            <a:t>The data must already </a:t>
          </a:r>
          <a:br>
            <a:rPr lang="en-GB" dirty="0">
              <a:solidFill>
                <a:schemeClr val="bg1"/>
              </a:solidFill>
            </a:rPr>
          </a:br>
          <a:r>
            <a:rPr lang="en-GB" dirty="0">
              <a:solidFill>
                <a:schemeClr val="bg1"/>
              </a:solidFill>
            </a:rPr>
            <a:t>be in </a:t>
          </a:r>
          <a:r>
            <a:rPr lang="en-GB" b="1" dirty="0">
              <a:solidFill>
                <a:schemeClr val="bg1"/>
              </a:solidFill>
            </a:rPr>
            <a:t>2NF</a:t>
          </a:r>
          <a:r>
            <a:rPr lang="en-GB" dirty="0">
              <a:solidFill>
                <a:schemeClr val="bg1"/>
              </a:solidFill>
            </a:rPr>
            <a:t>.</a:t>
          </a:r>
        </a:p>
      </dgm:t>
    </dgm:pt>
    <dgm:pt modelId="{5C49F883-C363-4A85-BE4E-96F7DA5D86C5}" type="parTrans" cxnId="{FA6624B7-A25B-4474-ADB6-16ED174E1267}">
      <dgm:prSet/>
      <dgm:spPr/>
      <dgm:t>
        <a:bodyPr/>
        <a:lstStyle/>
        <a:p>
          <a:endParaRPr lang="en-GB"/>
        </a:p>
      </dgm:t>
    </dgm:pt>
    <dgm:pt modelId="{1C308930-6AC8-44C3-8208-8C007543AAF3}" type="sibTrans" cxnId="{FA6624B7-A25B-4474-ADB6-16ED174E1267}">
      <dgm:prSet/>
      <dgm:spPr/>
      <dgm:t>
        <a:bodyPr/>
        <a:lstStyle/>
        <a:p>
          <a:endParaRPr lang="en-GB"/>
        </a:p>
      </dgm:t>
    </dgm:pt>
    <dgm:pt modelId="{9156017F-FB21-4CDE-8141-81A02C57D97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Values in fields should be from the same domain.</a:t>
          </a:r>
        </a:p>
      </dgm:t>
    </dgm:pt>
    <dgm:pt modelId="{8D268127-A56C-49E3-BE75-0AC801F8933F}" type="parTrans" cxnId="{34D1F0C4-35E6-40D3-96D2-40A3D2D8F3F0}">
      <dgm:prSet/>
      <dgm:spPr/>
      <dgm:t>
        <a:bodyPr/>
        <a:lstStyle/>
        <a:p>
          <a:endParaRPr lang="en-GB"/>
        </a:p>
      </dgm:t>
    </dgm:pt>
    <dgm:pt modelId="{89A73FF9-06C4-4189-944D-599117A10DC3}" type="sibTrans" cxnId="{34D1F0C4-35E6-40D3-96D2-40A3D2D8F3F0}">
      <dgm:prSet/>
      <dgm:spPr/>
      <dgm:t>
        <a:bodyPr/>
        <a:lstStyle/>
        <a:p>
          <a:endParaRPr lang="en-GB"/>
        </a:p>
      </dgm:t>
    </dgm:pt>
    <dgm:pt modelId="{1E09C634-610A-43CF-973C-573512FA1739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Values in </a:t>
          </a:r>
          <a:r>
            <a:rPr lang="en-GB" b="1">
              <a:solidFill>
                <a:schemeClr val="tx1"/>
              </a:solidFill>
            </a:rPr>
            <a:t>fields</a:t>
          </a:r>
          <a:r>
            <a:rPr lang="en-GB">
              <a:solidFill>
                <a:schemeClr val="tx1"/>
              </a:solidFill>
            </a:rPr>
            <a:t> should be atomic.</a:t>
          </a:r>
          <a:endParaRPr lang="en-GB" dirty="0">
            <a:solidFill>
              <a:schemeClr val="tx1"/>
            </a:solidFill>
          </a:endParaRPr>
        </a:p>
      </dgm:t>
    </dgm:pt>
    <dgm:pt modelId="{76177ED3-EA11-4BC3-99AA-5C3B416EE9F2}" type="parTrans" cxnId="{ED1102BA-FFE5-4E10-856E-10AD9B62B5BA}">
      <dgm:prSet/>
      <dgm:spPr/>
      <dgm:t>
        <a:bodyPr/>
        <a:lstStyle/>
        <a:p>
          <a:endParaRPr lang="en-GB"/>
        </a:p>
      </dgm:t>
    </dgm:pt>
    <dgm:pt modelId="{A36611E2-35BC-42FF-85D5-4A71FA754249}" type="sibTrans" cxnId="{ED1102BA-FFE5-4E10-856E-10AD9B62B5BA}">
      <dgm:prSet/>
      <dgm:spPr/>
      <dgm:t>
        <a:bodyPr/>
        <a:lstStyle/>
        <a:p>
          <a:endParaRPr lang="en-GB"/>
        </a:p>
      </dgm:t>
    </dgm:pt>
    <dgm:pt modelId="{6EACB52B-D5AD-4960-B8FC-DD2E08291B1D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No two </a:t>
          </a:r>
          <a:r>
            <a:rPr lang="en-GB" b="1">
              <a:solidFill>
                <a:schemeClr val="tx1"/>
              </a:solidFill>
            </a:rPr>
            <a:t>records</a:t>
          </a:r>
          <a:r>
            <a:rPr lang="en-GB">
              <a:solidFill>
                <a:schemeClr val="tx1"/>
              </a:solidFill>
            </a:rPr>
            <a:t> may be identical.</a:t>
          </a:r>
          <a:endParaRPr lang="en-GB" dirty="0">
            <a:solidFill>
              <a:schemeClr val="tx1"/>
            </a:solidFill>
          </a:endParaRPr>
        </a:p>
      </dgm:t>
    </dgm:pt>
    <dgm:pt modelId="{1A569EBF-D285-4223-B6B7-81E304C92243}" type="parTrans" cxnId="{10F8F39E-1813-4695-8796-CC5BBB26C662}">
      <dgm:prSet/>
      <dgm:spPr/>
      <dgm:t>
        <a:bodyPr/>
        <a:lstStyle/>
        <a:p>
          <a:endParaRPr lang="en-GB"/>
        </a:p>
      </dgm:t>
    </dgm:pt>
    <dgm:pt modelId="{E87502AF-77F6-4557-BD53-DD999A24ECAE}" type="sibTrans" cxnId="{10F8F39E-1813-4695-8796-CC5BBB26C662}">
      <dgm:prSet/>
      <dgm:spPr/>
      <dgm:t>
        <a:bodyPr/>
        <a:lstStyle/>
        <a:p>
          <a:endParaRPr lang="en-GB"/>
        </a:p>
      </dgm:t>
    </dgm:pt>
    <dgm:pt modelId="{C42819B6-DD0B-4D48-B829-05F9026F858A}">
      <dgm:prSet/>
      <dgm:spPr/>
      <dgm:t>
        <a:bodyPr/>
        <a:lstStyle/>
        <a:p>
          <a:r>
            <a:rPr lang="en-GB" b="0" i="0" dirty="0">
              <a:solidFill>
                <a:srgbClr val="222222"/>
              </a:solidFill>
              <a:effectLst/>
            </a:rPr>
            <a:t>Every </a:t>
          </a:r>
          <a:r>
            <a:rPr lang="en-GB" b="1" i="0" dirty="0">
              <a:solidFill>
                <a:srgbClr val="222222"/>
              </a:solidFill>
              <a:effectLst/>
            </a:rPr>
            <a:t>table </a:t>
          </a:r>
          <a:r>
            <a:rPr lang="en-GB" b="0" i="0" dirty="0">
              <a:solidFill>
                <a:srgbClr val="222222"/>
              </a:solidFill>
              <a:effectLst/>
            </a:rPr>
            <a:t>must have a </a:t>
          </a:r>
          <a:r>
            <a:rPr lang="en-GB" b="1" i="0" dirty="0">
              <a:solidFill>
                <a:srgbClr val="222222"/>
              </a:solidFill>
              <a:effectLst/>
            </a:rPr>
            <a:t>primary key</a:t>
          </a:r>
          <a:r>
            <a:rPr lang="en-GB" i="0" dirty="0">
              <a:solidFill>
                <a:srgbClr val="222222"/>
              </a:solidFill>
              <a:effectLst/>
            </a:rPr>
            <a:t>.</a:t>
          </a:r>
          <a:endParaRPr lang="en-GB" dirty="0">
            <a:solidFill>
              <a:schemeClr val="tx1"/>
            </a:solidFill>
          </a:endParaRPr>
        </a:p>
      </dgm:t>
    </dgm:pt>
    <dgm:pt modelId="{53B9739F-700B-461A-AD0F-692E1C3B0E3E}" type="parTrans" cxnId="{7AD024B0-B204-4B38-876E-75848DD9FC38}">
      <dgm:prSet/>
      <dgm:spPr/>
      <dgm:t>
        <a:bodyPr/>
        <a:lstStyle/>
        <a:p>
          <a:endParaRPr lang="en-GB"/>
        </a:p>
      </dgm:t>
    </dgm:pt>
    <dgm:pt modelId="{99A01414-8502-4F91-A102-D8EB3A2B49BC}" type="sibTrans" cxnId="{7AD024B0-B204-4B38-876E-75848DD9FC38}">
      <dgm:prSet/>
      <dgm:spPr/>
      <dgm:t>
        <a:bodyPr/>
        <a:lstStyle/>
        <a:p>
          <a:endParaRPr lang="en-GB"/>
        </a:p>
      </dgm:t>
    </dgm:pt>
    <dgm:pt modelId="{89B67748-0A69-4AE3-A96A-474EDDFDB1AC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Remove any</a:t>
          </a:r>
          <a:br>
            <a:rPr lang="en-GB" dirty="0">
              <a:solidFill>
                <a:schemeClr val="bg1"/>
              </a:solidFill>
            </a:rPr>
          </a:br>
          <a:r>
            <a:rPr lang="en-GB" b="1" dirty="0">
              <a:solidFill>
                <a:schemeClr val="bg1"/>
              </a:solidFill>
            </a:rPr>
            <a:t>transitive dependencies</a:t>
          </a:r>
          <a:r>
            <a:rPr lang="en-GB" dirty="0">
              <a:solidFill>
                <a:schemeClr val="bg1"/>
              </a:solidFill>
            </a:rPr>
            <a:t>.</a:t>
          </a:r>
        </a:p>
        <a:p>
          <a:r>
            <a:rPr lang="en-GB" dirty="0">
              <a:solidFill>
                <a:schemeClr val="bg1"/>
              </a:solidFill>
            </a:rPr>
            <a:t>In other words, ensure that non-key fields are not dependent on each other.</a:t>
          </a:r>
        </a:p>
      </dgm:t>
    </dgm:pt>
    <dgm:pt modelId="{41F60CF3-916C-43DD-9FCC-118A18F5B88C}" type="parTrans" cxnId="{23DD767B-8915-4679-BBED-0DA7E72791B8}">
      <dgm:prSet/>
      <dgm:spPr/>
      <dgm:t>
        <a:bodyPr/>
        <a:lstStyle/>
        <a:p>
          <a:endParaRPr lang="en-GB"/>
        </a:p>
      </dgm:t>
    </dgm:pt>
    <dgm:pt modelId="{5280B685-060A-42B2-A84C-02ACBB46BB88}" type="sibTrans" cxnId="{23DD767B-8915-4679-BBED-0DA7E72791B8}">
      <dgm:prSet/>
      <dgm:spPr/>
      <dgm:t>
        <a:bodyPr/>
        <a:lstStyle/>
        <a:p>
          <a:endParaRPr lang="en-GB"/>
        </a:p>
      </dgm:t>
    </dgm:pt>
    <dgm:pt modelId="{D518825E-D193-4DC5-ABE1-948CF1622D01}">
      <dgm:prSet phldrT="[Text]"/>
      <dgm:spPr/>
      <dgm:t>
        <a:bodyPr/>
        <a:lstStyle/>
        <a:p>
          <a:r>
            <a:rPr lang="en-GB" dirty="0"/>
            <a:t>The data must already </a:t>
          </a:r>
          <a:br>
            <a:rPr lang="en-GB" dirty="0"/>
          </a:br>
          <a:r>
            <a:rPr lang="en-GB" dirty="0"/>
            <a:t>be in 1NF.</a:t>
          </a:r>
        </a:p>
      </dgm:t>
    </dgm:pt>
    <dgm:pt modelId="{545AF68A-6D74-4F04-8ABD-5E8A9C003566}" type="sibTrans" cxnId="{943B27F6-AB79-48E9-B6FD-2DE87D24AC85}">
      <dgm:prSet/>
      <dgm:spPr/>
      <dgm:t>
        <a:bodyPr/>
        <a:lstStyle/>
        <a:p>
          <a:endParaRPr lang="en-GB"/>
        </a:p>
      </dgm:t>
    </dgm:pt>
    <dgm:pt modelId="{CCBE1C99-4583-4645-8383-817BF13D36E5}" type="parTrans" cxnId="{943B27F6-AB79-48E9-B6FD-2DE87D24AC85}">
      <dgm:prSet/>
      <dgm:spPr/>
      <dgm:t>
        <a:bodyPr/>
        <a:lstStyle/>
        <a:p>
          <a:endParaRPr lang="en-GB"/>
        </a:p>
      </dgm:t>
    </dgm:pt>
    <dgm:pt modelId="{67864BB5-B4AC-44B0-B62D-37EB894EC2EE}">
      <dgm:prSet/>
      <dgm:spPr/>
      <dgm:t>
        <a:bodyPr/>
        <a:lstStyle/>
        <a:p>
          <a:r>
            <a:rPr lang="en-GB" dirty="0"/>
            <a:t>Remove any partial dependencies.</a:t>
          </a:r>
        </a:p>
      </dgm:t>
    </dgm:pt>
    <dgm:pt modelId="{F80A7158-D479-430A-B93B-502523ECCE26}" type="sibTrans" cxnId="{C61290B3-D67F-4C70-8D44-AF7460831DDB}">
      <dgm:prSet/>
      <dgm:spPr/>
      <dgm:t>
        <a:bodyPr/>
        <a:lstStyle/>
        <a:p>
          <a:endParaRPr lang="en-GB"/>
        </a:p>
      </dgm:t>
    </dgm:pt>
    <dgm:pt modelId="{F420C41E-1336-4FAD-B050-BD260BDAF9FD}" type="parTrans" cxnId="{C61290B3-D67F-4C70-8D44-AF7460831DDB}">
      <dgm:prSet/>
      <dgm:spPr/>
      <dgm:t>
        <a:bodyPr/>
        <a:lstStyle/>
        <a:p>
          <a:endParaRPr lang="en-GB"/>
        </a:p>
      </dgm:t>
    </dgm:pt>
    <dgm:pt modelId="{18CECEBB-87F4-459F-9D9C-EEF04ECC3862}">
      <dgm:prSet/>
      <dgm:spPr/>
      <dgm:t>
        <a:bodyPr/>
        <a:lstStyle/>
        <a:p>
          <a:r>
            <a:rPr lang="en-GB" dirty="0"/>
            <a:t>Fix any M:M relationships created as a result.</a:t>
          </a:r>
        </a:p>
      </dgm:t>
    </dgm:pt>
    <dgm:pt modelId="{1A344B87-69E7-44E8-B221-33104BF9359B}" type="sibTrans" cxnId="{A115A406-D0CE-48B2-8D0F-E9E0D74AD10A}">
      <dgm:prSet/>
      <dgm:spPr/>
      <dgm:t>
        <a:bodyPr/>
        <a:lstStyle/>
        <a:p>
          <a:endParaRPr lang="en-GB"/>
        </a:p>
      </dgm:t>
    </dgm:pt>
    <dgm:pt modelId="{4B04782C-AF3A-4D46-8F12-8D22847C4743}" type="parTrans" cxnId="{A115A406-D0CE-48B2-8D0F-E9E0D74AD10A}">
      <dgm:prSet/>
      <dgm:spPr/>
      <dgm:t>
        <a:bodyPr/>
        <a:lstStyle/>
        <a:p>
          <a:endParaRPr lang="en-GB"/>
        </a:p>
      </dgm:t>
    </dgm:pt>
    <dgm:pt modelId="{90DE8110-16CE-47DA-9EC6-AFD810BC08DF}" type="pres">
      <dgm:prSet presAssocID="{9C8C1CC9-A892-4C79-9F2B-5B0192948DB8}" presName="theList" presStyleCnt="0">
        <dgm:presLayoutVars>
          <dgm:dir/>
          <dgm:animLvl val="lvl"/>
          <dgm:resizeHandles val="exact"/>
        </dgm:presLayoutVars>
      </dgm:prSet>
      <dgm:spPr/>
    </dgm:pt>
    <dgm:pt modelId="{40873489-A122-482D-AFD3-895A3AB68E71}" type="pres">
      <dgm:prSet presAssocID="{1071D1F4-794B-4FEF-89C2-34753E8513F8}" presName="compNode" presStyleCnt="0"/>
      <dgm:spPr/>
    </dgm:pt>
    <dgm:pt modelId="{ED78399B-C24F-4653-9BF3-830C0C3A7600}" type="pres">
      <dgm:prSet presAssocID="{1071D1F4-794B-4FEF-89C2-34753E8513F8}" presName="aNode" presStyleLbl="bgShp" presStyleIdx="0" presStyleCnt="3"/>
      <dgm:spPr/>
    </dgm:pt>
    <dgm:pt modelId="{3B73D3BB-E044-4F11-BCAA-3155E504D35E}" type="pres">
      <dgm:prSet presAssocID="{1071D1F4-794B-4FEF-89C2-34753E8513F8}" presName="textNode" presStyleLbl="bgShp" presStyleIdx="0" presStyleCnt="3"/>
      <dgm:spPr/>
    </dgm:pt>
    <dgm:pt modelId="{04292C90-881C-4897-AE93-E3AABF3C6E96}" type="pres">
      <dgm:prSet presAssocID="{1071D1F4-794B-4FEF-89C2-34753E8513F8}" presName="compChildNode" presStyleCnt="0"/>
      <dgm:spPr/>
    </dgm:pt>
    <dgm:pt modelId="{0E432C1A-ADE3-4A80-B3BF-679C4ACE3756}" type="pres">
      <dgm:prSet presAssocID="{1071D1F4-794B-4FEF-89C2-34753E8513F8}" presName="theInnerList" presStyleCnt="0"/>
      <dgm:spPr/>
    </dgm:pt>
    <dgm:pt modelId="{114BAB5C-CFA1-4FFF-A6F5-5107AA584D78}" type="pres">
      <dgm:prSet presAssocID="{251D1021-859D-466A-873D-B596765C80C9}" presName="childNode" presStyleLbl="node1" presStyleIdx="0" presStyleCnt="10">
        <dgm:presLayoutVars>
          <dgm:bulletEnabled val="1"/>
        </dgm:presLayoutVars>
      </dgm:prSet>
      <dgm:spPr/>
    </dgm:pt>
    <dgm:pt modelId="{420FA5EA-6B99-44B7-BA6C-A4EFAD4F3331}" type="pres">
      <dgm:prSet presAssocID="{251D1021-859D-466A-873D-B596765C80C9}" presName="aSpace2" presStyleCnt="0"/>
      <dgm:spPr/>
    </dgm:pt>
    <dgm:pt modelId="{8DD8C5E0-C7F5-40E8-A2FA-BEFCEE1C51AF}" type="pres">
      <dgm:prSet presAssocID="{9156017F-FB21-4CDE-8141-81A02C57D977}" presName="childNode" presStyleLbl="node1" presStyleIdx="1" presStyleCnt="10">
        <dgm:presLayoutVars>
          <dgm:bulletEnabled val="1"/>
        </dgm:presLayoutVars>
      </dgm:prSet>
      <dgm:spPr/>
    </dgm:pt>
    <dgm:pt modelId="{384C083D-0713-4608-82A2-F55ED6099FFD}" type="pres">
      <dgm:prSet presAssocID="{9156017F-FB21-4CDE-8141-81A02C57D977}" presName="aSpace2" presStyleCnt="0"/>
      <dgm:spPr/>
    </dgm:pt>
    <dgm:pt modelId="{22DD777A-30E7-4C14-894C-107BB6B17A6D}" type="pres">
      <dgm:prSet presAssocID="{1E09C634-610A-43CF-973C-573512FA1739}" presName="childNode" presStyleLbl="node1" presStyleIdx="2" presStyleCnt="10">
        <dgm:presLayoutVars>
          <dgm:bulletEnabled val="1"/>
        </dgm:presLayoutVars>
      </dgm:prSet>
      <dgm:spPr/>
    </dgm:pt>
    <dgm:pt modelId="{561BFDC0-FD3F-4CDD-BCEC-A06C342567F8}" type="pres">
      <dgm:prSet presAssocID="{1E09C634-610A-43CF-973C-573512FA1739}" presName="aSpace2" presStyleCnt="0"/>
      <dgm:spPr/>
    </dgm:pt>
    <dgm:pt modelId="{D94C2856-8E00-4D06-B033-6DA8EDAA26F5}" type="pres">
      <dgm:prSet presAssocID="{6EACB52B-D5AD-4960-B8FC-DD2E08291B1D}" presName="childNode" presStyleLbl="node1" presStyleIdx="3" presStyleCnt="10">
        <dgm:presLayoutVars>
          <dgm:bulletEnabled val="1"/>
        </dgm:presLayoutVars>
      </dgm:prSet>
      <dgm:spPr/>
    </dgm:pt>
    <dgm:pt modelId="{D59B1F24-1290-49F9-902E-9E07750BA33F}" type="pres">
      <dgm:prSet presAssocID="{6EACB52B-D5AD-4960-B8FC-DD2E08291B1D}" presName="aSpace2" presStyleCnt="0"/>
      <dgm:spPr/>
    </dgm:pt>
    <dgm:pt modelId="{B68549C4-995A-4652-858B-499E7CE3DA54}" type="pres">
      <dgm:prSet presAssocID="{C42819B6-DD0B-4D48-B829-05F9026F858A}" presName="childNode" presStyleLbl="node1" presStyleIdx="4" presStyleCnt="10">
        <dgm:presLayoutVars>
          <dgm:bulletEnabled val="1"/>
        </dgm:presLayoutVars>
      </dgm:prSet>
      <dgm:spPr/>
    </dgm:pt>
    <dgm:pt modelId="{404365D2-2F93-4376-B700-6D04D1EAA79B}" type="pres">
      <dgm:prSet presAssocID="{1071D1F4-794B-4FEF-89C2-34753E8513F8}" presName="aSpace" presStyleCnt="0"/>
      <dgm:spPr/>
    </dgm:pt>
    <dgm:pt modelId="{AD017846-AA7D-4208-9EE0-19D2332340AE}" type="pres">
      <dgm:prSet presAssocID="{4F0AB507-B9E7-4A5A-9376-14182AF4E183}" presName="compNode" presStyleCnt="0"/>
      <dgm:spPr/>
    </dgm:pt>
    <dgm:pt modelId="{19097FE5-CF9C-4A53-9DAE-2CD7715E63A3}" type="pres">
      <dgm:prSet presAssocID="{4F0AB507-B9E7-4A5A-9376-14182AF4E183}" presName="aNode" presStyleLbl="bgShp" presStyleIdx="1" presStyleCnt="3"/>
      <dgm:spPr/>
    </dgm:pt>
    <dgm:pt modelId="{2C4A1EF5-B70C-4F3B-A0AF-FDFD43399429}" type="pres">
      <dgm:prSet presAssocID="{4F0AB507-B9E7-4A5A-9376-14182AF4E183}" presName="textNode" presStyleLbl="bgShp" presStyleIdx="1" presStyleCnt="3"/>
      <dgm:spPr/>
    </dgm:pt>
    <dgm:pt modelId="{2201E5BE-A8FB-4671-8466-D0756598F819}" type="pres">
      <dgm:prSet presAssocID="{4F0AB507-B9E7-4A5A-9376-14182AF4E183}" presName="compChildNode" presStyleCnt="0"/>
      <dgm:spPr/>
    </dgm:pt>
    <dgm:pt modelId="{C2A89DAB-6679-407B-B78A-9025DAF67E57}" type="pres">
      <dgm:prSet presAssocID="{4F0AB507-B9E7-4A5A-9376-14182AF4E183}" presName="theInnerList" presStyleCnt="0"/>
      <dgm:spPr/>
    </dgm:pt>
    <dgm:pt modelId="{86D73088-6DF0-4EE1-B25D-7A12BAC7822E}" type="pres">
      <dgm:prSet presAssocID="{D518825E-D193-4DC5-ABE1-948CF1622D01}" presName="childNode" presStyleLbl="node1" presStyleIdx="5" presStyleCnt="10">
        <dgm:presLayoutVars>
          <dgm:bulletEnabled val="1"/>
        </dgm:presLayoutVars>
      </dgm:prSet>
      <dgm:spPr/>
    </dgm:pt>
    <dgm:pt modelId="{2E6A1347-AC13-48E5-931A-66761DAE9D12}" type="pres">
      <dgm:prSet presAssocID="{D518825E-D193-4DC5-ABE1-948CF1622D01}" presName="aSpace2" presStyleCnt="0"/>
      <dgm:spPr/>
    </dgm:pt>
    <dgm:pt modelId="{7BFC16EA-2F9E-4B19-80D6-665EBA8FF899}" type="pres">
      <dgm:prSet presAssocID="{67864BB5-B4AC-44B0-B62D-37EB894EC2EE}" presName="childNode" presStyleLbl="node1" presStyleIdx="6" presStyleCnt="10">
        <dgm:presLayoutVars>
          <dgm:bulletEnabled val="1"/>
        </dgm:presLayoutVars>
      </dgm:prSet>
      <dgm:spPr/>
    </dgm:pt>
    <dgm:pt modelId="{074E74F8-BAF1-44F4-8F87-4DE5D90B3FDD}" type="pres">
      <dgm:prSet presAssocID="{67864BB5-B4AC-44B0-B62D-37EB894EC2EE}" presName="aSpace2" presStyleCnt="0"/>
      <dgm:spPr/>
    </dgm:pt>
    <dgm:pt modelId="{135B57BE-7BAD-41BC-AF38-80AE1EB7DD24}" type="pres">
      <dgm:prSet presAssocID="{18CECEBB-87F4-459F-9D9C-EEF04ECC3862}" presName="childNode" presStyleLbl="node1" presStyleIdx="7" presStyleCnt="10">
        <dgm:presLayoutVars>
          <dgm:bulletEnabled val="1"/>
        </dgm:presLayoutVars>
      </dgm:prSet>
      <dgm:spPr/>
    </dgm:pt>
    <dgm:pt modelId="{92F10C55-53C4-42BD-AEE2-9E984B4925C7}" type="pres">
      <dgm:prSet presAssocID="{4F0AB507-B9E7-4A5A-9376-14182AF4E183}" presName="aSpace" presStyleCnt="0"/>
      <dgm:spPr/>
    </dgm:pt>
    <dgm:pt modelId="{7C358BD0-6191-441E-B651-719B1772DEE5}" type="pres">
      <dgm:prSet presAssocID="{7C404556-BAA9-4F9F-8C7B-5965098E2802}" presName="compNode" presStyleCnt="0"/>
      <dgm:spPr/>
    </dgm:pt>
    <dgm:pt modelId="{1767A5A5-D610-4CFF-A820-3637E98BE196}" type="pres">
      <dgm:prSet presAssocID="{7C404556-BAA9-4F9F-8C7B-5965098E2802}" presName="aNode" presStyleLbl="bgShp" presStyleIdx="2" presStyleCnt="3"/>
      <dgm:spPr/>
    </dgm:pt>
    <dgm:pt modelId="{79627C68-7D9B-44DA-93B8-B42811D2AD9E}" type="pres">
      <dgm:prSet presAssocID="{7C404556-BAA9-4F9F-8C7B-5965098E2802}" presName="textNode" presStyleLbl="bgShp" presStyleIdx="2" presStyleCnt="3"/>
      <dgm:spPr/>
    </dgm:pt>
    <dgm:pt modelId="{75FDD349-643A-45E7-B649-488FAA75D59A}" type="pres">
      <dgm:prSet presAssocID="{7C404556-BAA9-4F9F-8C7B-5965098E2802}" presName="compChildNode" presStyleCnt="0"/>
      <dgm:spPr/>
    </dgm:pt>
    <dgm:pt modelId="{28559E8E-6D72-4B5C-A91A-D10AF0FFEC48}" type="pres">
      <dgm:prSet presAssocID="{7C404556-BAA9-4F9F-8C7B-5965098E2802}" presName="theInnerList" presStyleCnt="0"/>
      <dgm:spPr/>
    </dgm:pt>
    <dgm:pt modelId="{AC737F00-7EA7-4F63-A169-5E1564F6CC54}" type="pres">
      <dgm:prSet presAssocID="{0DCFAA67-AA8D-457F-934A-54992A6A3619}" presName="childNode" presStyleLbl="node1" presStyleIdx="8" presStyleCnt="10" custScaleY="71170" custLinFactNeighborY="-5792">
        <dgm:presLayoutVars>
          <dgm:bulletEnabled val="1"/>
        </dgm:presLayoutVars>
      </dgm:prSet>
      <dgm:spPr/>
    </dgm:pt>
    <dgm:pt modelId="{BB4008C3-DE53-4844-BF4D-53DA3A90511D}" type="pres">
      <dgm:prSet presAssocID="{0DCFAA67-AA8D-457F-934A-54992A6A3619}" presName="aSpace2" presStyleCnt="0"/>
      <dgm:spPr/>
    </dgm:pt>
    <dgm:pt modelId="{8CD07828-0B64-4D26-9DB8-A77C92CCF7E1}" type="pres">
      <dgm:prSet presAssocID="{89B67748-0A69-4AE3-A96A-474EDDFDB1AC}" presName="childNode" presStyleLbl="node1" presStyleIdx="9" presStyleCnt="10" custScaleY="139640" custLinFactNeighborY="-39211">
        <dgm:presLayoutVars>
          <dgm:bulletEnabled val="1"/>
        </dgm:presLayoutVars>
      </dgm:prSet>
      <dgm:spPr/>
    </dgm:pt>
  </dgm:ptLst>
  <dgm:cxnLst>
    <dgm:cxn modelId="{58BBC600-D94A-4BBC-98F2-5789B2CF52BF}" type="presOf" srcId="{0DCFAA67-AA8D-457F-934A-54992A6A3619}" destId="{AC737F00-7EA7-4F63-A169-5E1564F6CC54}" srcOrd="0" destOrd="0" presId="urn:microsoft.com/office/officeart/2005/8/layout/lProcess2"/>
    <dgm:cxn modelId="{A115A406-D0CE-48B2-8D0F-E9E0D74AD10A}" srcId="{4F0AB507-B9E7-4A5A-9376-14182AF4E183}" destId="{18CECEBB-87F4-459F-9D9C-EEF04ECC3862}" srcOrd="2" destOrd="0" parTransId="{4B04782C-AF3A-4D46-8F12-8D22847C4743}" sibTransId="{1A344B87-69E7-44E8-B221-33104BF9359B}"/>
    <dgm:cxn modelId="{6F3E5607-304C-48AF-B8EE-7295965755B0}" srcId="{9C8C1CC9-A892-4C79-9F2B-5B0192948DB8}" destId="{7C404556-BAA9-4F9F-8C7B-5965098E2802}" srcOrd="2" destOrd="0" parTransId="{25B4D455-83C9-4459-974D-CB63C27B533C}" sibTransId="{23C8E5FE-16E7-45BB-BDB2-E80A7BD6CE10}"/>
    <dgm:cxn modelId="{89769D26-233D-4742-9F4F-56ED9DB889BB}" srcId="{1071D1F4-794B-4FEF-89C2-34753E8513F8}" destId="{251D1021-859D-466A-873D-B596765C80C9}" srcOrd="0" destOrd="0" parTransId="{A962D1DD-D872-4E3A-942E-52867E99C909}" sibTransId="{2CF51AE8-D20B-4CBB-857F-7437E2924494}"/>
    <dgm:cxn modelId="{8655A05B-3503-418F-AF7D-1D6D9993CFD8}" type="presOf" srcId="{89B67748-0A69-4AE3-A96A-474EDDFDB1AC}" destId="{8CD07828-0B64-4D26-9DB8-A77C92CCF7E1}" srcOrd="0" destOrd="0" presId="urn:microsoft.com/office/officeart/2005/8/layout/lProcess2"/>
    <dgm:cxn modelId="{2A63D564-5F7A-4227-BB60-F9D30B882DB6}" type="presOf" srcId="{7C404556-BAA9-4F9F-8C7B-5965098E2802}" destId="{1767A5A5-D610-4CFF-A820-3637E98BE196}" srcOrd="0" destOrd="0" presId="urn:microsoft.com/office/officeart/2005/8/layout/lProcess2"/>
    <dgm:cxn modelId="{352C814B-BB21-4BC4-BD88-C98F3B581811}" srcId="{9C8C1CC9-A892-4C79-9F2B-5B0192948DB8}" destId="{4F0AB507-B9E7-4A5A-9376-14182AF4E183}" srcOrd="1" destOrd="0" parTransId="{5A92D83C-1191-4675-9D64-5ABDEF256D4E}" sibTransId="{9EDC27AC-DBBC-49CB-9B59-C5A7ED970D94}"/>
    <dgm:cxn modelId="{F85CE74D-83EA-463F-B322-2960E9C8254F}" type="presOf" srcId="{1E09C634-610A-43CF-973C-573512FA1739}" destId="{22DD777A-30E7-4C14-894C-107BB6B17A6D}" srcOrd="0" destOrd="0" presId="urn:microsoft.com/office/officeart/2005/8/layout/lProcess2"/>
    <dgm:cxn modelId="{C1D0B74E-7C52-40C9-8D12-62F54B9A56DE}" type="presOf" srcId="{4F0AB507-B9E7-4A5A-9376-14182AF4E183}" destId="{2C4A1EF5-B70C-4F3B-A0AF-FDFD43399429}" srcOrd="1" destOrd="0" presId="urn:microsoft.com/office/officeart/2005/8/layout/lProcess2"/>
    <dgm:cxn modelId="{FEE7DE70-3CC6-4D02-8AE1-86F8779DC1D0}" type="presOf" srcId="{1071D1F4-794B-4FEF-89C2-34753E8513F8}" destId="{ED78399B-C24F-4653-9BF3-830C0C3A7600}" srcOrd="0" destOrd="0" presId="urn:microsoft.com/office/officeart/2005/8/layout/lProcess2"/>
    <dgm:cxn modelId="{6BD21C56-8246-4CB5-A08A-5141A20E3535}" type="presOf" srcId="{7C404556-BAA9-4F9F-8C7B-5965098E2802}" destId="{79627C68-7D9B-44DA-93B8-B42811D2AD9E}" srcOrd="1" destOrd="0" presId="urn:microsoft.com/office/officeart/2005/8/layout/lProcess2"/>
    <dgm:cxn modelId="{7D1BB176-2915-45E2-A411-2B7714135D1A}" type="presOf" srcId="{4F0AB507-B9E7-4A5A-9376-14182AF4E183}" destId="{19097FE5-CF9C-4A53-9DAE-2CD7715E63A3}" srcOrd="0" destOrd="0" presId="urn:microsoft.com/office/officeart/2005/8/layout/lProcess2"/>
    <dgm:cxn modelId="{23DD767B-8915-4679-BBED-0DA7E72791B8}" srcId="{7C404556-BAA9-4F9F-8C7B-5965098E2802}" destId="{89B67748-0A69-4AE3-A96A-474EDDFDB1AC}" srcOrd="1" destOrd="0" parTransId="{41F60CF3-916C-43DD-9FCC-118A18F5B88C}" sibTransId="{5280B685-060A-42B2-A84C-02ACBB46BB88}"/>
    <dgm:cxn modelId="{B1C50685-6E23-4E31-A3E0-9E5C02F0BF2D}" type="presOf" srcId="{9156017F-FB21-4CDE-8141-81A02C57D977}" destId="{8DD8C5E0-C7F5-40E8-A2FA-BEFCEE1C51AF}" srcOrd="0" destOrd="0" presId="urn:microsoft.com/office/officeart/2005/8/layout/lProcess2"/>
    <dgm:cxn modelId="{4C3E898F-9824-4329-84EE-365F22B56D7F}" srcId="{9C8C1CC9-A892-4C79-9F2B-5B0192948DB8}" destId="{1071D1F4-794B-4FEF-89C2-34753E8513F8}" srcOrd="0" destOrd="0" parTransId="{F7589DA3-E5CC-47F4-ABA8-D392A47EAE3F}" sibTransId="{8E2C9D6D-7870-480A-A868-B3B08743CDA7}"/>
    <dgm:cxn modelId="{48C73190-EC27-4E22-B8F1-56146C5F0A2B}" type="presOf" srcId="{18CECEBB-87F4-459F-9D9C-EEF04ECC3862}" destId="{135B57BE-7BAD-41BC-AF38-80AE1EB7DD24}" srcOrd="0" destOrd="0" presId="urn:microsoft.com/office/officeart/2005/8/layout/lProcess2"/>
    <dgm:cxn modelId="{7CEBE697-FCE7-46FD-ADCA-E94E865622BD}" type="presOf" srcId="{251D1021-859D-466A-873D-B596765C80C9}" destId="{114BAB5C-CFA1-4FFF-A6F5-5107AA584D78}" srcOrd="0" destOrd="0" presId="urn:microsoft.com/office/officeart/2005/8/layout/lProcess2"/>
    <dgm:cxn modelId="{10F8F39E-1813-4695-8796-CC5BBB26C662}" srcId="{1071D1F4-794B-4FEF-89C2-34753E8513F8}" destId="{6EACB52B-D5AD-4960-B8FC-DD2E08291B1D}" srcOrd="3" destOrd="0" parTransId="{1A569EBF-D285-4223-B6B7-81E304C92243}" sibTransId="{E87502AF-77F6-4557-BD53-DD999A24ECAE}"/>
    <dgm:cxn modelId="{4C6D5FA6-D69C-450E-9397-3F3A5CACA496}" type="presOf" srcId="{6EACB52B-D5AD-4960-B8FC-DD2E08291B1D}" destId="{D94C2856-8E00-4D06-B033-6DA8EDAA26F5}" srcOrd="0" destOrd="0" presId="urn:microsoft.com/office/officeart/2005/8/layout/lProcess2"/>
    <dgm:cxn modelId="{E0B543AE-7032-4F0D-A439-5D93A45E0127}" type="presOf" srcId="{D518825E-D193-4DC5-ABE1-948CF1622D01}" destId="{86D73088-6DF0-4EE1-B25D-7A12BAC7822E}" srcOrd="0" destOrd="0" presId="urn:microsoft.com/office/officeart/2005/8/layout/lProcess2"/>
    <dgm:cxn modelId="{7AD024B0-B204-4B38-876E-75848DD9FC38}" srcId="{1071D1F4-794B-4FEF-89C2-34753E8513F8}" destId="{C42819B6-DD0B-4D48-B829-05F9026F858A}" srcOrd="4" destOrd="0" parTransId="{53B9739F-700B-461A-AD0F-692E1C3B0E3E}" sibTransId="{99A01414-8502-4F91-A102-D8EB3A2B49BC}"/>
    <dgm:cxn modelId="{C61290B3-D67F-4C70-8D44-AF7460831DDB}" srcId="{4F0AB507-B9E7-4A5A-9376-14182AF4E183}" destId="{67864BB5-B4AC-44B0-B62D-37EB894EC2EE}" srcOrd="1" destOrd="0" parTransId="{F420C41E-1336-4FAD-B050-BD260BDAF9FD}" sibTransId="{F80A7158-D479-430A-B93B-502523ECCE26}"/>
    <dgm:cxn modelId="{0A296EB6-B6C5-49FA-AC66-A47C97ABEE8E}" type="presOf" srcId="{9C8C1CC9-A892-4C79-9F2B-5B0192948DB8}" destId="{90DE8110-16CE-47DA-9EC6-AFD810BC08DF}" srcOrd="0" destOrd="0" presId="urn:microsoft.com/office/officeart/2005/8/layout/lProcess2"/>
    <dgm:cxn modelId="{FA6624B7-A25B-4474-ADB6-16ED174E1267}" srcId="{7C404556-BAA9-4F9F-8C7B-5965098E2802}" destId="{0DCFAA67-AA8D-457F-934A-54992A6A3619}" srcOrd="0" destOrd="0" parTransId="{5C49F883-C363-4A85-BE4E-96F7DA5D86C5}" sibTransId="{1C308930-6AC8-44C3-8208-8C007543AAF3}"/>
    <dgm:cxn modelId="{ED1102BA-FFE5-4E10-856E-10AD9B62B5BA}" srcId="{1071D1F4-794B-4FEF-89C2-34753E8513F8}" destId="{1E09C634-610A-43CF-973C-573512FA1739}" srcOrd="2" destOrd="0" parTransId="{76177ED3-EA11-4BC3-99AA-5C3B416EE9F2}" sibTransId="{A36611E2-35BC-42FF-85D5-4A71FA754249}"/>
    <dgm:cxn modelId="{34D1F0C4-35E6-40D3-96D2-40A3D2D8F3F0}" srcId="{1071D1F4-794B-4FEF-89C2-34753E8513F8}" destId="{9156017F-FB21-4CDE-8141-81A02C57D977}" srcOrd="1" destOrd="0" parTransId="{8D268127-A56C-49E3-BE75-0AC801F8933F}" sibTransId="{89A73FF9-06C4-4189-944D-599117A10DC3}"/>
    <dgm:cxn modelId="{710E4ADC-3E0A-4700-9EDC-6812D2BD9EA4}" type="presOf" srcId="{C42819B6-DD0B-4D48-B829-05F9026F858A}" destId="{B68549C4-995A-4652-858B-499E7CE3DA54}" srcOrd="0" destOrd="0" presId="urn:microsoft.com/office/officeart/2005/8/layout/lProcess2"/>
    <dgm:cxn modelId="{1F1633DD-3066-4EA2-B237-BCFC6335F709}" type="presOf" srcId="{67864BB5-B4AC-44B0-B62D-37EB894EC2EE}" destId="{7BFC16EA-2F9E-4B19-80D6-665EBA8FF899}" srcOrd="0" destOrd="0" presId="urn:microsoft.com/office/officeart/2005/8/layout/lProcess2"/>
    <dgm:cxn modelId="{A33E66EB-8B77-4A2B-BE26-A84F288E9876}" type="presOf" srcId="{1071D1F4-794B-4FEF-89C2-34753E8513F8}" destId="{3B73D3BB-E044-4F11-BCAA-3155E504D35E}" srcOrd="1" destOrd="0" presId="urn:microsoft.com/office/officeart/2005/8/layout/lProcess2"/>
    <dgm:cxn modelId="{943B27F6-AB79-48E9-B6FD-2DE87D24AC85}" srcId="{4F0AB507-B9E7-4A5A-9376-14182AF4E183}" destId="{D518825E-D193-4DC5-ABE1-948CF1622D01}" srcOrd="0" destOrd="0" parTransId="{CCBE1C99-4583-4645-8383-817BF13D36E5}" sibTransId="{545AF68A-6D74-4F04-8ABD-5E8A9C003566}"/>
    <dgm:cxn modelId="{C285E401-7552-42D8-BF5C-165A6F0C3CBA}" type="presParOf" srcId="{90DE8110-16CE-47DA-9EC6-AFD810BC08DF}" destId="{40873489-A122-482D-AFD3-895A3AB68E71}" srcOrd="0" destOrd="0" presId="urn:microsoft.com/office/officeart/2005/8/layout/lProcess2"/>
    <dgm:cxn modelId="{174FBB08-9AEA-487A-8E7B-0B0211F8EDC7}" type="presParOf" srcId="{40873489-A122-482D-AFD3-895A3AB68E71}" destId="{ED78399B-C24F-4653-9BF3-830C0C3A7600}" srcOrd="0" destOrd="0" presId="urn:microsoft.com/office/officeart/2005/8/layout/lProcess2"/>
    <dgm:cxn modelId="{EABD577D-0C7A-4550-B6A1-8D645217537A}" type="presParOf" srcId="{40873489-A122-482D-AFD3-895A3AB68E71}" destId="{3B73D3BB-E044-4F11-BCAA-3155E504D35E}" srcOrd="1" destOrd="0" presId="urn:microsoft.com/office/officeart/2005/8/layout/lProcess2"/>
    <dgm:cxn modelId="{75A447B1-D254-46EF-B9B3-84FB5175BF86}" type="presParOf" srcId="{40873489-A122-482D-AFD3-895A3AB68E71}" destId="{04292C90-881C-4897-AE93-E3AABF3C6E96}" srcOrd="2" destOrd="0" presId="urn:microsoft.com/office/officeart/2005/8/layout/lProcess2"/>
    <dgm:cxn modelId="{A1B8C2F6-5B4F-46EB-A544-E6ED2ECCF22B}" type="presParOf" srcId="{04292C90-881C-4897-AE93-E3AABF3C6E96}" destId="{0E432C1A-ADE3-4A80-B3BF-679C4ACE3756}" srcOrd="0" destOrd="0" presId="urn:microsoft.com/office/officeart/2005/8/layout/lProcess2"/>
    <dgm:cxn modelId="{9F7AFCA6-4EF5-4C89-832B-928D73619AF6}" type="presParOf" srcId="{0E432C1A-ADE3-4A80-B3BF-679C4ACE3756}" destId="{114BAB5C-CFA1-4FFF-A6F5-5107AA584D78}" srcOrd="0" destOrd="0" presId="urn:microsoft.com/office/officeart/2005/8/layout/lProcess2"/>
    <dgm:cxn modelId="{73C812BE-C9B4-4FEA-B65C-A79582C57733}" type="presParOf" srcId="{0E432C1A-ADE3-4A80-B3BF-679C4ACE3756}" destId="{420FA5EA-6B99-44B7-BA6C-A4EFAD4F3331}" srcOrd="1" destOrd="0" presId="urn:microsoft.com/office/officeart/2005/8/layout/lProcess2"/>
    <dgm:cxn modelId="{1C7B8347-17B3-48A8-8AAB-8F202F029CA2}" type="presParOf" srcId="{0E432C1A-ADE3-4A80-B3BF-679C4ACE3756}" destId="{8DD8C5E0-C7F5-40E8-A2FA-BEFCEE1C51AF}" srcOrd="2" destOrd="0" presId="urn:microsoft.com/office/officeart/2005/8/layout/lProcess2"/>
    <dgm:cxn modelId="{351606BC-6F7C-4568-B9BE-E3E8F3F29396}" type="presParOf" srcId="{0E432C1A-ADE3-4A80-B3BF-679C4ACE3756}" destId="{384C083D-0713-4608-82A2-F55ED6099FFD}" srcOrd="3" destOrd="0" presId="urn:microsoft.com/office/officeart/2005/8/layout/lProcess2"/>
    <dgm:cxn modelId="{5103C3AD-77F8-444C-A878-E2AF519D67D6}" type="presParOf" srcId="{0E432C1A-ADE3-4A80-B3BF-679C4ACE3756}" destId="{22DD777A-30E7-4C14-894C-107BB6B17A6D}" srcOrd="4" destOrd="0" presId="urn:microsoft.com/office/officeart/2005/8/layout/lProcess2"/>
    <dgm:cxn modelId="{CEC6AF95-7251-46B8-A0C6-B8CEEF692967}" type="presParOf" srcId="{0E432C1A-ADE3-4A80-B3BF-679C4ACE3756}" destId="{561BFDC0-FD3F-4CDD-BCEC-A06C342567F8}" srcOrd="5" destOrd="0" presId="urn:microsoft.com/office/officeart/2005/8/layout/lProcess2"/>
    <dgm:cxn modelId="{33047D1D-F2C5-479C-9733-DCDEB5C71AA6}" type="presParOf" srcId="{0E432C1A-ADE3-4A80-B3BF-679C4ACE3756}" destId="{D94C2856-8E00-4D06-B033-6DA8EDAA26F5}" srcOrd="6" destOrd="0" presId="urn:microsoft.com/office/officeart/2005/8/layout/lProcess2"/>
    <dgm:cxn modelId="{1E6EE84C-6C69-4BDF-AA94-87204F555B9F}" type="presParOf" srcId="{0E432C1A-ADE3-4A80-B3BF-679C4ACE3756}" destId="{D59B1F24-1290-49F9-902E-9E07750BA33F}" srcOrd="7" destOrd="0" presId="urn:microsoft.com/office/officeart/2005/8/layout/lProcess2"/>
    <dgm:cxn modelId="{694FFAFF-54F8-421A-BB5E-F4A02830EED1}" type="presParOf" srcId="{0E432C1A-ADE3-4A80-B3BF-679C4ACE3756}" destId="{B68549C4-995A-4652-858B-499E7CE3DA54}" srcOrd="8" destOrd="0" presId="urn:microsoft.com/office/officeart/2005/8/layout/lProcess2"/>
    <dgm:cxn modelId="{D8BE095A-EBBA-485A-933E-2D8EB5C4DBA0}" type="presParOf" srcId="{90DE8110-16CE-47DA-9EC6-AFD810BC08DF}" destId="{404365D2-2F93-4376-B700-6D04D1EAA79B}" srcOrd="1" destOrd="0" presId="urn:microsoft.com/office/officeart/2005/8/layout/lProcess2"/>
    <dgm:cxn modelId="{8CE0F615-2D7C-41CD-B223-E338CBEDE637}" type="presParOf" srcId="{90DE8110-16CE-47DA-9EC6-AFD810BC08DF}" destId="{AD017846-AA7D-4208-9EE0-19D2332340AE}" srcOrd="2" destOrd="0" presId="urn:microsoft.com/office/officeart/2005/8/layout/lProcess2"/>
    <dgm:cxn modelId="{D8FD2290-CB8B-403C-8C19-10EC31FBB9F5}" type="presParOf" srcId="{AD017846-AA7D-4208-9EE0-19D2332340AE}" destId="{19097FE5-CF9C-4A53-9DAE-2CD7715E63A3}" srcOrd="0" destOrd="0" presId="urn:microsoft.com/office/officeart/2005/8/layout/lProcess2"/>
    <dgm:cxn modelId="{78DD903E-1785-460B-AAD2-FE0BACA8CB5D}" type="presParOf" srcId="{AD017846-AA7D-4208-9EE0-19D2332340AE}" destId="{2C4A1EF5-B70C-4F3B-A0AF-FDFD43399429}" srcOrd="1" destOrd="0" presId="urn:microsoft.com/office/officeart/2005/8/layout/lProcess2"/>
    <dgm:cxn modelId="{4B25BE26-CA38-4C04-95C2-1C24C06C48FA}" type="presParOf" srcId="{AD017846-AA7D-4208-9EE0-19D2332340AE}" destId="{2201E5BE-A8FB-4671-8466-D0756598F819}" srcOrd="2" destOrd="0" presId="urn:microsoft.com/office/officeart/2005/8/layout/lProcess2"/>
    <dgm:cxn modelId="{DFA3EFD7-BD55-44AD-B915-84D5D72A87D6}" type="presParOf" srcId="{2201E5BE-A8FB-4671-8466-D0756598F819}" destId="{C2A89DAB-6679-407B-B78A-9025DAF67E57}" srcOrd="0" destOrd="0" presId="urn:microsoft.com/office/officeart/2005/8/layout/lProcess2"/>
    <dgm:cxn modelId="{D410E6FF-0C49-4C96-9980-FDFD3383B2F9}" type="presParOf" srcId="{C2A89DAB-6679-407B-B78A-9025DAF67E57}" destId="{86D73088-6DF0-4EE1-B25D-7A12BAC7822E}" srcOrd="0" destOrd="0" presId="urn:microsoft.com/office/officeart/2005/8/layout/lProcess2"/>
    <dgm:cxn modelId="{F52F91E7-9CB7-4295-A2B6-565971CA13AB}" type="presParOf" srcId="{C2A89DAB-6679-407B-B78A-9025DAF67E57}" destId="{2E6A1347-AC13-48E5-931A-66761DAE9D12}" srcOrd="1" destOrd="0" presId="urn:microsoft.com/office/officeart/2005/8/layout/lProcess2"/>
    <dgm:cxn modelId="{28C26A89-A29E-4812-85E1-A112F48A25D2}" type="presParOf" srcId="{C2A89DAB-6679-407B-B78A-9025DAF67E57}" destId="{7BFC16EA-2F9E-4B19-80D6-665EBA8FF899}" srcOrd="2" destOrd="0" presId="urn:microsoft.com/office/officeart/2005/8/layout/lProcess2"/>
    <dgm:cxn modelId="{52B2138C-6A5D-45D3-8E92-201D0B89A0B4}" type="presParOf" srcId="{C2A89DAB-6679-407B-B78A-9025DAF67E57}" destId="{074E74F8-BAF1-44F4-8F87-4DE5D90B3FDD}" srcOrd="3" destOrd="0" presId="urn:microsoft.com/office/officeart/2005/8/layout/lProcess2"/>
    <dgm:cxn modelId="{F906E2B7-C96D-4DD1-95FA-B5B520A830A5}" type="presParOf" srcId="{C2A89DAB-6679-407B-B78A-9025DAF67E57}" destId="{135B57BE-7BAD-41BC-AF38-80AE1EB7DD24}" srcOrd="4" destOrd="0" presId="urn:microsoft.com/office/officeart/2005/8/layout/lProcess2"/>
    <dgm:cxn modelId="{FBD44CE9-8940-4208-A6B3-33F17EEB31A2}" type="presParOf" srcId="{90DE8110-16CE-47DA-9EC6-AFD810BC08DF}" destId="{92F10C55-53C4-42BD-AEE2-9E984B4925C7}" srcOrd="3" destOrd="0" presId="urn:microsoft.com/office/officeart/2005/8/layout/lProcess2"/>
    <dgm:cxn modelId="{9C5F74A0-683D-4D88-B67B-8C84701B7E51}" type="presParOf" srcId="{90DE8110-16CE-47DA-9EC6-AFD810BC08DF}" destId="{7C358BD0-6191-441E-B651-719B1772DEE5}" srcOrd="4" destOrd="0" presId="urn:microsoft.com/office/officeart/2005/8/layout/lProcess2"/>
    <dgm:cxn modelId="{8C2DAC52-ADED-4DF7-8918-3DF746B2B3EA}" type="presParOf" srcId="{7C358BD0-6191-441E-B651-719B1772DEE5}" destId="{1767A5A5-D610-4CFF-A820-3637E98BE196}" srcOrd="0" destOrd="0" presId="urn:microsoft.com/office/officeart/2005/8/layout/lProcess2"/>
    <dgm:cxn modelId="{CD0AC016-AA8F-4FAD-B3EC-620E704D2166}" type="presParOf" srcId="{7C358BD0-6191-441E-B651-719B1772DEE5}" destId="{79627C68-7D9B-44DA-93B8-B42811D2AD9E}" srcOrd="1" destOrd="0" presId="urn:microsoft.com/office/officeart/2005/8/layout/lProcess2"/>
    <dgm:cxn modelId="{55F94A51-EC49-41F7-9862-A2782F962B42}" type="presParOf" srcId="{7C358BD0-6191-441E-B651-719B1772DEE5}" destId="{75FDD349-643A-45E7-B649-488FAA75D59A}" srcOrd="2" destOrd="0" presId="urn:microsoft.com/office/officeart/2005/8/layout/lProcess2"/>
    <dgm:cxn modelId="{D5F808A6-AFE8-49C5-A0F7-47E9D9C7C625}" type="presParOf" srcId="{75FDD349-643A-45E7-B649-488FAA75D59A}" destId="{28559E8E-6D72-4B5C-A91A-D10AF0FFEC48}" srcOrd="0" destOrd="0" presId="urn:microsoft.com/office/officeart/2005/8/layout/lProcess2"/>
    <dgm:cxn modelId="{19C61605-1299-43CD-B9E3-D1693DBDDAAE}" type="presParOf" srcId="{28559E8E-6D72-4B5C-A91A-D10AF0FFEC48}" destId="{AC737F00-7EA7-4F63-A169-5E1564F6CC54}" srcOrd="0" destOrd="0" presId="urn:microsoft.com/office/officeart/2005/8/layout/lProcess2"/>
    <dgm:cxn modelId="{4C07E605-51C2-47D7-B2DA-21898703B181}" type="presParOf" srcId="{28559E8E-6D72-4B5C-A91A-D10AF0FFEC48}" destId="{BB4008C3-DE53-4844-BF4D-53DA3A90511D}" srcOrd="1" destOrd="0" presId="urn:microsoft.com/office/officeart/2005/8/layout/lProcess2"/>
    <dgm:cxn modelId="{88023BC4-5577-4880-AF05-1B4C96062D72}" type="presParOf" srcId="{28559E8E-6D72-4B5C-A91A-D10AF0FFEC48}" destId="{8CD07828-0B64-4D26-9DB8-A77C92CCF7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399B-C24F-4653-9BF3-830C0C3A7600}">
      <dsp:nvSpPr>
        <dsp:cNvPr id="0" name=""/>
        <dsp:cNvSpPr/>
      </dsp:nvSpPr>
      <dsp:spPr>
        <a:xfrm>
          <a:off x="1416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First normal form</a:t>
          </a:r>
        </a:p>
      </dsp:txBody>
      <dsp:txXfrm>
        <a:off x="1416" y="0"/>
        <a:ext cx="3681917" cy="1625600"/>
      </dsp:txXfrm>
    </dsp:sp>
    <dsp:sp modelId="{114BAB5C-CFA1-4FFF-A6F5-5107AA584D78}">
      <dsp:nvSpPr>
        <dsp:cNvPr id="0" name=""/>
        <dsp:cNvSpPr/>
      </dsp:nvSpPr>
      <dsp:spPr>
        <a:xfrm>
          <a:off x="369607" y="1626625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solidFill>
                <a:schemeClr val="tx1"/>
              </a:solidFill>
            </a:rPr>
            <a:t>All </a:t>
          </a:r>
          <a:r>
            <a:rPr lang="en-GB" sz="1800" b="1" kern="1200" dirty="0">
              <a:solidFill>
                <a:schemeClr val="tx1"/>
              </a:solidFill>
            </a:rPr>
            <a:t>fields</a:t>
          </a:r>
          <a:r>
            <a:rPr lang="en-GB" sz="1800" kern="1200" dirty="0">
              <a:solidFill>
                <a:schemeClr val="tx1"/>
              </a:solidFill>
            </a:rPr>
            <a:t> names must be unique.</a:t>
          </a:r>
          <a:endParaRPr lang="en-GB" sz="1800" kern="1200" dirty="0"/>
        </a:p>
      </dsp:txBody>
      <dsp:txXfrm>
        <a:off x="387967" y="1644985"/>
        <a:ext cx="2908813" cy="590144"/>
      </dsp:txXfrm>
    </dsp:sp>
    <dsp:sp modelId="{8DD8C5E0-C7F5-40E8-A2FA-BEFCEE1C51AF}">
      <dsp:nvSpPr>
        <dsp:cNvPr id="0" name=""/>
        <dsp:cNvSpPr/>
      </dsp:nvSpPr>
      <dsp:spPr>
        <a:xfrm>
          <a:off x="369607" y="2349930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Values in fields should be from the same domain.</a:t>
          </a:r>
        </a:p>
      </dsp:txBody>
      <dsp:txXfrm>
        <a:off x="387967" y="2368290"/>
        <a:ext cx="2908813" cy="590144"/>
      </dsp:txXfrm>
    </dsp:sp>
    <dsp:sp modelId="{22DD777A-30E7-4C14-894C-107BB6B17A6D}">
      <dsp:nvSpPr>
        <dsp:cNvPr id="0" name=""/>
        <dsp:cNvSpPr/>
      </dsp:nvSpPr>
      <dsp:spPr>
        <a:xfrm>
          <a:off x="369607" y="3073234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Values in </a:t>
          </a:r>
          <a:r>
            <a:rPr lang="en-GB" sz="1800" b="1" kern="1200">
              <a:solidFill>
                <a:schemeClr val="tx1"/>
              </a:solidFill>
            </a:rPr>
            <a:t>fields</a:t>
          </a:r>
          <a:r>
            <a:rPr lang="en-GB" sz="1800" kern="1200">
              <a:solidFill>
                <a:schemeClr val="tx1"/>
              </a:solidFill>
            </a:rPr>
            <a:t> should be atomic.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3091594"/>
        <a:ext cx="2908813" cy="590144"/>
      </dsp:txXfrm>
    </dsp:sp>
    <dsp:sp modelId="{D94C2856-8E00-4D06-B033-6DA8EDAA26F5}">
      <dsp:nvSpPr>
        <dsp:cNvPr id="0" name=""/>
        <dsp:cNvSpPr/>
      </dsp:nvSpPr>
      <dsp:spPr>
        <a:xfrm>
          <a:off x="369607" y="3796539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No two </a:t>
          </a:r>
          <a:r>
            <a:rPr lang="en-GB" sz="1800" b="1" kern="1200">
              <a:solidFill>
                <a:schemeClr val="tx1"/>
              </a:solidFill>
            </a:rPr>
            <a:t>records</a:t>
          </a:r>
          <a:r>
            <a:rPr lang="en-GB" sz="1800" kern="1200">
              <a:solidFill>
                <a:schemeClr val="tx1"/>
              </a:solidFill>
            </a:rPr>
            <a:t> may be identical.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3814899"/>
        <a:ext cx="2908813" cy="590144"/>
      </dsp:txXfrm>
    </dsp:sp>
    <dsp:sp modelId="{B68549C4-995A-4652-858B-499E7CE3DA54}">
      <dsp:nvSpPr>
        <dsp:cNvPr id="0" name=""/>
        <dsp:cNvSpPr/>
      </dsp:nvSpPr>
      <dsp:spPr>
        <a:xfrm>
          <a:off x="369607" y="4519844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rgbClr val="222222"/>
              </a:solidFill>
              <a:effectLst/>
            </a:rPr>
            <a:t>Every </a:t>
          </a:r>
          <a:r>
            <a:rPr lang="en-GB" sz="1800" b="1" i="0" kern="1200" dirty="0">
              <a:solidFill>
                <a:srgbClr val="222222"/>
              </a:solidFill>
              <a:effectLst/>
            </a:rPr>
            <a:t>table </a:t>
          </a:r>
          <a:r>
            <a:rPr lang="en-GB" sz="1800" b="0" i="0" kern="1200" dirty="0">
              <a:solidFill>
                <a:srgbClr val="222222"/>
              </a:solidFill>
              <a:effectLst/>
            </a:rPr>
            <a:t>must have a </a:t>
          </a:r>
          <a:r>
            <a:rPr lang="en-GB" sz="1800" b="1" i="0" kern="1200" dirty="0">
              <a:solidFill>
                <a:srgbClr val="222222"/>
              </a:solidFill>
              <a:effectLst/>
            </a:rPr>
            <a:t>primary key</a:t>
          </a:r>
          <a:r>
            <a:rPr lang="en-GB" sz="1800" i="0" kern="1200" dirty="0">
              <a:solidFill>
                <a:srgbClr val="222222"/>
              </a:solidFill>
              <a:effectLst/>
            </a:rPr>
            <a:t>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4538204"/>
        <a:ext cx="2908813" cy="590144"/>
      </dsp:txXfrm>
    </dsp:sp>
    <dsp:sp modelId="{19097FE5-CF9C-4A53-9DAE-2CD7715E63A3}">
      <dsp:nvSpPr>
        <dsp:cNvPr id="0" name=""/>
        <dsp:cNvSpPr/>
      </dsp:nvSpPr>
      <dsp:spPr>
        <a:xfrm>
          <a:off x="3959477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Second normal form</a:t>
          </a:r>
        </a:p>
      </dsp:txBody>
      <dsp:txXfrm>
        <a:off x="3959477" y="0"/>
        <a:ext cx="3681917" cy="1625600"/>
      </dsp:txXfrm>
    </dsp:sp>
    <dsp:sp modelId="{86D73088-6DF0-4EE1-B25D-7A12BAC7822E}">
      <dsp:nvSpPr>
        <dsp:cNvPr id="0" name=""/>
        <dsp:cNvSpPr/>
      </dsp:nvSpPr>
      <dsp:spPr>
        <a:xfrm>
          <a:off x="4327669" y="1626063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Check the data is already in 1NF.</a:t>
          </a:r>
        </a:p>
      </dsp:txBody>
      <dsp:txXfrm>
        <a:off x="4358849" y="1657243"/>
        <a:ext cx="2883173" cy="1002191"/>
      </dsp:txXfrm>
    </dsp:sp>
    <dsp:sp modelId="{7BFC16EA-2F9E-4B19-80D6-665EBA8FF899}">
      <dsp:nvSpPr>
        <dsp:cNvPr id="0" name=""/>
        <dsp:cNvSpPr/>
      </dsp:nvSpPr>
      <dsp:spPr>
        <a:xfrm>
          <a:off x="4327669" y="2854391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Remove any partial dependencies.</a:t>
          </a:r>
        </a:p>
      </dsp:txBody>
      <dsp:txXfrm>
        <a:off x="4358849" y="2885571"/>
        <a:ext cx="2883173" cy="1002191"/>
      </dsp:txXfrm>
    </dsp:sp>
    <dsp:sp modelId="{135B57BE-7BAD-41BC-AF38-80AE1EB7DD24}">
      <dsp:nvSpPr>
        <dsp:cNvPr id="0" name=""/>
        <dsp:cNvSpPr/>
      </dsp:nvSpPr>
      <dsp:spPr>
        <a:xfrm>
          <a:off x="4327669" y="4082719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(“fix” any M:M relationships you create as a result of this).</a:t>
          </a:r>
        </a:p>
      </dsp:txBody>
      <dsp:txXfrm>
        <a:off x="4358849" y="4113899"/>
        <a:ext cx="2883173" cy="1002191"/>
      </dsp:txXfrm>
    </dsp:sp>
    <dsp:sp modelId="{1767A5A5-D610-4CFF-A820-3637E98BE196}">
      <dsp:nvSpPr>
        <dsp:cNvPr id="0" name=""/>
        <dsp:cNvSpPr/>
      </dsp:nvSpPr>
      <dsp:spPr>
        <a:xfrm>
          <a:off x="7917538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Third normal form</a:t>
          </a:r>
        </a:p>
      </dsp:txBody>
      <dsp:txXfrm>
        <a:off x="7917538" y="0"/>
        <a:ext cx="3681917" cy="1625600"/>
      </dsp:txXfrm>
    </dsp:sp>
    <dsp:sp modelId="{AC737F00-7EA7-4F63-A169-5E1564F6CC54}">
      <dsp:nvSpPr>
        <dsp:cNvPr id="0" name=""/>
        <dsp:cNvSpPr/>
      </dsp:nvSpPr>
      <dsp:spPr>
        <a:xfrm>
          <a:off x="8285730" y="1627187"/>
          <a:ext cx="2945533" cy="1633802"/>
        </a:xfrm>
        <a:prstGeom prst="roundRect">
          <a:avLst>
            <a:gd name="adj" fmla="val 10000"/>
          </a:avLst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solidFill>
                <a:schemeClr val="tx1"/>
              </a:solidFill>
            </a:rPr>
            <a:t>Check the data is already in </a:t>
          </a:r>
          <a:r>
            <a:rPr lang="en-GB" sz="1800" b="1" kern="1200" dirty="0">
              <a:solidFill>
                <a:schemeClr val="tx1"/>
              </a:solidFill>
            </a:rPr>
            <a:t>2NF</a:t>
          </a:r>
          <a:r>
            <a:rPr lang="en-GB" sz="1800" kern="1200" dirty="0">
              <a:solidFill>
                <a:schemeClr val="tx1"/>
              </a:solidFill>
            </a:rPr>
            <a:t>.</a:t>
          </a:r>
          <a:endParaRPr lang="en-GB" sz="1800" kern="1200" dirty="0"/>
        </a:p>
      </dsp:txBody>
      <dsp:txXfrm>
        <a:off x="8333582" y="1675039"/>
        <a:ext cx="2849829" cy="1538098"/>
      </dsp:txXfrm>
    </dsp:sp>
    <dsp:sp modelId="{8CD07828-0B64-4D26-9DB8-A77C92CCF7E1}">
      <dsp:nvSpPr>
        <dsp:cNvPr id="0" name=""/>
        <dsp:cNvSpPr/>
      </dsp:nvSpPr>
      <dsp:spPr>
        <a:xfrm>
          <a:off x="8285730" y="3512343"/>
          <a:ext cx="2945533" cy="163380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Remove any </a:t>
          </a:r>
          <a:r>
            <a:rPr lang="en-GB" sz="1800" b="1" kern="1200">
              <a:solidFill>
                <a:schemeClr val="tx1"/>
              </a:solidFill>
            </a:rPr>
            <a:t>transitive dependencies</a:t>
          </a:r>
          <a:r>
            <a:rPr lang="en-GB" sz="1800" kern="1200">
              <a:solidFill>
                <a:schemeClr val="tx1"/>
              </a:solidFill>
            </a:rPr>
            <a:t>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8333582" y="3560195"/>
        <a:ext cx="2849829" cy="1538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399B-C24F-4653-9BF3-830C0C3A7600}">
      <dsp:nvSpPr>
        <dsp:cNvPr id="0" name=""/>
        <dsp:cNvSpPr/>
      </dsp:nvSpPr>
      <dsp:spPr>
        <a:xfrm>
          <a:off x="1416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First normal form</a:t>
          </a:r>
        </a:p>
      </dsp:txBody>
      <dsp:txXfrm>
        <a:off x="1416" y="0"/>
        <a:ext cx="3681917" cy="1625600"/>
      </dsp:txXfrm>
    </dsp:sp>
    <dsp:sp modelId="{114BAB5C-CFA1-4FFF-A6F5-5107AA584D78}">
      <dsp:nvSpPr>
        <dsp:cNvPr id="0" name=""/>
        <dsp:cNvSpPr/>
      </dsp:nvSpPr>
      <dsp:spPr>
        <a:xfrm>
          <a:off x="369607" y="1626625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solidFill>
                <a:schemeClr val="tx1"/>
              </a:solidFill>
            </a:rPr>
            <a:t>All </a:t>
          </a:r>
          <a:r>
            <a:rPr lang="en-GB" sz="1800" b="1" kern="1200" dirty="0">
              <a:solidFill>
                <a:schemeClr val="tx1"/>
              </a:solidFill>
            </a:rPr>
            <a:t>fields</a:t>
          </a:r>
          <a:r>
            <a:rPr lang="en-GB" sz="1800" kern="1200" dirty="0">
              <a:solidFill>
                <a:schemeClr val="tx1"/>
              </a:solidFill>
            </a:rPr>
            <a:t> names must be unique.</a:t>
          </a:r>
          <a:endParaRPr lang="en-GB" sz="1800" kern="1200" dirty="0"/>
        </a:p>
      </dsp:txBody>
      <dsp:txXfrm>
        <a:off x="387967" y="1644985"/>
        <a:ext cx="2908813" cy="590144"/>
      </dsp:txXfrm>
    </dsp:sp>
    <dsp:sp modelId="{8DD8C5E0-C7F5-40E8-A2FA-BEFCEE1C51AF}">
      <dsp:nvSpPr>
        <dsp:cNvPr id="0" name=""/>
        <dsp:cNvSpPr/>
      </dsp:nvSpPr>
      <dsp:spPr>
        <a:xfrm>
          <a:off x="369607" y="2349930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Values in fields should be from the same domain.</a:t>
          </a:r>
        </a:p>
      </dsp:txBody>
      <dsp:txXfrm>
        <a:off x="387967" y="2368290"/>
        <a:ext cx="2908813" cy="590144"/>
      </dsp:txXfrm>
    </dsp:sp>
    <dsp:sp modelId="{22DD777A-30E7-4C14-894C-107BB6B17A6D}">
      <dsp:nvSpPr>
        <dsp:cNvPr id="0" name=""/>
        <dsp:cNvSpPr/>
      </dsp:nvSpPr>
      <dsp:spPr>
        <a:xfrm>
          <a:off x="369607" y="3073234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Values in </a:t>
          </a:r>
          <a:r>
            <a:rPr lang="en-GB" sz="1800" b="1" kern="1200">
              <a:solidFill>
                <a:schemeClr val="tx1"/>
              </a:solidFill>
            </a:rPr>
            <a:t>fields</a:t>
          </a:r>
          <a:r>
            <a:rPr lang="en-GB" sz="1800" kern="1200">
              <a:solidFill>
                <a:schemeClr val="tx1"/>
              </a:solidFill>
            </a:rPr>
            <a:t> should be atomic.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3091594"/>
        <a:ext cx="2908813" cy="590144"/>
      </dsp:txXfrm>
    </dsp:sp>
    <dsp:sp modelId="{D94C2856-8E00-4D06-B033-6DA8EDAA26F5}">
      <dsp:nvSpPr>
        <dsp:cNvPr id="0" name=""/>
        <dsp:cNvSpPr/>
      </dsp:nvSpPr>
      <dsp:spPr>
        <a:xfrm>
          <a:off x="369607" y="3796539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No two </a:t>
          </a:r>
          <a:r>
            <a:rPr lang="en-GB" sz="1800" b="1" kern="1200">
              <a:solidFill>
                <a:schemeClr val="tx1"/>
              </a:solidFill>
            </a:rPr>
            <a:t>records</a:t>
          </a:r>
          <a:r>
            <a:rPr lang="en-GB" sz="1800" kern="1200">
              <a:solidFill>
                <a:schemeClr val="tx1"/>
              </a:solidFill>
            </a:rPr>
            <a:t> may be identical.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3814899"/>
        <a:ext cx="2908813" cy="590144"/>
      </dsp:txXfrm>
    </dsp:sp>
    <dsp:sp modelId="{B68549C4-995A-4652-858B-499E7CE3DA54}">
      <dsp:nvSpPr>
        <dsp:cNvPr id="0" name=""/>
        <dsp:cNvSpPr/>
      </dsp:nvSpPr>
      <dsp:spPr>
        <a:xfrm>
          <a:off x="369607" y="4519844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rgbClr val="222222"/>
              </a:solidFill>
              <a:effectLst/>
            </a:rPr>
            <a:t>Every </a:t>
          </a:r>
          <a:r>
            <a:rPr lang="en-GB" sz="1800" b="1" i="0" kern="1200" dirty="0">
              <a:solidFill>
                <a:srgbClr val="222222"/>
              </a:solidFill>
              <a:effectLst/>
            </a:rPr>
            <a:t>table </a:t>
          </a:r>
          <a:r>
            <a:rPr lang="en-GB" sz="1800" b="0" i="0" kern="1200" dirty="0">
              <a:solidFill>
                <a:srgbClr val="222222"/>
              </a:solidFill>
              <a:effectLst/>
            </a:rPr>
            <a:t>must have a </a:t>
          </a:r>
          <a:r>
            <a:rPr lang="en-GB" sz="1800" b="1" i="0" kern="1200" dirty="0">
              <a:solidFill>
                <a:srgbClr val="222222"/>
              </a:solidFill>
              <a:effectLst/>
            </a:rPr>
            <a:t>primary key</a:t>
          </a:r>
          <a:r>
            <a:rPr lang="en-GB" sz="1800" i="0" kern="1200" dirty="0">
              <a:solidFill>
                <a:srgbClr val="222222"/>
              </a:solidFill>
              <a:effectLst/>
            </a:rPr>
            <a:t>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4538204"/>
        <a:ext cx="2908813" cy="590144"/>
      </dsp:txXfrm>
    </dsp:sp>
    <dsp:sp modelId="{19097FE5-CF9C-4A53-9DAE-2CD7715E63A3}">
      <dsp:nvSpPr>
        <dsp:cNvPr id="0" name=""/>
        <dsp:cNvSpPr/>
      </dsp:nvSpPr>
      <dsp:spPr>
        <a:xfrm>
          <a:off x="3959477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Second normal form</a:t>
          </a:r>
        </a:p>
      </dsp:txBody>
      <dsp:txXfrm>
        <a:off x="3959477" y="0"/>
        <a:ext cx="3681917" cy="1625600"/>
      </dsp:txXfrm>
    </dsp:sp>
    <dsp:sp modelId="{86D73088-6DF0-4EE1-B25D-7A12BAC7822E}">
      <dsp:nvSpPr>
        <dsp:cNvPr id="0" name=""/>
        <dsp:cNvSpPr/>
      </dsp:nvSpPr>
      <dsp:spPr>
        <a:xfrm>
          <a:off x="4327669" y="1626063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data must already </a:t>
          </a:r>
          <a:br>
            <a:rPr lang="en-GB" sz="1800" kern="1200" dirty="0"/>
          </a:br>
          <a:r>
            <a:rPr lang="en-GB" sz="1800" kern="1200" dirty="0"/>
            <a:t>be in 1NF.</a:t>
          </a:r>
        </a:p>
      </dsp:txBody>
      <dsp:txXfrm>
        <a:off x="4358849" y="1657243"/>
        <a:ext cx="2883173" cy="1002191"/>
      </dsp:txXfrm>
    </dsp:sp>
    <dsp:sp modelId="{7BFC16EA-2F9E-4B19-80D6-665EBA8FF899}">
      <dsp:nvSpPr>
        <dsp:cNvPr id="0" name=""/>
        <dsp:cNvSpPr/>
      </dsp:nvSpPr>
      <dsp:spPr>
        <a:xfrm>
          <a:off x="4327669" y="2854391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Remove any partial dependencies.</a:t>
          </a:r>
        </a:p>
      </dsp:txBody>
      <dsp:txXfrm>
        <a:off x="4358849" y="2885571"/>
        <a:ext cx="2883173" cy="1002191"/>
      </dsp:txXfrm>
    </dsp:sp>
    <dsp:sp modelId="{135B57BE-7BAD-41BC-AF38-80AE1EB7DD24}">
      <dsp:nvSpPr>
        <dsp:cNvPr id="0" name=""/>
        <dsp:cNvSpPr/>
      </dsp:nvSpPr>
      <dsp:spPr>
        <a:xfrm>
          <a:off x="4327669" y="4082719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Fix any M:M relationships created as a result.</a:t>
          </a:r>
        </a:p>
      </dsp:txBody>
      <dsp:txXfrm>
        <a:off x="4358849" y="4113899"/>
        <a:ext cx="2883173" cy="1002191"/>
      </dsp:txXfrm>
    </dsp:sp>
    <dsp:sp modelId="{1767A5A5-D610-4CFF-A820-3637E98BE196}">
      <dsp:nvSpPr>
        <dsp:cNvPr id="0" name=""/>
        <dsp:cNvSpPr/>
      </dsp:nvSpPr>
      <dsp:spPr>
        <a:xfrm>
          <a:off x="7917538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Third normal form</a:t>
          </a:r>
        </a:p>
      </dsp:txBody>
      <dsp:txXfrm>
        <a:off x="7917538" y="0"/>
        <a:ext cx="3681917" cy="1625600"/>
      </dsp:txXfrm>
    </dsp:sp>
    <dsp:sp modelId="{AC737F00-7EA7-4F63-A169-5E1564F6CC54}">
      <dsp:nvSpPr>
        <dsp:cNvPr id="0" name=""/>
        <dsp:cNvSpPr/>
      </dsp:nvSpPr>
      <dsp:spPr>
        <a:xfrm>
          <a:off x="8285730" y="1627187"/>
          <a:ext cx="2945533" cy="1633802"/>
        </a:xfrm>
        <a:prstGeom prst="roundRect">
          <a:avLst>
            <a:gd name="adj" fmla="val 10000"/>
          </a:avLst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solidFill>
                <a:schemeClr val="tx1"/>
              </a:solidFill>
            </a:rPr>
            <a:t>Check the data is already in </a:t>
          </a:r>
          <a:r>
            <a:rPr lang="en-GB" sz="1800" b="1" kern="1200" dirty="0">
              <a:solidFill>
                <a:schemeClr val="tx1"/>
              </a:solidFill>
            </a:rPr>
            <a:t>2NF</a:t>
          </a:r>
          <a:r>
            <a:rPr lang="en-GB" sz="1800" kern="1200" dirty="0">
              <a:solidFill>
                <a:schemeClr val="tx1"/>
              </a:solidFill>
            </a:rPr>
            <a:t>.</a:t>
          </a:r>
          <a:endParaRPr lang="en-GB" sz="1800" kern="1200" dirty="0"/>
        </a:p>
      </dsp:txBody>
      <dsp:txXfrm>
        <a:off x="8333582" y="1675039"/>
        <a:ext cx="2849829" cy="1538098"/>
      </dsp:txXfrm>
    </dsp:sp>
    <dsp:sp modelId="{8CD07828-0B64-4D26-9DB8-A77C92CCF7E1}">
      <dsp:nvSpPr>
        <dsp:cNvPr id="0" name=""/>
        <dsp:cNvSpPr/>
      </dsp:nvSpPr>
      <dsp:spPr>
        <a:xfrm>
          <a:off x="8285730" y="3512343"/>
          <a:ext cx="2945533" cy="163380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Remove any </a:t>
          </a:r>
          <a:r>
            <a:rPr lang="en-GB" sz="1800" b="1" kern="1200">
              <a:solidFill>
                <a:schemeClr val="tx1"/>
              </a:solidFill>
            </a:rPr>
            <a:t>transitive dependencies</a:t>
          </a:r>
          <a:r>
            <a:rPr lang="en-GB" sz="1800" kern="1200">
              <a:solidFill>
                <a:schemeClr val="tx1"/>
              </a:solidFill>
            </a:rPr>
            <a:t>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8333582" y="3560195"/>
        <a:ext cx="2849829" cy="1538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399B-C24F-4653-9BF3-830C0C3A7600}">
      <dsp:nvSpPr>
        <dsp:cNvPr id="0" name=""/>
        <dsp:cNvSpPr/>
      </dsp:nvSpPr>
      <dsp:spPr>
        <a:xfrm>
          <a:off x="1416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First normal form</a:t>
          </a:r>
        </a:p>
      </dsp:txBody>
      <dsp:txXfrm>
        <a:off x="1416" y="0"/>
        <a:ext cx="3681917" cy="1625600"/>
      </dsp:txXfrm>
    </dsp:sp>
    <dsp:sp modelId="{114BAB5C-CFA1-4FFF-A6F5-5107AA584D78}">
      <dsp:nvSpPr>
        <dsp:cNvPr id="0" name=""/>
        <dsp:cNvSpPr/>
      </dsp:nvSpPr>
      <dsp:spPr>
        <a:xfrm>
          <a:off x="369607" y="1626625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solidFill>
                <a:schemeClr val="tx1"/>
              </a:solidFill>
            </a:rPr>
            <a:t>All </a:t>
          </a:r>
          <a:r>
            <a:rPr lang="en-GB" sz="1800" b="1" kern="1200" dirty="0">
              <a:solidFill>
                <a:schemeClr val="tx1"/>
              </a:solidFill>
            </a:rPr>
            <a:t>fields</a:t>
          </a:r>
          <a:r>
            <a:rPr lang="en-GB" sz="1800" kern="1200" dirty="0">
              <a:solidFill>
                <a:schemeClr val="tx1"/>
              </a:solidFill>
            </a:rPr>
            <a:t> names must be unique.</a:t>
          </a:r>
          <a:endParaRPr lang="en-GB" sz="1800" kern="1200" dirty="0"/>
        </a:p>
      </dsp:txBody>
      <dsp:txXfrm>
        <a:off x="387967" y="1644985"/>
        <a:ext cx="2908813" cy="590144"/>
      </dsp:txXfrm>
    </dsp:sp>
    <dsp:sp modelId="{8DD8C5E0-C7F5-40E8-A2FA-BEFCEE1C51AF}">
      <dsp:nvSpPr>
        <dsp:cNvPr id="0" name=""/>
        <dsp:cNvSpPr/>
      </dsp:nvSpPr>
      <dsp:spPr>
        <a:xfrm>
          <a:off x="369607" y="2349930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Values in fields should be from the same domain.</a:t>
          </a:r>
        </a:p>
      </dsp:txBody>
      <dsp:txXfrm>
        <a:off x="387967" y="2368290"/>
        <a:ext cx="2908813" cy="590144"/>
      </dsp:txXfrm>
    </dsp:sp>
    <dsp:sp modelId="{22DD777A-30E7-4C14-894C-107BB6B17A6D}">
      <dsp:nvSpPr>
        <dsp:cNvPr id="0" name=""/>
        <dsp:cNvSpPr/>
      </dsp:nvSpPr>
      <dsp:spPr>
        <a:xfrm>
          <a:off x="369607" y="3073234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Values in </a:t>
          </a:r>
          <a:r>
            <a:rPr lang="en-GB" sz="1800" b="1" kern="1200">
              <a:solidFill>
                <a:schemeClr val="tx1"/>
              </a:solidFill>
            </a:rPr>
            <a:t>fields</a:t>
          </a:r>
          <a:r>
            <a:rPr lang="en-GB" sz="1800" kern="1200">
              <a:solidFill>
                <a:schemeClr val="tx1"/>
              </a:solidFill>
            </a:rPr>
            <a:t> should be atomic.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3091594"/>
        <a:ext cx="2908813" cy="590144"/>
      </dsp:txXfrm>
    </dsp:sp>
    <dsp:sp modelId="{D94C2856-8E00-4D06-B033-6DA8EDAA26F5}">
      <dsp:nvSpPr>
        <dsp:cNvPr id="0" name=""/>
        <dsp:cNvSpPr/>
      </dsp:nvSpPr>
      <dsp:spPr>
        <a:xfrm>
          <a:off x="369607" y="3796539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No two </a:t>
          </a:r>
          <a:r>
            <a:rPr lang="en-GB" sz="1800" b="1" kern="1200">
              <a:solidFill>
                <a:schemeClr val="tx1"/>
              </a:solidFill>
            </a:rPr>
            <a:t>records</a:t>
          </a:r>
          <a:r>
            <a:rPr lang="en-GB" sz="1800" kern="1200">
              <a:solidFill>
                <a:schemeClr val="tx1"/>
              </a:solidFill>
            </a:rPr>
            <a:t> may be identical.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3814899"/>
        <a:ext cx="2908813" cy="590144"/>
      </dsp:txXfrm>
    </dsp:sp>
    <dsp:sp modelId="{B68549C4-995A-4652-858B-499E7CE3DA54}">
      <dsp:nvSpPr>
        <dsp:cNvPr id="0" name=""/>
        <dsp:cNvSpPr/>
      </dsp:nvSpPr>
      <dsp:spPr>
        <a:xfrm>
          <a:off x="369607" y="4519844"/>
          <a:ext cx="2945533" cy="626864"/>
        </a:xfrm>
        <a:prstGeom prst="roundRect">
          <a:avLst>
            <a:gd name="adj" fmla="val 10000"/>
          </a:avLst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rgbClr val="222222"/>
              </a:solidFill>
              <a:effectLst/>
            </a:rPr>
            <a:t>Every </a:t>
          </a:r>
          <a:r>
            <a:rPr lang="en-GB" sz="1800" b="1" i="0" kern="1200" dirty="0">
              <a:solidFill>
                <a:srgbClr val="222222"/>
              </a:solidFill>
              <a:effectLst/>
            </a:rPr>
            <a:t>table </a:t>
          </a:r>
          <a:r>
            <a:rPr lang="en-GB" sz="1800" b="0" i="0" kern="1200" dirty="0">
              <a:solidFill>
                <a:srgbClr val="222222"/>
              </a:solidFill>
              <a:effectLst/>
            </a:rPr>
            <a:t>must have a </a:t>
          </a:r>
          <a:r>
            <a:rPr lang="en-GB" sz="1800" b="1" i="0" kern="1200" dirty="0">
              <a:solidFill>
                <a:srgbClr val="222222"/>
              </a:solidFill>
              <a:effectLst/>
            </a:rPr>
            <a:t>primary key</a:t>
          </a:r>
          <a:r>
            <a:rPr lang="en-GB" sz="1800" i="0" kern="1200" dirty="0">
              <a:solidFill>
                <a:srgbClr val="222222"/>
              </a:solidFill>
              <a:effectLst/>
            </a:rPr>
            <a:t>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7967" y="4538204"/>
        <a:ext cx="2908813" cy="590144"/>
      </dsp:txXfrm>
    </dsp:sp>
    <dsp:sp modelId="{19097FE5-CF9C-4A53-9DAE-2CD7715E63A3}">
      <dsp:nvSpPr>
        <dsp:cNvPr id="0" name=""/>
        <dsp:cNvSpPr/>
      </dsp:nvSpPr>
      <dsp:spPr>
        <a:xfrm>
          <a:off x="3959477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Second normal form</a:t>
          </a:r>
        </a:p>
      </dsp:txBody>
      <dsp:txXfrm>
        <a:off x="3959477" y="0"/>
        <a:ext cx="3681917" cy="1625600"/>
      </dsp:txXfrm>
    </dsp:sp>
    <dsp:sp modelId="{86D73088-6DF0-4EE1-B25D-7A12BAC7822E}">
      <dsp:nvSpPr>
        <dsp:cNvPr id="0" name=""/>
        <dsp:cNvSpPr/>
      </dsp:nvSpPr>
      <dsp:spPr>
        <a:xfrm>
          <a:off x="4327669" y="1626063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data must already </a:t>
          </a:r>
          <a:br>
            <a:rPr lang="en-GB" sz="1800" kern="1200" dirty="0"/>
          </a:br>
          <a:r>
            <a:rPr lang="en-GB" sz="1800" kern="1200" dirty="0"/>
            <a:t>be in 1NF.</a:t>
          </a:r>
        </a:p>
      </dsp:txBody>
      <dsp:txXfrm>
        <a:off x="4358849" y="1657243"/>
        <a:ext cx="2883173" cy="1002191"/>
      </dsp:txXfrm>
    </dsp:sp>
    <dsp:sp modelId="{7BFC16EA-2F9E-4B19-80D6-665EBA8FF899}">
      <dsp:nvSpPr>
        <dsp:cNvPr id="0" name=""/>
        <dsp:cNvSpPr/>
      </dsp:nvSpPr>
      <dsp:spPr>
        <a:xfrm>
          <a:off x="4327669" y="2854391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Remove any partial dependencies.</a:t>
          </a:r>
        </a:p>
      </dsp:txBody>
      <dsp:txXfrm>
        <a:off x="4358849" y="2885571"/>
        <a:ext cx="2883173" cy="1002191"/>
      </dsp:txXfrm>
    </dsp:sp>
    <dsp:sp modelId="{135B57BE-7BAD-41BC-AF38-80AE1EB7DD24}">
      <dsp:nvSpPr>
        <dsp:cNvPr id="0" name=""/>
        <dsp:cNvSpPr/>
      </dsp:nvSpPr>
      <dsp:spPr>
        <a:xfrm>
          <a:off x="4327669" y="4082719"/>
          <a:ext cx="2945533" cy="1064551"/>
        </a:xfrm>
        <a:prstGeom prst="roundRect">
          <a:avLst>
            <a:gd name="adj" fmla="val 10000"/>
          </a:avLst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Fix any M:M relationships created as a result.</a:t>
          </a:r>
        </a:p>
      </dsp:txBody>
      <dsp:txXfrm>
        <a:off x="4358849" y="4113899"/>
        <a:ext cx="2883173" cy="1002191"/>
      </dsp:txXfrm>
    </dsp:sp>
    <dsp:sp modelId="{1767A5A5-D610-4CFF-A820-3637E98BE196}">
      <dsp:nvSpPr>
        <dsp:cNvPr id="0" name=""/>
        <dsp:cNvSpPr/>
      </dsp:nvSpPr>
      <dsp:spPr>
        <a:xfrm>
          <a:off x="7917538" y="0"/>
          <a:ext cx="368191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Third normal form</a:t>
          </a:r>
        </a:p>
      </dsp:txBody>
      <dsp:txXfrm>
        <a:off x="7917538" y="0"/>
        <a:ext cx="3681917" cy="1625600"/>
      </dsp:txXfrm>
    </dsp:sp>
    <dsp:sp modelId="{AC737F00-7EA7-4F63-A169-5E1564F6CC54}">
      <dsp:nvSpPr>
        <dsp:cNvPr id="0" name=""/>
        <dsp:cNvSpPr/>
      </dsp:nvSpPr>
      <dsp:spPr>
        <a:xfrm>
          <a:off x="8285730" y="1612538"/>
          <a:ext cx="2945533" cy="1107698"/>
        </a:xfrm>
        <a:prstGeom prst="roundRect">
          <a:avLst>
            <a:gd name="adj" fmla="val 10000"/>
          </a:avLst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>
              <a:solidFill>
                <a:schemeClr val="bg1"/>
              </a:solidFill>
            </a:rPr>
            <a:t>The data must already </a:t>
          </a:r>
          <a:br>
            <a:rPr lang="en-GB" sz="1800" kern="1200" dirty="0">
              <a:solidFill>
                <a:schemeClr val="bg1"/>
              </a:solidFill>
            </a:rPr>
          </a:br>
          <a:r>
            <a:rPr lang="en-GB" sz="1800" kern="1200" dirty="0">
              <a:solidFill>
                <a:schemeClr val="bg1"/>
              </a:solidFill>
            </a:rPr>
            <a:t>be in </a:t>
          </a:r>
          <a:r>
            <a:rPr lang="en-GB" sz="1800" b="1" kern="1200" dirty="0">
              <a:solidFill>
                <a:schemeClr val="bg1"/>
              </a:solidFill>
            </a:rPr>
            <a:t>2NF</a:t>
          </a:r>
          <a:r>
            <a:rPr lang="en-GB" sz="1800" kern="1200" dirty="0">
              <a:solidFill>
                <a:schemeClr val="bg1"/>
              </a:solidFill>
            </a:rPr>
            <a:t>.</a:t>
          </a:r>
        </a:p>
      </dsp:txBody>
      <dsp:txXfrm>
        <a:off x="8318173" y="1644981"/>
        <a:ext cx="2880647" cy="1042812"/>
      </dsp:txXfrm>
    </dsp:sp>
    <dsp:sp modelId="{8CD07828-0B64-4D26-9DB8-A77C92CCF7E1}">
      <dsp:nvSpPr>
        <dsp:cNvPr id="0" name=""/>
        <dsp:cNvSpPr/>
      </dsp:nvSpPr>
      <dsp:spPr>
        <a:xfrm>
          <a:off x="8285730" y="2879663"/>
          <a:ext cx="2945533" cy="217337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Remove any</a:t>
          </a:r>
          <a:br>
            <a:rPr lang="en-GB" sz="1800" kern="1200" dirty="0">
              <a:solidFill>
                <a:schemeClr val="bg1"/>
              </a:solidFill>
            </a:rPr>
          </a:br>
          <a:r>
            <a:rPr lang="en-GB" sz="1800" b="1" kern="1200" dirty="0">
              <a:solidFill>
                <a:schemeClr val="bg1"/>
              </a:solidFill>
            </a:rPr>
            <a:t>transitive dependencies</a:t>
          </a:r>
          <a:r>
            <a:rPr lang="en-GB" sz="1800" kern="1200" dirty="0">
              <a:solidFill>
                <a:schemeClr val="bg1"/>
              </a:solidFill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In other words, ensure that non-key fields are not dependent on each other.</a:t>
          </a:r>
        </a:p>
      </dsp:txBody>
      <dsp:txXfrm>
        <a:off x="8349386" y="2943319"/>
        <a:ext cx="2818221" cy="2046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2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8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36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09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35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80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426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494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467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92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82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32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0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21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63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35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83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6045-0178-4FB2-9D7A-08D75B7694C8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40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SLR10 Databases| Normalisation to 3NF</a:t>
              </a:r>
            </a:p>
            <a:p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SLR10 Databases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Normalisation to 3NF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spcBef>
                <a:spcPct val="20000"/>
              </a:spcBef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In each </a:t>
            </a:r>
            <a:r>
              <a:rPr lang="en-GB" sz="1600" b="1" dirty="0">
                <a:solidFill>
                  <a:schemeClr val="tx1"/>
                </a:solidFill>
              </a:rPr>
              <a:t>field,</a:t>
            </a:r>
            <a:r>
              <a:rPr lang="en-GB" sz="1600" dirty="0">
                <a:solidFill>
                  <a:schemeClr val="tx1"/>
                </a:solidFill>
              </a:rPr>
              <a:t> the stored values must be of the same type – this is not true of the </a:t>
            </a:r>
            <a:r>
              <a:rPr lang="en-GB" sz="1600" i="1" dirty="0">
                <a:solidFill>
                  <a:schemeClr val="tx1"/>
                </a:solidFill>
              </a:rPr>
              <a:t>lecturer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algn="l" eaLnBrk="1" hangingPunct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We are storing lecturers’ initials and name – this is two different types of data. More specifically, these two pieces of data come from different </a:t>
            </a:r>
            <a:r>
              <a:rPr lang="en-GB" sz="1600" b="1" dirty="0">
                <a:solidFill>
                  <a:schemeClr val="tx1"/>
                </a:solidFill>
              </a:rPr>
              <a:t>domains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Group 341">
            <a:extLst>
              <a:ext uri="{FF2B5EF4-FFF2-40B4-BE49-F238E27FC236}">
                <a16:creationId xmlns:a16="http://schemas.microsoft.com/office/drawing/2014/main" id="{EA03B48C-317D-42ED-9B7E-6E86D7D2A4CF}"/>
              </a:ext>
            </a:extLst>
          </p:cNvPr>
          <p:cNvGraphicFramePr>
            <a:graphicFrameLocks noGrp="1"/>
          </p:cNvGraphicFramePr>
          <p:nvPr/>
        </p:nvGraphicFramePr>
        <p:xfrm>
          <a:off x="1274488" y="2526090"/>
          <a:ext cx="6148237" cy="3139300"/>
        </p:xfrm>
        <a:graphic>
          <a:graphicData uri="http://schemas.openxmlformats.org/drawingml/2006/table">
            <a:tbl>
              <a:tblPr/>
              <a:tblGrid>
                <a:gridCol w="14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JHA, 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SRU, Simon Russel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535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4BA411-3D6F-467B-B160-6630DBDF0612}"/>
              </a:ext>
            </a:extLst>
          </p:cNvPr>
          <p:cNvSpPr/>
          <p:nvPr/>
        </p:nvSpPr>
        <p:spPr>
          <a:xfrm>
            <a:off x="8520651" y="1943862"/>
            <a:ext cx="3529637" cy="4953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919F1-C3C0-4170-98C3-18D6ADD23CF9}"/>
              </a:ext>
            </a:extLst>
          </p:cNvPr>
          <p:cNvSpPr/>
          <p:nvPr/>
        </p:nvSpPr>
        <p:spPr>
          <a:xfrm>
            <a:off x="6282276" y="2533446"/>
            <a:ext cx="1140449" cy="31392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5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spcBef>
                <a:spcPct val="20000"/>
              </a:spcBef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fix this, we can split the </a:t>
            </a:r>
            <a:r>
              <a:rPr lang="en-GB" sz="1600" i="1" dirty="0">
                <a:solidFill>
                  <a:schemeClr val="tx1"/>
                </a:solidFill>
              </a:rPr>
              <a:t>lecturer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into two separate fields: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1"/>
                </a:solidFill>
              </a:rPr>
              <a:t>lecturer initials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1"/>
                </a:solidFill>
              </a:rPr>
              <a:t>lecturer name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This rule has now been met.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Group 341">
            <a:extLst>
              <a:ext uri="{FF2B5EF4-FFF2-40B4-BE49-F238E27FC236}">
                <a16:creationId xmlns:a16="http://schemas.microsoft.com/office/drawing/2014/main" id="{EA03B48C-317D-42ED-9B7E-6E86D7D2A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41555"/>
              </p:ext>
            </p:extLst>
          </p:nvPr>
        </p:nvGraphicFramePr>
        <p:xfrm>
          <a:off x="597230" y="2642719"/>
          <a:ext cx="7232321" cy="3139300"/>
        </p:xfrm>
        <a:graphic>
          <a:graphicData uri="http://schemas.openxmlformats.org/drawingml/2006/table">
            <a:tbl>
              <a:tblPr/>
              <a:tblGrid>
                <a:gridCol w="1398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2595">
                  <a:extLst>
                    <a:ext uri="{9D8B030D-6E8A-4147-A177-3AD203B41FA5}">
                      <a16:colId xmlns:a16="http://schemas.microsoft.com/office/drawing/2014/main" val="1492055997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535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4BA411-3D6F-467B-B160-6630DBDF0612}"/>
              </a:ext>
            </a:extLst>
          </p:cNvPr>
          <p:cNvSpPr/>
          <p:nvPr/>
        </p:nvSpPr>
        <p:spPr>
          <a:xfrm>
            <a:off x="8520651" y="1943862"/>
            <a:ext cx="3529637" cy="4953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919F1-C3C0-4170-98C3-18D6ADD23CF9}"/>
              </a:ext>
            </a:extLst>
          </p:cNvPr>
          <p:cNvSpPr/>
          <p:nvPr/>
        </p:nvSpPr>
        <p:spPr>
          <a:xfrm>
            <a:off x="5563483" y="2634667"/>
            <a:ext cx="2266068" cy="31392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0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spcBef>
                <a:spcPct val="20000"/>
              </a:spcBef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For every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intersection, we should only have a single value.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We can see that the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course number, course name, lecturer initials </a:t>
            </a:r>
            <a:r>
              <a:rPr lang="en-GB" sz="1600" dirty="0">
                <a:solidFill>
                  <a:schemeClr val="tx1"/>
                </a:solidFill>
              </a:rPr>
              <a:t>and </a:t>
            </a:r>
            <a:r>
              <a:rPr lang="en-GB" sz="1600" i="1" dirty="0">
                <a:solidFill>
                  <a:schemeClr val="tx1"/>
                </a:solidFill>
              </a:rPr>
              <a:t>lecturer name</a:t>
            </a:r>
            <a:r>
              <a:rPr lang="en-GB" sz="1600" dirty="0">
                <a:solidFill>
                  <a:schemeClr val="tx1"/>
                </a:solidFill>
              </a:rPr>
              <a:t> all contain multiple values, so they are not atomic.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Group 341">
            <a:extLst>
              <a:ext uri="{FF2B5EF4-FFF2-40B4-BE49-F238E27FC236}">
                <a16:creationId xmlns:a16="http://schemas.microsoft.com/office/drawing/2014/main" id="{EA03B48C-317D-42ED-9B7E-6E86D7D2A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0671"/>
              </p:ext>
            </p:extLst>
          </p:nvPr>
        </p:nvGraphicFramePr>
        <p:xfrm>
          <a:off x="597230" y="2642719"/>
          <a:ext cx="7232321" cy="3139300"/>
        </p:xfrm>
        <a:graphic>
          <a:graphicData uri="http://schemas.openxmlformats.org/drawingml/2006/table">
            <a:tbl>
              <a:tblPr/>
              <a:tblGrid>
                <a:gridCol w="1398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2595">
                  <a:extLst>
                    <a:ext uri="{9D8B030D-6E8A-4147-A177-3AD203B41FA5}">
                      <a16:colId xmlns:a16="http://schemas.microsoft.com/office/drawing/2014/main" val="1492055997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535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4BA411-3D6F-467B-B160-6630DBDF0612}"/>
              </a:ext>
            </a:extLst>
          </p:cNvPr>
          <p:cNvSpPr/>
          <p:nvPr/>
        </p:nvSpPr>
        <p:spPr>
          <a:xfrm>
            <a:off x="8520651" y="2465070"/>
            <a:ext cx="3529637" cy="32385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919F1-C3C0-4170-98C3-18D6ADD23CF9}"/>
              </a:ext>
            </a:extLst>
          </p:cNvPr>
          <p:cNvSpPr/>
          <p:nvPr/>
        </p:nvSpPr>
        <p:spPr>
          <a:xfrm>
            <a:off x="3511296" y="2644084"/>
            <a:ext cx="4327399" cy="31392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4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All we need to do is split the values up into atomic values.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By doing this, a few values are now repeated, but values for the remaining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are now atomic for each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This rule has now been met.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9" name="Group 341">
            <a:extLst>
              <a:ext uri="{FF2B5EF4-FFF2-40B4-BE49-F238E27FC236}">
                <a16:creationId xmlns:a16="http://schemas.microsoft.com/office/drawing/2014/main" id="{9E8679E2-02AF-4872-8CBD-ECF3A61FD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03656"/>
              </p:ext>
            </p:extLst>
          </p:nvPr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062F9E-58A0-474C-9599-6DE2201F424F}"/>
              </a:ext>
            </a:extLst>
          </p:cNvPr>
          <p:cNvSpPr/>
          <p:nvPr/>
        </p:nvSpPr>
        <p:spPr>
          <a:xfrm>
            <a:off x="8520651" y="2465070"/>
            <a:ext cx="3529637" cy="32385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1075A0-4015-4E41-A314-7079ED490F59}"/>
              </a:ext>
            </a:extLst>
          </p:cNvPr>
          <p:cNvSpPr/>
          <p:nvPr/>
        </p:nvSpPr>
        <p:spPr>
          <a:xfrm>
            <a:off x="597229" y="3050286"/>
            <a:ext cx="2914067" cy="62560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E9C6FF-C926-452B-9D19-F90BBBFCB9DE}"/>
              </a:ext>
            </a:extLst>
          </p:cNvPr>
          <p:cNvSpPr/>
          <p:nvPr/>
        </p:nvSpPr>
        <p:spPr>
          <a:xfrm>
            <a:off x="597229" y="3687684"/>
            <a:ext cx="2914067" cy="625602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7217B-F12F-41E4-8537-CA3F65C146C4}"/>
              </a:ext>
            </a:extLst>
          </p:cNvPr>
          <p:cNvSpPr/>
          <p:nvPr/>
        </p:nvSpPr>
        <p:spPr>
          <a:xfrm>
            <a:off x="597229" y="4325082"/>
            <a:ext cx="2914067" cy="62560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CD3B66-2399-4F3B-854C-C8100F6AA01C}"/>
              </a:ext>
            </a:extLst>
          </p:cNvPr>
          <p:cNvSpPr/>
          <p:nvPr/>
        </p:nvSpPr>
        <p:spPr>
          <a:xfrm>
            <a:off x="597229" y="4965655"/>
            <a:ext cx="2914067" cy="625602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8753A9-6BA0-47A5-963A-AEAF884866E2}"/>
              </a:ext>
            </a:extLst>
          </p:cNvPr>
          <p:cNvSpPr/>
          <p:nvPr/>
        </p:nvSpPr>
        <p:spPr>
          <a:xfrm>
            <a:off x="597229" y="5605847"/>
            <a:ext cx="2914067" cy="69652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6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We could argue that the </a:t>
            </a:r>
            <a:r>
              <a:rPr lang="en-GB" sz="1600" i="1" dirty="0">
                <a:solidFill>
                  <a:schemeClr val="tx1"/>
                </a:solidFill>
              </a:rPr>
              <a:t>name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violates rules two and three.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Ideally, we would split the </a:t>
            </a:r>
            <a:r>
              <a:rPr lang="en-GB" sz="1600" i="1" dirty="0">
                <a:solidFill>
                  <a:schemeClr val="tx1"/>
                </a:solidFill>
              </a:rPr>
              <a:t>name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into two separate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1"/>
                </a:solidFill>
              </a:rPr>
              <a:t>first name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1"/>
                </a:solidFill>
              </a:rPr>
              <a:t>surname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For the simplicity of this example, we will keep </a:t>
            </a:r>
            <a:r>
              <a:rPr lang="en-GB" sz="1600" i="1" dirty="0">
                <a:solidFill>
                  <a:schemeClr val="tx1"/>
                </a:solidFill>
              </a:rPr>
              <a:t>name</a:t>
            </a:r>
            <a:r>
              <a:rPr lang="en-GB" sz="1600" dirty="0">
                <a:solidFill>
                  <a:schemeClr val="tx1"/>
                </a:solidFill>
              </a:rPr>
              <a:t> as a single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9" name="Group 341">
            <a:extLst>
              <a:ext uri="{FF2B5EF4-FFF2-40B4-BE49-F238E27FC236}">
                <a16:creationId xmlns:a16="http://schemas.microsoft.com/office/drawing/2014/main" id="{9E8679E2-02AF-4872-8CBD-ECF3A61FD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88486"/>
              </p:ext>
            </p:extLst>
          </p:nvPr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062F9E-58A0-474C-9599-6DE2201F424F}"/>
              </a:ext>
            </a:extLst>
          </p:cNvPr>
          <p:cNvSpPr/>
          <p:nvPr/>
        </p:nvSpPr>
        <p:spPr>
          <a:xfrm>
            <a:off x="8520651" y="1929384"/>
            <a:ext cx="3529637" cy="85953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1075A0-4015-4E41-A314-7079ED490F59}"/>
              </a:ext>
            </a:extLst>
          </p:cNvPr>
          <p:cNvSpPr/>
          <p:nvPr/>
        </p:nvSpPr>
        <p:spPr>
          <a:xfrm>
            <a:off x="597229" y="2642719"/>
            <a:ext cx="1396163" cy="382208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9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We have increased data redundancy – we now have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with the same data across multiple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However, each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 is unique.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This rule has now been met.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9" name="Group 341">
            <a:extLst>
              <a:ext uri="{FF2B5EF4-FFF2-40B4-BE49-F238E27FC236}">
                <a16:creationId xmlns:a16="http://schemas.microsoft.com/office/drawing/2014/main" id="{9E8679E2-02AF-4872-8CBD-ECF3A61FD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80670"/>
              </p:ext>
            </p:extLst>
          </p:nvPr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062F9E-58A0-474C-9599-6DE2201F424F}"/>
              </a:ext>
            </a:extLst>
          </p:cNvPr>
          <p:cNvSpPr/>
          <p:nvPr/>
        </p:nvSpPr>
        <p:spPr>
          <a:xfrm>
            <a:off x="8520651" y="2748534"/>
            <a:ext cx="3529637" cy="32385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C6DE50-34B7-4FC4-A853-99B8F358F604}"/>
              </a:ext>
            </a:extLst>
          </p:cNvPr>
          <p:cNvSpPr/>
          <p:nvPr/>
        </p:nvSpPr>
        <p:spPr>
          <a:xfrm>
            <a:off x="597228" y="3025801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798C9-5E4D-4E14-BDB2-5ED06807CFBA}"/>
              </a:ext>
            </a:extLst>
          </p:cNvPr>
          <p:cNvSpPr/>
          <p:nvPr/>
        </p:nvSpPr>
        <p:spPr>
          <a:xfrm>
            <a:off x="597228" y="3251200"/>
            <a:ext cx="7232322" cy="22539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A2D3-7C36-4E52-8615-4F84360A39BD}"/>
              </a:ext>
            </a:extLst>
          </p:cNvPr>
          <p:cNvSpPr/>
          <p:nvPr/>
        </p:nvSpPr>
        <p:spPr>
          <a:xfrm>
            <a:off x="597229" y="3460643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FBE54-FFFA-4E75-93F9-6C4055CE8E86}"/>
              </a:ext>
            </a:extLst>
          </p:cNvPr>
          <p:cNvSpPr/>
          <p:nvPr/>
        </p:nvSpPr>
        <p:spPr>
          <a:xfrm>
            <a:off x="597229" y="3686042"/>
            <a:ext cx="7232322" cy="22539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C97B2-F358-4454-B050-C0059816B1E5}"/>
              </a:ext>
            </a:extLst>
          </p:cNvPr>
          <p:cNvSpPr/>
          <p:nvPr/>
        </p:nvSpPr>
        <p:spPr>
          <a:xfrm>
            <a:off x="597228" y="3881825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2A6F38-13D2-4082-9BDA-536B8998AE50}"/>
              </a:ext>
            </a:extLst>
          </p:cNvPr>
          <p:cNvSpPr/>
          <p:nvPr/>
        </p:nvSpPr>
        <p:spPr>
          <a:xfrm>
            <a:off x="597228" y="4107224"/>
            <a:ext cx="7232322" cy="22539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71D8F5-0860-40EE-8E03-9EF21D064292}"/>
              </a:ext>
            </a:extLst>
          </p:cNvPr>
          <p:cNvSpPr/>
          <p:nvPr/>
        </p:nvSpPr>
        <p:spPr>
          <a:xfrm>
            <a:off x="597229" y="4316667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12B4C3-9325-4E37-A04E-EBD07DE635CF}"/>
              </a:ext>
            </a:extLst>
          </p:cNvPr>
          <p:cNvSpPr/>
          <p:nvPr/>
        </p:nvSpPr>
        <p:spPr>
          <a:xfrm>
            <a:off x="597229" y="4542066"/>
            <a:ext cx="7232322" cy="22539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373279-0B11-4B69-B0B4-68E8D923D99D}"/>
              </a:ext>
            </a:extLst>
          </p:cNvPr>
          <p:cNvSpPr/>
          <p:nvPr/>
        </p:nvSpPr>
        <p:spPr>
          <a:xfrm>
            <a:off x="597228" y="4737849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31682E-7AAB-4B30-9A52-EB6A94FA8068}"/>
              </a:ext>
            </a:extLst>
          </p:cNvPr>
          <p:cNvSpPr/>
          <p:nvPr/>
        </p:nvSpPr>
        <p:spPr>
          <a:xfrm>
            <a:off x="597228" y="4963248"/>
            <a:ext cx="7232322" cy="22539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1E2FA3-5D7A-4128-BB68-5792251EA634}"/>
              </a:ext>
            </a:extLst>
          </p:cNvPr>
          <p:cNvSpPr/>
          <p:nvPr/>
        </p:nvSpPr>
        <p:spPr>
          <a:xfrm>
            <a:off x="597229" y="5172691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CB82B5-8C5E-4E4D-BDDB-B3B37EDAC51A}"/>
              </a:ext>
            </a:extLst>
          </p:cNvPr>
          <p:cNvSpPr/>
          <p:nvPr/>
        </p:nvSpPr>
        <p:spPr>
          <a:xfrm>
            <a:off x="597229" y="5398090"/>
            <a:ext cx="7232322" cy="20944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881B91-6661-45B9-AE1B-A42A8917057C}"/>
              </a:ext>
            </a:extLst>
          </p:cNvPr>
          <p:cNvSpPr/>
          <p:nvPr/>
        </p:nvSpPr>
        <p:spPr>
          <a:xfrm>
            <a:off x="597228" y="5602947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8A95FB-7555-4689-8DE6-70A857AA56AA}"/>
              </a:ext>
            </a:extLst>
          </p:cNvPr>
          <p:cNvSpPr/>
          <p:nvPr/>
        </p:nvSpPr>
        <p:spPr>
          <a:xfrm>
            <a:off x="597228" y="5828346"/>
            <a:ext cx="7232322" cy="22539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203E416-A0DE-40B4-B831-858B211F39FE}"/>
              </a:ext>
            </a:extLst>
          </p:cNvPr>
          <p:cNvSpPr/>
          <p:nvPr/>
        </p:nvSpPr>
        <p:spPr>
          <a:xfrm>
            <a:off x="597229" y="6063189"/>
            <a:ext cx="7232322" cy="22539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7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None of the current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would be appropriate to use as a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Often, the simplest thing to do in this situation is to add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unique to use as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Why won’t adding a field called </a:t>
            </a:r>
            <a:r>
              <a:rPr lang="en-GB" sz="1600" i="1" dirty="0">
                <a:solidFill>
                  <a:schemeClr val="tx1"/>
                </a:solidFill>
              </a:rPr>
              <a:t>student number</a:t>
            </a:r>
            <a:r>
              <a:rPr lang="en-GB" sz="1600" dirty="0">
                <a:solidFill>
                  <a:schemeClr val="tx1"/>
                </a:solidFill>
              </a:rPr>
              <a:t> work in this case?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gender, course number,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62F9E-58A0-474C-9599-6DE2201F424F}"/>
              </a:ext>
            </a:extLst>
          </p:cNvPr>
          <p:cNvSpPr/>
          <p:nvPr/>
        </p:nvSpPr>
        <p:spPr>
          <a:xfrm>
            <a:off x="8520651" y="3031998"/>
            <a:ext cx="3529637" cy="33545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Group 341">
            <a:extLst>
              <a:ext uri="{FF2B5EF4-FFF2-40B4-BE49-F238E27FC236}">
                <a16:creationId xmlns:a16="http://schemas.microsoft.com/office/drawing/2014/main" id="{B7D31B5A-995E-43BE-B5AF-BA6356665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72089"/>
              </p:ext>
            </p:extLst>
          </p:nvPr>
        </p:nvGraphicFramePr>
        <p:xfrm>
          <a:off x="260821" y="2642719"/>
          <a:ext cx="7905135" cy="3886292"/>
        </p:xfrm>
        <a:graphic>
          <a:graphicData uri="http://schemas.openxmlformats.org/drawingml/2006/table">
            <a:tbl>
              <a:tblPr/>
              <a:tblGrid>
                <a:gridCol w="679089">
                  <a:extLst>
                    <a:ext uri="{9D8B030D-6E8A-4147-A177-3AD203B41FA5}">
                      <a16:colId xmlns:a16="http://schemas.microsoft.com/office/drawing/2014/main" val="3443198833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2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006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008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009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BD0D95D-C578-4121-9489-C91986CF2793}"/>
              </a:ext>
            </a:extLst>
          </p:cNvPr>
          <p:cNvSpPr/>
          <p:nvPr/>
        </p:nvSpPr>
        <p:spPr>
          <a:xfrm>
            <a:off x="260821" y="2642719"/>
            <a:ext cx="681012" cy="382208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4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Having added the </a:t>
            </a:r>
            <a:r>
              <a:rPr lang="en-GB" sz="1600" i="1" dirty="0">
                <a:solidFill>
                  <a:schemeClr val="tx1"/>
                </a:solidFill>
              </a:rPr>
              <a:t>student number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, each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 now has a </a:t>
            </a:r>
            <a:r>
              <a:rPr lang="en-GB" sz="1600" b="1" dirty="0">
                <a:solidFill>
                  <a:schemeClr val="tx1"/>
                </a:solidFill>
              </a:rPr>
              <a:t>primary key.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However, each student now has three different student numbers.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Therefore, the </a:t>
            </a:r>
            <a:r>
              <a:rPr lang="en-GB" sz="1600" i="1" dirty="0">
                <a:solidFill>
                  <a:schemeClr val="tx1"/>
                </a:solidFill>
              </a:rPr>
              <a:t>student number</a:t>
            </a:r>
            <a:r>
              <a:rPr lang="en-GB" sz="1600" dirty="0">
                <a:solidFill>
                  <a:schemeClr val="tx1"/>
                </a:solidFill>
              </a:rPr>
              <a:t> field is not an appropriate solution.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gender, course number,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22" name="Group 341">
            <a:extLst>
              <a:ext uri="{FF2B5EF4-FFF2-40B4-BE49-F238E27FC236}">
                <a16:creationId xmlns:a16="http://schemas.microsoft.com/office/drawing/2014/main" id="{B7D31B5A-995E-43BE-B5AF-BA6356665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94009"/>
              </p:ext>
            </p:extLst>
          </p:nvPr>
        </p:nvGraphicFramePr>
        <p:xfrm>
          <a:off x="260821" y="2642719"/>
          <a:ext cx="7905135" cy="3886292"/>
        </p:xfrm>
        <a:graphic>
          <a:graphicData uri="http://schemas.openxmlformats.org/drawingml/2006/table">
            <a:tbl>
              <a:tblPr/>
              <a:tblGrid>
                <a:gridCol w="679089">
                  <a:extLst>
                    <a:ext uri="{9D8B030D-6E8A-4147-A177-3AD203B41FA5}">
                      <a16:colId xmlns:a16="http://schemas.microsoft.com/office/drawing/2014/main" val="3443198833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2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006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008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009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BD0D95D-C578-4121-9489-C91986CF2793}"/>
              </a:ext>
            </a:extLst>
          </p:cNvPr>
          <p:cNvSpPr/>
          <p:nvPr/>
        </p:nvSpPr>
        <p:spPr>
          <a:xfrm>
            <a:off x="258440" y="3039140"/>
            <a:ext cx="681012" cy="63274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9068FB-A105-4702-AB56-ED6775A3A1D6}"/>
              </a:ext>
            </a:extLst>
          </p:cNvPr>
          <p:cNvSpPr/>
          <p:nvPr/>
        </p:nvSpPr>
        <p:spPr>
          <a:xfrm>
            <a:off x="939451" y="3253455"/>
            <a:ext cx="1389411" cy="21364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FA6F3-41B5-4D58-952D-A22DA2ACC28B}"/>
              </a:ext>
            </a:extLst>
          </p:cNvPr>
          <p:cNvSpPr/>
          <p:nvPr/>
        </p:nvSpPr>
        <p:spPr>
          <a:xfrm>
            <a:off x="939451" y="3462898"/>
            <a:ext cx="1389411" cy="213648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36E77-9403-4769-8EC7-2EE741F889D4}"/>
              </a:ext>
            </a:extLst>
          </p:cNvPr>
          <p:cNvSpPr/>
          <p:nvPr/>
        </p:nvSpPr>
        <p:spPr>
          <a:xfrm>
            <a:off x="939450" y="3034379"/>
            <a:ext cx="1389411" cy="2136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721D62-8E58-4F19-B267-EA7AD15CA5EA}"/>
              </a:ext>
            </a:extLst>
          </p:cNvPr>
          <p:cNvSpPr/>
          <p:nvPr/>
        </p:nvSpPr>
        <p:spPr>
          <a:xfrm>
            <a:off x="8520651" y="3031998"/>
            <a:ext cx="3529637" cy="33545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We could use a </a:t>
            </a:r>
            <a:r>
              <a:rPr lang="en-GB" sz="1600" b="1" dirty="0">
                <a:solidFill>
                  <a:schemeClr val="tx1"/>
                </a:solidFill>
              </a:rPr>
              <a:t>composite key </a:t>
            </a:r>
            <a:r>
              <a:rPr lang="en-GB" sz="1600" dirty="0">
                <a:solidFill>
                  <a:schemeClr val="tx1"/>
                </a:solidFill>
              </a:rPr>
              <a:t>– a combination of two or more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in a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 that can be used to uniquely identify each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endParaRPr lang="en-GB" sz="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Uniqueness is only guaranteed when the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are combined. Individually, the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do not guarantee uniqueness.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What is the potential problem with using the </a:t>
            </a:r>
            <a:r>
              <a:rPr lang="en-GB" sz="1600" i="1" dirty="0">
                <a:solidFill>
                  <a:schemeClr val="tx1"/>
                </a:solidFill>
              </a:rPr>
              <a:t>name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i="1" dirty="0">
                <a:solidFill>
                  <a:schemeClr val="tx1"/>
                </a:solidFill>
              </a:rPr>
              <a:t>course number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as our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date of birth,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9" name="Group 341">
            <a:extLst>
              <a:ext uri="{FF2B5EF4-FFF2-40B4-BE49-F238E27FC236}">
                <a16:creationId xmlns:a16="http://schemas.microsoft.com/office/drawing/2014/main" id="{9E8679E2-02AF-4872-8CBD-ECF3A61FD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76156"/>
              </p:ext>
            </p:extLst>
          </p:nvPr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40F487B-C29D-4AEA-96D5-C876014D5672}"/>
              </a:ext>
            </a:extLst>
          </p:cNvPr>
          <p:cNvSpPr/>
          <p:nvPr/>
        </p:nvSpPr>
        <p:spPr>
          <a:xfrm>
            <a:off x="597229" y="2642718"/>
            <a:ext cx="1387020" cy="388629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559C0-0612-42EA-839D-4AB966F9E158}"/>
              </a:ext>
            </a:extLst>
          </p:cNvPr>
          <p:cNvSpPr/>
          <p:nvPr/>
        </p:nvSpPr>
        <p:spPr>
          <a:xfrm>
            <a:off x="3519880" y="2628078"/>
            <a:ext cx="732080" cy="388629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1F5FC1-B6DD-4FC2-AB88-49D113F9066F}"/>
              </a:ext>
            </a:extLst>
          </p:cNvPr>
          <p:cNvSpPr/>
          <p:nvPr/>
        </p:nvSpPr>
        <p:spPr>
          <a:xfrm>
            <a:off x="8520651" y="3031998"/>
            <a:ext cx="3529637" cy="33545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7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As it stands, no two students with the exact same name could ever take the same course.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We could add the </a:t>
            </a:r>
            <a:r>
              <a:rPr lang="en-GB" sz="1600" i="1" dirty="0">
                <a:solidFill>
                  <a:schemeClr val="tx1"/>
                </a:solidFill>
              </a:rPr>
              <a:t>date of birth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into our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This still isn’t a perfect solution, as no two students with the exact same name and date of birth could ever take the same course.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9" name="Group 341">
            <a:extLst>
              <a:ext uri="{FF2B5EF4-FFF2-40B4-BE49-F238E27FC236}">
                <a16:creationId xmlns:a16="http://schemas.microsoft.com/office/drawing/2014/main" id="{9E8679E2-02AF-4872-8CBD-ECF3A61FD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6711"/>
              </p:ext>
            </p:extLst>
          </p:nvPr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40F487B-C29D-4AEA-96D5-C876014D5672}"/>
              </a:ext>
            </a:extLst>
          </p:cNvPr>
          <p:cNvSpPr/>
          <p:nvPr/>
        </p:nvSpPr>
        <p:spPr>
          <a:xfrm>
            <a:off x="597229" y="2642718"/>
            <a:ext cx="2231550" cy="388629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559C0-0612-42EA-839D-4AB966F9E158}"/>
              </a:ext>
            </a:extLst>
          </p:cNvPr>
          <p:cNvSpPr/>
          <p:nvPr/>
        </p:nvSpPr>
        <p:spPr>
          <a:xfrm>
            <a:off x="3519880" y="2628078"/>
            <a:ext cx="732080" cy="388629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6C473-8D1B-499D-A3E5-8D7C5A6B4EB8}"/>
              </a:ext>
            </a:extLst>
          </p:cNvPr>
          <p:cNvSpPr/>
          <p:nvPr/>
        </p:nvSpPr>
        <p:spPr>
          <a:xfrm>
            <a:off x="8520651" y="3031998"/>
            <a:ext cx="3529637" cy="33545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When designing a </a:t>
            </a:r>
            <a:r>
              <a:rPr lang="en-GB" sz="1600" b="1" dirty="0">
                <a:solidFill>
                  <a:schemeClr val="tx1"/>
                </a:solidFill>
              </a:rPr>
              <a:t>relational database</a:t>
            </a:r>
            <a:r>
              <a:rPr lang="en-GB" sz="1600" dirty="0">
                <a:solidFill>
                  <a:schemeClr val="tx1"/>
                </a:solidFill>
              </a:rPr>
              <a:t>, you need to consider your list of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and decide which ones could result in repeating data across multiple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All this data needs to stored, but repeating data can take up additional storage space unnecessarily.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As the </a:t>
            </a:r>
            <a:r>
              <a:rPr lang="en-GB" sz="1600" b="1" dirty="0">
                <a:solidFill>
                  <a:schemeClr val="tx1"/>
                </a:solidFill>
              </a:rPr>
              <a:t>database</a:t>
            </a:r>
            <a:r>
              <a:rPr lang="en-GB" sz="1600" dirty="0">
                <a:solidFill>
                  <a:schemeClr val="tx1"/>
                </a:solidFill>
              </a:rPr>
              <a:t> grows, this situation will only get worse.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43708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basics recap – Removing repeating/redundant data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C02786-BBBA-49F9-9D6B-ABC63D247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29841"/>
              </p:ext>
            </p:extLst>
          </p:nvPr>
        </p:nvGraphicFramePr>
        <p:xfrm>
          <a:off x="484611" y="1737542"/>
          <a:ext cx="7612191" cy="40235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2521">
                  <a:extLst>
                    <a:ext uri="{9D8B030D-6E8A-4147-A177-3AD203B41FA5}">
                      <a16:colId xmlns:a16="http://schemas.microsoft.com/office/drawing/2014/main" val="3308151903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1441476482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11869430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7186425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8353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13121083"/>
                    </a:ext>
                  </a:extLst>
                </a:gridCol>
                <a:gridCol w="948309">
                  <a:extLst>
                    <a:ext uri="{9D8B030D-6E8A-4147-A177-3AD203B41FA5}">
                      <a16:colId xmlns:a16="http://schemas.microsoft.com/office/drawing/2014/main" val="20844462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35355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92340205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Student ID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First name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Surname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group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code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Tutor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room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Tony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Hilton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98306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Aggarwal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KMO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Ms.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Crowsten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3792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0003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8087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Claire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KMO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Ms.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Crowsten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935586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Nalini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Chahal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32825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Chetan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Talwar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45927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0007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9098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0008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Khasi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Vohra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Sargent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Thorton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0932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Watkins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8390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Sarah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Matthews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Mr. Sargent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Thorton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81225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Nibblet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KMO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Ms.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Crowsten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40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0013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Mohandas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Majumdar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KMO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Ms.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Crowsten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24948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Kuruvilla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Mr. Sargent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Thorton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0133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D178642-7A3E-43D4-9A89-4CE284562457}"/>
              </a:ext>
            </a:extLst>
          </p:cNvPr>
          <p:cNvGrpSpPr/>
          <p:nvPr/>
        </p:nvGrpSpPr>
        <p:grpSpPr>
          <a:xfrm>
            <a:off x="3900488" y="2218945"/>
            <a:ext cx="4196314" cy="2418781"/>
            <a:chOff x="3900488" y="2209801"/>
            <a:chExt cx="4196314" cy="24187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B158C4-BE65-4005-A31C-11E1715BF121}"/>
                </a:ext>
              </a:extLst>
            </p:cNvPr>
            <p:cNvSpPr/>
            <p:nvPr/>
          </p:nvSpPr>
          <p:spPr>
            <a:xfrm>
              <a:off x="3900488" y="2209801"/>
              <a:ext cx="4196314" cy="2381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4D87AA-66EE-42EC-AE68-72EE982B0183}"/>
                </a:ext>
              </a:extLst>
            </p:cNvPr>
            <p:cNvSpPr/>
            <p:nvPr/>
          </p:nvSpPr>
          <p:spPr>
            <a:xfrm>
              <a:off x="3900488" y="2747968"/>
              <a:ext cx="4196314" cy="2381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34735C-68CB-49AE-8862-A3FEAAE3150D}"/>
                </a:ext>
              </a:extLst>
            </p:cNvPr>
            <p:cNvSpPr/>
            <p:nvPr/>
          </p:nvSpPr>
          <p:spPr>
            <a:xfrm>
              <a:off x="3900488" y="3300426"/>
              <a:ext cx="4196314" cy="2381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7A5F93-1186-4BA9-A9D4-90FA7F19F5E5}"/>
                </a:ext>
              </a:extLst>
            </p:cNvPr>
            <p:cNvSpPr/>
            <p:nvPr/>
          </p:nvSpPr>
          <p:spPr>
            <a:xfrm>
              <a:off x="3900488" y="3567128"/>
              <a:ext cx="4196314" cy="2381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9904F8-BD22-494E-9325-E28C00A3FBDF}"/>
                </a:ext>
              </a:extLst>
            </p:cNvPr>
            <p:cNvSpPr/>
            <p:nvPr/>
          </p:nvSpPr>
          <p:spPr>
            <a:xfrm>
              <a:off x="3900488" y="3852290"/>
              <a:ext cx="4196314" cy="2381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E9766D-2D8E-45DE-AB4E-194939598525}"/>
                </a:ext>
              </a:extLst>
            </p:cNvPr>
            <p:cNvSpPr/>
            <p:nvPr/>
          </p:nvSpPr>
          <p:spPr>
            <a:xfrm>
              <a:off x="3900488" y="4390457"/>
              <a:ext cx="4196314" cy="2381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AB6E6-199A-4CC8-9765-2F256BB59014}"/>
              </a:ext>
            </a:extLst>
          </p:cNvPr>
          <p:cNvGrpSpPr/>
          <p:nvPr/>
        </p:nvGrpSpPr>
        <p:grpSpPr>
          <a:xfrm>
            <a:off x="3900488" y="2490410"/>
            <a:ext cx="4196314" cy="2978085"/>
            <a:chOff x="3900488" y="2481266"/>
            <a:chExt cx="4196314" cy="29780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9D0603-26EA-4BAB-83FC-A455A088DA00}"/>
                </a:ext>
              </a:extLst>
            </p:cNvPr>
            <p:cNvSpPr/>
            <p:nvPr/>
          </p:nvSpPr>
          <p:spPr>
            <a:xfrm>
              <a:off x="3900488" y="2481266"/>
              <a:ext cx="4196314" cy="23812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C6AB3A-6159-4CE0-A975-ECA86B9B8C9D}"/>
                </a:ext>
              </a:extLst>
            </p:cNvPr>
            <p:cNvSpPr/>
            <p:nvPr/>
          </p:nvSpPr>
          <p:spPr>
            <a:xfrm>
              <a:off x="3900488" y="3028961"/>
              <a:ext cx="4196314" cy="23812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3A4A0A-3CF2-405A-A666-DF90ED3C9749}"/>
                </a:ext>
              </a:extLst>
            </p:cNvPr>
            <p:cNvSpPr/>
            <p:nvPr/>
          </p:nvSpPr>
          <p:spPr>
            <a:xfrm>
              <a:off x="3900488" y="4954524"/>
              <a:ext cx="4196314" cy="23812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7B22B1-2669-4BF2-A6EF-BD11DE07422A}"/>
                </a:ext>
              </a:extLst>
            </p:cNvPr>
            <p:cNvSpPr/>
            <p:nvPr/>
          </p:nvSpPr>
          <p:spPr>
            <a:xfrm>
              <a:off x="3900488" y="5221226"/>
              <a:ext cx="4196314" cy="23812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4EC12-33A0-4FE5-AC43-04766EBC76BF}"/>
              </a:ext>
            </a:extLst>
          </p:cNvPr>
          <p:cNvGrpSpPr/>
          <p:nvPr/>
        </p:nvGrpSpPr>
        <p:grpSpPr>
          <a:xfrm>
            <a:off x="3900488" y="4132899"/>
            <a:ext cx="4196314" cy="1607248"/>
            <a:chOff x="3900488" y="4123755"/>
            <a:chExt cx="4196314" cy="16072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244248-7922-476C-A31B-4D9138254392}"/>
                </a:ext>
              </a:extLst>
            </p:cNvPr>
            <p:cNvSpPr/>
            <p:nvPr/>
          </p:nvSpPr>
          <p:spPr>
            <a:xfrm>
              <a:off x="3900488" y="4123755"/>
              <a:ext cx="4196314" cy="2381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69251B-0938-436B-8B8F-F329BA721E10}"/>
                </a:ext>
              </a:extLst>
            </p:cNvPr>
            <p:cNvSpPr/>
            <p:nvPr/>
          </p:nvSpPr>
          <p:spPr>
            <a:xfrm>
              <a:off x="3900488" y="4683059"/>
              <a:ext cx="4196314" cy="2381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7A0A6F-0F63-4408-BDBF-74CEF5A92405}"/>
                </a:ext>
              </a:extLst>
            </p:cNvPr>
            <p:cNvSpPr/>
            <p:nvPr/>
          </p:nvSpPr>
          <p:spPr>
            <a:xfrm>
              <a:off x="3900488" y="5492878"/>
              <a:ext cx="4196314" cy="2381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0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 solution still needs work, but let's go with it for now and see if we can find a better one as we further </a:t>
            </a:r>
            <a:r>
              <a:rPr lang="en-GB" sz="1600" b="1" dirty="0">
                <a:solidFill>
                  <a:schemeClr val="tx1"/>
                </a:solidFill>
              </a:rPr>
              <a:t>normalise</a:t>
            </a:r>
            <a:r>
              <a:rPr lang="en-GB" sz="1600" dirty="0">
                <a:solidFill>
                  <a:schemeClr val="tx1"/>
                </a:solidFill>
              </a:rPr>
              <a:t> the </a:t>
            </a:r>
            <a:r>
              <a:rPr lang="en-GB" sz="1600" b="1" dirty="0">
                <a:solidFill>
                  <a:schemeClr val="tx1"/>
                </a:solidFill>
              </a:rPr>
              <a:t>database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 final rule has been met, so our table is now in </a:t>
            </a:r>
            <a:r>
              <a:rPr lang="en-GB" sz="1600" b="1" dirty="0">
                <a:solidFill>
                  <a:schemeClr val="tx1"/>
                </a:solidFill>
              </a:rPr>
              <a:t>first normal form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(1NF)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9" name="Group 341">
            <a:extLst>
              <a:ext uri="{FF2B5EF4-FFF2-40B4-BE49-F238E27FC236}">
                <a16:creationId xmlns:a16="http://schemas.microsoft.com/office/drawing/2014/main" id="{9E8679E2-02AF-4872-8CBD-ECF3A61FDD0E}"/>
              </a:ext>
            </a:extLst>
          </p:cNvPr>
          <p:cNvGraphicFramePr>
            <a:graphicFrameLocks noGrp="1"/>
          </p:cNvGraphicFramePr>
          <p:nvPr/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5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put it another way, each table should serve its own purpose. At the moment, our table has the dual purpose of storing both student and course details.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If we split our table into two tables, we will need to create a relationship between them. We must then “fix” any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relationships that we’ve produced as a result.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5" name="Group 341">
            <a:extLst>
              <a:ext uri="{FF2B5EF4-FFF2-40B4-BE49-F238E27FC236}">
                <a16:creationId xmlns:a16="http://schemas.microsoft.com/office/drawing/2014/main" id="{A49CF344-DD12-498A-91EC-5CA2DAC89883}"/>
              </a:ext>
            </a:extLst>
          </p:cNvPr>
          <p:cNvGraphicFramePr>
            <a:graphicFrameLocks noGrp="1"/>
          </p:cNvGraphicFramePr>
          <p:nvPr/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6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As we know, our </a:t>
            </a:r>
            <a:r>
              <a:rPr lang="en-GB" sz="1600" b="1" dirty="0">
                <a:solidFill>
                  <a:schemeClr val="tx1"/>
                </a:solidFill>
              </a:rPr>
              <a:t>database</a:t>
            </a:r>
            <a:r>
              <a:rPr lang="en-GB" sz="1600" dirty="0">
                <a:solidFill>
                  <a:schemeClr val="tx1"/>
                </a:solidFill>
              </a:rPr>
              <a:t> is already in </a:t>
            </a:r>
            <a:r>
              <a:rPr lang="en-GB" sz="1600" b="1" dirty="0">
                <a:solidFill>
                  <a:schemeClr val="tx1"/>
                </a:solidFill>
              </a:rPr>
              <a:t>1NF.</a:t>
            </a:r>
            <a:r>
              <a:rPr lang="en-GB" sz="1600" dirty="0">
                <a:solidFill>
                  <a:schemeClr val="tx1"/>
                </a:solidFill>
              </a:rPr>
              <a:t> The only rule we have to worry about is removing any </a:t>
            </a:r>
            <a:r>
              <a:rPr lang="en-GB" sz="1600" b="1" dirty="0">
                <a:solidFill>
                  <a:schemeClr val="tx1"/>
                </a:solidFill>
              </a:rPr>
              <a:t>partial dependencies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What do we mean when we say </a:t>
            </a:r>
            <a:r>
              <a:rPr lang="en-GB" sz="1600" b="1" dirty="0">
                <a:solidFill>
                  <a:schemeClr val="tx1"/>
                </a:solidFill>
              </a:rPr>
              <a:t>partial dependency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5" name="Group 341">
            <a:extLst>
              <a:ext uri="{FF2B5EF4-FFF2-40B4-BE49-F238E27FC236}">
                <a16:creationId xmlns:a16="http://schemas.microsoft.com/office/drawing/2014/main" id="{A49CF344-DD12-498A-91EC-5CA2DAC89883}"/>
              </a:ext>
            </a:extLst>
          </p:cNvPr>
          <p:cNvGraphicFramePr>
            <a:graphicFrameLocks noGrp="1"/>
          </p:cNvGraphicFramePr>
          <p:nvPr/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D35DB95-B710-4131-88EF-C16082153D42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86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First, let’s explore what we mean by </a:t>
            </a:r>
            <a:r>
              <a:rPr lang="en-GB" sz="1600" b="1" dirty="0">
                <a:solidFill>
                  <a:schemeClr val="tx1"/>
                </a:solidFill>
              </a:rPr>
              <a:t>dependency</a:t>
            </a:r>
            <a:r>
              <a:rPr lang="en-GB" sz="1600" dirty="0">
                <a:solidFill>
                  <a:schemeClr val="tx1"/>
                </a:solidFill>
              </a:rPr>
              <a:t> in a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In this table, </a:t>
            </a:r>
            <a:r>
              <a:rPr lang="en-GB" sz="1600" i="1" dirty="0">
                <a:solidFill>
                  <a:schemeClr val="tx1"/>
                </a:solidFill>
              </a:rPr>
              <a:t>car_reg </a:t>
            </a:r>
            <a:r>
              <a:rPr lang="en-GB" sz="1600" dirty="0">
                <a:solidFill>
                  <a:schemeClr val="tx1"/>
                </a:solidFill>
              </a:rPr>
              <a:t>is our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, as it is unique for every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That means we can use </a:t>
            </a:r>
            <a:r>
              <a:rPr lang="en-GB" sz="1600" i="1" dirty="0">
                <a:solidFill>
                  <a:schemeClr val="tx1"/>
                </a:solidFill>
              </a:rPr>
              <a:t>car_reg</a:t>
            </a:r>
            <a:r>
              <a:rPr lang="en-GB" sz="1600" dirty="0">
                <a:solidFill>
                  <a:schemeClr val="tx1"/>
                </a:solidFill>
              </a:rPr>
              <a:t> to fetch any </a:t>
            </a:r>
            <a:r>
              <a:rPr lang="en-GB" sz="1600" b="1" dirty="0">
                <a:solidFill>
                  <a:schemeClr val="tx1"/>
                </a:solidFill>
              </a:rPr>
              <a:t>record </a:t>
            </a:r>
            <a:r>
              <a:rPr lang="en-GB" sz="1600" dirty="0">
                <a:solidFill>
                  <a:schemeClr val="tx1"/>
                </a:solidFill>
              </a:rPr>
              <a:t>from this table.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Even in situations where the make and/or model of a car is the same, as long as we know the car’s registration number, we can fetch the right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65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CARS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car_reg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make, model, colour, engine, showroom, location, postcode)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DEC40F-DABD-49A6-9EAE-41841EDF7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56911"/>
              </p:ext>
            </p:extLst>
          </p:nvPr>
        </p:nvGraphicFramePr>
        <p:xfrm>
          <a:off x="247670" y="2033420"/>
          <a:ext cx="6847358" cy="3231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418">
                  <a:extLst>
                    <a:ext uri="{9D8B030D-6E8A-4147-A177-3AD203B41FA5}">
                      <a16:colId xmlns:a16="http://schemas.microsoft.com/office/drawing/2014/main" val="3308151903"/>
                    </a:ext>
                  </a:extLst>
                </a:gridCol>
                <a:gridCol w="714411">
                  <a:extLst>
                    <a:ext uri="{9D8B030D-6E8A-4147-A177-3AD203B41FA5}">
                      <a16:colId xmlns:a16="http://schemas.microsoft.com/office/drawing/2014/main" val="1441476482"/>
                    </a:ext>
                  </a:extLst>
                </a:gridCol>
                <a:gridCol w="835102">
                  <a:extLst>
                    <a:ext uri="{9D8B030D-6E8A-4147-A177-3AD203B41FA5}">
                      <a16:colId xmlns:a16="http://schemas.microsoft.com/office/drawing/2014/main" val="1186943031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1171864252"/>
                    </a:ext>
                  </a:extLst>
                </a:gridCol>
                <a:gridCol w="713425">
                  <a:extLst>
                    <a:ext uri="{9D8B030D-6E8A-4147-A177-3AD203B41FA5}">
                      <a16:colId xmlns:a16="http://schemas.microsoft.com/office/drawing/2014/main" val="134835398"/>
                    </a:ext>
                  </a:extLst>
                </a:gridCol>
                <a:gridCol w="984502">
                  <a:extLst>
                    <a:ext uri="{9D8B030D-6E8A-4147-A177-3AD203B41FA5}">
                      <a16:colId xmlns:a16="http://schemas.microsoft.com/office/drawing/2014/main" val="3713121083"/>
                    </a:ext>
                  </a:extLst>
                </a:gridCol>
                <a:gridCol w="939774">
                  <a:extLst>
                    <a:ext uri="{9D8B030D-6E8A-4147-A177-3AD203B41FA5}">
                      <a16:colId xmlns:a16="http://schemas.microsoft.com/office/drawing/2014/main" val="2084446236"/>
                    </a:ext>
                  </a:extLst>
                </a:gridCol>
                <a:gridCol w="1094245">
                  <a:extLst>
                    <a:ext uri="{9D8B030D-6E8A-4147-A177-3AD203B41FA5}">
                      <a16:colId xmlns:a16="http://schemas.microsoft.com/office/drawing/2014/main" val="3300787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car_reg</a:t>
                      </a:r>
                      <a:endParaRPr kumimoji="0" lang="en-GB" sz="1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showroom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postcode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VK12 TKB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Corsa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498306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K33 MAK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153792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 CS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087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MI76 HEL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6935586"/>
                  </a:ext>
                </a:extLst>
              </a:tr>
              <a:tr h="177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BT32 UIK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Carlton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432825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BL16 UDK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Mazda 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Eunos 800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345927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GH63KDM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Freemont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749098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ST26VUL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Ducato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20932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BP38 YTE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18390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W77 NDX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981225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5690 AR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Crossland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6840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 247H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X5 (G05)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924948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NV27 XAW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130133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36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9DA3DB-3FB8-48F3-9EB8-5B7C7C70EC0E}"/>
              </a:ext>
            </a:extLst>
          </p:cNvPr>
          <p:cNvSpPr/>
          <p:nvPr/>
        </p:nvSpPr>
        <p:spPr>
          <a:xfrm>
            <a:off x="247670" y="2033421"/>
            <a:ext cx="858754" cy="323109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60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First, let’s explore what we mean by </a:t>
            </a:r>
            <a:r>
              <a:rPr lang="en-GB" sz="1600" b="1" dirty="0">
                <a:solidFill>
                  <a:schemeClr val="tx1"/>
                </a:solidFill>
              </a:rPr>
              <a:t>dependency</a:t>
            </a:r>
            <a:r>
              <a:rPr lang="en-GB" sz="1600" dirty="0">
                <a:solidFill>
                  <a:schemeClr val="tx1"/>
                </a:solidFill>
              </a:rPr>
              <a:t> in a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In this table, </a:t>
            </a:r>
            <a:r>
              <a:rPr lang="en-GB" sz="1600" i="1" dirty="0">
                <a:solidFill>
                  <a:schemeClr val="tx1"/>
                </a:solidFill>
              </a:rPr>
              <a:t>car_reg </a:t>
            </a:r>
            <a:r>
              <a:rPr lang="en-GB" sz="1600" dirty="0">
                <a:solidFill>
                  <a:schemeClr val="tx1"/>
                </a:solidFill>
              </a:rPr>
              <a:t>is our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, as it is unique for every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That means we can use </a:t>
            </a:r>
            <a:r>
              <a:rPr lang="en-GB" sz="1600" i="1" dirty="0">
                <a:solidFill>
                  <a:schemeClr val="tx1"/>
                </a:solidFill>
              </a:rPr>
              <a:t>car_reg</a:t>
            </a:r>
            <a:r>
              <a:rPr lang="en-GB" sz="1600" dirty="0">
                <a:solidFill>
                  <a:schemeClr val="tx1"/>
                </a:solidFill>
              </a:rPr>
              <a:t> to fetch any </a:t>
            </a:r>
            <a:r>
              <a:rPr lang="en-GB" sz="1600" b="1" dirty="0">
                <a:solidFill>
                  <a:schemeClr val="tx1"/>
                </a:solidFill>
              </a:rPr>
              <a:t>record </a:t>
            </a:r>
            <a:r>
              <a:rPr lang="en-GB" sz="1600" dirty="0">
                <a:solidFill>
                  <a:schemeClr val="tx1"/>
                </a:solidFill>
              </a:rPr>
              <a:t>from this table.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Even in situations where the make and/or model of a car is the same, as long as we know the car’s registration number, we can fetch the right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For example, I can ask for the model of </a:t>
            </a:r>
            <a:r>
              <a:rPr lang="en-GB" sz="1600" i="1" dirty="0">
                <a:solidFill>
                  <a:schemeClr val="tx1"/>
                </a:solidFill>
              </a:rPr>
              <a:t>car_reg</a:t>
            </a:r>
            <a:r>
              <a:rPr lang="en-GB" sz="1600" dirty="0">
                <a:solidFill>
                  <a:schemeClr val="tx1"/>
                </a:solidFill>
              </a:rPr>
              <a:t> BL16 UDK and get the answer.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b="1" dirty="0">
              <a:solidFill>
                <a:schemeClr val="tx1"/>
              </a:solidFill>
            </a:endParaRP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65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CARS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car_reg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make, model, colour, engine, showroom, location, postcode)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DEC40F-DABD-49A6-9EAE-41841EDF7F32}"/>
              </a:ext>
            </a:extLst>
          </p:cNvPr>
          <p:cNvGraphicFramePr>
            <a:graphicFrameLocks noGrp="1"/>
          </p:cNvGraphicFramePr>
          <p:nvPr/>
        </p:nvGraphicFramePr>
        <p:xfrm>
          <a:off x="247670" y="2033420"/>
          <a:ext cx="6847358" cy="3231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418">
                  <a:extLst>
                    <a:ext uri="{9D8B030D-6E8A-4147-A177-3AD203B41FA5}">
                      <a16:colId xmlns:a16="http://schemas.microsoft.com/office/drawing/2014/main" val="3308151903"/>
                    </a:ext>
                  </a:extLst>
                </a:gridCol>
                <a:gridCol w="714411">
                  <a:extLst>
                    <a:ext uri="{9D8B030D-6E8A-4147-A177-3AD203B41FA5}">
                      <a16:colId xmlns:a16="http://schemas.microsoft.com/office/drawing/2014/main" val="1441476482"/>
                    </a:ext>
                  </a:extLst>
                </a:gridCol>
                <a:gridCol w="835102">
                  <a:extLst>
                    <a:ext uri="{9D8B030D-6E8A-4147-A177-3AD203B41FA5}">
                      <a16:colId xmlns:a16="http://schemas.microsoft.com/office/drawing/2014/main" val="1186943031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1171864252"/>
                    </a:ext>
                  </a:extLst>
                </a:gridCol>
                <a:gridCol w="713425">
                  <a:extLst>
                    <a:ext uri="{9D8B030D-6E8A-4147-A177-3AD203B41FA5}">
                      <a16:colId xmlns:a16="http://schemas.microsoft.com/office/drawing/2014/main" val="134835398"/>
                    </a:ext>
                  </a:extLst>
                </a:gridCol>
                <a:gridCol w="984502">
                  <a:extLst>
                    <a:ext uri="{9D8B030D-6E8A-4147-A177-3AD203B41FA5}">
                      <a16:colId xmlns:a16="http://schemas.microsoft.com/office/drawing/2014/main" val="3713121083"/>
                    </a:ext>
                  </a:extLst>
                </a:gridCol>
                <a:gridCol w="939774">
                  <a:extLst>
                    <a:ext uri="{9D8B030D-6E8A-4147-A177-3AD203B41FA5}">
                      <a16:colId xmlns:a16="http://schemas.microsoft.com/office/drawing/2014/main" val="2084446236"/>
                    </a:ext>
                  </a:extLst>
                </a:gridCol>
                <a:gridCol w="1094245">
                  <a:extLst>
                    <a:ext uri="{9D8B030D-6E8A-4147-A177-3AD203B41FA5}">
                      <a16:colId xmlns:a16="http://schemas.microsoft.com/office/drawing/2014/main" val="3300787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car_reg</a:t>
                      </a:r>
                      <a:endParaRPr kumimoji="0" lang="en-GB" sz="1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showroom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postcode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VK12 TKB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Corsa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498306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K33 MAK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153792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 CS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087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MI76 HEL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6935586"/>
                  </a:ext>
                </a:extLst>
              </a:tr>
              <a:tr h="177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BT32 UIK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Carlton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432825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BL16 UDK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Mazda 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Eunos 800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345927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GH63KDM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Freemont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749098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ST26VUL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Ducato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20932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BP38 YTE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18390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W77 NDX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981225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5690 AR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Crossland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6840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 247H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X5 (G05)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924948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NV27 XAW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130133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36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9DA3DB-3FB8-48F3-9EB8-5B7C7C70EC0E}"/>
              </a:ext>
            </a:extLst>
          </p:cNvPr>
          <p:cNvSpPr/>
          <p:nvPr/>
        </p:nvSpPr>
        <p:spPr>
          <a:xfrm>
            <a:off x="247670" y="3346703"/>
            <a:ext cx="868280" cy="20116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E0351-D21F-4FA0-BCA0-127530B2B8BA}"/>
              </a:ext>
            </a:extLst>
          </p:cNvPr>
          <p:cNvSpPr/>
          <p:nvPr/>
        </p:nvSpPr>
        <p:spPr>
          <a:xfrm>
            <a:off x="1821233" y="3346703"/>
            <a:ext cx="858754" cy="20116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0DBCCA-D402-458E-AAB7-6D1DA3AC1A27}"/>
              </a:ext>
            </a:extLst>
          </p:cNvPr>
          <p:cNvCxnSpPr>
            <a:cxnSpLocks/>
          </p:cNvCxnSpPr>
          <p:nvPr/>
        </p:nvCxnSpPr>
        <p:spPr>
          <a:xfrm>
            <a:off x="1120713" y="3447287"/>
            <a:ext cx="71004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First, let’s explore what we mean by </a:t>
            </a:r>
            <a:r>
              <a:rPr lang="en-GB" sz="1600" b="1" dirty="0">
                <a:solidFill>
                  <a:schemeClr val="tx1"/>
                </a:solidFill>
              </a:rPr>
              <a:t>dependency</a:t>
            </a:r>
            <a:r>
              <a:rPr lang="en-GB" sz="1600" dirty="0">
                <a:solidFill>
                  <a:schemeClr val="tx1"/>
                </a:solidFill>
              </a:rPr>
              <a:t> in a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In this table, </a:t>
            </a:r>
            <a:r>
              <a:rPr lang="en-GB" sz="1600" i="1" dirty="0" err="1">
                <a:solidFill>
                  <a:schemeClr val="tx1"/>
                </a:solidFill>
              </a:rPr>
              <a:t>car_reg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is our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, as it is unique for every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That means we can use </a:t>
            </a:r>
            <a:r>
              <a:rPr lang="en-GB" sz="1600" i="1" dirty="0" err="1">
                <a:solidFill>
                  <a:schemeClr val="tx1"/>
                </a:solidFill>
              </a:rPr>
              <a:t>car_reg</a:t>
            </a:r>
            <a:r>
              <a:rPr lang="en-GB" sz="1600" dirty="0">
                <a:solidFill>
                  <a:schemeClr val="tx1"/>
                </a:solidFill>
              </a:rPr>
              <a:t> to fetch any </a:t>
            </a:r>
            <a:r>
              <a:rPr lang="en-GB" sz="1600" b="1" dirty="0">
                <a:solidFill>
                  <a:schemeClr val="tx1"/>
                </a:solidFill>
              </a:rPr>
              <a:t>record </a:t>
            </a:r>
            <a:r>
              <a:rPr lang="en-GB" sz="1600" dirty="0">
                <a:solidFill>
                  <a:schemeClr val="tx1"/>
                </a:solidFill>
              </a:rPr>
              <a:t>from this table.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Even in situations where the make and/or model of a car is the same, as long as we know the car’s registration number, we can fetch the right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20000"/>
              </a:spcBef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For example, I can ask for the model of </a:t>
            </a:r>
            <a:r>
              <a:rPr lang="en-GB" sz="1600" i="1" dirty="0">
                <a:solidFill>
                  <a:schemeClr val="tx1"/>
                </a:solidFill>
              </a:rPr>
              <a:t>car_reg</a:t>
            </a:r>
            <a:r>
              <a:rPr lang="en-GB" sz="1600" dirty="0">
                <a:solidFill>
                  <a:schemeClr val="tx1"/>
                </a:solidFill>
              </a:rPr>
              <a:t> BL16 UDK and get the answer.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 can ask for the colours of cars with registration numbers MI76 HEL and BP38 YTE and get the answer.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65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CARS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car_reg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make, model, colour, engine, showroom, location, postcode)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DEC40F-DABD-49A6-9EAE-41841EDF7F32}"/>
              </a:ext>
            </a:extLst>
          </p:cNvPr>
          <p:cNvGraphicFramePr>
            <a:graphicFrameLocks noGrp="1"/>
          </p:cNvGraphicFramePr>
          <p:nvPr/>
        </p:nvGraphicFramePr>
        <p:xfrm>
          <a:off x="247670" y="2033420"/>
          <a:ext cx="6847358" cy="3231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418">
                  <a:extLst>
                    <a:ext uri="{9D8B030D-6E8A-4147-A177-3AD203B41FA5}">
                      <a16:colId xmlns:a16="http://schemas.microsoft.com/office/drawing/2014/main" val="3308151903"/>
                    </a:ext>
                  </a:extLst>
                </a:gridCol>
                <a:gridCol w="714411">
                  <a:extLst>
                    <a:ext uri="{9D8B030D-6E8A-4147-A177-3AD203B41FA5}">
                      <a16:colId xmlns:a16="http://schemas.microsoft.com/office/drawing/2014/main" val="1441476482"/>
                    </a:ext>
                  </a:extLst>
                </a:gridCol>
                <a:gridCol w="835102">
                  <a:extLst>
                    <a:ext uri="{9D8B030D-6E8A-4147-A177-3AD203B41FA5}">
                      <a16:colId xmlns:a16="http://schemas.microsoft.com/office/drawing/2014/main" val="1186943031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1171864252"/>
                    </a:ext>
                  </a:extLst>
                </a:gridCol>
                <a:gridCol w="713425">
                  <a:extLst>
                    <a:ext uri="{9D8B030D-6E8A-4147-A177-3AD203B41FA5}">
                      <a16:colId xmlns:a16="http://schemas.microsoft.com/office/drawing/2014/main" val="134835398"/>
                    </a:ext>
                  </a:extLst>
                </a:gridCol>
                <a:gridCol w="984502">
                  <a:extLst>
                    <a:ext uri="{9D8B030D-6E8A-4147-A177-3AD203B41FA5}">
                      <a16:colId xmlns:a16="http://schemas.microsoft.com/office/drawing/2014/main" val="3713121083"/>
                    </a:ext>
                  </a:extLst>
                </a:gridCol>
                <a:gridCol w="939774">
                  <a:extLst>
                    <a:ext uri="{9D8B030D-6E8A-4147-A177-3AD203B41FA5}">
                      <a16:colId xmlns:a16="http://schemas.microsoft.com/office/drawing/2014/main" val="2084446236"/>
                    </a:ext>
                  </a:extLst>
                </a:gridCol>
                <a:gridCol w="1094245">
                  <a:extLst>
                    <a:ext uri="{9D8B030D-6E8A-4147-A177-3AD203B41FA5}">
                      <a16:colId xmlns:a16="http://schemas.microsoft.com/office/drawing/2014/main" val="3300787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car_reg</a:t>
                      </a:r>
                      <a:endParaRPr kumimoji="0" lang="en-GB" sz="1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showroom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postcode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VK12 TKB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Corsa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498306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K33 MAK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153792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 CS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087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MI76 HEL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6935586"/>
                  </a:ext>
                </a:extLst>
              </a:tr>
              <a:tr h="177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BT32 UIK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Carlton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432825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BL16 UDK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Mazda 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Eunos 800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345927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GH63KDM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Freemont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749098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ST26VUL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Ducato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20932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BP38 YTE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18390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W77 NDX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981225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5690 AR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Crossland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6840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 247H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X5 (G05)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924948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NV27 XAW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130133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36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9DA3DB-3FB8-48F3-9EB8-5B7C7C70EC0E}"/>
              </a:ext>
            </a:extLst>
          </p:cNvPr>
          <p:cNvSpPr/>
          <p:nvPr/>
        </p:nvSpPr>
        <p:spPr>
          <a:xfrm>
            <a:off x="247670" y="2927603"/>
            <a:ext cx="868280" cy="20116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E0351-D21F-4FA0-BCA0-127530B2B8BA}"/>
              </a:ext>
            </a:extLst>
          </p:cNvPr>
          <p:cNvSpPr/>
          <p:nvPr/>
        </p:nvSpPr>
        <p:spPr>
          <a:xfrm>
            <a:off x="2675224" y="2927602"/>
            <a:ext cx="710046" cy="20116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47E752-57A2-4519-AAC9-10ECECC79D37}"/>
              </a:ext>
            </a:extLst>
          </p:cNvPr>
          <p:cNvSpPr/>
          <p:nvPr/>
        </p:nvSpPr>
        <p:spPr>
          <a:xfrm>
            <a:off x="247670" y="3995471"/>
            <a:ext cx="868280" cy="20116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508A97-385F-4922-BA74-FBB593DABB69}"/>
              </a:ext>
            </a:extLst>
          </p:cNvPr>
          <p:cNvGrpSpPr/>
          <p:nvPr/>
        </p:nvGrpSpPr>
        <p:grpSpPr>
          <a:xfrm>
            <a:off x="1120712" y="3028187"/>
            <a:ext cx="1554511" cy="1067869"/>
            <a:chOff x="1120713" y="3028187"/>
            <a:chExt cx="710046" cy="106786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10DBCCA-D402-458E-AAB7-6D1DA3AC1A2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713" y="3028187"/>
              <a:ext cx="710046" cy="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8B5F02-8E5F-4F5D-B5EA-56ABD7F6C8DC}"/>
                </a:ext>
              </a:extLst>
            </p:cNvPr>
            <p:cNvCxnSpPr>
              <a:cxnSpLocks/>
            </p:cNvCxnSpPr>
            <p:nvPr/>
          </p:nvCxnSpPr>
          <p:spPr>
            <a:xfrm>
              <a:off x="1120713" y="4096055"/>
              <a:ext cx="710046" cy="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CBEB883-DA01-483B-862D-32492003D407}"/>
              </a:ext>
            </a:extLst>
          </p:cNvPr>
          <p:cNvSpPr/>
          <p:nvPr/>
        </p:nvSpPr>
        <p:spPr>
          <a:xfrm>
            <a:off x="2668874" y="3995470"/>
            <a:ext cx="710046" cy="20116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44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All we need is the </a:t>
            </a:r>
            <a:r>
              <a:rPr lang="en-GB" sz="1600" i="1" dirty="0">
                <a:solidFill>
                  <a:schemeClr val="tx1"/>
                </a:solidFill>
              </a:rPr>
              <a:t>car_reg </a:t>
            </a:r>
            <a:r>
              <a:rPr lang="en-GB" sz="1600" dirty="0">
                <a:solidFill>
                  <a:schemeClr val="tx1"/>
                </a:solidFill>
              </a:rPr>
              <a:t>– every other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can be fetched using it.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In other words, every other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i="1" dirty="0">
                <a:solidFill>
                  <a:schemeClr val="tx1"/>
                </a:solidFill>
              </a:rPr>
              <a:t>depends </a:t>
            </a:r>
            <a:r>
              <a:rPr lang="en-GB" sz="1600" dirty="0">
                <a:solidFill>
                  <a:schemeClr val="tx1"/>
                </a:solidFill>
              </a:rPr>
              <a:t>on the </a:t>
            </a:r>
            <a:r>
              <a:rPr lang="en-GB" sz="1600" i="1" dirty="0">
                <a:solidFill>
                  <a:schemeClr val="tx1"/>
                </a:solidFill>
              </a:rPr>
              <a:t>car_reg </a:t>
            </a:r>
            <a:r>
              <a:rPr lang="en-GB" sz="1600" dirty="0">
                <a:solidFill>
                  <a:schemeClr val="tx1"/>
                </a:solidFill>
              </a:rPr>
              <a:t>field – this is what we call </a:t>
            </a:r>
            <a:r>
              <a:rPr lang="en-GB" sz="1600" b="1" dirty="0">
                <a:solidFill>
                  <a:schemeClr val="tx1"/>
                </a:solidFill>
              </a:rPr>
              <a:t>dependency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65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CARS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car_reg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make, model, colour, engine, showroom, location, postcode)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DEC40F-DABD-49A6-9EAE-41841EDF7F32}"/>
              </a:ext>
            </a:extLst>
          </p:cNvPr>
          <p:cNvGraphicFramePr>
            <a:graphicFrameLocks noGrp="1"/>
          </p:cNvGraphicFramePr>
          <p:nvPr/>
        </p:nvGraphicFramePr>
        <p:xfrm>
          <a:off x="247670" y="2033420"/>
          <a:ext cx="6847358" cy="3231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418">
                  <a:extLst>
                    <a:ext uri="{9D8B030D-6E8A-4147-A177-3AD203B41FA5}">
                      <a16:colId xmlns:a16="http://schemas.microsoft.com/office/drawing/2014/main" val="3308151903"/>
                    </a:ext>
                  </a:extLst>
                </a:gridCol>
                <a:gridCol w="714411">
                  <a:extLst>
                    <a:ext uri="{9D8B030D-6E8A-4147-A177-3AD203B41FA5}">
                      <a16:colId xmlns:a16="http://schemas.microsoft.com/office/drawing/2014/main" val="1441476482"/>
                    </a:ext>
                  </a:extLst>
                </a:gridCol>
                <a:gridCol w="835102">
                  <a:extLst>
                    <a:ext uri="{9D8B030D-6E8A-4147-A177-3AD203B41FA5}">
                      <a16:colId xmlns:a16="http://schemas.microsoft.com/office/drawing/2014/main" val="1186943031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1171864252"/>
                    </a:ext>
                  </a:extLst>
                </a:gridCol>
                <a:gridCol w="713425">
                  <a:extLst>
                    <a:ext uri="{9D8B030D-6E8A-4147-A177-3AD203B41FA5}">
                      <a16:colId xmlns:a16="http://schemas.microsoft.com/office/drawing/2014/main" val="134835398"/>
                    </a:ext>
                  </a:extLst>
                </a:gridCol>
                <a:gridCol w="984502">
                  <a:extLst>
                    <a:ext uri="{9D8B030D-6E8A-4147-A177-3AD203B41FA5}">
                      <a16:colId xmlns:a16="http://schemas.microsoft.com/office/drawing/2014/main" val="3713121083"/>
                    </a:ext>
                  </a:extLst>
                </a:gridCol>
                <a:gridCol w="939774">
                  <a:extLst>
                    <a:ext uri="{9D8B030D-6E8A-4147-A177-3AD203B41FA5}">
                      <a16:colId xmlns:a16="http://schemas.microsoft.com/office/drawing/2014/main" val="2084446236"/>
                    </a:ext>
                  </a:extLst>
                </a:gridCol>
                <a:gridCol w="1094245">
                  <a:extLst>
                    <a:ext uri="{9D8B030D-6E8A-4147-A177-3AD203B41FA5}">
                      <a16:colId xmlns:a16="http://schemas.microsoft.com/office/drawing/2014/main" val="3300787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car_reg</a:t>
                      </a:r>
                      <a:endParaRPr kumimoji="0" lang="en-GB" sz="1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showroom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postcode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VK12 TKB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Corsa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498306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K33 MAK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153792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 CS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087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MI76 HEL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6935586"/>
                  </a:ext>
                </a:extLst>
              </a:tr>
              <a:tr h="177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BT32 UIK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Carlton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432825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BL16 UDK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Mazda 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Eunos 800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345927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GH63KDM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Freemont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749098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ST26VUL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Ducato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20932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BP38 YTE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18390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W77 NDX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981225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5690 AR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Vauxhall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Crossland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DriveIT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 4KD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6840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 247H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X5 (G05)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Need4Speed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GL10 3WY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924948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NV27 XAW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Fiat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Cars4U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Cheltenham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GL150 1EL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130133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36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9DA3DB-3FB8-48F3-9EB8-5B7C7C70EC0E}"/>
              </a:ext>
            </a:extLst>
          </p:cNvPr>
          <p:cNvSpPr/>
          <p:nvPr/>
        </p:nvSpPr>
        <p:spPr>
          <a:xfrm>
            <a:off x="247670" y="2033421"/>
            <a:ext cx="858754" cy="323109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96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partial dependency </a:t>
            </a:r>
            <a:r>
              <a:rPr lang="en-GB" sz="1600" dirty="0">
                <a:solidFill>
                  <a:schemeClr val="tx1"/>
                </a:solidFill>
              </a:rPr>
              <a:t>means one or more of the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depend on only </a:t>
            </a:r>
            <a:r>
              <a:rPr lang="en-GB" sz="1600" i="1" dirty="0">
                <a:solidFill>
                  <a:schemeClr val="tx1"/>
                </a:solidFill>
              </a:rPr>
              <a:t>part </a:t>
            </a:r>
            <a:r>
              <a:rPr lang="en-GB" sz="1600" dirty="0">
                <a:solidFill>
                  <a:schemeClr val="tx1"/>
                </a:solidFill>
              </a:rPr>
              <a:t>of the </a:t>
            </a:r>
            <a:r>
              <a:rPr lang="en-GB" sz="1600" b="1" dirty="0">
                <a:solidFill>
                  <a:schemeClr val="tx1"/>
                </a:solidFill>
              </a:rPr>
              <a:t>primary key.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This issue can arise if the </a:t>
            </a:r>
            <a:r>
              <a:rPr lang="en-GB" sz="1600" b="1" dirty="0">
                <a:solidFill>
                  <a:schemeClr val="tx1"/>
                </a:solidFill>
              </a:rPr>
              <a:t>primary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key</a:t>
            </a:r>
            <a:r>
              <a:rPr lang="en-GB" sz="1600" dirty="0">
                <a:solidFill>
                  <a:schemeClr val="tx1"/>
                </a:solidFill>
              </a:rPr>
              <a:t> is a </a:t>
            </a:r>
            <a:r>
              <a:rPr lang="en-GB" sz="1600" b="1" dirty="0">
                <a:solidFill>
                  <a:schemeClr val="tx1"/>
                </a:solidFill>
              </a:rPr>
              <a:t>composite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key</a:t>
            </a:r>
            <a:r>
              <a:rPr lang="en-GB" sz="1600" dirty="0">
                <a:solidFill>
                  <a:schemeClr val="tx1"/>
                </a:solidFill>
              </a:rPr>
              <a:t> comprised of more than one </a:t>
            </a:r>
            <a:r>
              <a:rPr lang="en-GB" sz="1600" b="1" dirty="0">
                <a:solidFill>
                  <a:schemeClr val="tx1"/>
                </a:solidFill>
              </a:rPr>
              <a:t>field.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5" name="Group 341">
            <a:extLst>
              <a:ext uri="{FF2B5EF4-FFF2-40B4-BE49-F238E27FC236}">
                <a16:creationId xmlns:a16="http://schemas.microsoft.com/office/drawing/2014/main" id="{A49CF344-DD12-498A-91EC-5CA2DAC89883}"/>
              </a:ext>
            </a:extLst>
          </p:cNvPr>
          <p:cNvGraphicFramePr>
            <a:graphicFrameLocks noGrp="1"/>
          </p:cNvGraphicFramePr>
          <p:nvPr/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A89DFD-1A4E-4275-8ADB-1B4A7C570F81}"/>
              </a:ext>
            </a:extLst>
          </p:cNvPr>
          <p:cNvSpPr/>
          <p:nvPr/>
        </p:nvSpPr>
        <p:spPr>
          <a:xfrm>
            <a:off x="597229" y="2642718"/>
            <a:ext cx="2231550" cy="388629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E4E58-1758-48F5-95BD-706A83CB2260}"/>
              </a:ext>
            </a:extLst>
          </p:cNvPr>
          <p:cNvSpPr/>
          <p:nvPr/>
        </p:nvSpPr>
        <p:spPr>
          <a:xfrm>
            <a:off x="3519880" y="2628078"/>
            <a:ext cx="732080" cy="388629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5D0FC2-9B8D-4BF9-B380-F2E53016FB96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4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course name, lecturer initials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i="1" dirty="0">
                <a:solidFill>
                  <a:schemeClr val="tx1"/>
                </a:solidFill>
              </a:rPr>
              <a:t>lecturer name</a:t>
            </a:r>
            <a:r>
              <a:rPr lang="en-GB" sz="1600" dirty="0">
                <a:solidFill>
                  <a:schemeClr val="tx1"/>
                </a:solidFill>
              </a:rPr>
              <a:t> are only dependent on the course number.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None of them are dependent on the student’s </a:t>
            </a:r>
            <a:r>
              <a:rPr lang="en-GB" sz="1600" i="1" dirty="0">
                <a:solidFill>
                  <a:schemeClr val="tx1"/>
                </a:solidFill>
              </a:rPr>
              <a:t>name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i="1" dirty="0">
                <a:solidFill>
                  <a:schemeClr val="tx1"/>
                </a:solidFill>
              </a:rPr>
              <a:t>date of birth</a:t>
            </a:r>
            <a:r>
              <a:rPr lang="en-GB" sz="1600" dirty="0">
                <a:solidFill>
                  <a:schemeClr val="tx1"/>
                </a:solidFill>
              </a:rPr>
              <a:t> or </a:t>
            </a:r>
            <a:r>
              <a:rPr lang="en-GB" sz="1600" i="1" dirty="0">
                <a:solidFill>
                  <a:schemeClr val="tx1"/>
                </a:solidFill>
              </a:rPr>
              <a:t>gender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We have found a </a:t>
            </a:r>
            <a:r>
              <a:rPr lang="en-GB" sz="1600" b="1" dirty="0">
                <a:solidFill>
                  <a:schemeClr val="tx1"/>
                </a:solidFill>
              </a:rPr>
              <a:t>partial dependency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as these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are only dependent on </a:t>
            </a:r>
            <a:r>
              <a:rPr lang="en-GB" sz="1600" i="1" dirty="0">
                <a:solidFill>
                  <a:schemeClr val="tx1"/>
                </a:solidFill>
              </a:rPr>
              <a:t>part</a:t>
            </a:r>
            <a:r>
              <a:rPr lang="en-GB" sz="1600" dirty="0">
                <a:solidFill>
                  <a:schemeClr val="tx1"/>
                </a:solidFill>
              </a:rPr>
              <a:t> of the </a:t>
            </a:r>
            <a:r>
              <a:rPr lang="en-GB" sz="1600" b="1" dirty="0">
                <a:solidFill>
                  <a:schemeClr val="tx1"/>
                </a:solidFill>
              </a:rPr>
              <a:t>primary key.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fix this, we will split the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 at the </a:t>
            </a:r>
            <a:r>
              <a:rPr lang="en-GB" sz="1600" i="1" dirty="0">
                <a:solidFill>
                  <a:schemeClr val="tx1"/>
                </a:solidFill>
              </a:rPr>
              <a:t>course number </a:t>
            </a:r>
            <a:r>
              <a:rPr lang="en-GB" sz="1600" dirty="0">
                <a:solidFill>
                  <a:schemeClr val="tx1"/>
                </a:solidFill>
              </a:rPr>
              <a:t>field and move the remaining data into a new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5" name="Group 341">
            <a:extLst>
              <a:ext uri="{FF2B5EF4-FFF2-40B4-BE49-F238E27FC236}">
                <a16:creationId xmlns:a16="http://schemas.microsoft.com/office/drawing/2014/main" id="{A49CF344-DD12-498A-91EC-5CA2DAC89883}"/>
              </a:ext>
            </a:extLst>
          </p:cNvPr>
          <p:cNvGraphicFramePr>
            <a:graphicFrameLocks noGrp="1"/>
          </p:cNvGraphicFramePr>
          <p:nvPr/>
        </p:nvGraphicFramePr>
        <p:xfrm>
          <a:off x="597229" y="2642719"/>
          <a:ext cx="7232322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A89DFD-1A4E-4275-8ADB-1B4A7C570F81}"/>
              </a:ext>
            </a:extLst>
          </p:cNvPr>
          <p:cNvSpPr/>
          <p:nvPr/>
        </p:nvSpPr>
        <p:spPr>
          <a:xfrm>
            <a:off x="3533629" y="2642718"/>
            <a:ext cx="719676" cy="388629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E4E58-1758-48F5-95BD-706A83CB2260}"/>
              </a:ext>
            </a:extLst>
          </p:cNvPr>
          <p:cNvSpPr/>
          <p:nvPr/>
        </p:nvSpPr>
        <p:spPr>
          <a:xfrm>
            <a:off x="4253305" y="2628078"/>
            <a:ext cx="3576246" cy="388629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B0AAF215-C222-4F72-90C2-8EC47AF5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27" y="2080007"/>
            <a:ext cx="526500" cy="5265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A3C1B527-5573-427D-B2B3-B9D1D9175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0216" y="2109203"/>
            <a:ext cx="526501" cy="526501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62C195E2-7F1E-4F9C-BABC-3381FD194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1427" y="2080007"/>
            <a:ext cx="526500" cy="52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E43BD7-0D8B-4419-B4F2-FAECC87AB1E1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0135DB0-1881-4E07-932F-E9A8327A6AEA}"/>
              </a:ext>
            </a:extLst>
          </p:cNvPr>
          <p:cNvGrpSpPr/>
          <p:nvPr/>
        </p:nvGrpSpPr>
        <p:grpSpPr>
          <a:xfrm>
            <a:off x="3150393" y="2336800"/>
            <a:ext cx="2258402" cy="564947"/>
            <a:chOff x="3150393" y="2336800"/>
            <a:chExt cx="2258402" cy="5649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76DAC8-8F86-408E-9B24-BBEA424A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524" y="2336801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0BC95B-F06B-48BC-BD8D-35299B5BF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533" y="2336800"/>
              <a:ext cx="0" cy="52210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4042A7-0848-4A62-AA2A-32C062B256E6}"/>
                </a:ext>
              </a:extLst>
            </p:cNvPr>
            <p:cNvCxnSpPr>
              <a:cxnSpLocks/>
            </p:cNvCxnSpPr>
            <p:nvPr/>
          </p:nvCxnSpPr>
          <p:spPr>
            <a:xfrm>
              <a:off x="3474533" y="2355852"/>
              <a:ext cx="1614991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936EFC-3CB7-44AC-A97E-046FC08DF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0393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7AEC48-B334-4E95-AF87-E6A46782E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4469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B3BA2D-F3F1-42FB-831B-8C698D1B8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0579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D45E48-F83A-431D-9B8D-093E1FF17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4655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This is a better situation – we now have less repeating data and no </a:t>
            </a:r>
            <a:r>
              <a:rPr lang="en-GB" sz="1600" b="1" dirty="0">
                <a:solidFill>
                  <a:schemeClr val="tx1"/>
                </a:solidFill>
              </a:rPr>
              <a:t>partial dependencies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However, in the process, we have created a </a:t>
            </a:r>
            <a:r>
              <a:rPr lang="en-GB" sz="1600" b="1" dirty="0">
                <a:solidFill>
                  <a:schemeClr val="tx1"/>
                </a:solidFill>
              </a:rPr>
              <a:t>many-to-many </a:t>
            </a:r>
            <a:r>
              <a:rPr lang="en-GB" sz="1600" dirty="0">
                <a:solidFill>
                  <a:schemeClr val="tx1"/>
                </a:solidFill>
              </a:rPr>
              <a:t>relationship.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endParaRPr lang="en-GB" sz="15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5" name="Group 341">
            <a:extLst>
              <a:ext uri="{FF2B5EF4-FFF2-40B4-BE49-F238E27FC236}">
                <a16:creationId xmlns:a16="http://schemas.microsoft.com/office/drawing/2014/main" id="{A49CF344-DD12-498A-91EC-5CA2DAC89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14206"/>
              </p:ext>
            </p:extLst>
          </p:nvPr>
        </p:nvGraphicFramePr>
        <p:xfrm>
          <a:off x="176563" y="2867634"/>
          <a:ext cx="3645586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4661CD-0211-41D0-BE3E-D124CC3B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57857"/>
              </p:ext>
            </p:extLst>
          </p:nvPr>
        </p:nvGraphicFramePr>
        <p:xfrm>
          <a:off x="4756066" y="2867634"/>
          <a:ext cx="3311610" cy="2102940"/>
        </p:xfrm>
        <a:graphic>
          <a:graphicData uri="http://schemas.openxmlformats.org/drawingml/2006/table">
            <a:tbl>
              <a:tblPr/>
              <a:tblGrid>
                <a:gridCol w="657470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714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64758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21166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0208A6B-859D-4F03-BE54-08E9A8ABBD45}"/>
              </a:ext>
            </a:extLst>
          </p:cNvPr>
          <p:cNvSpPr/>
          <p:nvPr/>
        </p:nvSpPr>
        <p:spPr>
          <a:xfrm>
            <a:off x="3095626" y="2867634"/>
            <a:ext cx="726524" cy="38862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609F8-1013-4BE9-AD15-5AF918E7EB2C}"/>
              </a:ext>
            </a:extLst>
          </p:cNvPr>
          <p:cNvSpPr/>
          <p:nvPr/>
        </p:nvSpPr>
        <p:spPr>
          <a:xfrm>
            <a:off x="4765590" y="2858298"/>
            <a:ext cx="635085" cy="213132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D04A7-3982-4A00-AB5D-843108E36951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1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To prevent this problem from arising, we could split the previous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 into two separate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In the process, we can create a </a:t>
            </a:r>
            <a:r>
              <a:rPr lang="en-GB" sz="1600" b="1" dirty="0">
                <a:solidFill>
                  <a:schemeClr val="tx1"/>
                </a:solidFill>
              </a:rPr>
              <a:t>relationship</a:t>
            </a:r>
            <a:r>
              <a:rPr lang="en-GB" sz="1600" dirty="0">
                <a:solidFill>
                  <a:schemeClr val="tx1"/>
                </a:solidFill>
              </a:rPr>
              <a:t> between them.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In this example, we would say that: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 single tutor group can contain many students.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Many students can belong to a single tutor group.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107046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basics recap – Removing repeating/redundant data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D7379-19CD-44C6-882F-2DDC9C034968}"/>
              </a:ext>
            </a:extLst>
          </p:cNvPr>
          <p:cNvSpPr txBox="1"/>
          <p:nvPr/>
        </p:nvSpPr>
        <p:spPr>
          <a:xfrm>
            <a:off x="133714" y="2072421"/>
            <a:ext cx="147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Student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8DB49-739A-463A-9EED-D02BA4CD8BDF}"/>
              </a:ext>
            </a:extLst>
          </p:cNvPr>
          <p:cNvSpPr txBox="1"/>
          <p:nvPr/>
        </p:nvSpPr>
        <p:spPr>
          <a:xfrm>
            <a:off x="6440784" y="3244334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Tutor_Group table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090E6D-587F-45D0-A8FE-0D2865813F94}"/>
              </a:ext>
            </a:extLst>
          </p:cNvPr>
          <p:cNvGrpSpPr/>
          <p:nvPr/>
        </p:nvGrpSpPr>
        <p:grpSpPr>
          <a:xfrm>
            <a:off x="3409950" y="1885950"/>
            <a:ext cx="1500188" cy="1692561"/>
            <a:chOff x="3409950" y="1885950"/>
            <a:chExt cx="1500188" cy="169256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35034B-E037-4879-B6D7-CFD4BCFF06F0}"/>
                </a:ext>
              </a:extLst>
            </p:cNvPr>
            <p:cNvCxnSpPr/>
            <p:nvPr/>
          </p:nvCxnSpPr>
          <p:spPr>
            <a:xfrm flipV="1">
              <a:off x="4910138" y="1885950"/>
              <a:ext cx="0" cy="169256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2F7717-5FD2-42F3-A10C-104142F8E8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9513" y="1885950"/>
              <a:ext cx="0" cy="52210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080E21-D4B4-4518-8CE2-516CD57DA8D7}"/>
                </a:ext>
              </a:extLst>
            </p:cNvPr>
            <p:cNvCxnSpPr>
              <a:cxnSpLocks/>
            </p:cNvCxnSpPr>
            <p:nvPr/>
          </p:nvCxnSpPr>
          <p:spPr>
            <a:xfrm>
              <a:off x="3719513" y="1905002"/>
              <a:ext cx="1190625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ADE348-0F58-4E2B-80CD-EFA7AFEE0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9950" y="2193114"/>
              <a:ext cx="309563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1A25F0-37CC-490F-9573-6AD974C6C5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7323" y="2183970"/>
              <a:ext cx="309563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A7DA6DA-FA97-48FE-9358-DA9E6F12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64596"/>
              </p:ext>
            </p:extLst>
          </p:nvPr>
        </p:nvGraphicFramePr>
        <p:xfrm>
          <a:off x="176565" y="2408051"/>
          <a:ext cx="3914968" cy="40235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2521">
                  <a:extLst>
                    <a:ext uri="{9D8B030D-6E8A-4147-A177-3AD203B41FA5}">
                      <a16:colId xmlns:a16="http://schemas.microsoft.com/office/drawing/2014/main" val="3308151903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1441476482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1186943031"/>
                    </a:ext>
                  </a:extLst>
                </a:gridCol>
                <a:gridCol w="583369">
                  <a:extLst>
                    <a:ext uri="{9D8B030D-6E8A-4147-A177-3AD203B41FA5}">
                      <a16:colId xmlns:a16="http://schemas.microsoft.com/office/drawing/2014/main" val="1171864252"/>
                    </a:ext>
                  </a:extLst>
                </a:gridCol>
                <a:gridCol w="731717">
                  <a:extLst>
                    <a:ext uri="{9D8B030D-6E8A-4147-A177-3AD203B41FA5}">
                      <a16:colId xmlns:a16="http://schemas.microsoft.com/office/drawing/2014/main" val="134835398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Student ID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First name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Surname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group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279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Tony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Hilton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47498306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Aggarwal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74153792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0003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9478087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Claire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3656935586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Nalini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Chahal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25432825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Chetan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Talwar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83345927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0007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51749098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0008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Khasi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Vohra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32420932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Watkins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1318390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Sarah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Matthews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94981225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Nibblet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536840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0013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Mohandas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Majumdar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55924948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Kuruvilla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3813013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A1F4387-2B03-4C76-9FC0-AEE9AB5DFBCE}"/>
              </a:ext>
            </a:extLst>
          </p:cNvPr>
          <p:cNvGraphicFramePr>
            <a:graphicFrameLocks noGrp="1"/>
          </p:cNvGraphicFramePr>
          <p:nvPr/>
        </p:nvGraphicFramePr>
        <p:xfrm>
          <a:off x="4566549" y="3578511"/>
          <a:ext cx="3717067" cy="1280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2013">
                  <a:extLst>
                    <a:ext uri="{9D8B030D-6E8A-4147-A177-3AD203B41FA5}">
                      <a16:colId xmlns:a16="http://schemas.microsoft.com/office/drawing/2014/main" val="2035660505"/>
                    </a:ext>
                  </a:extLst>
                </a:gridCol>
                <a:gridCol w="656569">
                  <a:extLst>
                    <a:ext uri="{9D8B030D-6E8A-4147-A177-3AD203B41FA5}">
                      <a16:colId xmlns:a16="http://schemas.microsoft.com/office/drawing/2014/main" val="2450942400"/>
                    </a:ext>
                  </a:extLst>
                </a:gridCol>
                <a:gridCol w="963211">
                  <a:extLst>
                    <a:ext uri="{9D8B030D-6E8A-4147-A177-3AD203B41FA5}">
                      <a16:colId xmlns:a16="http://schemas.microsoft.com/office/drawing/2014/main" val="963425896"/>
                    </a:ext>
                  </a:extLst>
                </a:gridCol>
                <a:gridCol w="607118">
                  <a:extLst>
                    <a:ext uri="{9D8B030D-6E8A-4147-A177-3AD203B41FA5}">
                      <a16:colId xmlns:a16="http://schemas.microsoft.com/office/drawing/2014/main" val="3497836655"/>
                    </a:ext>
                  </a:extLst>
                </a:gridCol>
                <a:gridCol w="778156">
                  <a:extLst>
                    <a:ext uri="{9D8B030D-6E8A-4147-A177-3AD203B41FA5}">
                      <a16:colId xmlns:a16="http://schemas.microsoft.com/office/drawing/2014/main" val="3490724437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group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code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Tutor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room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70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9990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KMO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Ms.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Crowsten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52708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Sargent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Thorton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2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83E6832-BCF5-431E-A757-224E5899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192000" cy="64373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Ask yourself the question, </a:t>
            </a:r>
            <a:r>
              <a:rPr lang="en-GB" sz="1600" i="1" dirty="0">
                <a:solidFill>
                  <a:schemeClr val="tx1"/>
                </a:solidFill>
              </a:rPr>
              <a:t>“What can I infer from this field?”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If a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or group of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can be inferred from a field that isn’t the </a:t>
            </a:r>
            <a:r>
              <a:rPr lang="en-GB" sz="1600" b="1" dirty="0">
                <a:solidFill>
                  <a:schemeClr val="tx1"/>
                </a:solidFill>
              </a:rPr>
              <a:t>primary key,</a:t>
            </a:r>
            <a:r>
              <a:rPr lang="en-GB" sz="1600" dirty="0">
                <a:solidFill>
                  <a:schemeClr val="tx1"/>
                </a:solidFill>
              </a:rPr>
              <a:t> they are key candidates for splitting into a separate table.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35" name="Group 341">
            <a:extLst>
              <a:ext uri="{FF2B5EF4-FFF2-40B4-BE49-F238E27FC236}">
                <a16:creationId xmlns:a16="http://schemas.microsoft.com/office/drawing/2014/main" id="{1EBE6F4D-AE6C-4D02-9B07-A7520CDEA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03296"/>
              </p:ext>
            </p:extLst>
          </p:nvPr>
        </p:nvGraphicFramePr>
        <p:xfrm>
          <a:off x="740103" y="5423616"/>
          <a:ext cx="7232322" cy="1268738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3" name="Table 33">
            <a:extLst>
              <a:ext uri="{FF2B5EF4-FFF2-40B4-BE49-F238E27FC236}">
                <a16:creationId xmlns:a16="http://schemas.microsoft.com/office/drawing/2014/main" id="{0730159B-69A7-4D9F-BEA1-813BEC466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00918"/>
              </p:ext>
            </p:extLst>
          </p:nvPr>
        </p:nvGraphicFramePr>
        <p:xfrm>
          <a:off x="6781915" y="1075981"/>
          <a:ext cx="1640713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713">
                  <a:extLst>
                    <a:ext uri="{9D8B030D-6E8A-4147-A177-3AD203B41FA5}">
                      <a16:colId xmlns:a16="http://schemas.microsoft.com/office/drawing/2014/main" val="312504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 of birth</a:t>
                      </a:r>
                    </a:p>
                  </a:txBody>
                  <a:tcP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5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98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4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initials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9597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58FFC3C-814F-4E52-B3A7-C7B6343592F0}"/>
              </a:ext>
            </a:extLst>
          </p:cNvPr>
          <p:cNvSpPr/>
          <p:nvPr/>
        </p:nvSpPr>
        <p:spPr>
          <a:xfrm>
            <a:off x="176566" y="523174"/>
            <a:ext cx="5074704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trick for spotting when to split a table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4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83E6832-BCF5-431E-A757-224E5899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192000" cy="64373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Ask yourself the question, </a:t>
            </a:r>
            <a:r>
              <a:rPr lang="en-GB" sz="1600" i="1" dirty="0">
                <a:solidFill>
                  <a:schemeClr val="tx1"/>
                </a:solidFill>
              </a:rPr>
              <a:t>“What can I infer from this field?”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If a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or group of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can be inferred from a field that isn’t the </a:t>
            </a:r>
            <a:r>
              <a:rPr lang="en-GB" sz="1600" b="1" dirty="0">
                <a:solidFill>
                  <a:schemeClr val="tx1"/>
                </a:solidFill>
              </a:rPr>
              <a:t>primary key,</a:t>
            </a:r>
            <a:r>
              <a:rPr lang="en-GB" sz="1600" dirty="0">
                <a:solidFill>
                  <a:schemeClr val="tx1"/>
                </a:solidFill>
              </a:rPr>
              <a:t> they are key candidates for splitting into a separate table.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35" name="Group 341">
            <a:extLst>
              <a:ext uri="{FF2B5EF4-FFF2-40B4-BE49-F238E27FC236}">
                <a16:creationId xmlns:a16="http://schemas.microsoft.com/office/drawing/2014/main" id="{1EBE6F4D-AE6C-4D02-9B07-A7520CDEA682}"/>
              </a:ext>
            </a:extLst>
          </p:cNvPr>
          <p:cNvGraphicFramePr>
            <a:graphicFrameLocks noGrp="1"/>
          </p:cNvGraphicFramePr>
          <p:nvPr/>
        </p:nvGraphicFramePr>
        <p:xfrm>
          <a:off x="740103" y="5423616"/>
          <a:ext cx="7232322" cy="1268738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CC9B75E-C2DE-42A0-98EA-F080F836B986}"/>
              </a:ext>
            </a:extLst>
          </p:cNvPr>
          <p:cNvSpPr/>
          <p:nvPr/>
        </p:nvSpPr>
        <p:spPr>
          <a:xfrm>
            <a:off x="2428875" y="1068025"/>
            <a:ext cx="4211328" cy="2656250"/>
          </a:xfrm>
          <a:prstGeom prst="cloudCallout">
            <a:avLst>
              <a:gd name="adj1" fmla="val -68556"/>
              <a:gd name="adj2" fmla="val -20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If I know a student is called Tony Gibbons, can I infer their date of birth or the courses they are taking? </a:t>
            </a:r>
            <a:r>
              <a:rPr lang="en-GB" sz="1600" b="1" dirty="0">
                <a:solidFill>
                  <a:schemeClr val="tx1"/>
                </a:solidFill>
              </a:rPr>
              <a:t>No.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2CDE1E-1BA4-42DC-BF77-CCEA5F38D98B}"/>
              </a:ext>
            </a:extLst>
          </p:cNvPr>
          <p:cNvSpPr/>
          <p:nvPr/>
        </p:nvSpPr>
        <p:spPr>
          <a:xfrm>
            <a:off x="740102" y="5423615"/>
            <a:ext cx="1383973" cy="128555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33">
            <a:extLst>
              <a:ext uri="{FF2B5EF4-FFF2-40B4-BE49-F238E27FC236}">
                <a16:creationId xmlns:a16="http://schemas.microsoft.com/office/drawing/2014/main" id="{C900C833-F103-43E0-B7D6-E11DB8E1A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79767"/>
              </p:ext>
            </p:extLst>
          </p:nvPr>
        </p:nvGraphicFramePr>
        <p:xfrm>
          <a:off x="6781915" y="1075981"/>
          <a:ext cx="1640713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713">
                  <a:extLst>
                    <a:ext uri="{9D8B030D-6E8A-4147-A177-3AD203B41FA5}">
                      <a16:colId xmlns:a16="http://schemas.microsoft.com/office/drawing/2014/main" val="312504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 of birth</a:t>
                      </a:r>
                    </a:p>
                  </a:txBody>
                  <a:tcP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5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98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4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initials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9597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99C2C0C-DC02-4C5D-9AC3-F9AC50494B44}"/>
              </a:ext>
            </a:extLst>
          </p:cNvPr>
          <p:cNvSpPr/>
          <p:nvPr/>
        </p:nvSpPr>
        <p:spPr>
          <a:xfrm>
            <a:off x="176566" y="523174"/>
            <a:ext cx="5074704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trick for spotting when to split a table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76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83E6832-BCF5-431E-A757-224E5899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192000" cy="64373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Ask yourself the question, </a:t>
            </a:r>
            <a:r>
              <a:rPr lang="en-GB" sz="1600" i="1" dirty="0">
                <a:solidFill>
                  <a:schemeClr val="tx1"/>
                </a:solidFill>
              </a:rPr>
              <a:t>“What can I infer from this field?”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If a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or group of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can be inferred from a field that isn’t the </a:t>
            </a:r>
            <a:r>
              <a:rPr lang="en-GB" sz="1600" b="1" dirty="0">
                <a:solidFill>
                  <a:schemeClr val="tx1"/>
                </a:solidFill>
              </a:rPr>
              <a:t>primary key,</a:t>
            </a:r>
            <a:r>
              <a:rPr lang="en-GB" sz="1600" dirty="0">
                <a:solidFill>
                  <a:schemeClr val="tx1"/>
                </a:solidFill>
              </a:rPr>
              <a:t> they are key candidates for splitting into a separate table.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4039C406-FF1A-4D16-A6D1-CC194C590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29637"/>
              </p:ext>
            </p:extLst>
          </p:nvPr>
        </p:nvGraphicFramePr>
        <p:xfrm>
          <a:off x="6781915" y="1075981"/>
          <a:ext cx="1640713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713">
                  <a:extLst>
                    <a:ext uri="{9D8B030D-6E8A-4147-A177-3AD203B41FA5}">
                      <a16:colId xmlns:a16="http://schemas.microsoft.com/office/drawing/2014/main" val="312504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 of birth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5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98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4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initials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95976"/>
                  </a:ext>
                </a:extLst>
              </a:tr>
            </a:tbl>
          </a:graphicData>
        </a:graphic>
      </p:graphicFrame>
      <p:graphicFrame>
        <p:nvGraphicFramePr>
          <p:cNvPr id="35" name="Group 341">
            <a:extLst>
              <a:ext uri="{FF2B5EF4-FFF2-40B4-BE49-F238E27FC236}">
                <a16:creationId xmlns:a16="http://schemas.microsoft.com/office/drawing/2014/main" id="{1EBE6F4D-AE6C-4D02-9B07-A7520CDEA682}"/>
              </a:ext>
            </a:extLst>
          </p:cNvPr>
          <p:cNvGraphicFramePr>
            <a:graphicFrameLocks noGrp="1"/>
          </p:cNvGraphicFramePr>
          <p:nvPr/>
        </p:nvGraphicFramePr>
        <p:xfrm>
          <a:off x="740103" y="5423616"/>
          <a:ext cx="7232322" cy="1268738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CC9B75E-C2DE-42A0-98EA-F080F836B986}"/>
              </a:ext>
            </a:extLst>
          </p:cNvPr>
          <p:cNvSpPr/>
          <p:nvPr/>
        </p:nvSpPr>
        <p:spPr>
          <a:xfrm>
            <a:off x="2428875" y="1068025"/>
            <a:ext cx="4211328" cy="2656250"/>
          </a:xfrm>
          <a:prstGeom prst="cloudCallout">
            <a:avLst>
              <a:gd name="adj1" fmla="val -68556"/>
              <a:gd name="adj2" fmla="val -20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If I know a student is born on 15/02/1979, can I infer their name or gender? </a:t>
            </a:r>
            <a:r>
              <a:rPr lang="en-GB" sz="1600" b="1" dirty="0">
                <a:solidFill>
                  <a:schemeClr val="tx1"/>
                </a:solidFill>
              </a:rPr>
              <a:t>No.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2CDE1E-1BA4-42DC-BF77-CCEA5F38D98B}"/>
              </a:ext>
            </a:extLst>
          </p:cNvPr>
          <p:cNvSpPr/>
          <p:nvPr/>
        </p:nvSpPr>
        <p:spPr>
          <a:xfrm>
            <a:off x="2143125" y="5423615"/>
            <a:ext cx="819150" cy="128555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A00E5-8312-46C8-A540-11F15D334441}"/>
              </a:ext>
            </a:extLst>
          </p:cNvPr>
          <p:cNvSpPr/>
          <p:nvPr/>
        </p:nvSpPr>
        <p:spPr>
          <a:xfrm>
            <a:off x="176566" y="523174"/>
            <a:ext cx="5074704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trick for spotting when to split a table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5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83E6832-BCF5-431E-A757-224E5899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192000" cy="64373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Ask yourself the question, </a:t>
            </a:r>
            <a:r>
              <a:rPr lang="en-GB" sz="1600" i="1" dirty="0">
                <a:solidFill>
                  <a:schemeClr val="tx1"/>
                </a:solidFill>
              </a:rPr>
              <a:t>“What can I infer from this field?”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If a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or group of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can be inferred from a field that isn’t the </a:t>
            </a:r>
            <a:r>
              <a:rPr lang="en-GB" sz="1600" b="1" dirty="0">
                <a:solidFill>
                  <a:schemeClr val="tx1"/>
                </a:solidFill>
              </a:rPr>
              <a:t>primary key,</a:t>
            </a:r>
            <a:r>
              <a:rPr lang="en-GB" sz="1600" dirty="0">
                <a:solidFill>
                  <a:schemeClr val="tx1"/>
                </a:solidFill>
              </a:rPr>
              <a:t> they are key candidates for splitting into a separate table.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4039C406-FF1A-4D16-A6D1-CC194C590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62469"/>
              </p:ext>
            </p:extLst>
          </p:nvPr>
        </p:nvGraphicFramePr>
        <p:xfrm>
          <a:off x="6781915" y="1075981"/>
          <a:ext cx="1640713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713">
                  <a:extLst>
                    <a:ext uri="{9D8B030D-6E8A-4147-A177-3AD203B41FA5}">
                      <a16:colId xmlns:a16="http://schemas.microsoft.com/office/drawing/2014/main" val="312504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 of birth</a:t>
                      </a:r>
                    </a:p>
                  </a:txBody>
                  <a:tcP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5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gender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98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4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initials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95976"/>
                  </a:ext>
                </a:extLst>
              </a:tr>
            </a:tbl>
          </a:graphicData>
        </a:graphic>
      </p:graphicFrame>
      <p:graphicFrame>
        <p:nvGraphicFramePr>
          <p:cNvPr id="35" name="Group 341">
            <a:extLst>
              <a:ext uri="{FF2B5EF4-FFF2-40B4-BE49-F238E27FC236}">
                <a16:creationId xmlns:a16="http://schemas.microsoft.com/office/drawing/2014/main" id="{1EBE6F4D-AE6C-4D02-9B07-A7520CDEA682}"/>
              </a:ext>
            </a:extLst>
          </p:cNvPr>
          <p:cNvGraphicFramePr>
            <a:graphicFrameLocks noGrp="1"/>
          </p:cNvGraphicFramePr>
          <p:nvPr/>
        </p:nvGraphicFramePr>
        <p:xfrm>
          <a:off x="740103" y="5423616"/>
          <a:ext cx="7232322" cy="1268738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CC9B75E-C2DE-42A0-98EA-F080F836B986}"/>
              </a:ext>
            </a:extLst>
          </p:cNvPr>
          <p:cNvSpPr/>
          <p:nvPr/>
        </p:nvSpPr>
        <p:spPr>
          <a:xfrm>
            <a:off x="2428875" y="1068025"/>
            <a:ext cx="4211328" cy="2656250"/>
          </a:xfrm>
          <a:prstGeom prst="cloudCallout">
            <a:avLst>
              <a:gd name="adj1" fmla="val -68556"/>
              <a:gd name="adj2" fmla="val -20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If I know a student is male, can I infer their name or the courses they are taking? </a:t>
            </a:r>
            <a:r>
              <a:rPr lang="en-GB" sz="1600" b="1" dirty="0">
                <a:solidFill>
                  <a:schemeClr val="tx1"/>
                </a:solidFill>
              </a:rPr>
              <a:t>No.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2CDE1E-1BA4-42DC-BF77-CCEA5F38D98B}"/>
              </a:ext>
            </a:extLst>
          </p:cNvPr>
          <p:cNvSpPr/>
          <p:nvPr/>
        </p:nvSpPr>
        <p:spPr>
          <a:xfrm>
            <a:off x="2981325" y="5423615"/>
            <a:ext cx="685800" cy="128555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7B858-951D-4E00-A4D3-D5691420665A}"/>
              </a:ext>
            </a:extLst>
          </p:cNvPr>
          <p:cNvSpPr/>
          <p:nvPr/>
        </p:nvSpPr>
        <p:spPr>
          <a:xfrm>
            <a:off x="176566" y="523174"/>
            <a:ext cx="5074704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trick for spotting when to split a table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82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83E6832-BCF5-431E-A757-224E5899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192000" cy="64373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Ask yourself the question, </a:t>
            </a:r>
            <a:r>
              <a:rPr lang="en-GB" sz="1600" i="1" dirty="0">
                <a:solidFill>
                  <a:schemeClr val="tx1"/>
                </a:solidFill>
              </a:rPr>
              <a:t>“What can I infer from this field?”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If a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or group of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can be inferred from a field that isn’t the </a:t>
            </a:r>
            <a:r>
              <a:rPr lang="en-GB" sz="1600" b="1" dirty="0">
                <a:solidFill>
                  <a:schemeClr val="tx1"/>
                </a:solidFill>
              </a:rPr>
              <a:t>primary key,</a:t>
            </a:r>
            <a:r>
              <a:rPr lang="en-GB" sz="1600" dirty="0">
                <a:solidFill>
                  <a:schemeClr val="tx1"/>
                </a:solidFill>
              </a:rPr>
              <a:t> they are key candidates for splitting into a separate table.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6" y="523174"/>
            <a:ext cx="5074704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trick for spotting when to split a table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4039C406-FF1A-4D16-A6D1-CC194C590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851741"/>
              </p:ext>
            </p:extLst>
          </p:nvPr>
        </p:nvGraphicFramePr>
        <p:xfrm>
          <a:off x="6781915" y="1075981"/>
          <a:ext cx="1640713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713">
                  <a:extLst>
                    <a:ext uri="{9D8B030D-6E8A-4147-A177-3AD203B41FA5}">
                      <a16:colId xmlns:a16="http://schemas.microsoft.com/office/drawing/2014/main" val="312504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 of birth</a:t>
                      </a:r>
                    </a:p>
                  </a:txBody>
                  <a:tcP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5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gender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98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number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14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course name</a:t>
                      </a:r>
                    </a:p>
                  </a:txBody>
                  <a:tcPr>
                    <a:solidFill>
                      <a:srgbClr val="E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5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initials</a:t>
                      </a:r>
                    </a:p>
                  </a:txBody>
                  <a:tcPr>
                    <a:solidFill>
                      <a:srgbClr val="E765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lecturer name</a:t>
                      </a:r>
                    </a:p>
                  </a:txBody>
                  <a:tcPr>
                    <a:solidFill>
                      <a:srgbClr val="E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95976"/>
                  </a:ext>
                </a:extLst>
              </a:tr>
            </a:tbl>
          </a:graphicData>
        </a:graphic>
      </p:graphicFrame>
      <p:graphicFrame>
        <p:nvGraphicFramePr>
          <p:cNvPr id="35" name="Group 341">
            <a:extLst>
              <a:ext uri="{FF2B5EF4-FFF2-40B4-BE49-F238E27FC236}">
                <a16:creationId xmlns:a16="http://schemas.microsoft.com/office/drawing/2014/main" id="{1EBE6F4D-AE6C-4D02-9B07-A7520CDEA682}"/>
              </a:ext>
            </a:extLst>
          </p:cNvPr>
          <p:cNvGraphicFramePr>
            <a:graphicFrameLocks noGrp="1"/>
          </p:cNvGraphicFramePr>
          <p:nvPr/>
        </p:nvGraphicFramePr>
        <p:xfrm>
          <a:off x="740103" y="5423616"/>
          <a:ext cx="7232322" cy="1268738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144">
                  <a:extLst>
                    <a:ext uri="{9D8B030D-6E8A-4147-A177-3AD203B41FA5}">
                      <a16:colId xmlns:a16="http://schemas.microsoft.com/office/drawing/2014/main" val="407848083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CC9B75E-C2DE-42A0-98EA-F080F836B986}"/>
              </a:ext>
            </a:extLst>
          </p:cNvPr>
          <p:cNvSpPr/>
          <p:nvPr/>
        </p:nvSpPr>
        <p:spPr>
          <a:xfrm>
            <a:off x="2428875" y="1068025"/>
            <a:ext cx="4211328" cy="2656250"/>
          </a:xfrm>
          <a:prstGeom prst="cloudCallout">
            <a:avLst>
              <a:gd name="adj1" fmla="val -68556"/>
              <a:gd name="adj2" fmla="val -20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If I know a student is studying course F451, can I infer anything from this information? </a:t>
            </a:r>
            <a:br>
              <a:rPr lang="en-GB" sz="1500" dirty="0">
                <a:solidFill>
                  <a:schemeClr val="tx1"/>
                </a:solidFill>
              </a:rPr>
            </a:br>
            <a:r>
              <a:rPr lang="en-GB" sz="1500" b="1" dirty="0">
                <a:solidFill>
                  <a:schemeClr val="tx1"/>
                </a:solidFill>
              </a:rPr>
              <a:t>YES </a:t>
            </a:r>
            <a:r>
              <a:rPr lang="en-GB" sz="1500" dirty="0">
                <a:solidFill>
                  <a:schemeClr val="tx1"/>
                </a:solidFill>
              </a:rPr>
              <a:t>– the course name and the lecturer’s initials and name.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2CDE1E-1BA4-42DC-BF77-CCEA5F38D98B}"/>
              </a:ext>
            </a:extLst>
          </p:cNvPr>
          <p:cNvSpPr/>
          <p:nvPr/>
        </p:nvSpPr>
        <p:spPr>
          <a:xfrm>
            <a:off x="3657600" y="5423615"/>
            <a:ext cx="733425" cy="128555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D6107-8B54-43E0-84C2-A01485BB3846}"/>
              </a:ext>
            </a:extLst>
          </p:cNvPr>
          <p:cNvSpPr/>
          <p:nvPr/>
        </p:nvSpPr>
        <p:spPr>
          <a:xfrm>
            <a:off x="4378088" y="5406799"/>
            <a:ext cx="3594337" cy="1285555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29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0135DB0-1881-4E07-932F-E9A8327A6AEA}"/>
              </a:ext>
            </a:extLst>
          </p:cNvPr>
          <p:cNvGrpSpPr/>
          <p:nvPr/>
        </p:nvGrpSpPr>
        <p:grpSpPr>
          <a:xfrm>
            <a:off x="3150393" y="2336800"/>
            <a:ext cx="2258402" cy="564947"/>
            <a:chOff x="3150393" y="2336800"/>
            <a:chExt cx="2258402" cy="5649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76DAC8-8F86-408E-9B24-BBEA424A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524" y="2336801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0BC95B-F06B-48BC-BD8D-35299B5BF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533" y="2336800"/>
              <a:ext cx="0" cy="52210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4042A7-0848-4A62-AA2A-32C062B256E6}"/>
                </a:ext>
              </a:extLst>
            </p:cNvPr>
            <p:cNvCxnSpPr>
              <a:cxnSpLocks/>
            </p:cNvCxnSpPr>
            <p:nvPr/>
          </p:nvCxnSpPr>
          <p:spPr>
            <a:xfrm>
              <a:off x="3474533" y="2355852"/>
              <a:ext cx="1614991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936EFC-3CB7-44AC-A97E-046FC08DF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0393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7AEC48-B334-4E95-AF87-E6A46782E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4469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B3BA2D-F3F1-42FB-831B-8C698D1B8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0579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D45E48-F83A-431D-9B8D-093E1FF17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4655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This is a better situation – we now have less repeating data and no </a:t>
            </a:r>
            <a:r>
              <a:rPr lang="en-GB" sz="1600" b="1" dirty="0">
                <a:solidFill>
                  <a:schemeClr val="tx1"/>
                </a:solidFill>
              </a:rPr>
              <a:t>partial dependencies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However, in the process, we have created a </a:t>
            </a:r>
            <a:r>
              <a:rPr lang="en-GB" sz="1600" b="1" dirty="0">
                <a:solidFill>
                  <a:schemeClr val="tx1"/>
                </a:solidFill>
              </a:rPr>
              <a:t>many-to-many </a:t>
            </a:r>
            <a:r>
              <a:rPr lang="en-GB" sz="1600" dirty="0">
                <a:solidFill>
                  <a:schemeClr val="tx1"/>
                </a:solidFill>
              </a:rPr>
              <a:t>relationship.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endParaRPr lang="en-GB" sz="15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5" name="Group 341">
            <a:extLst>
              <a:ext uri="{FF2B5EF4-FFF2-40B4-BE49-F238E27FC236}">
                <a16:creationId xmlns:a16="http://schemas.microsoft.com/office/drawing/2014/main" id="{A49CF344-DD12-498A-91EC-5CA2DAC89883}"/>
              </a:ext>
            </a:extLst>
          </p:cNvPr>
          <p:cNvGraphicFramePr>
            <a:graphicFrameLocks noGrp="1"/>
          </p:cNvGraphicFramePr>
          <p:nvPr/>
        </p:nvGraphicFramePr>
        <p:xfrm>
          <a:off x="176563" y="2867634"/>
          <a:ext cx="3645586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4661CD-0211-41D0-BE3E-D124CC3BDCAD}"/>
              </a:ext>
            </a:extLst>
          </p:cNvPr>
          <p:cNvGraphicFramePr>
            <a:graphicFrameLocks noGrp="1"/>
          </p:cNvGraphicFramePr>
          <p:nvPr/>
        </p:nvGraphicFramePr>
        <p:xfrm>
          <a:off x="4756066" y="2867634"/>
          <a:ext cx="3311610" cy="2102940"/>
        </p:xfrm>
        <a:graphic>
          <a:graphicData uri="http://schemas.openxmlformats.org/drawingml/2006/table">
            <a:tbl>
              <a:tblPr/>
              <a:tblGrid>
                <a:gridCol w="657470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714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64758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21166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25674889-880B-4B65-A2C2-4D1F8D61559A}"/>
              </a:ext>
            </a:extLst>
          </p:cNvPr>
          <p:cNvSpPr/>
          <p:nvPr/>
        </p:nvSpPr>
        <p:spPr>
          <a:xfrm>
            <a:off x="4765591" y="3692219"/>
            <a:ext cx="3311610" cy="20467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EE4381-E61F-4F69-ADF4-8812D35E40DC}"/>
              </a:ext>
            </a:extLst>
          </p:cNvPr>
          <p:cNvSpPr/>
          <p:nvPr/>
        </p:nvSpPr>
        <p:spPr>
          <a:xfrm>
            <a:off x="189755" y="3689016"/>
            <a:ext cx="3608854" cy="20467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11E482-D606-4B7F-917E-3956CBFAA567}"/>
              </a:ext>
            </a:extLst>
          </p:cNvPr>
          <p:cNvSpPr/>
          <p:nvPr/>
        </p:nvSpPr>
        <p:spPr>
          <a:xfrm>
            <a:off x="190056" y="4336716"/>
            <a:ext cx="3608854" cy="20467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98B528-0173-4980-A5C8-0863B07F8A8E}"/>
              </a:ext>
            </a:extLst>
          </p:cNvPr>
          <p:cNvSpPr/>
          <p:nvPr/>
        </p:nvSpPr>
        <p:spPr>
          <a:xfrm>
            <a:off x="199422" y="5185340"/>
            <a:ext cx="3608854" cy="20467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B2B847-3811-4473-A34D-CB53A7B7AEF0}"/>
              </a:ext>
            </a:extLst>
          </p:cNvPr>
          <p:cNvGrpSpPr/>
          <p:nvPr/>
        </p:nvGrpSpPr>
        <p:grpSpPr>
          <a:xfrm>
            <a:off x="4765590" y="5603897"/>
            <a:ext cx="2300289" cy="571500"/>
            <a:chOff x="4760828" y="5496269"/>
            <a:chExt cx="2300289" cy="571500"/>
          </a:xfrm>
        </p:grpSpPr>
        <p:sp>
          <p:nvSpPr>
            <p:cNvPr id="23" name="Line 423">
              <a:extLst>
                <a:ext uri="{FF2B5EF4-FFF2-40B4-BE49-F238E27FC236}">
                  <a16:creationId xmlns:a16="http://schemas.microsoft.com/office/drawing/2014/main" id="{843D7DE0-82A9-4FE6-8753-4BDE98B96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3941" y="5774875"/>
              <a:ext cx="75565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D1DCB20A-BEBE-4C78-B8D9-E84D8307DE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37049" y="5612204"/>
              <a:ext cx="200025" cy="323850"/>
              <a:chOff x="6772275" y="5305425"/>
              <a:chExt cx="200025" cy="32385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4F65618-FECD-46A5-B868-004228E23E3C}"/>
                  </a:ext>
                </a:extLst>
              </p:cNvPr>
              <p:cNvCxnSpPr/>
              <p:nvPr/>
            </p:nvCxnSpPr>
            <p:spPr>
              <a:xfrm flipV="1">
                <a:off x="6772275" y="5305425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FF4ACC1-077F-4059-A7DF-6033641000EA}"/>
                  </a:ext>
                </a:extLst>
              </p:cNvPr>
              <p:cNvCxnSpPr/>
              <p:nvPr/>
            </p:nvCxnSpPr>
            <p:spPr>
              <a:xfrm>
                <a:off x="6772275" y="5467350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47">
              <a:extLst>
                <a:ext uri="{FF2B5EF4-FFF2-40B4-BE49-F238E27FC236}">
                  <a16:creationId xmlns:a16="http://schemas.microsoft.com/office/drawing/2014/main" id="{E78FE3ED-314F-4D37-9EB3-CC0982653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274" y="5611627"/>
              <a:ext cx="200025" cy="323850"/>
              <a:chOff x="6772275" y="5305425"/>
              <a:chExt cx="200025" cy="32385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60F221C-9294-4FC2-A8D8-3F4FDDEC855D}"/>
                  </a:ext>
                </a:extLst>
              </p:cNvPr>
              <p:cNvCxnSpPr/>
              <p:nvPr/>
            </p:nvCxnSpPr>
            <p:spPr>
              <a:xfrm flipV="1">
                <a:off x="6772275" y="5305425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B523730-C434-45D3-9FAC-67339D079752}"/>
                  </a:ext>
                </a:extLst>
              </p:cNvPr>
              <p:cNvCxnSpPr/>
              <p:nvPr/>
            </p:nvCxnSpPr>
            <p:spPr>
              <a:xfrm>
                <a:off x="6772275" y="5467350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316AED-3C7C-49A4-BE97-1A079E7DE6A2}"/>
                </a:ext>
              </a:extLst>
            </p:cNvPr>
            <p:cNvSpPr/>
            <p:nvPr/>
          </p:nvSpPr>
          <p:spPr bwMode="auto">
            <a:xfrm>
              <a:off x="4760828" y="5505794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AC8ADE-157B-4917-BB0C-76090E3D9C27}"/>
                </a:ext>
              </a:extLst>
            </p:cNvPr>
            <p:cNvSpPr/>
            <p:nvPr/>
          </p:nvSpPr>
          <p:spPr bwMode="auto">
            <a:xfrm>
              <a:off x="6280067" y="5496269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>
                  <a:solidFill>
                    <a:schemeClr val="tx1"/>
                  </a:solidFill>
                </a:rPr>
                <a:t>Course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3B43B3D-9046-4284-85F2-19311A7F40E6}"/>
              </a:ext>
            </a:extLst>
          </p:cNvPr>
          <p:cNvSpPr/>
          <p:nvPr/>
        </p:nvSpPr>
        <p:spPr>
          <a:xfrm>
            <a:off x="5113375" y="3652404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58EE52-6825-4D2C-93F0-14E891389536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1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20764 L -0.14518 -0.20764 L -0.14596 -0.1034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  <p:bldP spid="40" grpId="0" animBg="1"/>
      <p:bldP spid="4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0135DB0-1881-4E07-932F-E9A8327A6AEA}"/>
              </a:ext>
            </a:extLst>
          </p:cNvPr>
          <p:cNvGrpSpPr/>
          <p:nvPr/>
        </p:nvGrpSpPr>
        <p:grpSpPr>
          <a:xfrm>
            <a:off x="3150393" y="2336800"/>
            <a:ext cx="2258402" cy="564947"/>
            <a:chOff x="3150393" y="2336800"/>
            <a:chExt cx="2258402" cy="5649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76DAC8-8F86-408E-9B24-BBEA424A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524" y="2336801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0BC95B-F06B-48BC-BD8D-35299B5BF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533" y="2336800"/>
              <a:ext cx="0" cy="52210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4042A7-0848-4A62-AA2A-32C062B256E6}"/>
                </a:ext>
              </a:extLst>
            </p:cNvPr>
            <p:cNvCxnSpPr>
              <a:cxnSpLocks/>
            </p:cNvCxnSpPr>
            <p:nvPr/>
          </p:nvCxnSpPr>
          <p:spPr>
            <a:xfrm>
              <a:off x="3474533" y="2355852"/>
              <a:ext cx="1614991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936EFC-3CB7-44AC-A97E-046FC08DF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0393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7AEC48-B334-4E95-AF87-E6A46782E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4469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B3BA2D-F3F1-42FB-831B-8C698D1B8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0579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D45E48-F83A-431D-9B8D-093E1FF17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4655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This is a better situation – we now have less repeating data and no </a:t>
            </a:r>
            <a:r>
              <a:rPr lang="en-GB" sz="1600" b="1" dirty="0">
                <a:solidFill>
                  <a:schemeClr val="tx1"/>
                </a:solidFill>
              </a:rPr>
              <a:t>partial dependencies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However, in the process, we have created a </a:t>
            </a:r>
            <a:r>
              <a:rPr lang="en-GB" sz="1600" b="1" dirty="0">
                <a:solidFill>
                  <a:schemeClr val="tx1"/>
                </a:solidFill>
              </a:rPr>
              <a:t>many-to-many </a:t>
            </a:r>
            <a:r>
              <a:rPr lang="en-GB" sz="1600" dirty="0">
                <a:solidFill>
                  <a:schemeClr val="tx1"/>
                </a:solidFill>
              </a:rPr>
              <a:t>relationship.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Luckily, fixing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 is very easy.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endParaRPr lang="en-GB" sz="15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5" name="Group 341">
            <a:extLst>
              <a:ext uri="{FF2B5EF4-FFF2-40B4-BE49-F238E27FC236}">
                <a16:creationId xmlns:a16="http://schemas.microsoft.com/office/drawing/2014/main" id="{A49CF344-DD12-498A-91EC-5CA2DAC89883}"/>
              </a:ext>
            </a:extLst>
          </p:cNvPr>
          <p:cNvGraphicFramePr>
            <a:graphicFrameLocks noGrp="1"/>
          </p:cNvGraphicFramePr>
          <p:nvPr/>
        </p:nvGraphicFramePr>
        <p:xfrm>
          <a:off x="176563" y="2867634"/>
          <a:ext cx="3645586" cy="3886292"/>
        </p:xfrm>
        <a:graphic>
          <a:graphicData uri="http://schemas.openxmlformats.org/drawingml/2006/table">
            <a:tbl>
              <a:tblPr/>
              <a:tblGrid>
                <a:gridCol w="13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4661CD-0211-41D0-BE3E-D124CC3BDCAD}"/>
              </a:ext>
            </a:extLst>
          </p:cNvPr>
          <p:cNvGraphicFramePr>
            <a:graphicFrameLocks noGrp="1"/>
          </p:cNvGraphicFramePr>
          <p:nvPr/>
        </p:nvGraphicFramePr>
        <p:xfrm>
          <a:off x="4756066" y="2867634"/>
          <a:ext cx="3311610" cy="2102940"/>
        </p:xfrm>
        <a:graphic>
          <a:graphicData uri="http://schemas.openxmlformats.org/drawingml/2006/table">
            <a:tbl>
              <a:tblPr/>
              <a:tblGrid>
                <a:gridCol w="657470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714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64758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21166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0208A6B-859D-4F03-BE54-08E9A8ABBD45}"/>
              </a:ext>
            </a:extLst>
          </p:cNvPr>
          <p:cNvSpPr/>
          <p:nvPr/>
        </p:nvSpPr>
        <p:spPr>
          <a:xfrm>
            <a:off x="176563" y="4555925"/>
            <a:ext cx="3645587" cy="6352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609F8-1013-4BE9-AD15-5AF918E7EB2C}"/>
              </a:ext>
            </a:extLst>
          </p:cNvPr>
          <p:cNvSpPr/>
          <p:nvPr/>
        </p:nvSpPr>
        <p:spPr>
          <a:xfrm>
            <a:off x="4755775" y="3251222"/>
            <a:ext cx="3311594" cy="24437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07F41-077A-4B52-A982-1F1BEB7E02C9}"/>
              </a:ext>
            </a:extLst>
          </p:cNvPr>
          <p:cNvGrpSpPr/>
          <p:nvPr/>
        </p:nvGrpSpPr>
        <p:grpSpPr>
          <a:xfrm>
            <a:off x="4765590" y="5603897"/>
            <a:ext cx="2300289" cy="571500"/>
            <a:chOff x="4760828" y="5496269"/>
            <a:chExt cx="2300289" cy="571500"/>
          </a:xfrm>
        </p:grpSpPr>
        <p:sp>
          <p:nvSpPr>
            <p:cNvPr id="43" name="Line 423">
              <a:extLst>
                <a:ext uri="{FF2B5EF4-FFF2-40B4-BE49-F238E27FC236}">
                  <a16:creationId xmlns:a16="http://schemas.microsoft.com/office/drawing/2014/main" id="{3C59C78E-404F-4D30-84CB-ABD012515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3941" y="5774875"/>
              <a:ext cx="75565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E249B20C-9F72-444F-A622-DB26FE559D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37049" y="5612204"/>
              <a:ext cx="200025" cy="323850"/>
              <a:chOff x="6772275" y="5305425"/>
              <a:chExt cx="200025" cy="32385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FCFF86D-F65B-4D99-86D4-77F59651C3BA}"/>
                  </a:ext>
                </a:extLst>
              </p:cNvPr>
              <p:cNvCxnSpPr/>
              <p:nvPr/>
            </p:nvCxnSpPr>
            <p:spPr>
              <a:xfrm flipV="1">
                <a:off x="6772275" y="5305425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0AC3345-3988-4BA7-8890-C5ECD57EF811}"/>
                  </a:ext>
                </a:extLst>
              </p:cNvPr>
              <p:cNvCxnSpPr/>
              <p:nvPr/>
            </p:nvCxnSpPr>
            <p:spPr>
              <a:xfrm>
                <a:off x="6772275" y="5467350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47">
              <a:extLst>
                <a:ext uri="{FF2B5EF4-FFF2-40B4-BE49-F238E27FC236}">
                  <a16:creationId xmlns:a16="http://schemas.microsoft.com/office/drawing/2014/main" id="{E7F4FF07-5B02-458D-BF33-694E6D81E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274" y="5611627"/>
              <a:ext cx="200025" cy="323850"/>
              <a:chOff x="6772275" y="5305425"/>
              <a:chExt cx="200025" cy="32385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DDF058E-87FA-4DE3-9DB0-A1D6C4527165}"/>
                  </a:ext>
                </a:extLst>
              </p:cNvPr>
              <p:cNvCxnSpPr/>
              <p:nvPr/>
            </p:nvCxnSpPr>
            <p:spPr>
              <a:xfrm flipV="1">
                <a:off x="6772275" y="5305425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54BD88A-B9E0-436C-9240-2144FCC65657}"/>
                  </a:ext>
                </a:extLst>
              </p:cNvPr>
              <p:cNvCxnSpPr/>
              <p:nvPr/>
            </p:nvCxnSpPr>
            <p:spPr>
              <a:xfrm>
                <a:off x="6772275" y="5467350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E33A84-38DE-4DB7-ABD5-DA61ACAEB1D4}"/>
                </a:ext>
              </a:extLst>
            </p:cNvPr>
            <p:cNvSpPr/>
            <p:nvPr/>
          </p:nvSpPr>
          <p:spPr bwMode="auto">
            <a:xfrm>
              <a:off x="4760828" y="5505794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DCAD5F-8EB0-4FA9-B585-1C8523F9B743}"/>
                </a:ext>
              </a:extLst>
            </p:cNvPr>
            <p:cNvSpPr/>
            <p:nvPr/>
          </p:nvSpPr>
          <p:spPr bwMode="auto">
            <a:xfrm>
              <a:off x="6280067" y="5496269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>
                  <a:solidFill>
                    <a:schemeClr val="tx1"/>
                  </a:solidFill>
                </a:rPr>
                <a:t>Course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366E-7598-4222-8E78-DD4DDFC018F0}"/>
              </a:ext>
            </a:extLst>
          </p:cNvPr>
          <p:cNvSpPr/>
          <p:nvPr/>
        </p:nvSpPr>
        <p:spPr>
          <a:xfrm>
            <a:off x="4765590" y="4101560"/>
            <a:ext cx="3311594" cy="24437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7B79C-AFA5-45F7-BD4F-2ABC0928731B}"/>
              </a:ext>
            </a:extLst>
          </p:cNvPr>
          <p:cNvSpPr/>
          <p:nvPr/>
        </p:nvSpPr>
        <p:spPr>
          <a:xfrm>
            <a:off x="4770267" y="4310321"/>
            <a:ext cx="3311594" cy="24437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5F8F47F-17D4-49F8-BE07-0DD84F7A5A51}"/>
              </a:ext>
            </a:extLst>
          </p:cNvPr>
          <p:cNvSpPr/>
          <p:nvPr/>
        </p:nvSpPr>
        <p:spPr>
          <a:xfrm>
            <a:off x="3429192" y="4512336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F4854CD-6D44-42BB-AEA0-69A398590BC5}"/>
              </a:ext>
            </a:extLst>
          </p:cNvPr>
          <p:cNvSpPr/>
          <p:nvPr/>
        </p:nvSpPr>
        <p:spPr>
          <a:xfrm>
            <a:off x="3429192" y="4740175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53E2BB-2182-4F08-AC5B-6D334538A58E}"/>
              </a:ext>
            </a:extLst>
          </p:cNvPr>
          <p:cNvSpPr/>
          <p:nvPr/>
        </p:nvSpPr>
        <p:spPr>
          <a:xfrm>
            <a:off x="3429192" y="4970574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54A9D-0D6F-4335-8633-D75259BE8ECD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C -0.00026 -0.11157 -0.00039 -0.22268 -0.00052 -0.33379 L 0.125 -0.33379 C 0.12513 -0.28472 0.12526 -0.23564 0.12552 -0.18657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0139 C -0.00078 -0.12338 -0.00091 -0.24537 -0.00104 -0.36713 L 0.12552 -0.36898 C 0.12526 -0.27778 0.12513 -0.18634 0.125 -0.09491 " pathEditMode="relative" ptsTypes="AAAA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0.00069 C -0.00026 -0.13402 -0.00039 -0.26736 -0.00052 -0.40069 L 0.125 -0.40069 C 0.12474 -0.2993 0.12461 -0.19768 0.12448 -0.09606 " pathEditMode="relative" ptsTypes="AA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DB98E-9813-40CD-8737-EE1E821B5E1A}"/>
              </a:ext>
            </a:extLst>
          </p:cNvPr>
          <p:cNvGrpSpPr/>
          <p:nvPr/>
        </p:nvGrpSpPr>
        <p:grpSpPr>
          <a:xfrm>
            <a:off x="3826668" y="2336800"/>
            <a:ext cx="1848827" cy="564947"/>
            <a:chOff x="3826668" y="2336800"/>
            <a:chExt cx="1848827" cy="5649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76DAC8-8F86-408E-9B24-BBEA424A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6224" y="2336801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0BC95B-F06B-48BC-BD8D-35299B5BF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0808" y="2336800"/>
              <a:ext cx="0" cy="52210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4042A7-0848-4A62-AA2A-32C062B25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33850" y="2355852"/>
              <a:ext cx="1222374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936EFC-3CB7-44AC-A97E-046FC08DF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6668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7AEC48-B334-4E95-AF87-E6A46782E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0744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B3BA2D-F3F1-42FB-831B-8C698D1B8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7279" y="2643964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D45E48-F83A-431D-9B8D-093E1FF17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51355" y="2637995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This is a better situation – we now have less repeating data and no </a:t>
            </a:r>
            <a:r>
              <a:rPr lang="en-GB" sz="1600" b="1" dirty="0">
                <a:solidFill>
                  <a:schemeClr val="tx1"/>
                </a:solidFill>
              </a:rPr>
              <a:t>partial dependencies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However, in the process, we have created a </a:t>
            </a:r>
            <a:r>
              <a:rPr lang="en-GB" sz="1600" b="1" dirty="0">
                <a:solidFill>
                  <a:schemeClr val="tx1"/>
                </a:solidFill>
              </a:rPr>
              <a:t>many-to-many </a:t>
            </a:r>
            <a:r>
              <a:rPr lang="en-GB" sz="1600" dirty="0">
                <a:solidFill>
                  <a:schemeClr val="tx1"/>
                </a:solidFill>
              </a:rPr>
              <a:t>relationship.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Luckily, fixing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 is very easy.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We still have a lot of repeating data in the student table and the large </a:t>
            </a:r>
            <a:r>
              <a:rPr lang="en-GB" sz="1600" b="1" dirty="0">
                <a:solidFill>
                  <a:schemeClr val="tx1"/>
                </a:solidFill>
              </a:rPr>
              <a:t>composite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key</a:t>
            </a:r>
            <a:r>
              <a:rPr lang="en-GB" sz="1600" dirty="0">
                <a:solidFill>
                  <a:schemeClr val="tx1"/>
                </a:solidFill>
              </a:rPr>
              <a:t>. A neat </a:t>
            </a:r>
            <a:r>
              <a:rPr lang="en-GB" sz="1600" b="1" dirty="0">
                <a:solidFill>
                  <a:schemeClr val="tx1"/>
                </a:solidFill>
              </a:rPr>
              <a:t>primary key </a:t>
            </a:r>
            <a:r>
              <a:rPr lang="en-GB" sz="1600" dirty="0">
                <a:solidFill>
                  <a:schemeClr val="tx1"/>
                </a:solidFill>
              </a:rPr>
              <a:t>like </a:t>
            </a:r>
            <a:r>
              <a:rPr lang="en-GB" sz="1600" i="1" dirty="0">
                <a:solidFill>
                  <a:schemeClr val="tx1"/>
                </a:solidFill>
              </a:rPr>
              <a:t>student number </a:t>
            </a:r>
            <a:r>
              <a:rPr lang="en-GB" sz="1600" dirty="0">
                <a:solidFill>
                  <a:schemeClr val="tx1"/>
                </a:solidFill>
              </a:rPr>
              <a:t>would be much better.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07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date of birth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gender,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4661CD-0211-41D0-BE3E-D124CC3B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87387"/>
              </p:ext>
            </p:extLst>
          </p:nvPr>
        </p:nvGraphicFramePr>
        <p:xfrm>
          <a:off x="5022766" y="2867634"/>
          <a:ext cx="3311610" cy="2102940"/>
        </p:xfrm>
        <a:graphic>
          <a:graphicData uri="http://schemas.openxmlformats.org/drawingml/2006/table">
            <a:tbl>
              <a:tblPr/>
              <a:tblGrid>
                <a:gridCol w="657470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714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64758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21166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1FEE4381-E61F-4F69-ADF4-8812D35E40DC}"/>
              </a:ext>
            </a:extLst>
          </p:cNvPr>
          <p:cNvSpPr/>
          <p:nvPr/>
        </p:nvSpPr>
        <p:spPr>
          <a:xfrm>
            <a:off x="891774" y="3263115"/>
            <a:ext cx="3635950" cy="626952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07F41-077A-4B52-A982-1F1BEB7E02C9}"/>
              </a:ext>
            </a:extLst>
          </p:cNvPr>
          <p:cNvGrpSpPr/>
          <p:nvPr/>
        </p:nvGrpSpPr>
        <p:grpSpPr>
          <a:xfrm>
            <a:off x="5032290" y="5603897"/>
            <a:ext cx="2300289" cy="571500"/>
            <a:chOff x="4760828" y="5496269"/>
            <a:chExt cx="2300289" cy="571500"/>
          </a:xfrm>
        </p:grpSpPr>
        <p:sp>
          <p:nvSpPr>
            <p:cNvPr id="43" name="Line 423">
              <a:extLst>
                <a:ext uri="{FF2B5EF4-FFF2-40B4-BE49-F238E27FC236}">
                  <a16:creationId xmlns:a16="http://schemas.microsoft.com/office/drawing/2014/main" id="{3C59C78E-404F-4D30-84CB-ABD012515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3941" y="5774875"/>
              <a:ext cx="75565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E249B20C-9F72-444F-A622-DB26FE559D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37049" y="5612204"/>
              <a:ext cx="200025" cy="323850"/>
              <a:chOff x="6772275" y="5305425"/>
              <a:chExt cx="200025" cy="32385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FCFF86D-F65B-4D99-86D4-77F59651C3BA}"/>
                  </a:ext>
                </a:extLst>
              </p:cNvPr>
              <p:cNvCxnSpPr/>
              <p:nvPr/>
            </p:nvCxnSpPr>
            <p:spPr>
              <a:xfrm flipV="1">
                <a:off x="6772275" y="5305425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0AC3345-3988-4BA7-8890-C5ECD57EF811}"/>
                  </a:ext>
                </a:extLst>
              </p:cNvPr>
              <p:cNvCxnSpPr/>
              <p:nvPr/>
            </p:nvCxnSpPr>
            <p:spPr>
              <a:xfrm>
                <a:off x="6772275" y="5467350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47">
              <a:extLst>
                <a:ext uri="{FF2B5EF4-FFF2-40B4-BE49-F238E27FC236}">
                  <a16:creationId xmlns:a16="http://schemas.microsoft.com/office/drawing/2014/main" id="{E7F4FF07-5B02-458D-BF33-694E6D81E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274" y="5611627"/>
              <a:ext cx="200025" cy="323850"/>
              <a:chOff x="6772275" y="5305425"/>
              <a:chExt cx="200025" cy="32385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DDF058E-87FA-4DE3-9DB0-A1D6C4527165}"/>
                  </a:ext>
                </a:extLst>
              </p:cNvPr>
              <p:cNvCxnSpPr/>
              <p:nvPr/>
            </p:nvCxnSpPr>
            <p:spPr>
              <a:xfrm flipV="1">
                <a:off x="6772275" y="5305425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54BD88A-B9E0-436C-9240-2144FCC65657}"/>
                  </a:ext>
                </a:extLst>
              </p:cNvPr>
              <p:cNvCxnSpPr/>
              <p:nvPr/>
            </p:nvCxnSpPr>
            <p:spPr>
              <a:xfrm>
                <a:off x="6772275" y="5467350"/>
                <a:ext cx="200025" cy="161925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E33A84-38DE-4DB7-ABD5-DA61ACAEB1D4}"/>
                </a:ext>
              </a:extLst>
            </p:cNvPr>
            <p:cNvSpPr/>
            <p:nvPr/>
          </p:nvSpPr>
          <p:spPr bwMode="auto">
            <a:xfrm>
              <a:off x="4760828" y="5505794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DCAD5F-8EB0-4FA9-B585-1C8523F9B743}"/>
                </a:ext>
              </a:extLst>
            </p:cNvPr>
            <p:cNvSpPr/>
            <p:nvPr/>
          </p:nvSpPr>
          <p:spPr bwMode="auto">
            <a:xfrm>
              <a:off x="6280067" y="5496269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>
                  <a:solidFill>
                    <a:schemeClr val="tx1"/>
                  </a:solidFill>
                </a:rPr>
                <a:t>Course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1" name="Group 341">
            <a:extLst>
              <a:ext uri="{FF2B5EF4-FFF2-40B4-BE49-F238E27FC236}">
                <a16:creationId xmlns:a16="http://schemas.microsoft.com/office/drawing/2014/main" id="{25E5C458-7575-49D8-B2CF-F9ABAACE7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871"/>
              </p:ext>
            </p:extLst>
          </p:nvPr>
        </p:nvGraphicFramePr>
        <p:xfrm>
          <a:off x="202854" y="2858298"/>
          <a:ext cx="4324870" cy="3886292"/>
        </p:xfrm>
        <a:graphic>
          <a:graphicData uri="http://schemas.openxmlformats.org/drawingml/2006/table">
            <a:tbl>
              <a:tblPr/>
              <a:tblGrid>
                <a:gridCol w="68369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6935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977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4325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5271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92678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4683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119976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20749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8829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7590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91609F8-1013-4BE9-AD15-5AF918E7EB2C}"/>
              </a:ext>
            </a:extLst>
          </p:cNvPr>
          <p:cNvSpPr/>
          <p:nvPr/>
        </p:nvSpPr>
        <p:spPr>
          <a:xfrm>
            <a:off x="213563" y="2867633"/>
            <a:ext cx="672262" cy="3637941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08A6B-859D-4F03-BE54-08E9A8ABBD45}"/>
              </a:ext>
            </a:extLst>
          </p:cNvPr>
          <p:cNvSpPr/>
          <p:nvPr/>
        </p:nvSpPr>
        <p:spPr>
          <a:xfrm>
            <a:off x="885825" y="2858298"/>
            <a:ext cx="2219325" cy="38060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21147-FADC-4775-93FF-CF6EA76C2FEA}"/>
              </a:ext>
            </a:extLst>
          </p:cNvPr>
          <p:cNvSpPr/>
          <p:nvPr/>
        </p:nvSpPr>
        <p:spPr>
          <a:xfrm>
            <a:off x="3788121" y="2864871"/>
            <a:ext cx="739603" cy="38060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13B4A9-7C68-4CBC-85FD-D9677C6D3B99}"/>
              </a:ext>
            </a:extLst>
          </p:cNvPr>
          <p:cNvSpPr/>
          <p:nvPr/>
        </p:nvSpPr>
        <p:spPr>
          <a:xfrm>
            <a:off x="881806" y="3902160"/>
            <a:ext cx="3635950" cy="626952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3C466D-25C0-487C-B948-0DDFC92A07BC}"/>
              </a:ext>
            </a:extLst>
          </p:cNvPr>
          <p:cNvSpPr/>
          <p:nvPr/>
        </p:nvSpPr>
        <p:spPr>
          <a:xfrm>
            <a:off x="881806" y="4540610"/>
            <a:ext cx="3635950" cy="62695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3F3879-C8B1-4546-83AE-A6B922D00124}"/>
              </a:ext>
            </a:extLst>
          </p:cNvPr>
          <p:cNvSpPr/>
          <p:nvPr/>
        </p:nvSpPr>
        <p:spPr>
          <a:xfrm>
            <a:off x="891774" y="5176897"/>
            <a:ext cx="3635950" cy="626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7DCBF6-2A8B-4FAE-964D-3F8D4D9FB4E5}"/>
              </a:ext>
            </a:extLst>
          </p:cNvPr>
          <p:cNvSpPr/>
          <p:nvPr/>
        </p:nvSpPr>
        <p:spPr>
          <a:xfrm>
            <a:off x="892286" y="5822609"/>
            <a:ext cx="3635950" cy="692487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38CDF1-9C59-46F3-AFDF-9F6EE8707644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49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we spot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relationship, we can fix it by: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Creating a linking table.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Assigning the </a:t>
            </a:r>
            <a:r>
              <a:rPr lang="en-GB" sz="1600" b="1" dirty="0">
                <a:solidFill>
                  <a:schemeClr val="tx1"/>
                </a:solidFill>
              </a:rPr>
              <a:t>primary keys</a:t>
            </a:r>
            <a:r>
              <a:rPr lang="en-GB" sz="1600" dirty="0">
                <a:solidFill>
                  <a:schemeClr val="tx1"/>
                </a:solidFill>
              </a:rPr>
              <a:t> from the two initial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as the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 for the new linking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Flipping the </a:t>
            </a:r>
            <a:r>
              <a:rPr lang="en-GB" sz="1600" b="1" dirty="0">
                <a:solidFill>
                  <a:schemeClr val="tx1"/>
                </a:solidFill>
              </a:rPr>
              <a:t>M:M</a:t>
            </a:r>
            <a:r>
              <a:rPr lang="en-GB" sz="1600" dirty="0">
                <a:solidFill>
                  <a:schemeClr val="tx1"/>
                </a:solidFill>
              </a:rPr>
              <a:t> crows-feet relationship to become two separate </a:t>
            </a:r>
            <a:r>
              <a:rPr lang="en-GB" sz="1600" b="1" dirty="0">
                <a:solidFill>
                  <a:schemeClr val="tx1"/>
                </a:solidFill>
              </a:rPr>
              <a:t>1:M </a:t>
            </a:r>
            <a:r>
              <a:rPr lang="en-GB" sz="1600" dirty="0">
                <a:solidFill>
                  <a:schemeClr val="tx1"/>
                </a:solidFill>
              </a:rPr>
              <a:t>relationships joined by the new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endParaRPr lang="en-GB" sz="15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C87F41B-A130-41B0-892E-13EE2B546DC5}"/>
              </a:ext>
            </a:extLst>
          </p:cNvPr>
          <p:cNvCxnSpPr>
            <a:cxnSpLocks/>
            <a:stCxn id="76" idx="3"/>
            <a:endCxn id="87" idx="1"/>
          </p:cNvCxnSpPr>
          <p:nvPr/>
        </p:nvCxnSpPr>
        <p:spPr>
          <a:xfrm>
            <a:off x="2250406" y="4136797"/>
            <a:ext cx="4016304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0B3B3FB-BDCC-4F72-93FD-3A64A62445F3}"/>
              </a:ext>
            </a:extLst>
          </p:cNvPr>
          <p:cNvGrpSpPr/>
          <p:nvPr/>
        </p:nvGrpSpPr>
        <p:grpSpPr>
          <a:xfrm>
            <a:off x="2138926" y="3497230"/>
            <a:ext cx="749300" cy="904486"/>
            <a:chOff x="2442966" y="1713108"/>
            <a:chExt cx="749300" cy="90448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AFB9FAA-0DA7-4D8E-A3DF-CDA04F9F436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2BAD480-60CA-4D6F-A85B-84EBC07E6439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C824C9-9EBE-4638-A0DD-E0E76B57E5E3}"/>
              </a:ext>
            </a:extLst>
          </p:cNvPr>
          <p:cNvGrpSpPr/>
          <p:nvPr/>
        </p:nvGrpSpPr>
        <p:grpSpPr>
          <a:xfrm flipH="1">
            <a:off x="5621574" y="3497230"/>
            <a:ext cx="749300" cy="904486"/>
            <a:chOff x="2442966" y="1713108"/>
            <a:chExt cx="749300" cy="90448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C3C2A0-1A00-4F35-ADAE-87348B935E7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3252FAA-1270-4030-9483-612F49432C92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B758E79-E929-43A7-AAF6-B462D9779289}"/>
              </a:ext>
            </a:extLst>
          </p:cNvPr>
          <p:cNvSpPr txBox="1"/>
          <p:nvPr/>
        </p:nvSpPr>
        <p:spPr>
          <a:xfrm>
            <a:off x="3859565" y="3659027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M:M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0F54B8F-72B4-499D-B941-627C80287207}"/>
              </a:ext>
            </a:extLst>
          </p:cNvPr>
          <p:cNvSpPr/>
          <p:nvPr/>
        </p:nvSpPr>
        <p:spPr>
          <a:xfrm>
            <a:off x="200788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0920FA1-6C13-4738-AAC5-9E097B95E95F}"/>
              </a:ext>
            </a:extLst>
          </p:cNvPr>
          <p:cNvGrpSpPr/>
          <p:nvPr/>
        </p:nvGrpSpPr>
        <p:grpSpPr>
          <a:xfrm rot="16200000">
            <a:off x="489865" y="3324064"/>
            <a:ext cx="345764" cy="911560"/>
            <a:chOff x="3159671" y="1238250"/>
            <a:chExt cx="1849821" cy="487679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B162732-9D03-4A06-8FEC-87FBD0089A06}"/>
                </a:ext>
              </a:extLst>
            </p:cNvPr>
            <p:cNvSpPr/>
            <p:nvPr/>
          </p:nvSpPr>
          <p:spPr>
            <a:xfrm>
              <a:off x="3495998" y="3424399"/>
              <a:ext cx="1009002" cy="2690650"/>
            </a:xfrm>
            <a:custGeom>
              <a:avLst/>
              <a:gdLst>
                <a:gd name="connsiteX0" fmla="*/ 1009002 w 1009002"/>
                <a:gd name="connsiteY0" fmla="*/ 2186150 h 2690650"/>
                <a:gd name="connsiteX1" fmla="*/ 504501 w 1009002"/>
                <a:gd name="connsiteY1" fmla="*/ 2690651 h 2690650"/>
                <a:gd name="connsiteX2" fmla="*/ 0 w 1009002"/>
                <a:gd name="connsiteY2" fmla="*/ 2186150 h 2690650"/>
                <a:gd name="connsiteX3" fmla="*/ 168173 w 1009002"/>
                <a:gd name="connsiteY3" fmla="*/ 2017986 h 2690650"/>
                <a:gd name="connsiteX4" fmla="*/ 0 w 1009002"/>
                <a:gd name="connsiteY4" fmla="*/ 1849822 h 2690650"/>
                <a:gd name="connsiteX5" fmla="*/ 168173 w 1009002"/>
                <a:gd name="connsiteY5" fmla="*/ 1681658 h 2690650"/>
                <a:gd name="connsiteX6" fmla="*/ 168173 w 1009002"/>
                <a:gd name="connsiteY6" fmla="*/ 1261243 h 2690650"/>
                <a:gd name="connsiteX7" fmla="*/ 0 w 1009002"/>
                <a:gd name="connsiteY7" fmla="*/ 1093080 h 2690650"/>
                <a:gd name="connsiteX8" fmla="*/ 168173 w 1009002"/>
                <a:gd name="connsiteY8" fmla="*/ 924916 h 2690650"/>
                <a:gd name="connsiteX9" fmla="*/ 0 w 1009002"/>
                <a:gd name="connsiteY9" fmla="*/ 756752 h 2690650"/>
                <a:gd name="connsiteX10" fmla="*/ 168173 w 1009002"/>
                <a:gd name="connsiteY10" fmla="*/ 588578 h 2690650"/>
                <a:gd name="connsiteX11" fmla="*/ 168173 w 1009002"/>
                <a:gd name="connsiteY11" fmla="*/ 0 h 2690650"/>
                <a:gd name="connsiteX12" fmla="*/ 1009002 w 1009002"/>
                <a:gd name="connsiteY12" fmla="*/ 0 h 26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002" h="2690650">
                  <a:moveTo>
                    <a:pt x="1009002" y="2186150"/>
                  </a:moveTo>
                  <a:lnTo>
                    <a:pt x="504501" y="2690651"/>
                  </a:lnTo>
                  <a:lnTo>
                    <a:pt x="0" y="2186150"/>
                  </a:lnTo>
                  <a:lnTo>
                    <a:pt x="168173" y="2017986"/>
                  </a:lnTo>
                  <a:lnTo>
                    <a:pt x="0" y="1849822"/>
                  </a:lnTo>
                  <a:lnTo>
                    <a:pt x="168173" y="1681658"/>
                  </a:lnTo>
                  <a:lnTo>
                    <a:pt x="168173" y="1261243"/>
                  </a:lnTo>
                  <a:lnTo>
                    <a:pt x="0" y="1093080"/>
                  </a:lnTo>
                  <a:lnTo>
                    <a:pt x="168173" y="924916"/>
                  </a:lnTo>
                  <a:lnTo>
                    <a:pt x="0" y="756752"/>
                  </a:lnTo>
                  <a:lnTo>
                    <a:pt x="168173" y="588578"/>
                  </a:lnTo>
                  <a:lnTo>
                    <a:pt x="168173" y="0"/>
                  </a:lnTo>
                  <a:lnTo>
                    <a:pt x="1009002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81" name="Graphic 3">
              <a:extLst>
                <a:ext uri="{FF2B5EF4-FFF2-40B4-BE49-F238E27FC236}">
                  <a16:creationId xmlns:a16="http://schemas.microsoft.com/office/drawing/2014/main" id="{4628D72D-BF57-4896-862D-F44F43396C1F}"/>
                </a:ext>
              </a:extLst>
            </p:cNvPr>
            <p:cNvGrpSpPr/>
            <p:nvPr/>
          </p:nvGrpSpPr>
          <p:grpSpPr>
            <a:xfrm>
              <a:off x="4084586" y="3424399"/>
              <a:ext cx="168163" cy="2017985"/>
              <a:chOff x="4084586" y="3424399"/>
              <a:chExt cx="168163" cy="2017985"/>
            </a:xfrm>
            <a:solidFill>
              <a:srgbClr val="B3B3B3"/>
            </a:solidFill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7468BA1-4A09-42E5-B292-FA98A75FE310}"/>
                  </a:ext>
                </a:extLst>
              </p:cNvPr>
              <p:cNvSpPr/>
              <p:nvPr/>
            </p:nvSpPr>
            <p:spPr>
              <a:xfrm>
                <a:off x="4084586" y="3424399"/>
                <a:ext cx="168163" cy="1681657"/>
              </a:xfrm>
              <a:custGeom>
                <a:avLst/>
                <a:gdLst>
                  <a:gd name="connsiteX0" fmla="*/ 0 w 168163"/>
                  <a:gd name="connsiteY0" fmla="*/ 0 h 1681657"/>
                  <a:gd name="connsiteX1" fmla="*/ 168164 w 168163"/>
                  <a:gd name="connsiteY1" fmla="*/ 0 h 1681657"/>
                  <a:gd name="connsiteX2" fmla="*/ 168164 w 168163"/>
                  <a:gd name="connsiteY2" fmla="*/ 1681658 h 1681657"/>
                  <a:gd name="connsiteX3" fmla="*/ 0 w 168163"/>
                  <a:gd name="connsiteY3" fmla="*/ 1681658 h 168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57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58"/>
                    </a:lnTo>
                    <a:lnTo>
                      <a:pt x="0" y="1681658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68A2B8F-E429-43BB-B268-BDA647A56D76}"/>
                  </a:ext>
                </a:extLst>
              </p:cNvPr>
              <p:cNvSpPr/>
              <p:nvPr/>
            </p:nvSpPr>
            <p:spPr>
              <a:xfrm>
                <a:off x="4084586" y="5274221"/>
                <a:ext cx="168163" cy="168163"/>
              </a:xfrm>
              <a:custGeom>
                <a:avLst/>
                <a:gdLst>
                  <a:gd name="connsiteX0" fmla="*/ 0 w 168163"/>
                  <a:gd name="connsiteY0" fmla="*/ 0 h 168163"/>
                  <a:gd name="connsiteX1" fmla="*/ 168164 w 168163"/>
                  <a:gd name="connsiteY1" fmla="*/ 0 h 168163"/>
                  <a:gd name="connsiteX2" fmla="*/ 168164 w 168163"/>
                  <a:gd name="connsiteY2" fmla="*/ 168164 h 168163"/>
                  <a:gd name="connsiteX3" fmla="*/ 0 w 168163"/>
                  <a:gd name="connsiteY3" fmla="*/ 168164 h 16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3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4"/>
                    </a:lnTo>
                    <a:lnTo>
                      <a:pt x="0" y="16816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B770AD9-FB45-4A3F-97B8-04FCC5784A0C}"/>
                </a:ext>
              </a:extLst>
            </p:cNvPr>
            <p:cNvSpPr/>
            <p:nvPr/>
          </p:nvSpPr>
          <p:spPr>
            <a:xfrm>
              <a:off x="3159671" y="1238250"/>
              <a:ext cx="1849821" cy="1849821"/>
            </a:xfrm>
            <a:custGeom>
              <a:avLst/>
              <a:gdLst>
                <a:gd name="connsiteX0" fmla="*/ 252251 w 1849821"/>
                <a:gd name="connsiteY0" fmla="*/ 0 h 1849821"/>
                <a:gd name="connsiteX1" fmla="*/ 1597571 w 1849821"/>
                <a:gd name="connsiteY1" fmla="*/ 0 h 1849821"/>
                <a:gd name="connsiteX2" fmla="*/ 1849822 w 1849821"/>
                <a:gd name="connsiteY2" fmla="*/ 252251 h 1849821"/>
                <a:gd name="connsiteX3" fmla="*/ 1849822 w 1849821"/>
                <a:gd name="connsiteY3" fmla="*/ 1597571 h 1849821"/>
                <a:gd name="connsiteX4" fmla="*/ 1597571 w 1849821"/>
                <a:gd name="connsiteY4" fmla="*/ 1849822 h 1849821"/>
                <a:gd name="connsiteX5" fmla="*/ 252251 w 1849821"/>
                <a:gd name="connsiteY5" fmla="*/ 1849822 h 1849821"/>
                <a:gd name="connsiteX6" fmla="*/ 0 w 1849821"/>
                <a:gd name="connsiteY6" fmla="*/ 1597571 h 1849821"/>
                <a:gd name="connsiteX7" fmla="*/ 0 w 1849821"/>
                <a:gd name="connsiteY7" fmla="*/ 252251 h 1849821"/>
                <a:gd name="connsiteX8" fmla="*/ 252251 w 1849821"/>
                <a:gd name="connsiteY8" fmla="*/ 0 h 18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21" h="1849821">
                  <a:moveTo>
                    <a:pt x="252251" y="0"/>
                  </a:moveTo>
                  <a:lnTo>
                    <a:pt x="1597571" y="0"/>
                  </a:lnTo>
                  <a:cubicBezTo>
                    <a:pt x="1736893" y="0"/>
                    <a:pt x="1849822" y="112919"/>
                    <a:pt x="1849822" y="252251"/>
                  </a:cubicBezTo>
                  <a:lnTo>
                    <a:pt x="1849822" y="1597571"/>
                  </a:lnTo>
                  <a:cubicBezTo>
                    <a:pt x="1849822" y="1736893"/>
                    <a:pt x="1736903" y="1849822"/>
                    <a:pt x="1597571" y="1849822"/>
                  </a:cubicBezTo>
                  <a:lnTo>
                    <a:pt x="252251" y="1849822"/>
                  </a:lnTo>
                  <a:cubicBezTo>
                    <a:pt x="112928" y="1849822"/>
                    <a:pt x="0" y="1736903"/>
                    <a:pt x="0" y="1597571"/>
                  </a:cubicBezTo>
                  <a:lnTo>
                    <a:pt x="0" y="252251"/>
                  </a:lnTo>
                  <a:cubicBezTo>
                    <a:pt x="0" y="112919"/>
                    <a:pt x="112928" y="0"/>
                    <a:pt x="252251" y="0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C1CC77-DCDA-4D26-B4A1-5E956890EA6A}"/>
                </a:ext>
              </a:extLst>
            </p:cNvPr>
            <p:cNvSpPr/>
            <p:nvPr/>
          </p:nvSpPr>
          <p:spPr>
            <a:xfrm>
              <a:off x="3495998" y="3088071"/>
              <a:ext cx="1177156" cy="336327"/>
            </a:xfrm>
            <a:custGeom>
              <a:avLst/>
              <a:gdLst>
                <a:gd name="connsiteX0" fmla="*/ 0 w 1177156"/>
                <a:gd name="connsiteY0" fmla="*/ 0 h 336327"/>
                <a:gd name="connsiteX1" fmla="*/ 1177157 w 1177156"/>
                <a:gd name="connsiteY1" fmla="*/ 0 h 336327"/>
                <a:gd name="connsiteX2" fmla="*/ 1177157 w 1177156"/>
                <a:gd name="connsiteY2" fmla="*/ 336328 h 336327"/>
                <a:gd name="connsiteX3" fmla="*/ 0 w 1177156"/>
                <a:gd name="connsiteY3" fmla="*/ 336328 h 3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56" h="336327">
                  <a:moveTo>
                    <a:pt x="0" y="0"/>
                  </a:moveTo>
                  <a:lnTo>
                    <a:pt x="1177157" y="0"/>
                  </a:lnTo>
                  <a:lnTo>
                    <a:pt x="1177157" y="336328"/>
                  </a:lnTo>
                  <a:lnTo>
                    <a:pt x="0" y="336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84C3AAD-0AF5-4B21-8B76-D863E4BB3029}"/>
                </a:ext>
              </a:extLst>
            </p:cNvPr>
            <p:cNvSpPr/>
            <p:nvPr/>
          </p:nvSpPr>
          <p:spPr>
            <a:xfrm>
              <a:off x="3832336" y="1574577"/>
              <a:ext cx="504501" cy="504501"/>
            </a:xfrm>
            <a:custGeom>
              <a:avLst/>
              <a:gdLst>
                <a:gd name="connsiteX0" fmla="*/ 504501 w 504501"/>
                <a:gd name="connsiteY0" fmla="*/ 252251 h 504501"/>
                <a:gd name="connsiteX1" fmla="*/ 252251 w 504501"/>
                <a:gd name="connsiteY1" fmla="*/ 504501 h 504501"/>
                <a:gd name="connsiteX2" fmla="*/ 0 w 504501"/>
                <a:gd name="connsiteY2" fmla="*/ 252251 h 504501"/>
                <a:gd name="connsiteX3" fmla="*/ 252251 w 504501"/>
                <a:gd name="connsiteY3" fmla="*/ 0 h 504501"/>
                <a:gd name="connsiteX4" fmla="*/ 504501 w 504501"/>
                <a:gd name="connsiteY4" fmla="*/ 252251 h 50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01" h="504501">
                  <a:moveTo>
                    <a:pt x="504501" y="252251"/>
                  </a:moveTo>
                  <a:cubicBezTo>
                    <a:pt x="504501" y="391565"/>
                    <a:pt x="391565" y="504501"/>
                    <a:pt x="252251" y="504501"/>
                  </a:cubicBezTo>
                  <a:cubicBezTo>
                    <a:pt x="112936" y="504501"/>
                    <a:pt x="0" y="391565"/>
                    <a:pt x="0" y="252251"/>
                  </a:cubicBezTo>
                  <a:cubicBezTo>
                    <a:pt x="0" y="112936"/>
                    <a:pt x="112936" y="0"/>
                    <a:pt x="252251" y="0"/>
                  </a:cubicBezTo>
                  <a:cubicBezTo>
                    <a:pt x="391565" y="0"/>
                    <a:pt x="504501" y="112936"/>
                    <a:pt x="504501" y="2522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CD8B012-D7C2-4E19-B767-1209C0E0FFE3}"/>
              </a:ext>
            </a:extLst>
          </p:cNvPr>
          <p:cNvSpPr/>
          <p:nvPr/>
        </p:nvSpPr>
        <p:spPr>
          <a:xfrm>
            <a:off x="6266710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Course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641615-EC36-4B33-9B4A-C44F541A157A}"/>
              </a:ext>
            </a:extLst>
          </p:cNvPr>
          <p:cNvGrpSpPr/>
          <p:nvPr/>
        </p:nvGrpSpPr>
        <p:grpSpPr>
          <a:xfrm>
            <a:off x="6274088" y="3595880"/>
            <a:ext cx="1975569" cy="372562"/>
            <a:chOff x="6066040" y="3595880"/>
            <a:chExt cx="1975569" cy="37256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EBDCF3A-D05A-4D8C-AD65-71BB1EACFFD1}"/>
                </a:ext>
              </a:extLst>
            </p:cNvPr>
            <p:cNvGrpSpPr/>
            <p:nvPr/>
          </p:nvGrpSpPr>
          <p:grpSpPr>
            <a:xfrm rot="16200000">
              <a:off x="6348938" y="3339780"/>
              <a:ext cx="345764" cy="911560"/>
              <a:chOff x="3159671" y="1238250"/>
              <a:chExt cx="1849821" cy="4876799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5112350-28A7-4A92-9C26-D63102E4DA8D}"/>
                  </a:ext>
                </a:extLst>
              </p:cNvPr>
              <p:cNvSpPr/>
              <p:nvPr/>
            </p:nvSpPr>
            <p:spPr>
              <a:xfrm>
                <a:off x="3495998" y="3424399"/>
                <a:ext cx="1009002" cy="2690650"/>
              </a:xfrm>
              <a:custGeom>
                <a:avLst/>
                <a:gdLst>
                  <a:gd name="connsiteX0" fmla="*/ 1009002 w 1009002"/>
                  <a:gd name="connsiteY0" fmla="*/ 2186150 h 2690650"/>
                  <a:gd name="connsiteX1" fmla="*/ 504501 w 1009002"/>
                  <a:gd name="connsiteY1" fmla="*/ 2690651 h 2690650"/>
                  <a:gd name="connsiteX2" fmla="*/ 0 w 1009002"/>
                  <a:gd name="connsiteY2" fmla="*/ 2186150 h 2690650"/>
                  <a:gd name="connsiteX3" fmla="*/ 168173 w 1009002"/>
                  <a:gd name="connsiteY3" fmla="*/ 2017986 h 2690650"/>
                  <a:gd name="connsiteX4" fmla="*/ 0 w 1009002"/>
                  <a:gd name="connsiteY4" fmla="*/ 1849822 h 2690650"/>
                  <a:gd name="connsiteX5" fmla="*/ 168173 w 1009002"/>
                  <a:gd name="connsiteY5" fmla="*/ 1681658 h 2690650"/>
                  <a:gd name="connsiteX6" fmla="*/ 168173 w 1009002"/>
                  <a:gd name="connsiteY6" fmla="*/ 1261243 h 2690650"/>
                  <a:gd name="connsiteX7" fmla="*/ 0 w 1009002"/>
                  <a:gd name="connsiteY7" fmla="*/ 1093080 h 2690650"/>
                  <a:gd name="connsiteX8" fmla="*/ 168173 w 1009002"/>
                  <a:gd name="connsiteY8" fmla="*/ 924916 h 2690650"/>
                  <a:gd name="connsiteX9" fmla="*/ 0 w 1009002"/>
                  <a:gd name="connsiteY9" fmla="*/ 756752 h 2690650"/>
                  <a:gd name="connsiteX10" fmla="*/ 168173 w 1009002"/>
                  <a:gd name="connsiteY10" fmla="*/ 588578 h 2690650"/>
                  <a:gd name="connsiteX11" fmla="*/ 168173 w 1009002"/>
                  <a:gd name="connsiteY11" fmla="*/ 0 h 2690650"/>
                  <a:gd name="connsiteX12" fmla="*/ 1009002 w 1009002"/>
                  <a:gd name="connsiteY12" fmla="*/ 0 h 26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002" h="2690650">
                    <a:moveTo>
                      <a:pt x="1009002" y="2186150"/>
                    </a:moveTo>
                    <a:lnTo>
                      <a:pt x="504501" y="2690651"/>
                    </a:lnTo>
                    <a:lnTo>
                      <a:pt x="0" y="2186150"/>
                    </a:lnTo>
                    <a:lnTo>
                      <a:pt x="168173" y="2017986"/>
                    </a:lnTo>
                    <a:lnTo>
                      <a:pt x="0" y="1849822"/>
                    </a:lnTo>
                    <a:lnTo>
                      <a:pt x="168173" y="1681658"/>
                    </a:lnTo>
                    <a:lnTo>
                      <a:pt x="168173" y="1261243"/>
                    </a:lnTo>
                    <a:lnTo>
                      <a:pt x="0" y="1093080"/>
                    </a:lnTo>
                    <a:lnTo>
                      <a:pt x="168173" y="924916"/>
                    </a:lnTo>
                    <a:lnTo>
                      <a:pt x="0" y="756752"/>
                    </a:lnTo>
                    <a:lnTo>
                      <a:pt x="168173" y="588578"/>
                    </a:lnTo>
                    <a:lnTo>
                      <a:pt x="168173" y="0"/>
                    </a:lnTo>
                    <a:lnTo>
                      <a:pt x="100900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92" name="Graphic 3">
                <a:extLst>
                  <a:ext uri="{FF2B5EF4-FFF2-40B4-BE49-F238E27FC236}">
                    <a16:creationId xmlns:a16="http://schemas.microsoft.com/office/drawing/2014/main" id="{CBCFD5EE-E4A9-40A6-B919-3B0D86D3675C}"/>
                  </a:ext>
                </a:extLst>
              </p:cNvPr>
              <p:cNvGrpSpPr/>
              <p:nvPr/>
            </p:nvGrpSpPr>
            <p:grpSpPr>
              <a:xfrm>
                <a:off x="4084586" y="3424399"/>
                <a:ext cx="168163" cy="2017985"/>
                <a:chOff x="4084586" y="3424399"/>
                <a:chExt cx="168163" cy="2017985"/>
              </a:xfrm>
              <a:solidFill>
                <a:srgbClr val="B3B3B3"/>
              </a:solidFill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8CEFF694-2FAC-4178-9526-8658F934B1FB}"/>
                    </a:ext>
                  </a:extLst>
                </p:cNvPr>
                <p:cNvSpPr/>
                <p:nvPr/>
              </p:nvSpPr>
              <p:spPr>
                <a:xfrm>
                  <a:off x="4084586" y="3424399"/>
                  <a:ext cx="168163" cy="1681657"/>
                </a:xfrm>
                <a:custGeom>
                  <a:avLst/>
                  <a:gdLst>
                    <a:gd name="connsiteX0" fmla="*/ 0 w 168163"/>
                    <a:gd name="connsiteY0" fmla="*/ 0 h 1681657"/>
                    <a:gd name="connsiteX1" fmla="*/ 168164 w 168163"/>
                    <a:gd name="connsiteY1" fmla="*/ 0 h 1681657"/>
                    <a:gd name="connsiteX2" fmla="*/ 168164 w 168163"/>
                    <a:gd name="connsiteY2" fmla="*/ 1681658 h 1681657"/>
                    <a:gd name="connsiteX3" fmla="*/ 0 w 168163"/>
                    <a:gd name="connsiteY3" fmla="*/ 1681658 h 168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57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58"/>
                      </a:lnTo>
                      <a:lnTo>
                        <a:pt x="0" y="1681658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306D79C8-C3FE-47B0-A5F1-7740C4F2C324}"/>
                    </a:ext>
                  </a:extLst>
                </p:cNvPr>
                <p:cNvSpPr/>
                <p:nvPr/>
              </p:nvSpPr>
              <p:spPr>
                <a:xfrm>
                  <a:off x="4084586" y="5274221"/>
                  <a:ext cx="168163" cy="168163"/>
                </a:xfrm>
                <a:custGeom>
                  <a:avLst/>
                  <a:gdLst>
                    <a:gd name="connsiteX0" fmla="*/ 0 w 168163"/>
                    <a:gd name="connsiteY0" fmla="*/ 0 h 168163"/>
                    <a:gd name="connsiteX1" fmla="*/ 168164 w 168163"/>
                    <a:gd name="connsiteY1" fmla="*/ 0 h 168163"/>
                    <a:gd name="connsiteX2" fmla="*/ 168164 w 168163"/>
                    <a:gd name="connsiteY2" fmla="*/ 168164 h 168163"/>
                    <a:gd name="connsiteX3" fmla="*/ 0 w 168163"/>
                    <a:gd name="connsiteY3" fmla="*/ 168164 h 1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3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4"/>
                      </a:lnTo>
                      <a:lnTo>
                        <a:pt x="0" y="16816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1DD55F2-FBC2-432F-AB1E-25C2EF920278}"/>
                  </a:ext>
                </a:extLst>
              </p:cNvPr>
              <p:cNvSpPr/>
              <p:nvPr/>
            </p:nvSpPr>
            <p:spPr>
              <a:xfrm>
                <a:off x="3159671" y="1238250"/>
                <a:ext cx="1849821" cy="1849821"/>
              </a:xfrm>
              <a:custGeom>
                <a:avLst/>
                <a:gdLst>
                  <a:gd name="connsiteX0" fmla="*/ 252251 w 1849821"/>
                  <a:gd name="connsiteY0" fmla="*/ 0 h 1849821"/>
                  <a:gd name="connsiteX1" fmla="*/ 1597571 w 1849821"/>
                  <a:gd name="connsiteY1" fmla="*/ 0 h 1849821"/>
                  <a:gd name="connsiteX2" fmla="*/ 1849822 w 1849821"/>
                  <a:gd name="connsiteY2" fmla="*/ 252251 h 1849821"/>
                  <a:gd name="connsiteX3" fmla="*/ 1849822 w 1849821"/>
                  <a:gd name="connsiteY3" fmla="*/ 1597571 h 1849821"/>
                  <a:gd name="connsiteX4" fmla="*/ 1597571 w 1849821"/>
                  <a:gd name="connsiteY4" fmla="*/ 1849822 h 1849821"/>
                  <a:gd name="connsiteX5" fmla="*/ 252251 w 1849821"/>
                  <a:gd name="connsiteY5" fmla="*/ 1849822 h 1849821"/>
                  <a:gd name="connsiteX6" fmla="*/ 0 w 1849821"/>
                  <a:gd name="connsiteY6" fmla="*/ 1597571 h 1849821"/>
                  <a:gd name="connsiteX7" fmla="*/ 0 w 1849821"/>
                  <a:gd name="connsiteY7" fmla="*/ 252251 h 1849821"/>
                  <a:gd name="connsiteX8" fmla="*/ 252251 w 1849821"/>
                  <a:gd name="connsiteY8" fmla="*/ 0 h 184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821" h="1849821">
                    <a:moveTo>
                      <a:pt x="252251" y="0"/>
                    </a:moveTo>
                    <a:lnTo>
                      <a:pt x="1597571" y="0"/>
                    </a:lnTo>
                    <a:cubicBezTo>
                      <a:pt x="1736893" y="0"/>
                      <a:pt x="1849822" y="112919"/>
                      <a:pt x="1849822" y="252251"/>
                    </a:cubicBezTo>
                    <a:lnTo>
                      <a:pt x="1849822" y="1597571"/>
                    </a:lnTo>
                    <a:cubicBezTo>
                      <a:pt x="1849822" y="1736893"/>
                      <a:pt x="1736903" y="1849822"/>
                      <a:pt x="1597571" y="1849822"/>
                    </a:cubicBezTo>
                    <a:lnTo>
                      <a:pt x="252251" y="1849822"/>
                    </a:lnTo>
                    <a:cubicBezTo>
                      <a:pt x="112928" y="1849822"/>
                      <a:pt x="0" y="1736903"/>
                      <a:pt x="0" y="1597571"/>
                    </a:cubicBezTo>
                    <a:lnTo>
                      <a:pt x="0" y="252251"/>
                    </a:lnTo>
                    <a:cubicBezTo>
                      <a:pt x="0" y="112919"/>
                      <a:pt x="112928" y="0"/>
                      <a:pt x="25225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CF5B081-52B2-4153-9140-1607AAEB95A2}"/>
                  </a:ext>
                </a:extLst>
              </p:cNvPr>
              <p:cNvSpPr/>
              <p:nvPr/>
            </p:nvSpPr>
            <p:spPr>
              <a:xfrm>
                <a:off x="3495998" y="3088071"/>
                <a:ext cx="1177156" cy="336327"/>
              </a:xfrm>
              <a:custGeom>
                <a:avLst/>
                <a:gdLst>
                  <a:gd name="connsiteX0" fmla="*/ 0 w 1177156"/>
                  <a:gd name="connsiteY0" fmla="*/ 0 h 336327"/>
                  <a:gd name="connsiteX1" fmla="*/ 1177157 w 1177156"/>
                  <a:gd name="connsiteY1" fmla="*/ 0 h 336327"/>
                  <a:gd name="connsiteX2" fmla="*/ 1177157 w 1177156"/>
                  <a:gd name="connsiteY2" fmla="*/ 336328 h 336327"/>
                  <a:gd name="connsiteX3" fmla="*/ 0 w 1177156"/>
                  <a:gd name="connsiteY3" fmla="*/ 336328 h 33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156" h="336327">
                    <a:moveTo>
                      <a:pt x="0" y="0"/>
                    </a:moveTo>
                    <a:lnTo>
                      <a:pt x="1177157" y="0"/>
                    </a:lnTo>
                    <a:lnTo>
                      <a:pt x="1177157" y="336328"/>
                    </a:lnTo>
                    <a:lnTo>
                      <a:pt x="0" y="3363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96933CA-1792-4442-A8EA-C5AD890C1F67}"/>
                  </a:ext>
                </a:extLst>
              </p:cNvPr>
              <p:cNvSpPr/>
              <p:nvPr/>
            </p:nvSpPr>
            <p:spPr>
              <a:xfrm>
                <a:off x="3832336" y="1574577"/>
                <a:ext cx="504501" cy="504501"/>
              </a:xfrm>
              <a:custGeom>
                <a:avLst/>
                <a:gdLst>
                  <a:gd name="connsiteX0" fmla="*/ 504501 w 504501"/>
                  <a:gd name="connsiteY0" fmla="*/ 252251 h 504501"/>
                  <a:gd name="connsiteX1" fmla="*/ 252251 w 504501"/>
                  <a:gd name="connsiteY1" fmla="*/ 504501 h 504501"/>
                  <a:gd name="connsiteX2" fmla="*/ 0 w 504501"/>
                  <a:gd name="connsiteY2" fmla="*/ 252251 h 504501"/>
                  <a:gd name="connsiteX3" fmla="*/ 252251 w 504501"/>
                  <a:gd name="connsiteY3" fmla="*/ 0 h 504501"/>
                  <a:gd name="connsiteX4" fmla="*/ 504501 w 504501"/>
                  <a:gd name="connsiteY4" fmla="*/ 252251 h 50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501" h="504501">
                    <a:moveTo>
                      <a:pt x="504501" y="252251"/>
                    </a:moveTo>
                    <a:cubicBezTo>
                      <a:pt x="504501" y="391565"/>
                      <a:pt x="391565" y="504501"/>
                      <a:pt x="252251" y="504501"/>
                    </a:cubicBezTo>
                    <a:cubicBezTo>
                      <a:pt x="112936" y="504501"/>
                      <a:pt x="0" y="391565"/>
                      <a:pt x="0" y="252251"/>
                    </a:cubicBezTo>
                    <a:cubicBezTo>
                      <a:pt x="0" y="112936"/>
                      <a:pt x="112936" y="0"/>
                      <a:pt x="252251" y="0"/>
                    </a:cubicBezTo>
                    <a:cubicBezTo>
                      <a:pt x="391565" y="0"/>
                      <a:pt x="504501" y="112936"/>
                      <a:pt x="504501" y="25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B0B0804-2FB3-43ED-9737-50B58B299476}"/>
                </a:ext>
              </a:extLst>
            </p:cNvPr>
            <p:cNvSpPr txBox="1"/>
            <p:nvPr/>
          </p:nvSpPr>
          <p:spPr>
            <a:xfrm>
              <a:off x="6411804" y="3595880"/>
              <a:ext cx="162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course number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2EFB6DC-D9E8-42C5-9E89-7E3C493A0353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B331B-0A41-43D8-BC8C-C06093D68EBB}"/>
              </a:ext>
            </a:extLst>
          </p:cNvPr>
          <p:cNvSpPr txBox="1"/>
          <p:nvPr/>
        </p:nvSpPr>
        <p:spPr>
          <a:xfrm>
            <a:off x="566921" y="3587168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student number</a:t>
            </a:r>
          </a:p>
        </p:txBody>
      </p:sp>
    </p:spTree>
    <p:extLst>
      <p:ext uri="{BB962C8B-B14F-4D97-AF65-F5344CB8AC3E}">
        <p14:creationId xmlns:p14="http://schemas.microsoft.com/office/powerpoint/2010/main" val="3348432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we spot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relationship, we can fix it by: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Creating a linking table.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Assigning the </a:t>
            </a:r>
            <a:r>
              <a:rPr lang="en-GB" sz="1600" b="1" dirty="0">
                <a:solidFill>
                  <a:schemeClr val="tx1"/>
                </a:solidFill>
              </a:rPr>
              <a:t>primary keys</a:t>
            </a:r>
            <a:r>
              <a:rPr lang="en-GB" sz="1600" dirty="0">
                <a:solidFill>
                  <a:schemeClr val="tx1"/>
                </a:solidFill>
              </a:rPr>
              <a:t> from the two initial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as the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 for the new linking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Flipping the </a:t>
            </a:r>
            <a:r>
              <a:rPr lang="en-GB" sz="1600" b="1" dirty="0">
                <a:solidFill>
                  <a:schemeClr val="tx1"/>
                </a:solidFill>
              </a:rPr>
              <a:t>M:M</a:t>
            </a:r>
            <a:r>
              <a:rPr lang="en-GB" sz="1600" dirty="0">
                <a:solidFill>
                  <a:schemeClr val="tx1"/>
                </a:solidFill>
              </a:rPr>
              <a:t> crows-feet relationship to become two separate </a:t>
            </a:r>
            <a:r>
              <a:rPr lang="en-GB" sz="1600" b="1" dirty="0">
                <a:solidFill>
                  <a:schemeClr val="tx1"/>
                </a:solidFill>
              </a:rPr>
              <a:t>1:M </a:t>
            </a:r>
            <a:r>
              <a:rPr lang="en-GB" sz="1600" dirty="0">
                <a:solidFill>
                  <a:schemeClr val="tx1"/>
                </a:solidFill>
              </a:rPr>
              <a:t>relationships joined by the new </a:t>
            </a:r>
            <a:r>
              <a:rPr lang="en-GB" sz="1600" b="1" dirty="0">
                <a:solidFill>
                  <a:schemeClr val="tx1"/>
                </a:solidFill>
              </a:rPr>
              <a:t>table.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95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STUDENT_TAKES_COURSE( )</a:t>
            </a:r>
          </a:p>
          <a:p>
            <a:pPr>
              <a:spcBef>
                <a:spcPct val="20000"/>
              </a:spcBef>
            </a:pPr>
            <a:endParaRPr lang="en-GB" sz="15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CBD193-A877-43FF-9BA4-9E67D13BFDC0}"/>
              </a:ext>
            </a:extLst>
          </p:cNvPr>
          <p:cNvCxnSpPr>
            <a:cxnSpLocks/>
            <a:stCxn id="49" idx="3"/>
            <a:endCxn id="41" idx="1"/>
          </p:cNvCxnSpPr>
          <p:nvPr/>
        </p:nvCxnSpPr>
        <p:spPr>
          <a:xfrm>
            <a:off x="2250406" y="4136797"/>
            <a:ext cx="4016304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FB4080-67E8-4FA0-885B-3AF97E23A0E8}"/>
              </a:ext>
            </a:extLst>
          </p:cNvPr>
          <p:cNvGrpSpPr/>
          <p:nvPr/>
        </p:nvGrpSpPr>
        <p:grpSpPr>
          <a:xfrm>
            <a:off x="2138926" y="3497230"/>
            <a:ext cx="749300" cy="904486"/>
            <a:chOff x="2442966" y="1713108"/>
            <a:chExt cx="749300" cy="90448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271F4BC-4EDC-40BE-A958-F9432851B16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94F0CE-15AC-4585-B305-8BBCCC543051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27CBDA-9040-4C58-9A5C-16B831516BBE}"/>
              </a:ext>
            </a:extLst>
          </p:cNvPr>
          <p:cNvGrpSpPr/>
          <p:nvPr/>
        </p:nvGrpSpPr>
        <p:grpSpPr>
          <a:xfrm flipH="1">
            <a:off x="5621574" y="3497230"/>
            <a:ext cx="749300" cy="904486"/>
            <a:chOff x="2442966" y="1713108"/>
            <a:chExt cx="749300" cy="90448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70E9C4-57B9-4C70-9025-CCD2D248F88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E726A98-F691-48B7-B5BD-FAFE98C62AE6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56EE796-8CEE-496F-967C-C858E626ABE1}"/>
              </a:ext>
            </a:extLst>
          </p:cNvPr>
          <p:cNvSpPr txBox="1"/>
          <p:nvPr/>
        </p:nvSpPr>
        <p:spPr>
          <a:xfrm>
            <a:off x="3859565" y="3659027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M:M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CD6B57-B897-49B2-879B-63C26B138696}"/>
              </a:ext>
            </a:extLst>
          </p:cNvPr>
          <p:cNvSpPr/>
          <p:nvPr/>
        </p:nvSpPr>
        <p:spPr>
          <a:xfrm>
            <a:off x="200788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B66629-AF6A-4E90-ADD4-E1E5028C1259}"/>
              </a:ext>
            </a:extLst>
          </p:cNvPr>
          <p:cNvGrpSpPr/>
          <p:nvPr/>
        </p:nvGrpSpPr>
        <p:grpSpPr>
          <a:xfrm rot="16200000">
            <a:off x="489865" y="3324064"/>
            <a:ext cx="345764" cy="911560"/>
            <a:chOff x="3159671" y="1238250"/>
            <a:chExt cx="1849821" cy="48767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64BF32-E37C-401C-86A9-E60E98E1788A}"/>
                </a:ext>
              </a:extLst>
            </p:cNvPr>
            <p:cNvSpPr/>
            <p:nvPr/>
          </p:nvSpPr>
          <p:spPr>
            <a:xfrm>
              <a:off x="3495998" y="3424399"/>
              <a:ext cx="1009002" cy="2690650"/>
            </a:xfrm>
            <a:custGeom>
              <a:avLst/>
              <a:gdLst>
                <a:gd name="connsiteX0" fmla="*/ 1009002 w 1009002"/>
                <a:gd name="connsiteY0" fmla="*/ 2186150 h 2690650"/>
                <a:gd name="connsiteX1" fmla="*/ 504501 w 1009002"/>
                <a:gd name="connsiteY1" fmla="*/ 2690651 h 2690650"/>
                <a:gd name="connsiteX2" fmla="*/ 0 w 1009002"/>
                <a:gd name="connsiteY2" fmla="*/ 2186150 h 2690650"/>
                <a:gd name="connsiteX3" fmla="*/ 168173 w 1009002"/>
                <a:gd name="connsiteY3" fmla="*/ 2017986 h 2690650"/>
                <a:gd name="connsiteX4" fmla="*/ 0 w 1009002"/>
                <a:gd name="connsiteY4" fmla="*/ 1849822 h 2690650"/>
                <a:gd name="connsiteX5" fmla="*/ 168173 w 1009002"/>
                <a:gd name="connsiteY5" fmla="*/ 1681658 h 2690650"/>
                <a:gd name="connsiteX6" fmla="*/ 168173 w 1009002"/>
                <a:gd name="connsiteY6" fmla="*/ 1261243 h 2690650"/>
                <a:gd name="connsiteX7" fmla="*/ 0 w 1009002"/>
                <a:gd name="connsiteY7" fmla="*/ 1093080 h 2690650"/>
                <a:gd name="connsiteX8" fmla="*/ 168173 w 1009002"/>
                <a:gd name="connsiteY8" fmla="*/ 924916 h 2690650"/>
                <a:gd name="connsiteX9" fmla="*/ 0 w 1009002"/>
                <a:gd name="connsiteY9" fmla="*/ 756752 h 2690650"/>
                <a:gd name="connsiteX10" fmla="*/ 168173 w 1009002"/>
                <a:gd name="connsiteY10" fmla="*/ 588578 h 2690650"/>
                <a:gd name="connsiteX11" fmla="*/ 168173 w 1009002"/>
                <a:gd name="connsiteY11" fmla="*/ 0 h 2690650"/>
                <a:gd name="connsiteX12" fmla="*/ 1009002 w 1009002"/>
                <a:gd name="connsiteY12" fmla="*/ 0 h 26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002" h="2690650">
                  <a:moveTo>
                    <a:pt x="1009002" y="2186150"/>
                  </a:moveTo>
                  <a:lnTo>
                    <a:pt x="504501" y="2690651"/>
                  </a:lnTo>
                  <a:lnTo>
                    <a:pt x="0" y="2186150"/>
                  </a:lnTo>
                  <a:lnTo>
                    <a:pt x="168173" y="2017986"/>
                  </a:lnTo>
                  <a:lnTo>
                    <a:pt x="0" y="1849822"/>
                  </a:lnTo>
                  <a:lnTo>
                    <a:pt x="168173" y="1681658"/>
                  </a:lnTo>
                  <a:lnTo>
                    <a:pt x="168173" y="1261243"/>
                  </a:lnTo>
                  <a:lnTo>
                    <a:pt x="0" y="1093080"/>
                  </a:lnTo>
                  <a:lnTo>
                    <a:pt x="168173" y="924916"/>
                  </a:lnTo>
                  <a:lnTo>
                    <a:pt x="0" y="756752"/>
                  </a:lnTo>
                  <a:lnTo>
                    <a:pt x="168173" y="588578"/>
                  </a:lnTo>
                  <a:lnTo>
                    <a:pt x="168173" y="0"/>
                  </a:lnTo>
                  <a:lnTo>
                    <a:pt x="1009002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3" name="Graphic 3">
              <a:extLst>
                <a:ext uri="{FF2B5EF4-FFF2-40B4-BE49-F238E27FC236}">
                  <a16:creationId xmlns:a16="http://schemas.microsoft.com/office/drawing/2014/main" id="{2BA26321-D81F-4454-B871-BFA377E7456A}"/>
                </a:ext>
              </a:extLst>
            </p:cNvPr>
            <p:cNvGrpSpPr/>
            <p:nvPr/>
          </p:nvGrpSpPr>
          <p:grpSpPr>
            <a:xfrm>
              <a:off x="4084586" y="3424399"/>
              <a:ext cx="168163" cy="2017985"/>
              <a:chOff x="4084586" y="3424399"/>
              <a:chExt cx="168163" cy="2017985"/>
            </a:xfrm>
            <a:solidFill>
              <a:srgbClr val="B3B3B3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6EA79F6-43C0-42FA-80C8-385312766E0C}"/>
                  </a:ext>
                </a:extLst>
              </p:cNvPr>
              <p:cNvSpPr/>
              <p:nvPr/>
            </p:nvSpPr>
            <p:spPr>
              <a:xfrm>
                <a:off x="4084586" y="3424399"/>
                <a:ext cx="168163" cy="1681657"/>
              </a:xfrm>
              <a:custGeom>
                <a:avLst/>
                <a:gdLst>
                  <a:gd name="connsiteX0" fmla="*/ 0 w 168163"/>
                  <a:gd name="connsiteY0" fmla="*/ 0 h 1681657"/>
                  <a:gd name="connsiteX1" fmla="*/ 168164 w 168163"/>
                  <a:gd name="connsiteY1" fmla="*/ 0 h 1681657"/>
                  <a:gd name="connsiteX2" fmla="*/ 168164 w 168163"/>
                  <a:gd name="connsiteY2" fmla="*/ 1681658 h 1681657"/>
                  <a:gd name="connsiteX3" fmla="*/ 0 w 168163"/>
                  <a:gd name="connsiteY3" fmla="*/ 1681658 h 168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57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58"/>
                    </a:lnTo>
                    <a:lnTo>
                      <a:pt x="0" y="1681658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116500F-DDF1-43B2-B825-0F3FC9DBDF1A}"/>
                  </a:ext>
                </a:extLst>
              </p:cNvPr>
              <p:cNvSpPr/>
              <p:nvPr/>
            </p:nvSpPr>
            <p:spPr>
              <a:xfrm>
                <a:off x="4084586" y="5274221"/>
                <a:ext cx="168163" cy="168163"/>
              </a:xfrm>
              <a:custGeom>
                <a:avLst/>
                <a:gdLst>
                  <a:gd name="connsiteX0" fmla="*/ 0 w 168163"/>
                  <a:gd name="connsiteY0" fmla="*/ 0 h 168163"/>
                  <a:gd name="connsiteX1" fmla="*/ 168164 w 168163"/>
                  <a:gd name="connsiteY1" fmla="*/ 0 h 168163"/>
                  <a:gd name="connsiteX2" fmla="*/ 168164 w 168163"/>
                  <a:gd name="connsiteY2" fmla="*/ 168164 h 168163"/>
                  <a:gd name="connsiteX3" fmla="*/ 0 w 168163"/>
                  <a:gd name="connsiteY3" fmla="*/ 168164 h 16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3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4"/>
                    </a:lnTo>
                    <a:lnTo>
                      <a:pt x="0" y="16816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88F5FBE-379A-4BC0-854C-C59670241EE3}"/>
                </a:ext>
              </a:extLst>
            </p:cNvPr>
            <p:cNvSpPr/>
            <p:nvPr/>
          </p:nvSpPr>
          <p:spPr>
            <a:xfrm>
              <a:off x="3159671" y="1238250"/>
              <a:ext cx="1849821" cy="1849821"/>
            </a:xfrm>
            <a:custGeom>
              <a:avLst/>
              <a:gdLst>
                <a:gd name="connsiteX0" fmla="*/ 252251 w 1849821"/>
                <a:gd name="connsiteY0" fmla="*/ 0 h 1849821"/>
                <a:gd name="connsiteX1" fmla="*/ 1597571 w 1849821"/>
                <a:gd name="connsiteY1" fmla="*/ 0 h 1849821"/>
                <a:gd name="connsiteX2" fmla="*/ 1849822 w 1849821"/>
                <a:gd name="connsiteY2" fmla="*/ 252251 h 1849821"/>
                <a:gd name="connsiteX3" fmla="*/ 1849822 w 1849821"/>
                <a:gd name="connsiteY3" fmla="*/ 1597571 h 1849821"/>
                <a:gd name="connsiteX4" fmla="*/ 1597571 w 1849821"/>
                <a:gd name="connsiteY4" fmla="*/ 1849822 h 1849821"/>
                <a:gd name="connsiteX5" fmla="*/ 252251 w 1849821"/>
                <a:gd name="connsiteY5" fmla="*/ 1849822 h 1849821"/>
                <a:gd name="connsiteX6" fmla="*/ 0 w 1849821"/>
                <a:gd name="connsiteY6" fmla="*/ 1597571 h 1849821"/>
                <a:gd name="connsiteX7" fmla="*/ 0 w 1849821"/>
                <a:gd name="connsiteY7" fmla="*/ 252251 h 1849821"/>
                <a:gd name="connsiteX8" fmla="*/ 252251 w 1849821"/>
                <a:gd name="connsiteY8" fmla="*/ 0 h 18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21" h="1849821">
                  <a:moveTo>
                    <a:pt x="252251" y="0"/>
                  </a:moveTo>
                  <a:lnTo>
                    <a:pt x="1597571" y="0"/>
                  </a:lnTo>
                  <a:cubicBezTo>
                    <a:pt x="1736893" y="0"/>
                    <a:pt x="1849822" y="112919"/>
                    <a:pt x="1849822" y="252251"/>
                  </a:cubicBezTo>
                  <a:lnTo>
                    <a:pt x="1849822" y="1597571"/>
                  </a:lnTo>
                  <a:cubicBezTo>
                    <a:pt x="1849822" y="1736893"/>
                    <a:pt x="1736903" y="1849822"/>
                    <a:pt x="1597571" y="1849822"/>
                  </a:cubicBezTo>
                  <a:lnTo>
                    <a:pt x="252251" y="1849822"/>
                  </a:lnTo>
                  <a:cubicBezTo>
                    <a:pt x="112928" y="1849822"/>
                    <a:pt x="0" y="1736903"/>
                    <a:pt x="0" y="1597571"/>
                  </a:cubicBezTo>
                  <a:lnTo>
                    <a:pt x="0" y="252251"/>
                  </a:lnTo>
                  <a:cubicBezTo>
                    <a:pt x="0" y="112919"/>
                    <a:pt x="112928" y="0"/>
                    <a:pt x="252251" y="0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03E506-E50C-4904-86E7-23BAC7F2BCB4}"/>
                </a:ext>
              </a:extLst>
            </p:cNvPr>
            <p:cNvSpPr/>
            <p:nvPr/>
          </p:nvSpPr>
          <p:spPr>
            <a:xfrm>
              <a:off x="3495998" y="3088071"/>
              <a:ext cx="1177156" cy="336327"/>
            </a:xfrm>
            <a:custGeom>
              <a:avLst/>
              <a:gdLst>
                <a:gd name="connsiteX0" fmla="*/ 0 w 1177156"/>
                <a:gd name="connsiteY0" fmla="*/ 0 h 336327"/>
                <a:gd name="connsiteX1" fmla="*/ 1177157 w 1177156"/>
                <a:gd name="connsiteY1" fmla="*/ 0 h 336327"/>
                <a:gd name="connsiteX2" fmla="*/ 1177157 w 1177156"/>
                <a:gd name="connsiteY2" fmla="*/ 336328 h 336327"/>
                <a:gd name="connsiteX3" fmla="*/ 0 w 1177156"/>
                <a:gd name="connsiteY3" fmla="*/ 336328 h 3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56" h="336327">
                  <a:moveTo>
                    <a:pt x="0" y="0"/>
                  </a:moveTo>
                  <a:lnTo>
                    <a:pt x="1177157" y="0"/>
                  </a:lnTo>
                  <a:lnTo>
                    <a:pt x="1177157" y="336328"/>
                  </a:lnTo>
                  <a:lnTo>
                    <a:pt x="0" y="336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79024A-9FFC-4EB3-9AD5-D71C2AC5FCF0}"/>
                </a:ext>
              </a:extLst>
            </p:cNvPr>
            <p:cNvSpPr/>
            <p:nvPr/>
          </p:nvSpPr>
          <p:spPr>
            <a:xfrm>
              <a:off x="3832336" y="1574577"/>
              <a:ext cx="504501" cy="504501"/>
            </a:xfrm>
            <a:custGeom>
              <a:avLst/>
              <a:gdLst>
                <a:gd name="connsiteX0" fmla="*/ 504501 w 504501"/>
                <a:gd name="connsiteY0" fmla="*/ 252251 h 504501"/>
                <a:gd name="connsiteX1" fmla="*/ 252251 w 504501"/>
                <a:gd name="connsiteY1" fmla="*/ 504501 h 504501"/>
                <a:gd name="connsiteX2" fmla="*/ 0 w 504501"/>
                <a:gd name="connsiteY2" fmla="*/ 252251 h 504501"/>
                <a:gd name="connsiteX3" fmla="*/ 252251 w 504501"/>
                <a:gd name="connsiteY3" fmla="*/ 0 h 504501"/>
                <a:gd name="connsiteX4" fmla="*/ 504501 w 504501"/>
                <a:gd name="connsiteY4" fmla="*/ 252251 h 50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01" h="504501">
                  <a:moveTo>
                    <a:pt x="504501" y="252251"/>
                  </a:moveTo>
                  <a:cubicBezTo>
                    <a:pt x="504501" y="391565"/>
                    <a:pt x="391565" y="504501"/>
                    <a:pt x="252251" y="504501"/>
                  </a:cubicBezTo>
                  <a:cubicBezTo>
                    <a:pt x="112936" y="504501"/>
                    <a:pt x="0" y="391565"/>
                    <a:pt x="0" y="252251"/>
                  </a:cubicBezTo>
                  <a:cubicBezTo>
                    <a:pt x="0" y="112936"/>
                    <a:pt x="112936" y="0"/>
                    <a:pt x="252251" y="0"/>
                  </a:cubicBezTo>
                  <a:cubicBezTo>
                    <a:pt x="391565" y="0"/>
                    <a:pt x="504501" y="112936"/>
                    <a:pt x="504501" y="2522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FE76BB4-2996-46E5-A572-DCE815412AC9}"/>
              </a:ext>
            </a:extLst>
          </p:cNvPr>
          <p:cNvSpPr/>
          <p:nvPr/>
        </p:nvSpPr>
        <p:spPr>
          <a:xfrm>
            <a:off x="8520652" y="3303192"/>
            <a:ext cx="3529637" cy="28115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6A3B02-6DA2-4CB7-BF4F-8165207B431F}"/>
              </a:ext>
            </a:extLst>
          </p:cNvPr>
          <p:cNvSpPr/>
          <p:nvPr/>
        </p:nvSpPr>
        <p:spPr>
          <a:xfrm>
            <a:off x="6266710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Course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593E59-9772-46CD-BED1-33D1E0A56BB1}"/>
              </a:ext>
            </a:extLst>
          </p:cNvPr>
          <p:cNvGrpSpPr/>
          <p:nvPr/>
        </p:nvGrpSpPr>
        <p:grpSpPr>
          <a:xfrm>
            <a:off x="6274088" y="3595880"/>
            <a:ext cx="1975569" cy="372562"/>
            <a:chOff x="6066040" y="3595880"/>
            <a:chExt cx="1975569" cy="37256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5CCC157-86F6-4E92-84DD-288AB57BD76E}"/>
                </a:ext>
              </a:extLst>
            </p:cNvPr>
            <p:cNvGrpSpPr/>
            <p:nvPr/>
          </p:nvGrpSpPr>
          <p:grpSpPr>
            <a:xfrm rot="16200000">
              <a:off x="6348938" y="3339780"/>
              <a:ext cx="345764" cy="911560"/>
              <a:chOff x="3159671" y="1238250"/>
              <a:chExt cx="1849821" cy="4876799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6228C40-C876-4C23-969A-026B46B9F2EC}"/>
                  </a:ext>
                </a:extLst>
              </p:cNvPr>
              <p:cNvSpPr/>
              <p:nvPr/>
            </p:nvSpPr>
            <p:spPr>
              <a:xfrm>
                <a:off x="3495998" y="3424399"/>
                <a:ext cx="1009002" cy="2690650"/>
              </a:xfrm>
              <a:custGeom>
                <a:avLst/>
                <a:gdLst>
                  <a:gd name="connsiteX0" fmla="*/ 1009002 w 1009002"/>
                  <a:gd name="connsiteY0" fmla="*/ 2186150 h 2690650"/>
                  <a:gd name="connsiteX1" fmla="*/ 504501 w 1009002"/>
                  <a:gd name="connsiteY1" fmla="*/ 2690651 h 2690650"/>
                  <a:gd name="connsiteX2" fmla="*/ 0 w 1009002"/>
                  <a:gd name="connsiteY2" fmla="*/ 2186150 h 2690650"/>
                  <a:gd name="connsiteX3" fmla="*/ 168173 w 1009002"/>
                  <a:gd name="connsiteY3" fmla="*/ 2017986 h 2690650"/>
                  <a:gd name="connsiteX4" fmla="*/ 0 w 1009002"/>
                  <a:gd name="connsiteY4" fmla="*/ 1849822 h 2690650"/>
                  <a:gd name="connsiteX5" fmla="*/ 168173 w 1009002"/>
                  <a:gd name="connsiteY5" fmla="*/ 1681658 h 2690650"/>
                  <a:gd name="connsiteX6" fmla="*/ 168173 w 1009002"/>
                  <a:gd name="connsiteY6" fmla="*/ 1261243 h 2690650"/>
                  <a:gd name="connsiteX7" fmla="*/ 0 w 1009002"/>
                  <a:gd name="connsiteY7" fmla="*/ 1093080 h 2690650"/>
                  <a:gd name="connsiteX8" fmla="*/ 168173 w 1009002"/>
                  <a:gd name="connsiteY8" fmla="*/ 924916 h 2690650"/>
                  <a:gd name="connsiteX9" fmla="*/ 0 w 1009002"/>
                  <a:gd name="connsiteY9" fmla="*/ 756752 h 2690650"/>
                  <a:gd name="connsiteX10" fmla="*/ 168173 w 1009002"/>
                  <a:gd name="connsiteY10" fmla="*/ 588578 h 2690650"/>
                  <a:gd name="connsiteX11" fmla="*/ 168173 w 1009002"/>
                  <a:gd name="connsiteY11" fmla="*/ 0 h 2690650"/>
                  <a:gd name="connsiteX12" fmla="*/ 1009002 w 1009002"/>
                  <a:gd name="connsiteY12" fmla="*/ 0 h 26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002" h="2690650">
                    <a:moveTo>
                      <a:pt x="1009002" y="2186150"/>
                    </a:moveTo>
                    <a:lnTo>
                      <a:pt x="504501" y="2690651"/>
                    </a:lnTo>
                    <a:lnTo>
                      <a:pt x="0" y="2186150"/>
                    </a:lnTo>
                    <a:lnTo>
                      <a:pt x="168173" y="2017986"/>
                    </a:lnTo>
                    <a:lnTo>
                      <a:pt x="0" y="1849822"/>
                    </a:lnTo>
                    <a:lnTo>
                      <a:pt x="168173" y="1681658"/>
                    </a:lnTo>
                    <a:lnTo>
                      <a:pt x="168173" y="1261243"/>
                    </a:lnTo>
                    <a:lnTo>
                      <a:pt x="0" y="1093080"/>
                    </a:lnTo>
                    <a:lnTo>
                      <a:pt x="168173" y="924916"/>
                    </a:lnTo>
                    <a:lnTo>
                      <a:pt x="0" y="756752"/>
                    </a:lnTo>
                    <a:lnTo>
                      <a:pt x="168173" y="588578"/>
                    </a:lnTo>
                    <a:lnTo>
                      <a:pt x="168173" y="0"/>
                    </a:lnTo>
                    <a:lnTo>
                      <a:pt x="100900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69" name="Graphic 3">
                <a:extLst>
                  <a:ext uri="{FF2B5EF4-FFF2-40B4-BE49-F238E27FC236}">
                    <a16:creationId xmlns:a16="http://schemas.microsoft.com/office/drawing/2014/main" id="{EE5FC1EB-BD01-4F9E-AC88-2A14DC9C3611}"/>
                  </a:ext>
                </a:extLst>
              </p:cNvPr>
              <p:cNvGrpSpPr/>
              <p:nvPr/>
            </p:nvGrpSpPr>
            <p:grpSpPr>
              <a:xfrm>
                <a:off x="4084586" y="3424399"/>
                <a:ext cx="168163" cy="2017985"/>
                <a:chOff x="4084586" y="3424399"/>
                <a:chExt cx="168163" cy="2017985"/>
              </a:xfrm>
              <a:solidFill>
                <a:srgbClr val="B3B3B3"/>
              </a:solidFill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768ADC7D-48E0-4AA3-B26B-363062E7DD37}"/>
                    </a:ext>
                  </a:extLst>
                </p:cNvPr>
                <p:cNvSpPr/>
                <p:nvPr/>
              </p:nvSpPr>
              <p:spPr>
                <a:xfrm>
                  <a:off x="4084586" y="3424399"/>
                  <a:ext cx="168163" cy="1681657"/>
                </a:xfrm>
                <a:custGeom>
                  <a:avLst/>
                  <a:gdLst>
                    <a:gd name="connsiteX0" fmla="*/ 0 w 168163"/>
                    <a:gd name="connsiteY0" fmla="*/ 0 h 1681657"/>
                    <a:gd name="connsiteX1" fmla="*/ 168164 w 168163"/>
                    <a:gd name="connsiteY1" fmla="*/ 0 h 1681657"/>
                    <a:gd name="connsiteX2" fmla="*/ 168164 w 168163"/>
                    <a:gd name="connsiteY2" fmla="*/ 1681658 h 1681657"/>
                    <a:gd name="connsiteX3" fmla="*/ 0 w 168163"/>
                    <a:gd name="connsiteY3" fmla="*/ 1681658 h 168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57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58"/>
                      </a:lnTo>
                      <a:lnTo>
                        <a:pt x="0" y="1681658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96CFD98F-2A92-4859-A686-27532E19B507}"/>
                    </a:ext>
                  </a:extLst>
                </p:cNvPr>
                <p:cNvSpPr/>
                <p:nvPr/>
              </p:nvSpPr>
              <p:spPr>
                <a:xfrm>
                  <a:off x="4084586" y="5274221"/>
                  <a:ext cx="168163" cy="168163"/>
                </a:xfrm>
                <a:custGeom>
                  <a:avLst/>
                  <a:gdLst>
                    <a:gd name="connsiteX0" fmla="*/ 0 w 168163"/>
                    <a:gd name="connsiteY0" fmla="*/ 0 h 168163"/>
                    <a:gd name="connsiteX1" fmla="*/ 168164 w 168163"/>
                    <a:gd name="connsiteY1" fmla="*/ 0 h 168163"/>
                    <a:gd name="connsiteX2" fmla="*/ 168164 w 168163"/>
                    <a:gd name="connsiteY2" fmla="*/ 168164 h 168163"/>
                    <a:gd name="connsiteX3" fmla="*/ 0 w 168163"/>
                    <a:gd name="connsiteY3" fmla="*/ 168164 h 1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3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4"/>
                      </a:lnTo>
                      <a:lnTo>
                        <a:pt x="0" y="16816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E4502CA-6711-4D40-9338-19798369FACB}"/>
                  </a:ext>
                </a:extLst>
              </p:cNvPr>
              <p:cNvSpPr/>
              <p:nvPr/>
            </p:nvSpPr>
            <p:spPr>
              <a:xfrm>
                <a:off x="3159671" y="1238250"/>
                <a:ext cx="1849821" cy="1849821"/>
              </a:xfrm>
              <a:custGeom>
                <a:avLst/>
                <a:gdLst>
                  <a:gd name="connsiteX0" fmla="*/ 252251 w 1849821"/>
                  <a:gd name="connsiteY0" fmla="*/ 0 h 1849821"/>
                  <a:gd name="connsiteX1" fmla="*/ 1597571 w 1849821"/>
                  <a:gd name="connsiteY1" fmla="*/ 0 h 1849821"/>
                  <a:gd name="connsiteX2" fmla="*/ 1849822 w 1849821"/>
                  <a:gd name="connsiteY2" fmla="*/ 252251 h 1849821"/>
                  <a:gd name="connsiteX3" fmla="*/ 1849822 w 1849821"/>
                  <a:gd name="connsiteY3" fmla="*/ 1597571 h 1849821"/>
                  <a:gd name="connsiteX4" fmla="*/ 1597571 w 1849821"/>
                  <a:gd name="connsiteY4" fmla="*/ 1849822 h 1849821"/>
                  <a:gd name="connsiteX5" fmla="*/ 252251 w 1849821"/>
                  <a:gd name="connsiteY5" fmla="*/ 1849822 h 1849821"/>
                  <a:gd name="connsiteX6" fmla="*/ 0 w 1849821"/>
                  <a:gd name="connsiteY6" fmla="*/ 1597571 h 1849821"/>
                  <a:gd name="connsiteX7" fmla="*/ 0 w 1849821"/>
                  <a:gd name="connsiteY7" fmla="*/ 252251 h 1849821"/>
                  <a:gd name="connsiteX8" fmla="*/ 252251 w 1849821"/>
                  <a:gd name="connsiteY8" fmla="*/ 0 h 184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821" h="1849821">
                    <a:moveTo>
                      <a:pt x="252251" y="0"/>
                    </a:moveTo>
                    <a:lnTo>
                      <a:pt x="1597571" y="0"/>
                    </a:lnTo>
                    <a:cubicBezTo>
                      <a:pt x="1736893" y="0"/>
                      <a:pt x="1849822" y="112919"/>
                      <a:pt x="1849822" y="252251"/>
                    </a:cubicBezTo>
                    <a:lnTo>
                      <a:pt x="1849822" y="1597571"/>
                    </a:lnTo>
                    <a:cubicBezTo>
                      <a:pt x="1849822" y="1736893"/>
                      <a:pt x="1736903" y="1849822"/>
                      <a:pt x="1597571" y="1849822"/>
                    </a:cubicBezTo>
                    <a:lnTo>
                      <a:pt x="252251" y="1849822"/>
                    </a:lnTo>
                    <a:cubicBezTo>
                      <a:pt x="112928" y="1849822"/>
                      <a:pt x="0" y="1736903"/>
                      <a:pt x="0" y="1597571"/>
                    </a:cubicBezTo>
                    <a:lnTo>
                      <a:pt x="0" y="252251"/>
                    </a:lnTo>
                    <a:cubicBezTo>
                      <a:pt x="0" y="112919"/>
                      <a:pt x="112928" y="0"/>
                      <a:pt x="25225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0FD1CA-4AB1-4DA1-ABD3-742B2C4FFC5C}"/>
                  </a:ext>
                </a:extLst>
              </p:cNvPr>
              <p:cNvSpPr/>
              <p:nvPr/>
            </p:nvSpPr>
            <p:spPr>
              <a:xfrm>
                <a:off x="3495998" y="3088071"/>
                <a:ext cx="1177156" cy="336327"/>
              </a:xfrm>
              <a:custGeom>
                <a:avLst/>
                <a:gdLst>
                  <a:gd name="connsiteX0" fmla="*/ 0 w 1177156"/>
                  <a:gd name="connsiteY0" fmla="*/ 0 h 336327"/>
                  <a:gd name="connsiteX1" fmla="*/ 1177157 w 1177156"/>
                  <a:gd name="connsiteY1" fmla="*/ 0 h 336327"/>
                  <a:gd name="connsiteX2" fmla="*/ 1177157 w 1177156"/>
                  <a:gd name="connsiteY2" fmla="*/ 336328 h 336327"/>
                  <a:gd name="connsiteX3" fmla="*/ 0 w 1177156"/>
                  <a:gd name="connsiteY3" fmla="*/ 336328 h 33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156" h="336327">
                    <a:moveTo>
                      <a:pt x="0" y="0"/>
                    </a:moveTo>
                    <a:lnTo>
                      <a:pt x="1177157" y="0"/>
                    </a:lnTo>
                    <a:lnTo>
                      <a:pt x="1177157" y="336328"/>
                    </a:lnTo>
                    <a:lnTo>
                      <a:pt x="0" y="3363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F2E52DA-50DC-48C8-8F18-5A3A114D9EB3}"/>
                  </a:ext>
                </a:extLst>
              </p:cNvPr>
              <p:cNvSpPr/>
              <p:nvPr/>
            </p:nvSpPr>
            <p:spPr>
              <a:xfrm>
                <a:off x="3832336" y="1574577"/>
                <a:ext cx="504501" cy="504501"/>
              </a:xfrm>
              <a:custGeom>
                <a:avLst/>
                <a:gdLst>
                  <a:gd name="connsiteX0" fmla="*/ 504501 w 504501"/>
                  <a:gd name="connsiteY0" fmla="*/ 252251 h 504501"/>
                  <a:gd name="connsiteX1" fmla="*/ 252251 w 504501"/>
                  <a:gd name="connsiteY1" fmla="*/ 504501 h 504501"/>
                  <a:gd name="connsiteX2" fmla="*/ 0 w 504501"/>
                  <a:gd name="connsiteY2" fmla="*/ 252251 h 504501"/>
                  <a:gd name="connsiteX3" fmla="*/ 252251 w 504501"/>
                  <a:gd name="connsiteY3" fmla="*/ 0 h 504501"/>
                  <a:gd name="connsiteX4" fmla="*/ 504501 w 504501"/>
                  <a:gd name="connsiteY4" fmla="*/ 252251 h 50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501" h="504501">
                    <a:moveTo>
                      <a:pt x="504501" y="252251"/>
                    </a:moveTo>
                    <a:cubicBezTo>
                      <a:pt x="504501" y="391565"/>
                      <a:pt x="391565" y="504501"/>
                      <a:pt x="252251" y="504501"/>
                    </a:cubicBezTo>
                    <a:cubicBezTo>
                      <a:pt x="112936" y="504501"/>
                      <a:pt x="0" y="391565"/>
                      <a:pt x="0" y="252251"/>
                    </a:cubicBezTo>
                    <a:cubicBezTo>
                      <a:pt x="0" y="112936"/>
                      <a:pt x="112936" y="0"/>
                      <a:pt x="252251" y="0"/>
                    </a:cubicBezTo>
                    <a:cubicBezTo>
                      <a:pt x="391565" y="0"/>
                      <a:pt x="504501" y="112936"/>
                      <a:pt x="504501" y="25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1563C9D-52EF-4036-B1F5-57F8A6AD9F84}"/>
                </a:ext>
              </a:extLst>
            </p:cNvPr>
            <p:cNvSpPr txBox="1"/>
            <p:nvPr/>
          </p:nvSpPr>
          <p:spPr>
            <a:xfrm>
              <a:off x="6411804" y="3595880"/>
              <a:ext cx="162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course number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C4EF-2C6E-4285-841E-052E6C1F7C39}"/>
              </a:ext>
            </a:extLst>
          </p:cNvPr>
          <p:cNvSpPr/>
          <p:nvPr/>
        </p:nvSpPr>
        <p:spPr>
          <a:xfrm>
            <a:off x="3273467" y="4866659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Student_Takes_Course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56B65-60DC-4C49-91C0-C4651EE8C969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DDE6B-857C-4FA8-847B-8F055FB6074D}"/>
              </a:ext>
            </a:extLst>
          </p:cNvPr>
          <p:cNvSpPr txBox="1"/>
          <p:nvPr/>
        </p:nvSpPr>
        <p:spPr>
          <a:xfrm>
            <a:off x="566921" y="3587168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student number</a:t>
            </a:r>
          </a:p>
        </p:txBody>
      </p:sp>
    </p:spTree>
    <p:extLst>
      <p:ext uri="{BB962C8B-B14F-4D97-AF65-F5344CB8AC3E}">
        <p14:creationId xmlns:p14="http://schemas.microsoft.com/office/powerpoint/2010/main" val="18023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relationships</a:t>
            </a:r>
            <a:r>
              <a:rPr lang="en-GB" sz="1600" dirty="0">
                <a:solidFill>
                  <a:schemeClr val="tx1"/>
                </a:solidFill>
              </a:rPr>
              <a:t> that exist between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in a </a:t>
            </a:r>
            <a:r>
              <a:rPr lang="en-GB" sz="1600" b="1" dirty="0">
                <a:solidFill>
                  <a:schemeClr val="tx1"/>
                </a:solidFill>
              </a:rPr>
              <a:t>relational database</a:t>
            </a:r>
            <a:r>
              <a:rPr lang="en-GB" sz="1600" dirty="0">
                <a:solidFill>
                  <a:schemeClr val="tx1"/>
                </a:solidFill>
              </a:rPr>
              <a:t> come in three forms: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One-to-one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One-to-many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Many-to-many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However, although many-to-many </a:t>
            </a:r>
            <a:r>
              <a:rPr lang="en-GB" sz="1600" b="1" dirty="0">
                <a:solidFill>
                  <a:schemeClr val="tx1"/>
                </a:solidFill>
              </a:rPr>
              <a:t>relationships</a:t>
            </a:r>
            <a:r>
              <a:rPr lang="en-GB" sz="1600" dirty="0">
                <a:solidFill>
                  <a:schemeClr val="tx1"/>
                </a:solidFill>
              </a:rPr>
              <a:t> make logical sense, they are not considered good practice when designing a database.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basics recap – Relationships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ABCE50-4AAF-4F39-A6A3-63FDEA416BAC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534412" y="3872420"/>
            <a:ext cx="3476625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A48C460-F32A-4DB2-B9B8-EF2FE423261C}"/>
              </a:ext>
            </a:extLst>
          </p:cNvPr>
          <p:cNvGrpSpPr/>
          <p:nvPr/>
        </p:nvGrpSpPr>
        <p:grpSpPr>
          <a:xfrm flipH="1">
            <a:off x="5373926" y="3232853"/>
            <a:ext cx="749300" cy="904486"/>
            <a:chOff x="2442966" y="1713108"/>
            <a:chExt cx="749300" cy="9044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2E10B4-1FB1-4DF0-8451-794298BEEC0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290B00-6C3F-489E-B576-C37A314567F1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60AF61-7984-4C1F-BAAC-003427AF42E1}"/>
              </a:ext>
            </a:extLst>
          </p:cNvPr>
          <p:cNvSpPr txBox="1"/>
          <p:nvPr/>
        </p:nvSpPr>
        <p:spPr>
          <a:xfrm>
            <a:off x="3238213" y="3340340"/>
            <a:ext cx="189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One-to-many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124F7-AE2A-43A1-8FE0-8CD51D669E49}"/>
              </a:ext>
            </a:extLst>
          </p:cNvPr>
          <p:cNvSpPr/>
          <p:nvPr/>
        </p:nvSpPr>
        <p:spPr>
          <a:xfrm>
            <a:off x="286512" y="3319970"/>
            <a:ext cx="2247900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Tutor Group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74222-0D8E-442B-B4C4-516BA18C1AC3}"/>
              </a:ext>
            </a:extLst>
          </p:cNvPr>
          <p:cNvSpPr/>
          <p:nvPr/>
        </p:nvSpPr>
        <p:spPr>
          <a:xfrm>
            <a:off x="6011037" y="3319970"/>
            <a:ext cx="2247900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CB4367-DC34-41E6-93E5-9856FFF1A2EF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534412" y="2055812"/>
            <a:ext cx="3476625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9D2366-69C6-49BE-A31F-1C34AF4C0A1F}"/>
              </a:ext>
            </a:extLst>
          </p:cNvPr>
          <p:cNvSpPr txBox="1"/>
          <p:nvPr/>
        </p:nvSpPr>
        <p:spPr>
          <a:xfrm>
            <a:off x="3460191" y="1535731"/>
            <a:ext cx="170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One-to-one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CF0D7-22B6-4DD2-BAFB-EB2C875F137E}"/>
              </a:ext>
            </a:extLst>
          </p:cNvPr>
          <p:cNvSpPr/>
          <p:nvPr/>
        </p:nvSpPr>
        <p:spPr>
          <a:xfrm>
            <a:off x="286512" y="1503362"/>
            <a:ext cx="2247900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E28456-75A8-4937-B717-3005891FA8AC}"/>
              </a:ext>
            </a:extLst>
          </p:cNvPr>
          <p:cNvSpPr/>
          <p:nvPr/>
        </p:nvSpPr>
        <p:spPr>
          <a:xfrm>
            <a:off x="6011037" y="1503362"/>
            <a:ext cx="2247900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 Planner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8AB85A-B727-4630-8EB8-B31319F75A3C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2534412" y="5782376"/>
            <a:ext cx="3476625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7CC2BD-73D4-4F30-BF4F-BA6CEA760350}"/>
              </a:ext>
            </a:extLst>
          </p:cNvPr>
          <p:cNvGrpSpPr/>
          <p:nvPr/>
        </p:nvGrpSpPr>
        <p:grpSpPr>
          <a:xfrm>
            <a:off x="2424676" y="5142809"/>
            <a:ext cx="749300" cy="904486"/>
            <a:chOff x="2442966" y="1713108"/>
            <a:chExt cx="749300" cy="90448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56BCD3-BFB7-4FBD-9A6C-FBC0CA6E3F9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3A1854-7EBC-4C63-857B-31D00AF2C10C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F7B7E8-B07E-4065-92EB-92FD8A83AD20}"/>
              </a:ext>
            </a:extLst>
          </p:cNvPr>
          <p:cNvGrpSpPr/>
          <p:nvPr/>
        </p:nvGrpSpPr>
        <p:grpSpPr>
          <a:xfrm flipH="1">
            <a:off x="5373924" y="5142809"/>
            <a:ext cx="749300" cy="904486"/>
            <a:chOff x="2442966" y="1713108"/>
            <a:chExt cx="749300" cy="90448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DE84A5A-9770-4D2A-AC58-AFFF49443B4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11F16C-22BC-4706-A44C-49A8A205C45E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E08DE93-1836-45AC-B6D9-1FD6BE97BB99}"/>
              </a:ext>
            </a:extLst>
          </p:cNvPr>
          <p:cNvSpPr txBox="1"/>
          <p:nvPr/>
        </p:nvSpPr>
        <p:spPr>
          <a:xfrm>
            <a:off x="3216323" y="5259891"/>
            <a:ext cx="209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Many-to-many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B8BF07-EA2F-47B3-A466-264F95D3402C}"/>
              </a:ext>
            </a:extLst>
          </p:cNvPr>
          <p:cNvSpPr/>
          <p:nvPr/>
        </p:nvSpPr>
        <p:spPr>
          <a:xfrm>
            <a:off x="286512" y="5229926"/>
            <a:ext cx="2247900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2B9B31-D115-4F02-9153-A64D35562144}"/>
              </a:ext>
            </a:extLst>
          </p:cNvPr>
          <p:cNvSpPr/>
          <p:nvPr/>
        </p:nvSpPr>
        <p:spPr>
          <a:xfrm>
            <a:off x="6011037" y="5229926"/>
            <a:ext cx="2247900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2943503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B8C4EF-2C6E-4285-841E-052E6C1F7C39}"/>
              </a:ext>
            </a:extLst>
          </p:cNvPr>
          <p:cNvSpPr/>
          <p:nvPr/>
        </p:nvSpPr>
        <p:spPr>
          <a:xfrm>
            <a:off x="3273467" y="4866659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Student_Takes_Course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we spot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relationship, we can fix it by: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Creating a linking table.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Assigning the </a:t>
            </a:r>
            <a:r>
              <a:rPr lang="en-GB" sz="1600" b="1" dirty="0">
                <a:solidFill>
                  <a:schemeClr val="tx1"/>
                </a:solidFill>
              </a:rPr>
              <a:t>primary keys</a:t>
            </a:r>
            <a:r>
              <a:rPr lang="en-GB" sz="1600" dirty="0">
                <a:solidFill>
                  <a:schemeClr val="tx1"/>
                </a:solidFill>
              </a:rPr>
              <a:t> from the two initial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as the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 for the new linking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Flipping the </a:t>
            </a:r>
            <a:r>
              <a:rPr lang="en-GB" sz="1600" b="1" dirty="0">
                <a:solidFill>
                  <a:schemeClr val="tx1"/>
                </a:solidFill>
              </a:rPr>
              <a:t>M:M</a:t>
            </a:r>
            <a:r>
              <a:rPr lang="en-GB" sz="1600" dirty="0">
                <a:solidFill>
                  <a:schemeClr val="tx1"/>
                </a:solidFill>
              </a:rPr>
              <a:t> crows-feet relationship to become two separate </a:t>
            </a:r>
            <a:r>
              <a:rPr lang="en-GB" sz="1600" b="1" dirty="0">
                <a:solidFill>
                  <a:schemeClr val="tx1"/>
                </a:solidFill>
              </a:rPr>
              <a:t>1:M </a:t>
            </a:r>
            <a:r>
              <a:rPr lang="en-GB" sz="1600" dirty="0">
                <a:solidFill>
                  <a:schemeClr val="tx1"/>
                </a:solidFill>
              </a:rPr>
              <a:t>relationships joined by the new </a:t>
            </a:r>
            <a:r>
              <a:rPr lang="en-GB" sz="1600" b="1" dirty="0">
                <a:solidFill>
                  <a:schemeClr val="tx1"/>
                </a:solidFill>
              </a:rPr>
              <a:t>table.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95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GB" sz="15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CBD193-A877-43FF-9BA4-9E67D13BFDC0}"/>
              </a:ext>
            </a:extLst>
          </p:cNvPr>
          <p:cNvCxnSpPr>
            <a:cxnSpLocks/>
            <a:stCxn id="49" idx="3"/>
            <a:endCxn id="41" idx="1"/>
          </p:cNvCxnSpPr>
          <p:nvPr/>
        </p:nvCxnSpPr>
        <p:spPr>
          <a:xfrm>
            <a:off x="2250406" y="4136797"/>
            <a:ext cx="4016304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FB4080-67E8-4FA0-885B-3AF97E23A0E8}"/>
              </a:ext>
            </a:extLst>
          </p:cNvPr>
          <p:cNvGrpSpPr/>
          <p:nvPr/>
        </p:nvGrpSpPr>
        <p:grpSpPr>
          <a:xfrm>
            <a:off x="2138926" y="3497230"/>
            <a:ext cx="749300" cy="904486"/>
            <a:chOff x="2442966" y="1713108"/>
            <a:chExt cx="749300" cy="90448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271F4BC-4EDC-40BE-A958-F9432851B16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94F0CE-15AC-4585-B305-8BBCCC543051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27CBDA-9040-4C58-9A5C-16B831516BBE}"/>
              </a:ext>
            </a:extLst>
          </p:cNvPr>
          <p:cNvGrpSpPr/>
          <p:nvPr/>
        </p:nvGrpSpPr>
        <p:grpSpPr>
          <a:xfrm flipH="1">
            <a:off x="5621574" y="3497230"/>
            <a:ext cx="749300" cy="904486"/>
            <a:chOff x="2442966" y="1713108"/>
            <a:chExt cx="749300" cy="90448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70E9C4-57B9-4C70-9025-CCD2D248F88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967" y="2087758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E726A98-F691-48B7-B5BD-FAFE98C62AE6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2442966" y="2617594"/>
              <a:ext cx="749300" cy="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56EE796-8CEE-496F-967C-C858E626ABE1}"/>
              </a:ext>
            </a:extLst>
          </p:cNvPr>
          <p:cNvSpPr txBox="1"/>
          <p:nvPr/>
        </p:nvSpPr>
        <p:spPr>
          <a:xfrm>
            <a:off x="3859565" y="3659027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M:M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CD6B57-B897-49B2-879B-63C26B138696}"/>
              </a:ext>
            </a:extLst>
          </p:cNvPr>
          <p:cNvSpPr/>
          <p:nvPr/>
        </p:nvSpPr>
        <p:spPr>
          <a:xfrm>
            <a:off x="200788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CB4306-AFA3-456F-AE91-3B47D10B5A00}"/>
              </a:ext>
            </a:extLst>
          </p:cNvPr>
          <p:cNvGrpSpPr/>
          <p:nvPr/>
        </p:nvGrpSpPr>
        <p:grpSpPr>
          <a:xfrm>
            <a:off x="206967" y="3587168"/>
            <a:ext cx="2079730" cy="369332"/>
            <a:chOff x="321267" y="3587168"/>
            <a:chExt cx="2079730" cy="36933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DB66629-AF6A-4E90-ADD4-E1E5028C1259}"/>
                </a:ext>
              </a:extLst>
            </p:cNvPr>
            <p:cNvGrpSpPr/>
            <p:nvPr/>
          </p:nvGrpSpPr>
          <p:grpSpPr>
            <a:xfrm rot="16200000">
              <a:off x="604165" y="3324064"/>
              <a:ext cx="345764" cy="911560"/>
              <a:chOff x="3159671" y="1238250"/>
              <a:chExt cx="1849821" cy="4876799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064BF32-E37C-401C-86A9-E60E98E1788A}"/>
                  </a:ext>
                </a:extLst>
              </p:cNvPr>
              <p:cNvSpPr/>
              <p:nvPr/>
            </p:nvSpPr>
            <p:spPr>
              <a:xfrm>
                <a:off x="3495998" y="3424399"/>
                <a:ext cx="1009002" cy="2690650"/>
              </a:xfrm>
              <a:custGeom>
                <a:avLst/>
                <a:gdLst>
                  <a:gd name="connsiteX0" fmla="*/ 1009002 w 1009002"/>
                  <a:gd name="connsiteY0" fmla="*/ 2186150 h 2690650"/>
                  <a:gd name="connsiteX1" fmla="*/ 504501 w 1009002"/>
                  <a:gd name="connsiteY1" fmla="*/ 2690651 h 2690650"/>
                  <a:gd name="connsiteX2" fmla="*/ 0 w 1009002"/>
                  <a:gd name="connsiteY2" fmla="*/ 2186150 h 2690650"/>
                  <a:gd name="connsiteX3" fmla="*/ 168173 w 1009002"/>
                  <a:gd name="connsiteY3" fmla="*/ 2017986 h 2690650"/>
                  <a:gd name="connsiteX4" fmla="*/ 0 w 1009002"/>
                  <a:gd name="connsiteY4" fmla="*/ 1849822 h 2690650"/>
                  <a:gd name="connsiteX5" fmla="*/ 168173 w 1009002"/>
                  <a:gd name="connsiteY5" fmla="*/ 1681658 h 2690650"/>
                  <a:gd name="connsiteX6" fmla="*/ 168173 w 1009002"/>
                  <a:gd name="connsiteY6" fmla="*/ 1261243 h 2690650"/>
                  <a:gd name="connsiteX7" fmla="*/ 0 w 1009002"/>
                  <a:gd name="connsiteY7" fmla="*/ 1093080 h 2690650"/>
                  <a:gd name="connsiteX8" fmla="*/ 168173 w 1009002"/>
                  <a:gd name="connsiteY8" fmla="*/ 924916 h 2690650"/>
                  <a:gd name="connsiteX9" fmla="*/ 0 w 1009002"/>
                  <a:gd name="connsiteY9" fmla="*/ 756752 h 2690650"/>
                  <a:gd name="connsiteX10" fmla="*/ 168173 w 1009002"/>
                  <a:gd name="connsiteY10" fmla="*/ 588578 h 2690650"/>
                  <a:gd name="connsiteX11" fmla="*/ 168173 w 1009002"/>
                  <a:gd name="connsiteY11" fmla="*/ 0 h 2690650"/>
                  <a:gd name="connsiteX12" fmla="*/ 1009002 w 1009002"/>
                  <a:gd name="connsiteY12" fmla="*/ 0 h 26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002" h="2690650">
                    <a:moveTo>
                      <a:pt x="1009002" y="2186150"/>
                    </a:moveTo>
                    <a:lnTo>
                      <a:pt x="504501" y="2690651"/>
                    </a:lnTo>
                    <a:lnTo>
                      <a:pt x="0" y="2186150"/>
                    </a:lnTo>
                    <a:lnTo>
                      <a:pt x="168173" y="2017986"/>
                    </a:lnTo>
                    <a:lnTo>
                      <a:pt x="0" y="1849822"/>
                    </a:lnTo>
                    <a:lnTo>
                      <a:pt x="168173" y="1681658"/>
                    </a:lnTo>
                    <a:lnTo>
                      <a:pt x="168173" y="1261243"/>
                    </a:lnTo>
                    <a:lnTo>
                      <a:pt x="0" y="1093080"/>
                    </a:lnTo>
                    <a:lnTo>
                      <a:pt x="168173" y="924916"/>
                    </a:lnTo>
                    <a:lnTo>
                      <a:pt x="0" y="756752"/>
                    </a:lnTo>
                    <a:lnTo>
                      <a:pt x="168173" y="588578"/>
                    </a:lnTo>
                    <a:lnTo>
                      <a:pt x="168173" y="0"/>
                    </a:lnTo>
                    <a:lnTo>
                      <a:pt x="100900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53" name="Graphic 3">
                <a:extLst>
                  <a:ext uri="{FF2B5EF4-FFF2-40B4-BE49-F238E27FC236}">
                    <a16:creationId xmlns:a16="http://schemas.microsoft.com/office/drawing/2014/main" id="{2BA26321-D81F-4454-B871-BFA377E7456A}"/>
                  </a:ext>
                </a:extLst>
              </p:cNvPr>
              <p:cNvGrpSpPr/>
              <p:nvPr/>
            </p:nvGrpSpPr>
            <p:grpSpPr>
              <a:xfrm>
                <a:off x="4084586" y="3424399"/>
                <a:ext cx="168163" cy="2017985"/>
                <a:chOff x="4084586" y="3424399"/>
                <a:chExt cx="168163" cy="2017985"/>
              </a:xfrm>
              <a:solidFill>
                <a:srgbClr val="B3B3B3"/>
              </a:solidFill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6EA79F6-43C0-42FA-80C8-385312766E0C}"/>
                    </a:ext>
                  </a:extLst>
                </p:cNvPr>
                <p:cNvSpPr/>
                <p:nvPr/>
              </p:nvSpPr>
              <p:spPr>
                <a:xfrm>
                  <a:off x="4084586" y="3424399"/>
                  <a:ext cx="168163" cy="1681657"/>
                </a:xfrm>
                <a:custGeom>
                  <a:avLst/>
                  <a:gdLst>
                    <a:gd name="connsiteX0" fmla="*/ 0 w 168163"/>
                    <a:gd name="connsiteY0" fmla="*/ 0 h 1681657"/>
                    <a:gd name="connsiteX1" fmla="*/ 168164 w 168163"/>
                    <a:gd name="connsiteY1" fmla="*/ 0 h 1681657"/>
                    <a:gd name="connsiteX2" fmla="*/ 168164 w 168163"/>
                    <a:gd name="connsiteY2" fmla="*/ 1681658 h 1681657"/>
                    <a:gd name="connsiteX3" fmla="*/ 0 w 168163"/>
                    <a:gd name="connsiteY3" fmla="*/ 1681658 h 168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57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58"/>
                      </a:lnTo>
                      <a:lnTo>
                        <a:pt x="0" y="1681658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116500F-DDF1-43B2-B825-0F3FC9DBDF1A}"/>
                    </a:ext>
                  </a:extLst>
                </p:cNvPr>
                <p:cNvSpPr/>
                <p:nvPr/>
              </p:nvSpPr>
              <p:spPr>
                <a:xfrm>
                  <a:off x="4084586" y="5274221"/>
                  <a:ext cx="168163" cy="168163"/>
                </a:xfrm>
                <a:custGeom>
                  <a:avLst/>
                  <a:gdLst>
                    <a:gd name="connsiteX0" fmla="*/ 0 w 168163"/>
                    <a:gd name="connsiteY0" fmla="*/ 0 h 168163"/>
                    <a:gd name="connsiteX1" fmla="*/ 168164 w 168163"/>
                    <a:gd name="connsiteY1" fmla="*/ 0 h 168163"/>
                    <a:gd name="connsiteX2" fmla="*/ 168164 w 168163"/>
                    <a:gd name="connsiteY2" fmla="*/ 168164 h 168163"/>
                    <a:gd name="connsiteX3" fmla="*/ 0 w 168163"/>
                    <a:gd name="connsiteY3" fmla="*/ 168164 h 1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3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4"/>
                      </a:lnTo>
                      <a:lnTo>
                        <a:pt x="0" y="16816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88F5FBE-379A-4BC0-854C-C59670241EE3}"/>
                  </a:ext>
                </a:extLst>
              </p:cNvPr>
              <p:cNvSpPr/>
              <p:nvPr/>
            </p:nvSpPr>
            <p:spPr>
              <a:xfrm>
                <a:off x="3159671" y="1238250"/>
                <a:ext cx="1849821" cy="1849821"/>
              </a:xfrm>
              <a:custGeom>
                <a:avLst/>
                <a:gdLst>
                  <a:gd name="connsiteX0" fmla="*/ 252251 w 1849821"/>
                  <a:gd name="connsiteY0" fmla="*/ 0 h 1849821"/>
                  <a:gd name="connsiteX1" fmla="*/ 1597571 w 1849821"/>
                  <a:gd name="connsiteY1" fmla="*/ 0 h 1849821"/>
                  <a:gd name="connsiteX2" fmla="*/ 1849822 w 1849821"/>
                  <a:gd name="connsiteY2" fmla="*/ 252251 h 1849821"/>
                  <a:gd name="connsiteX3" fmla="*/ 1849822 w 1849821"/>
                  <a:gd name="connsiteY3" fmla="*/ 1597571 h 1849821"/>
                  <a:gd name="connsiteX4" fmla="*/ 1597571 w 1849821"/>
                  <a:gd name="connsiteY4" fmla="*/ 1849822 h 1849821"/>
                  <a:gd name="connsiteX5" fmla="*/ 252251 w 1849821"/>
                  <a:gd name="connsiteY5" fmla="*/ 1849822 h 1849821"/>
                  <a:gd name="connsiteX6" fmla="*/ 0 w 1849821"/>
                  <a:gd name="connsiteY6" fmla="*/ 1597571 h 1849821"/>
                  <a:gd name="connsiteX7" fmla="*/ 0 w 1849821"/>
                  <a:gd name="connsiteY7" fmla="*/ 252251 h 1849821"/>
                  <a:gd name="connsiteX8" fmla="*/ 252251 w 1849821"/>
                  <a:gd name="connsiteY8" fmla="*/ 0 h 184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821" h="1849821">
                    <a:moveTo>
                      <a:pt x="252251" y="0"/>
                    </a:moveTo>
                    <a:lnTo>
                      <a:pt x="1597571" y="0"/>
                    </a:lnTo>
                    <a:cubicBezTo>
                      <a:pt x="1736893" y="0"/>
                      <a:pt x="1849822" y="112919"/>
                      <a:pt x="1849822" y="252251"/>
                    </a:cubicBezTo>
                    <a:lnTo>
                      <a:pt x="1849822" y="1597571"/>
                    </a:lnTo>
                    <a:cubicBezTo>
                      <a:pt x="1849822" y="1736893"/>
                      <a:pt x="1736903" y="1849822"/>
                      <a:pt x="1597571" y="1849822"/>
                    </a:cubicBezTo>
                    <a:lnTo>
                      <a:pt x="252251" y="1849822"/>
                    </a:lnTo>
                    <a:cubicBezTo>
                      <a:pt x="112928" y="1849822"/>
                      <a:pt x="0" y="1736903"/>
                      <a:pt x="0" y="1597571"/>
                    </a:cubicBezTo>
                    <a:lnTo>
                      <a:pt x="0" y="252251"/>
                    </a:lnTo>
                    <a:cubicBezTo>
                      <a:pt x="0" y="112919"/>
                      <a:pt x="112928" y="0"/>
                      <a:pt x="25225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103E506-E50C-4904-86E7-23BAC7F2BCB4}"/>
                  </a:ext>
                </a:extLst>
              </p:cNvPr>
              <p:cNvSpPr/>
              <p:nvPr/>
            </p:nvSpPr>
            <p:spPr>
              <a:xfrm>
                <a:off x="3495998" y="3088071"/>
                <a:ext cx="1177156" cy="336327"/>
              </a:xfrm>
              <a:custGeom>
                <a:avLst/>
                <a:gdLst>
                  <a:gd name="connsiteX0" fmla="*/ 0 w 1177156"/>
                  <a:gd name="connsiteY0" fmla="*/ 0 h 336327"/>
                  <a:gd name="connsiteX1" fmla="*/ 1177157 w 1177156"/>
                  <a:gd name="connsiteY1" fmla="*/ 0 h 336327"/>
                  <a:gd name="connsiteX2" fmla="*/ 1177157 w 1177156"/>
                  <a:gd name="connsiteY2" fmla="*/ 336328 h 336327"/>
                  <a:gd name="connsiteX3" fmla="*/ 0 w 1177156"/>
                  <a:gd name="connsiteY3" fmla="*/ 336328 h 33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156" h="336327">
                    <a:moveTo>
                      <a:pt x="0" y="0"/>
                    </a:moveTo>
                    <a:lnTo>
                      <a:pt x="1177157" y="0"/>
                    </a:lnTo>
                    <a:lnTo>
                      <a:pt x="1177157" y="336328"/>
                    </a:lnTo>
                    <a:lnTo>
                      <a:pt x="0" y="3363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B79024A-9FFC-4EB3-9AD5-D71C2AC5FCF0}"/>
                  </a:ext>
                </a:extLst>
              </p:cNvPr>
              <p:cNvSpPr/>
              <p:nvPr/>
            </p:nvSpPr>
            <p:spPr>
              <a:xfrm>
                <a:off x="3832336" y="1574577"/>
                <a:ext cx="504501" cy="504501"/>
              </a:xfrm>
              <a:custGeom>
                <a:avLst/>
                <a:gdLst>
                  <a:gd name="connsiteX0" fmla="*/ 504501 w 504501"/>
                  <a:gd name="connsiteY0" fmla="*/ 252251 h 504501"/>
                  <a:gd name="connsiteX1" fmla="*/ 252251 w 504501"/>
                  <a:gd name="connsiteY1" fmla="*/ 504501 h 504501"/>
                  <a:gd name="connsiteX2" fmla="*/ 0 w 504501"/>
                  <a:gd name="connsiteY2" fmla="*/ 252251 h 504501"/>
                  <a:gd name="connsiteX3" fmla="*/ 252251 w 504501"/>
                  <a:gd name="connsiteY3" fmla="*/ 0 h 504501"/>
                  <a:gd name="connsiteX4" fmla="*/ 504501 w 504501"/>
                  <a:gd name="connsiteY4" fmla="*/ 252251 h 50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501" h="504501">
                    <a:moveTo>
                      <a:pt x="504501" y="252251"/>
                    </a:moveTo>
                    <a:cubicBezTo>
                      <a:pt x="504501" y="391565"/>
                      <a:pt x="391565" y="504501"/>
                      <a:pt x="252251" y="504501"/>
                    </a:cubicBezTo>
                    <a:cubicBezTo>
                      <a:pt x="112936" y="504501"/>
                      <a:pt x="0" y="391565"/>
                      <a:pt x="0" y="252251"/>
                    </a:cubicBezTo>
                    <a:cubicBezTo>
                      <a:pt x="0" y="112936"/>
                      <a:pt x="112936" y="0"/>
                      <a:pt x="252251" y="0"/>
                    </a:cubicBezTo>
                    <a:cubicBezTo>
                      <a:pt x="391565" y="0"/>
                      <a:pt x="504501" y="112936"/>
                      <a:pt x="504501" y="25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686724-0C5A-4B23-AD3D-788CB384D13D}"/>
                </a:ext>
              </a:extLst>
            </p:cNvPr>
            <p:cNvSpPr txBox="1"/>
            <p:nvPr/>
          </p:nvSpPr>
          <p:spPr>
            <a:xfrm>
              <a:off x="679564" y="3587168"/>
              <a:ext cx="17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student number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FE76BB4-2996-46E5-A572-DCE815412AC9}"/>
              </a:ext>
            </a:extLst>
          </p:cNvPr>
          <p:cNvSpPr/>
          <p:nvPr/>
        </p:nvSpPr>
        <p:spPr>
          <a:xfrm>
            <a:off x="8520652" y="3610474"/>
            <a:ext cx="3529637" cy="97173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6A3B02-6DA2-4CB7-BF4F-8165207B431F}"/>
              </a:ext>
            </a:extLst>
          </p:cNvPr>
          <p:cNvSpPr/>
          <p:nvPr/>
        </p:nvSpPr>
        <p:spPr>
          <a:xfrm>
            <a:off x="6266710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Course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593E59-9772-46CD-BED1-33D1E0A56BB1}"/>
              </a:ext>
            </a:extLst>
          </p:cNvPr>
          <p:cNvGrpSpPr/>
          <p:nvPr/>
        </p:nvGrpSpPr>
        <p:grpSpPr>
          <a:xfrm>
            <a:off x="6274088" y="3595880"/>
            <a:ext cx="1975569" cy="372562"/>
            <a:chOff x="6066040" y="3595880"/>
            <a:chExt cx="1975569" cy="37256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5CCC157-86F6-4E92-84DD-288AB57BD76E}"/>
                </a:ext>
              </a:extLst>
            </p:cNvPr>
            <p:cNvGrpSpPr/>
            <p:nvPr/>
          </p:nvGrpSpPr>
          <p:grpSpPr>
            <a:xfrm rot="16200000">
              <a:off x="6348938" y="3339780"/>
              <a:ext cx="345764" cy="911560"/>
              <a:chOff x="3159671" y="1238250"/>
              <a:chExt cx="1849821" cy="4876799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6228C40-C876-4C23-969A-026B46B9F2EC}"/>
                  </a:ext>
                </a:extLst>
              </p:cNvPr>
              <p:cNvSpPr/>
              <p:nvPr/>
            </p:nvSpPr>
            <p:spPr>
              <a:xfrm>
                <a:off x="3495998" y="3424399"/>
                <a:ext cx="1009002" cy="2690650"/>
              </a:xfrm>
              <a:custGeom>
                <a:avLst/>
                <a:gdLst>
                  <a:gd name="connsiteX0" fmla="*/ 1009002 w 1009002"/>
                  <a:gd name="connsiteY0" fmla="*/ 2186150 h 2690650"/>
                  <a:gd name="connsiteX1" fmla="*/ 504501 w 1009002"/>
                  <a:gd name="connsiteY1" fmla="*/ 2690651 h 2690650"/>
                  <a:gd name="connsiteX2" fmla="*/ 0 w 1009002"/>
                  <a:gd name="connsiteY2" fmla="*/ 2186150 h 2690650"/>
                  <a:gd name="connsiteX3" fmla="*/ 168173 w 1009002"/>
                  <a:gd name="connsiteY3" fmla="*/ 2017986 h 2690650"/>
                  <a:gd name="connsiteX4" fmla="*/ 0 w 1009002"/>
                  <a:gd name="connsiteY4" fmla="*/ 1849822 h 2690650"/>
                  <a:gd name="connsiteX5" fmla="*/ 168173 w 1009002"/>
                  <a:gd name="connsiteY5" fmla="*/ 1681658 h 2690650"/>
                  <a:gd name="connsiteX6" fmla="*/ 168173 w 1009002"/>
                  <a:gd name="connsiteY6" fmla="*/ 1261243 h 2690650"/>
                  <a:gd name="connsiteX7" fmla="*/ 0 w 1009002"/>
                  <a:gd name="connsiteY7" fmla="*/ 1093080 h 2690650"/>
                  <a:gd name="connsiteX8" fmla="*/ 168173 w 1009002"/>
                  <a:gd name="connsiteY8" fmla="*/ 924916 h 2690650"/>
                  <a:gd name="connsiteX9" fmla="*/ 0 w 1009002"/>
                  <a:gd name="connsiteY9" fmla="*/ 756752 h 2690650"/>
                  <a:gd name="connsiteX10" fmla="*/ 168173 w 1009002"/>
                  <a:gd name="connsiteY10" fmla="*/ 588578 h 2690650"/>
                  <a:gd name="connsiteX11" fmla="*/ 168173 w 1009002"/>
                  <a:gd name="connsiteY11" fmla="*/ 0 h 2690650"/>
                  <a:gd name="connsiteX12" fmla="*/ 1009002 w 1009002"/>
                  <a:gd name="connsiteY12" fmla="*/ 0 h 26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002" h="2690650">
                    <a:moveTo>
                      <a:pt x="1009002" y="2186150"/>
                    </a:moveTo>
                    <a:lnTo>
                      <a:pt x="504501" y="2690651"/>
                    </a:lnTo>
                    <a:lnTo>
                      <a:pt x="0" y="2186150"/>
                    </a:lnTo>
                    <a:lnTo>
                      <a:pt x="168173" y="2017986"/>
                    </a:lnTo>
                    <a:lnTo>
                      <a:pt x="0" y="1849822"/>
                    </a:lnTo>
                    <a:lnTo>
                      <a:pt x="168173" y="1681658"/>
                    </a:lnTo>
                    <a:lnTo>
                      <a:pt x="168173" y="1261243"/>
                    </a:lnTo>
                    <a:lnTo>
                      <a:pt x="0" y="1093080"/>
                    </a:lnTo>
                    <a:lnTo>
                      <a:pt x="168173" y="924916"/>
                    </a:lnTo>
                    <a:lnTo>
                      <a:pt x="0" y="756752"/>
                    </a:lnTo>
                    <a:lnTo>
                      <a:pt x="168173" y="588578"/>
                    </a:lnTo>
                    <a:lnTo>
                      <a:pt x="168173" y="0"/>
                    </a:lnTo>
                    <a:lnTo>
                      <a:pt x="100900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69" name="Graphic 3">
                <a:extLst>
                  <a:ext uri="{FF2B5EF4-FFF2-40B4-BE49-F238E27FC236}">
                    <a16:creationId xmlns:a16="http://schemas.microsoft.com/office/drawing/2014/main" id="{EE5FC1EB-BD01-4F9E-AC88-2A14DC9C3611}"/>
                  </a:ext>
                </a:extLst>
              </p:cNvPr>
              <p:cNvGrpSpPr/>
              <p:nvPr/>
            </p:nvGrpSpPr>
            <p:grpSpPr>
              <a:xfrm>
                <a:off x="4084586" y="3424399"/>
                <a:ext cx="168163" cy="2017985"/>
                <a:chOff x="4084586" y="3424399"/>
                <a:chExt cx="168163" cy="2017985"/>
              </a:xfrm>
              <a:solidFill>
                <a:srgbClr val="B3B3B3"/>
              </a:solidFill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768ADC7D-48E0-4AA3-B26B-363062E7DD37}"/>
                    </a:ext>
                  </a:extLst>
                </p:cNvPr>
                <p:cNvSpPr/>
                <p:nvPr/>
              </p:nvSpPr>
              <p:spPr>
                <a:xfrm>
                  <a:off x="4084586" y="3424399"/>
                  <a:ext cx="168163" cy="1681657"/>
                </a:xfrm>
                <a:custGeom>
                  <a:avLst/>
                  <a:gdLst>
                    <a:gd name="connsiteX0" fmla="*/ 0 w 168163"/>
                    <a:gd name="connsiteY0" fmla="*/ 0 h 1681657"/>
                    <a:gd name="connsiteX1" fmla="*/ 168164 w 168163"/>
                    <a:gd name="connsiteY1" fmla="*/ 0 h 1681657"/>
                    <a:gd name="connsiteX2" fmla="*/ 168164 w 168163"/>
                    <a:gd name="connsiteY2" fmla="*/ 1681658 h 1681657"/>
                    <a:gd name="connsiteX3" fmla="*/ 0 w 168163"/>
                    <a:gd name="connsiteY3" fmla="*/ 1681658 h 168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57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58"/>
                      </a:lnTo>
                      <a:lnTo>
                        <a:pt x="0" y="1681658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96CFD98F-2A92-4859-A686-27532E19B507}"/>
                    </a:ext>
                  </a:extLst>
                </p:cNvPr>
                <p:cNvSpPr/>
                <p:nvPr/>
              </p:nvSpPr>
              <p:spPr>
                <a:xfrm>
                  <a:off x="4084586" y="5274221"/>
                  <a:ext cx="168163" cy="168163"/>
                </a:xfrm>
                <a:custGeom>
                  <a:avLst/>
                  <a:gdLst>
                    <a:gd name="connsiteX0" fmla="*/ 0 w 168163"/>
                    <a:gd name="connsiteY0" fmla="*/ 0 h 168163"/>
                    <a:gd name="connsiteX1" fmla="*/ 168164 w 168163"/>
                    <a:gd name="connsiteY1" fmla="*/ 0 h 168163"/>
                    <a:gd name="connsiteX2" fmla="*/ 168164 w 168163"/>
                    <a:gd name="connsiteY2" fmla="*/ 168164 h 168163"/>
                    <a:gd name="connsiteX3" fmla="*/ 0 w 168163"/>
                    <a:gd name="connsiteY3" fmla="*/ 168164 h 1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3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4"/>
                      </a:lnTo>
                      <a:lnTo>
                        <a:pt x="0" y="16816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E4502CA-6711-4D40-9338-19798369FACB}"/>
                  </a:ext>
                </a:extLst>
              </p:cNvPr>
              <p:cNvSpPr/>
              <p:nvPr/>
            </p:nvSpPr>
            <p:spPr>
              <a:xfrm>
                <a:off x="3159671" y="1238250"/>
                <a:ext cx="1849821" cy="1849821"/>
              </a:xfrm>
              <a:custGeom>
                <a:avLst/>
                <a:gdLst>
                  <a:gd name="connsiteX0" fmla="*/ 252251 w 1849821"/>
                  <a:gd name="connsiteY0" fmla="*/ 0 h 1849821"/>
                  <a:gd name="connsiteX1" fmla="*/ 1597571 w 1849821"/>
                  <a:gd name="connsiteY1" fmla="*/ 0 h 1849821"/>
                  <a:gd name="connsiteX2" fmla="*/ 1849822 w 1849821"/>
                  <a:gd name="connsiteY2" fmla="*/ 252251 h 1849821"/>
                  <a:gd name="connsiteX3" fmla="*/ 1849822 w 1849821"/>
                  <a:gd name="connsiteY3" fmla="*/ 1597571 h 1849821"/>
                  <a:gd name="connsiteX4" fmla="*/ 1597571 w 1849821"/>
                  <a:gd name="connsiteY4" fmla="*/ 1849822 h 1849821"/>
                  <a:gd name="connsiteX5" fmla="*/ 252251 w 1849821"/>
                  <a:gd name="connsiteY5" fmla="*/ 1849822 h 1849821"/>
                  <a:gd name="connsiteX6" fmla="*/ 0 w 1849821"/>
                  <a:gd name="connsiteY6" fmla="*/ 1597571 h 1849821"/>
                  <a:gd name="connsiteX7" fmla="*/ 0 w 1849821"/>
                  <a:gd name="connsiteY7" fmla="*/ 252251 h 1849821"/>
                  <a:gd name="connsiteX8" fmla="*/ 252251 w 1849821"/>
                  <a:gd name="connsiteY8" fmla="*/ 0 h 184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821" h="1849821">
                    <a:moveTo>
                      <a:pt x="252251" y="0"/>
                    </a:moveTo>
                    <a:lnTo>
                      <a:pt x="1597571" y="0"/>
                    </a:lnTo>
                    <a:cubicBezTo>
                      <a:pt x="1736893" y="0"/>
                      <a:pt x="1849822" y="112919"/>
                      <a:pt x="1849822" y="252251"/>
                    </a:cubicBezTo>
                    <a:lnTo>
                      <a:pt x="1849822" y="1597571"/>
                    </a:lnTo>
                    <a:cubicBezTo>
                      <a:pt x="1849822" y="1736893"/>
                      <a:pt x="1736903" y="1849822"/>
                      <a:pt x="1597571" y="1849822"/>
                    </a:cubicBezTo>
                    <a:lnTo>
                      <a:pt x="252251" y="1849822"/>
                    </a:lnTo>
                    <a:cubicBezTo>
                      <a:pt x="112928" y="1849822"/>
                      <a:pt x="0" y="1736903"/>
                      <a:pt x="0" y="1597571"/>
                    </a:cubicBezTo>
                    <a:lnTo>
                      <a:pt x="0" y="252251"/>
                    </a:lnTo>
                    <a:cubicBezTo>
                      <a:pt x="0" y="112919"/>
                      <a:pt x="112928" y="0"/>
                      <a:pt x="25225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0FD1CA-4AB1-4DA1-ABD3-742B2C4FFC5C}"/>
                  </a:ext>
                </a:extLst>
              </p:cNvPr>
              <p:cNvSpPr/>
              <p:nvPr/>
            </p:nvSpPr>
            <p:spPr>
              <a:xfrm>
                <a:off x="3495998" y="3088071"/>
                <a:ext cx="1177156" cy="336327"/>
              </a:xfrm>
              <a:custGeom>
                <a:avLst/>
                <a:gdLst>
                  <a:gd name="connsiteX0" fmla="*/ 0 w 1177156"/>
                  <a:gd name="connsiteY0" fmla="*/ 0 h 336327"/>
                  <a:gd name="connsiteX1" fmla="*/ 1177157 w 1177156"/>
                  <a:gd name="connsiteY1" fmla="*/ 0 h 336327"/>
                  <a:gd name="connsiteX2" fmla="*/ 1177157 w 1177156"/>
                  <a:gd name="connsiteY2" fmla="*/ 336328 h 336327"/>
                  <a:gd name="connsiteX3" fmla="*/ 0 w 1177156"/>
                  <a:gd name="connsiteY3" fmla="*/ 336328 h 33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156" h="336327">
                    <a:moveTo>
                      <a:pt x="0" y="0"/>
                    </a:moveTo>
                    <a:lnTo>
                      <a:pt x="1177157" y="0"/>
                    </a:lnTo>
                    <a:lnTo>
                      <a:pt x="1177157" y="336328"/>
                    </a:lnTo>
                    <a:lnTo>
                      <a:pt x="0" y="3363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F2E52DA-50DC-48C8-8F18-5A3A114D9EB3}"/>
                  </a:ext>
                </a:extLst>
              </p:cNvPr>
              <p:cNvSpPr/>
              <p:nvPr/>
            </p:nvSpPr>
            <p:spPr>
              <a:xfrm>
                <a:off x="3832336" y="1574577"/>
                <a:ext cx="504501" cy="504501"/>
              </a:xfrm>
              <a:custGeom>
                <a:avLst/>
                <a:gdLst>
                  <a:gd name="connsiteX0" fmla="*/ 504501 w 504501"/>
                  <a:gd name="connsiteY0" fmla="*/ 252251 h 504501"/>
                  <a:gd name="connsiteX1" fmla="*/ 252251 w 504501"/>
                  <a:gd name="connsiteY1" fmla="*/ 504501 h 504501"/>
                  <a:gd name="connsiteX2" fmla="*/ 0 w 504501"/>
                  <a:gd name="connsiteY2" fmla="*/ 252251 h 504501"/>
                  <a:gd name="connsiteX3" fmla="*/ 252251 w 504501"/>
                  <a:gd name="connsiteY3" fmla="*/ 0 h 504501"/>
                  <a:gd name="connsiteX4" fmla="*/ 504501 w 504501"/>
                  <a:gd name="connsiteY4" fmla="*/ 252251 h 50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501" h="504501">
                    <a:moveTo>
                      <a:pt x="504501" y="252251"/>
                    </a:moveTo>
                    <a:cubicBezTo>
                      <a:pt x="504501" y="391565"/>
                      <a:pt x="391565" y="504501"/>
                      <a:pt x="252251" y="504501"/>
                    </a:cubicBezTo>
                    <a:cubicBezTo>
                      <a:pt x="112936" y="504501"/>
                      <a:pt x="0" y="391565"/>
                      <a:pt x="0" y="252251"/>
                    </a:cubicBezTo>
                    <a:cubicBezTo>
                      <a:pt x="0" y="112936"/>
                      <a:pt x="112936" y="0"/>
                      <a:pt x="252251" y="0"/>
                    </a:cubicBezTo>
                    <a:cubicBezTo>
                      <a:pt x="391565" y="0"/>
                      <a:pt x="504501" y="112936"/>
                      <a:pt x="504501" y="25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1563C9D-52EF-4036-B1F5-57F8A6AD9F84}"/>
                </a:ext>
              </a:extLst>
            </p:cNvPr>
            <p:cNvSpPr txBox="1"/>
            <p:nvPr/>
          </p:nvSpPr>
          <p:spPr>
            <a:xfrm>
              <a:off x="6411804" y="3595880"/>
              <a:ext cx="162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course number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0B0EA5-D64F-49E2-A331-FF02E440F187}"/>
              </a:ext>
            </a:extLst>
          </p:cNvPr>
          <p:cNvGrpSpPr/>
          <p:nvPr/>
        </p:nvGrpSpPr>
        <p:grpSpPr>
          <a:xfrm>
            <a:off x="206967" y="3587168"/>
            <a:ext cx="2081387" cy="369332"/>
            <a:chOff x="321267" y="3586958"/>
            <a:chExt cx="2081387" cy="36933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FEC016-F206-4BFB-A5A0-4B02710B03F9}"/>
                </a:ext>
              </a:extLst>
            </p:cNvPr>
            <p:cNvGrpSpPr/>
            <p:nvPr/>
          </p:nvGrpSpPr>
          <p:grpSpPr>
            <a:xfrm rot="16200000">
              <a:off x="604165" y="3324064"/>
              <a:ext cx="345764" cy="911560"/>
              <a:chOff x="3159671" y="1238250"/>
              <a:chExt cx="1849821" cy="4876799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AF14E86-667A-4049-A80D-2837D8A4CDAA}"/>
                  </a:ext>
                </a:extLst>
              </p:cNvPr>
              <p:cNvSpPr/>
              <p:nvPr/>
            </p:nvSpPr>
            <p:spPr>
              <a:xfrm>
                <a:off x="3495998" y="3424399"/>
                <a:ext cx="1009002" cy="2690650"/>
              </a:xfrm>
              <a:custGeom>
                <a:avLst/>
                <a:gdLst>
                  <a:gd name="connsiteX0" fmla="*/ 1009002 w 1009002"/>
                  <a:gd name="connsiteY0" fmla="*/ 2186150 h 2690650"/>
                  <a:gd name="connsiteX1" fmla="*/ 504501 w 1009002"/>
                  <a:gd name="connsiteY1" fmla="*/ 2690651 h 2690650"/>
                  <a:gd name="connsiteX2" fmla="*/ 0 w 1009002"/>
                  <a:gd name="connsiteY2" fmla="*/ 2186150 h 2690650"/>
                  <a:gd name="connsiteX3" fmla="*/ 168173 w 1009002"/>
                  <a:gd name="connsiteY3" fmla="*/ 2017986 h 2690650"/>
                  <a:gd name="connsiteX4" fmla="*/ 0 w 1009002"/>
                  <a:gd name="connsiteY4" fmla="*/ 1849822 h 2690650"/>
                  <a:gd name="connsiteX5" fmla="*/ 168173 w 1009002"/>
                  <a:gd name="connsiteY5" fmla="*/ 1681658 h 2690650"/>
                  <a:gd name="connsiteX6" fmla="*/ 168173 w 1009002"/>
                  <a:gd name="connsiteY6" fmla="*/ 1261243 h 2690650"/>
                  <a:gd name="connsiteX7" fmla="*/ 0 w 1009002"/>
                  <a:gd name="connsiteY7" fmla="*/ 1093080 h 2690650"/>
                  <a:gd name="connsiteX8" fmla="*/ 168173 w 1009002"/>
                  <a:gd name="connsiteY8" fmla="*/ 924916 h 2690650"/>
                  <a:gd name="connsiteX9" fmla="*/ 0 w 1009002"/>
                  <a:gd name="connsiteY9" fmla="*/ 756752 h 2690650"/>
                  <a:gd name="connsiteX10" fmla="*/ 168173 w 1009002"/>
                  <a:gd name="connsiteY10" fmla="*/ 588578 h 2690650"/>
                  <a:gd name="connsiteX11" fmla="*/ 168173 w 1009002"/>
                  <a:gd name="connsiteY11" fmla="*/ 0 h 2690650"/>
                  <a:gd name="connsiteX12" fmla="*/ 1009002 w 1009002"/>
                  <a:gd name="connsiteY12" fmla="*/ 0 h 26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002" h="2690650">
                    <a:moveTo>
                      <a:pt x="1009002" y="2186150"/>
                    </a:moveTo>
                    <a:lnTo>
                      <a:pt x="504501" y="2690651"/>
                    </a:lnTo>
                    <a:lnTo>
                      <a:pt x="0" y="2186150"/>
                    </a:lnTo>
                    <a:lnTo>
                      <a:pt x="168173" y="2017986"/>
                    </a:lnTo>
                    <a:lnTo>
                      <a:pt x="0" y="1849822"/>
                    </a:lnTo>
                    <a:lnTo>
                      <a:pt x="168173" y="1681658"/>
                    </a:lnTo>
                    <a:lnTo>
                      <a:pt x="168173" y="1261243"/>
                    </a:lnTo>
                    <a:lnTo>
                      <a:pt x="0" y="1093080"/>
                    </a:lnTo>
                    <a:lnTo>
                      <a:pt x="168173" y="924916"/>
                    </a:lnTo>
                    <a:lnTo>
                      <a:pt x="0" y="756752"/>
                    </a:lnTo>
                    <a:lnTo>
                      <a:pt x="168173" y="588578"/>
                    </a:lnTo>
                    <a:lnTo>
                      <a:pt x="168173" y="0"/>
                    </a:lnTo>
                    <a:lnTo>
                      <a:pt x="100900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59" name="Graphic 3">
                <a:extLst>
                  <a:ext uri="{FF2B5EF4-FFF2-40B4-BE49-F238E27FC236}">
                    <a16:creationId xmlns:a16="http://schemas.microsoft.com/office/drawing/2014/main" id="{6FDF813E-41E0-4F46-8264-7970D9CA937F}"/>
                  </a:ext>
                </a:extLst>
              </p:cNvPr>
              <p:cNvGrpSpPr/>
              <p:nvPr/>
            </p:nvGrpSpPr>
            <p:grpSpPr>
              <a:xfrm>
                <a:off x="4084586" y="3424399"/>
                <a:ext cx="168163" cy="2017985"/>
                <a:chOff x="4084586" y="3424399"/>
                <a:chExt cx="168163" cy="2017985"/>
              </a:xfrm>
              <a:solidFill>
                <a:srgbClr val="B3B3B3"/>
              </a:solidFill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499464B-C33D-47E3-AD45-9E9B2D9524A7}"/>
                    </a:ext>
                  </a:extLst>
                </p:cNvPr>
                <p:cNvSpPr/>
                <p:nvPr/>
              </p:nvSpPr>
              <p:spPr>
                <a:xfrm>
                  <a:off x="4084586" y="3424399"/>
                  <a:ext cx="168163" cy="1681657"/>
                </a:xfrm>
                <a:custGeom>
                  <a:avLst/>
                  <a:gdLst>
                    <a:gd name="connsiteX0" fmla="*/ 0 w 168163"/>
                    <a:gd name="connsiteY0" fmla="*/ 0 h 1681657"/>
                    <a:gd name="connsiteX1" fmla="*/ 168164 w 168163"/>
                    <a:gd name="connsiteY1" fmla="*/ 0 h 1681657"/>
                    <a:gd name="connsiteX2" fmla="*/ 168164 w 168163"/>
                    <a:gd name="connsiteY2" fmla="*/ 1681658 h 1681657"/>
                    <a:gd name="connsiteX3" fmla="*/ 0 w 168163"/>
                    <a:gd name="connsiteY3" fmla="*/ 1681658 h 168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57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58"/>
                      </a:lnTo>
                      <a:lnTo>
                        <a:pt x="0" y="1681658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C1C8EBC-C90B-4A04-BAD8-728D28B5C0A2}"/>
                    </a:ext>
                  </a:extLst>
                </p:cNvPr>
                <p:cNvSpPr/>
                <p:nvPr/>
              </p:nvSpPr>
              <p:spPr>
                <a:xfrm>
                  <a:off x="4084586" y="5274221"/>
                  <a:ext cx="168163" cy="168163"/>
                </a:xfrm>
                <a:custGeom>
                  <a:avLst/>
                  <a:gdLst>
                    <a:gd name="connsiteX0" fmla="*/ 0 w 168163"/>
                    <a:gd name="connsiteY0" fmla="*/ 0 h 168163"/>
                    <a:gd name="connsiteX1" fmla="*/ 168164 w 168163"/>
                    <a:gd name="connsiteY1" fmla="*/ 0 h 168163"/>
                    <a:gd name="connsiteX2" fmla="*/ 168164 w 168163"/>
                    <a:gd name="connsiteY2" fmla="*/ 168164 h 168163"/>
                    <a:gd name="connsiteX3" fmla="*/ 0 w 168163"/>
                    <a:gd name="connsiteY3" fmla="*/ 168164 h 1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3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4"/>
                      </a:lnTo>
                      <a:lnTo>
                        <a:pt x="0" y="16816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9D57F8E-05F1-4252-96F5-FF7FC71C0E91}"/>
                  </a:ext>
                </a:extLst>
              </p:cNvPr>
              <p:cNvSpPr/>
              <p:nvPr/>
            </p:nvSpPr>
            <p:spPr>
              <a:xfrm>
                <a:off x="3159671" y="1238250"/>
                <a:ext cx="1849821" cy="1849821"/>
              </a:xfrm>
              <a:custGeom>
                <a:avLst/>
                <a:gdLst>
                  <a:gd name="connsiteX0" fmla="*/ 252251 w 1849821"/>
                  <a:gd name="connsiteY0" fmla="*/ 0 h 1849821"/>
                  <a:gd name="connsiteX1" fmla="*/ 1597571 w 1849821"/>
                  <a:gd name="connsiteY1" fmla="*/ 0 h 1849821"/>
                  <a:gd name="connsiteX2" fmla="*/ 1849822 w 1849821"/>
                  <a:gd name="connsiteY2" fmla="*/ 252251 h 1849821"/>
                  <a:gd name="connsiteX3" fmla="*/ 1849822 w 1849821"/>
                  <a:gd name="connsiteY3" fmla="*/ 1597571 h 1849821"/>
                  <a:gd name="connsiteX4" fmla="*/ 1597571 w 1849821"/>
                  <a:gd name="connsiteY4" fmla="*/ 1849822 h 1849821"/>
                  <a:gd name="connsiteX5" fmla="*/ 252251 w 1849821"/>
                  <a:gd name="connsiteY5" fmla="*/ 1849822 h 1849821"/>
                  <a:gd name="connsiteX6" fmla="*/ 0 w 1849821"/>
                  <a:gd name="connsiteY6" fmla="*/ 1597571 h 1849821"/>
                  <a:gd name="connsiteX7" fmla="*/ 0 w 1849821"/>
                  <a:gd name="connsiteY7" fmla="*/ 252251 h 1849821"/>
                  <a:gd name="connsiteX8" fmla="*/ 252251 w 1849821"/>
                  <a:gd name="connsiteY8" fmla="*/ 0 h 184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821" h="1849821">
                    <a:moveTo>
                      <a:pt x="252251" y="0"/>
                    </a:moveTo>
                    <a:lnTo>
                      <a:pt x="1597571" y="0"/>
                    </a:lnTo>
                    <a:cubicBezTo>
                      <a:pt x="1736893" y="0"/>
                      <a:pt x="1849822" y="112919"/>
                      <a:pt x="1849822" y="252251"/>
                    </a:cubicBezTo>
                    <a:lnTo>
                      <a:pt x="1849822" y="1597571"/>
                    </a:lnTo>
                    <a:cubicBezTo>
                      <a:pt x="1849822" y="1736893"/>
                      <a:pt x="1736903" y="1849822"/>
                      <a:pt x="1597571" y="1849822"/>
                    </a:cubicBezTo>
                    <a:lnTo>
                      <a:pt x="252251" y="1849822"/>
                    </a:lnTo>
                    <a:cubicBezTo>
                      <a:pt x="112928" y="1849822"/>
                      <a:pt x="0" y="1736903"/>
                      <a:pt x="0" y="1597571"/>
                    </a:cubicBezTo>
                    <a:lnTo>
                      <a:pt x="0" y="252251"/>
                    </a:lnTo>
                    <a:cubicBezTo>
                      <a:pt x="0" y="112919"/>
                      <a:pt x="112928" y="0"/>
                      <a:pt x="25225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D446B1F-9253-4201-986F-C894F46E35B4}"/>
                  </a:ext>
                </a:extLst>
              </p:cNvPr>
              <p:cNvSpPr/>
              <p:nvPr/>
            </p:nvSpPr>
            <p:spPr>
              <a:xfrm>
                <a:off x="3495998" y="3088071"/>
                <a:ext cx="1177156" cy="336327"/>
              </a:xfrm>
              <a:custGeom>
                <a:avLst/>
                <a:gdLst>
                  <a:gd name="connsiteX0" fmla="*/ 0 w 1177156"/>
                  <a:gd name="connsiteY0" fmla="*/ 0 h 336327"/>
                  <a:gd name="connsiteX1" fmla="*/ 1177157 w 1177156"/>
                  <a:gd name="connsiteY1" fmla="*/ 0 h 336327"/>
                  <a:gd name="connsiteX2" fmla="*/ 1177157 w 1177156"/>
                  <a:gd name="connsiteY2" fmla="*/ 336328 h 336327"/>
                  <a:gd name="connsiteX3" fmla="*/ 0 w 1177156"/>
                  <a:gd name="connsiteY3" fmla="*/ 336328 h 33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156" h="336327">
                    <a:moveTo>
                      <a:pt x="0" y="0"/>
                    </a:moveTo>
                    <a:lnTo>
                      <a:pt x="1177157" y="0"/>
                    </a:lnTo>
                    <a:lnTo>
                      <a:pt x="1177157" y="336328"/>
                    </a:lnTo>
                    <a:lnTo>
                      <a:pt x="0" y="3363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DBC2909-8C26-455F-9E0C-DFCEA29C07D0}"/>
                  </a:ext>
                </a:extLst>
              </p:cNvPr>
              <p:cNvSpPr/>
              <p:nvPr/>
            </p:nvSpPr>
            <p:spPr>
              <a:xfrm>
                <a:off x="3832336" y="1574577"/>
                <a:ext cx="504501" cy="504501"/>
              </a:xfrm>
              <a:custGeom>
                <a:avLst/>
                <a:gdLst>
                  <a:gd name="connsiteX0" fmla="*/ 504501 w 504501"/>
                  <a:gd name="connsiteY0" fmla="*/ 252251 h 504501"/>
                  <a:gd name="connsiteX1" fmla="*/ 252251 w 504501"/>
                  <a:gd name="connsiteY1" fmla="*/ 504501 h 504501"/>
                  <a:gd name="connsiteX2" fmla="*/ 0 w 504501"/>
                  <a:gd name="connsiteY2" fmla="*/ 252251 h 504501"/>
                  <a:gd name="connsiteX3" fmla="*/ 252251 w 504501"/>
                  <a:gd name="connsiteY3" fmla="*/ 0 h 504501"/>
                  <a:gd name="connsiteX4" fmla="*/ 504501 w 504501"/>
                  <a:gd name="connsiteY4" fmla="*/ 252251 h 50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501" h="504501">
                    <a:moveTo>
                      <a:pt x="504501" y="252251"/>
                    </a:moveTo>
                    <a:cubicBezTo>
                      <a:pt x="504501" y="391565"/>
                      <a:pt x="391565" y="504501"/>
                      <a:pt x="252251" y="504501"/>
                    </a:cubicBezTo>
                    <a:cubicBezTo>
                      <a:pt x="112936" y="504501"/>
                      <a:pt x="0" y="391565"/>
                      <a:pt x="0" y="252251"/>
                    </a:cubicBezTo>
                    <a:cubicBezTo>
                      <a:pt x="0" y="112936"/>
                      <a:pt x="112936" y="0"/>
                      <a:pt x="252251" y="0"/>
                    </a:cubicBezTo>
                    <a:cubicBezTo>
                      <a:pt x="391565" y="0"/>
                      <a:pt x="504501" y="112936"/>
                      <a:pt x="504501" y="25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62919C-29EE-40A8-892C-7A8AE9BF55C9}"/>
                </a:ext>
              </a:extLst>
            </p:cNvPr>
            <p:cNvSpPr txBox="1"/>
            <p:nvPr/>
          </p:nvSpPr>
          <p:spPr>
            <a:xfrm>
              <a:off x="681221" y="3586958"/>
              <a:ext cx="17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student number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D133930-B821-498D-8DDE-1959B944410A}"/>
              </a:ext>
            </a:extLst>
          </p:cNvPr>
          <p:cNvGrpSpPr/>
          <p:nvPr/>
        </p:nvGrpSpPr>
        <p:grpSpPr>
          <a:xfrm>
            <a:off x="6272874" y="3595031"/>
            <a:ext cx="1975569" cy="372562"/>
            <a:chOff x="6066040" y="3595880"/>
            <a:chExt cx="1975569" cy="37256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B86299B-CA84-433C-9CCE-3C929402F218}"/>
                </a:ext>
              </a:extLst>
            </p:cNvPr>
            <p:cNvGrpSpPr/>
            <p:nvPr/>
          </p:nvGrpSpPr>
          <p:grpSpPr>
            <a:xfrm rot="16200000">
              <a:off x="6348938" y="3339780"/>
              <a:ext cx="345764" cy="911560"/>
              <a:chOff x="3159671" y="1238250"/>
              <a:chExt cx="1849821" cy="4876799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5AE15F2-54B7-4B35-9A0E-579D2BD86197}"/>
                  </a:ext>
                </a:extLst>
              </p:cNvPr>
              <p:cNvSpPr/>
              <p:nvPr/>
            </p:nvSpPr>
            <p:spPr>
              <a:xfrm>
                <a:off x="3495998" y="3424399"/>
                <a:ext cx="1009002" cy="2690650"/>
              </a:xfrm>
              <a:custGeom>
                <a:avLst/>
                <a:gdLst>
                  <a:gd name="connsiteX0" fmla="*/ 1009002 w 1009002"/>
                  <a:gd name="connsiteY0" fmla="*/ 2186150 h 2690650"/>
                  <a:gd name="connsiteX1" fmla="*/ 504501 w 1009002"/>
                  <a:gd name="connsiteY1" fmla="*/ 2690651 h 2690650"/>
                  <a:gd name="connsiteX2" fmla="*/ 0 w 1009002"/>
                  <a:gd name="connsiteY2" fmla="*/ 2186150 h 2690650"/>
                  <a:gd name="connsiteX3" fmla="*/ 168173 w 1009002"/>
                  <a:gd name="connsiteY3" fmla="*/ 2017986 h 2690650"/>
                  <a:gd name="connsiteX4" fmla="*/ 0 w 1009002"/>
                  <a:gd name="connsiteY4" fmla="*/ 1849822 h 2690650"/>
                  <a:gd name="connsiteX5" fmla="*/ 168173 w 1009002"/>
                  <a:gd name="connsiteY5" fmla="*/ 1681658 h 2690650"/>
                  <a:gd name="connsiteX6" fmla="*/ 168173 w 1009002"/>
                  <a:gd name="connsiteY6" fmla="*/ 1261243 h 2690650"/>
                  <a:gd name="connsiteX7" fmla="*/ 0 w 1009002"/>
                  <a:gd name="connsiteY7" fmla="*/ 1093080 h 2690650"/>
                  <a:gd name="connsiteX8" fmla="*/ 168173 w 1009002"/>
                  <a:gd name="connsiteY8" fmla="*/ 924916 h 2690650"/>
                  <a:gd name="connsiteX9" fmla="*/ 0 w 1009002"/>
                  <a:gd name="connsiteY9" fmla="*/ 756752 h 2690650"/>
                  <a:gd name="connsiteX10" fmla="*/ 168173 w 1009002"/>
                  <a:gd name="connsiteY10" fmla="*/ 588578 h 2690650"/>
                  <a:gd name="connsiteX11" fmla="*/ 168173 w 1009002"/>
                  <a:gd name="connsiteY11" fmla="*/ 0 h 2690650"/>
                  <a:gd name="connsiteX12" fmla="*/ 1009002 w 1009002"/>
                  <a:gd name="connsiteY12" fmla="*/ 0 h 26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002" h="2690650">
                    <a:moveTo>
                      <a:pt x="1009002" y="2186150"/>
                    </a:moveTo>
                    <a:lnTo>
                      <a:pt x="504501" y="2690651"/>
                    </a:lnTo>
                    <a:lnTo>
                      <a:pt x="0" y="2186150"/>
                    </a:lnTo>
                    <a:lnTo>
                      <a:pt x="168173" y="2017986"/>
                    </a:lnTo>
                    <a:lnTo>
                      <a:pt x="0" y="1849822"/>
                    </a:lnTo>
                    <a:lnTo>
                      <a:pt x="168173" y="1681658"/>
                    </a:lnTo>
                    <a:lnTo>
                      <a:pt x="168173" y="1261243"/>
                    </a:lnTo>
                    <a:lnTo>
                      <a:pt x="0" y="1093080"/>
                    </a:lnTo>
                    <a:lnTo>
                      <a:pt x="168173" y="924916"/>
                    </a:lnTo>
                    <a:lnTo>
                      <a:pt x="0" y="756752"/>
                    </a:lnTo>
                    <a:lnTo>
                      <a:pt x="168173" y="588578"/>
                    </a:lnTo>
                    <a:lnTo>
                      <a:pt x="168173" y="0"/>
                    </a:lnTo>
                    <a:lnTo>
                      <a:pt x="100900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77" name="Graphic 3">
                <a:extLst>
                  <a:ext uri="{FF2B5EF4-FFF2-40B4-BE49-F238E27FC236}">
                    <a16:creationId xmlns:a16="http://schemas.microsoft.com/office/drawing/2014/main" id="{95056A90-EFAA-4541-B430-A04E03B78618}"/>
                  </a:ext>
                </a:extLst>
              </p:cNvPr>
              <p:cNvGrpSpPr/>
              <p:nvPr/>
            </p:nvGrpSpPr>
            <p:grpSpPr>
              <a:xfrm>
                <a:off x="4084586" y="3424399"/>
                <a:ext cx="168163" cy="2017985"/>
                <a:chOff x="4084586" y="3424399"/>
                <a:chExt cx="168163" cy="2017985"/>
              </a:xfrm>
              <a:solidFill>
                <a:srgbClr val="B3B3B3"/>
              </a:solidFill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5622F74A-A87E-482B-BEAE-535726A94A03}"/>
                    </a:ext>
                  </a:extLst>
                </p:cNvPr>
                <p:cNvSpPr/>
                <p:nvPr/>
              </p:nvSpPr>
              <p:spPr>
                <a:xfrm>
                  <a:off x="4084586" y="3424399"/>
                  <a:ext cx="168163" cy="1681657"/>
                </a:xfrm>
                <a:custGeom>
                  <a:avLst/>
                  <a:gdLst>
                    <a:gd name="connsiteX0" fmla="*/ 0 w 168163"/>
                    <a:gd name="connsiteY0" fmla="*/ 0 h 1681657"/>
                    <a:gd name="connsiteX1" fmla="*/ 168164 w 168163"/>
                    <a:gd name="connsiteY1" fmla="*/ 0 h 1681657"/>
                    <a:gd name="connsiteX2" fmla="*/ 168164 w 168163"/>
                    <a:gd name="connsiteY2" fmla="*/ 1681658 h 1681657"/>
                    <a:gd name="connsiteX3" fmla="*/ 0 w 168163"/>
                    <a:gd name="connsiteY3" fmla="*/ 1681658 h 168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57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58"/>
                      </a:lnTo>
                      <a:lnTo>
                        <a:pt x="0" y="1681658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08694946-A320-4791-A1E4-1EC0B2493EE7}"/>
                    </a:ext>
                  </a:extLst>
                </p:cNvPr>
                <p:cNvSpPr/>
                <p:nvPr/>
              </p:nvSpPr>
              <p:spPr>
                <a:xfrm>
                  <a:off x="4084586" y="5274221"/>
                  <a:ext cx="168163" cy="168163"/>
                </a:xfrm>
                <a:custGeom>
                  <a:avLst/>
                  <a:gdLst>
                    <a:gd name="connsiteX0" fmla="*/ 0 w 168163"/>
                    <a:gd name="connsiteY0" fmla="*/ 0 h 168163"/>
                    <a:gd name="connsiteX1" fmla="*/ 168164 w 168163"/>
                    <a:gd name="connsiteY1" fmla="*/ 0 h 168163"/>
                    <a:gd name="connsiteX2" fmla="*/ 168164 w 168163"/>
                    <a:gd name="connsiteY2" fmla="*/ 168164 h 168163"/>
                    <a:gd name="connsiteX3" fmla="*/ 0 w 168163"/>
                    <a:gd name="connsiteY3" fmla="*/ 168164 h 1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3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4"/>
                      </a:lnTo>
                      <a:lnTo>
                        <a:pt x="0" y="16816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D34D98F-00B1-49B1-BC99-2A91308CB4E7}"/>
                  </a:ext>
                </a:extLst>
              </p:cNvPr>
              <p:cNvSpPr/>
              <p:nvPr/>
            </p:nvSpPr>
            <p:spPr>
              <a:xfrm>
                <a:off x="3159671" y="1238250"/>
                <a:ext cx="1849821" cy="1849821"/>
              </a:xfrm>
              <a:custGeom>
                <a:avLst/>
                <a:gdLst>
                  <a:gd name="connsiteX0" fmla="*/ 252251 w 1849821"/>
                  <a:gd name="connsiteY0" fmla="*/ 0 h 1849821"/>
                  <a:gd name="connsiteX1" fmla="*/ 1597571 w 1849821"/>
                  <a:gd name="connsiteY1" fmla="*/ 0 h 1849821"/>
                  <a:gd name="connsiteX2" fmla="*/ 1849822 w 1849821"/>
                  <a:gd name="connsiteY2" fmla="*/ 252251 h 1849821"/>
                  <a:gd name="connsiteX3" fmla="*/ 1849822 w 1849821"/>
                  <a:gd name="connsiteY3" fmla="*/ 1597571 h 1849821"/>
                  <a:gd name="connsiteX4" fmla="*/ 1597571 w 1849821"/>
                  <a:gd name="connsiteY4" fmla="*/ 1849822 h 1849821"/>
                  <a:gd name="connsiteX5" fmla="*/ 252251 w 1849821"/>
                  <a:gd name="connsiteY5" fmla="*/ 1849822 h 1849821"/>
                  <a:gd name="connsiteX6" fmla="*/ 0 w 1849821"/>
                  <a:gd name="connsiteY6" fmla="*/ 1597571 h 1849821"/>
                  <a:gd name="connsiteX7" fmla="*/ 0 w 1849821"/>
                  <a:gd name="connsiteY7" fmla="*/ 252251 h 1849821"/>
                  <a:gd name="connsiteX8" fmla="*/ 252251 w 1849821"/>
                  <a:gd name="connsiteY8" fmla="*/ 0 h 184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821" h="1849821">
                    <a:moveTo>
                      <a:pt x="252251" y="0"/>
                    </a:moveTo>
                    <a:lnTo>
                      <a:pt x="1597571" y="0"/>
                    </a:lnTo>
                    <a:cubicBezTo>
                      <a:pt x="1736893" y="0"/>
                      <a:pt x="1849822" y="112919"/>
                      <a:pt x="1849822" y="252251"/>
                    </a:cubicBezTo>
                    <a:lnTo>
                      <a:pt x="1849822" y="1597571"/>
                    </a:lnTo>
                    <a:cubicBezTo>
                      <a:pt x="1849822" y="1736893"/>
                      <a:pt x="1736903" y="1849822"/>
                      <a:pt x="1597571" y="1849822"/>
                    </a:cubicBezTo>
                    <a:lnTo>
                      <a:pt x="252251" y="1849822"/>
                    </a:lnTo>
                    <a:cubicBezTo>
                      <a:pt x="112928" y="1849822"/>
                      <a:pt x="0" y="1736903"/>
                      <a:pt x="0" y="1597571"/>
                    </a:cubicBezTo>
                    <a:lnTo>
                      <a:pt x="0" y="252251"/>
                    </a:lnTo>
                    <a:cubicBezTo>
                      <a:pt x="0" y="112919"/>
                      <a:pt x="112928" y="0"/>
                      <a:pt x="25225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3146464-A505-44CA-9603-73E36882A1B2}"/>
                  </a:ext>
                </a:extLst>
              </p:cNvPr>
              <p:cNvSpPr/>
              <p:nvPr/>
            </p:nvSpPr>
            <p:spPr>
              <a:xfrm>
                <a:off x="3495998" y="3088071"/>
                <a:ext cx="1177156" cy="336327"/>
              </a:xfrm>
              <a:custGeom>
                <a:avLst/>
                <a:gdLst>
                  <a:gd name="connsiteX0" fmla="*/ 0 w 1177156"/>
                  <a:gd name="connsiteY0" fmla="*/ 0 h 336327"/>
                  <a:gd name="connsiteX1" fmla="*/ 1177157 w 1177156"/>
                  <a:gd name="connsiteY1" fmla="*/ 0 h 336327"/>
                  <a:gd name="connsiteX2" fmla="*/ 1177157 w 1177156"/>
                  <a:gd name="connsiteY2" fmla="*/ 336328 h 336327"/>
                  <a:gd name="connsiteX3" fmla="*/ 0 w 1177156"/>
                  <a:gd name="connsiteY3" fmla="*/ 336328 h 33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156" h="336327">
                    <a:moveTo>
                      <a:pt x="0" y="0"/>
                    </a:moveTo>
                    <a:lnTo>
                      <a:pt x="1177157" y="0"/>
                    </a:lnTo>
                    <a:lnTo>
                      <a:pt x="1177157" y="336328"/>
                    </a:lnTo>
                    <a:lnTo>
                      <a:pt x="0" y="3363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AB97966-E315-4E84-B991-190A2E3EB8F3}"/>
                  </a:ext>
                </a:extLst>
              </p:cNvPr>
              <p:cNvSpPr/>
              <p:nvPr/>
            </p:nvSpPr>
            <p:spPr>
              <a:xfrm>
                <a:off x="3832336" y="1574577"/>
                <a:ext cx="504501" cy="504501"/>
              </a:xfrm>
              <a:custGeom>
                <a:avLst/>
                <a:gdLst>
                  <a:gd name="connsiteX0" fmla="*/ 504501 w 504501"/>
                  <a:gd name="connsiteY0" fmla="*/ 252251 h 504501"/>
                  <a:gd name="connsiteX1" fmla="*/ 252251 w 504501"/>
                  <a:gd name="connsiteY1" fmla="*/ 504501 h 504501"/>
                  <a:gd name="connsiteX2" fmla="*/ 0 w 504501"/>
                  <a:gd name="connsiteY2" fmla="*/ 252251 h 504501"/>
                  <a:gd name="connsiteX3" fmla="*/ 252251 w 504501"/>
                  <a:gd name="connsiteY3" fmla="*/ 0 h 504501"/>
                  <a:gd name="connsiteX4" fmla="*/ 504501 w 504501"/>
                  <a:gd name="connsiteY4" fmla="*/ 252251 h 50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501" h="504501">
                    <a:moveTo>
                      <a:pt x="504501" y="252251"/>
                    </a:moveTo>
                    <a:cubicBezTo>
                      <a:pt x="504501" y="391565"/>
                      <a:pt x="391565" y="504501"/>
                      <a:pt x="252251" y="504501"/>
                    </a:cubicBezTo>
                    <a:cubicBezTo>
                      <a:pt x="112936" y="504501"/>
                      <a:pt x="0" y="391565"/>
                      <a:pt x="0" y="252251"/>
                    </a:cubicBezTo>
                    <a:cubicBezTo>
                      <a:pt x="0" y="112936"/>
                      <a:pt x="112936" y="0"/>
                      <a:pt x="252251" y="0"/>
                    </a:cubicBezTo>
                    <a:cubicBezTo>
                      <a:pt x="391565" y="0"/>
                      <a:pt x="504501" y="112936"/>
                      <a:pt x="504501" y="25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54EE693-EB07-425D-8182-07AADDEA5935}"/>
                </a:ext>
              </a:extLst>
            </p:cNvPr>
            <p:cNvSpPr txBox="1"/>
            <p:nvPr/>
          </p:nvSpPr>
          <p:spPr>
            <a:xfrm>
              <a:off x="6411804" y="3595880"/>
              <a:ext cx="162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course number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CEC1E9-B640-4C2B-B2AF-CBD674A42DC3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0 L 0.25455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95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1.11111E-6 L -0.24297 0.25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we spot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relationship, we can fix it by: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Creating a linking table.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Assigning the </a:t>
            </a:r>
            <a:r>
              <a:rPr lang="en-GB" sz="1600" b="1" dirty="0">
                <a:solidFill>
                  <a:schemeClr val="tx1"/>
                </a:solidFill>
              </a:rPr>
              <a:t>primary keys</a:t>
            </a:r>
            <a:r>
              <a:rPr lang="en-GB" sz="1600" dirty="0">
                <a:solidFill>
                  <a:schemeClr val="tx1"/>
                </a:solidFill>
              </a:rPr>
              <a:t> from the two initial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as the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 for the new linking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Flipping the </a:t>
            </a:r>
            <a:r>
              <a:rPr lang="en-GB" sz="1600" b="1" dirty="0">
                <a:solidFill>
                  <a:schemeClr val="tx1"/>
                </a:solidFill>
              </a:rPr>
              <a:t>M:M</a:t>
            </a:r>
            <a:r>
              <a:rPr lang="en-GB" sz="1600" dirty="0">
                <a:solidFill>
                  <a:schemeClr val="tx1"/>
                </a:solidFill>
              </a:rPr>
              <a:t> crows-feet relationship to become two separate </a:t>
            </a:r>
            <a:r>
              <a:rPr lang="en-GB" sz="1600" b="1" dirty="0">
                <a:solidFill>
                  <a:schemeClr val="tx1"/>
                </a:solidFill>
              </a:rPr>
              <a:t>1:M </a:t>
            </a:r>
            <a:r>
              <a:rPr lang="en-GB" sz="1600" dirty="0">
                <a:solidFill>
                  <a:schemeClr val="tx1"/>
                </a:solidFill>
              </a:rPr>
              <a:t>relationships joined by the new </a:t>
            </a:r>
            <a:r>
              <a:rPr lang="en-GB" sz="1600" b="1" dirty="0">
                <a:solidFill>
                  <a:schemeClr val="tx1"/>
                </a:solidFill>
              </a:rPr>
              <a:t>table.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95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GB" sz="15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CA7548-787D-4058-82F1-38B1E27875F5}"/>
              </a:ext>
            </a:extLst>
          </p:cNvPr>
          <p:cNvGrpSpPr/>
          <p:nvPr/>
        </p:nvGrpSpPr>
        <p:grpSpPr>
          <a:xfrm>
            <a:off x="2138926" y="3497230"/>
            <a:ext cx="1241612" cy="904486"/>
            <a:chOff x="2138926" y="3497230"/>
            <a:chExt cx="1241612" cy="90448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FCBD193-A877-43FF-9BA4-9E67D13BFDC0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flipV="1">
              <a:off x="2250406" y="4127757"/>
              <a:ext cx="1130132" cy="9040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FB4080-67E8-4FA0-885B-3AF97E23A0E8}"/>
                </a:ext>
              </a:extLst>
            </p:cNvPr>
            <p:cNvGrpSpPr/>
            <p:nvPr/>
          </p:nvGrpSpPr>
          <p:grpSpPr>
            <a:xfrm>
              <a:off x="2138926" y="3497230"/>
              <a:ext cx="749300" cy="904486"/>
              <a:chOff x="2442966" y="1713108"/>
              <a:chExt cx="749300" cy="90448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271F4BC-4EDC-40BE-A958-F9432851B16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2442967" y="2087758"/>
                <a:ext cx="749300" cy="0"/>
              </a:xfrm>
              <a:prstGeom prst="line">
                <a:avLst/>
              </a:prstGeom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194F0CE-15AC-4585-B305-8BBCCC54305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2442966" y="2617594"/>
                <a:ext cx="749300" cy="0"/>
              </a:xfrm>
              <a:prstGeom prst="line">
                <a:avLst/>
              </a:prstGeom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56EE796-8CEE-496F-967C-C858E626ABE1}"/>
              </a:ext>
            </a:extLst>
          </p:cNvPr>
          <p:cNvSpPr txBox="1"/>
          <p:nvPr/>
        </p:nvSpPr>
        <p:spPr>
          <a:xfrm>
            <a:off x="3859565" y="3659027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M:M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CD6B57-B897-49B2-879B-63C26B138696}"/>
              </a:ext>
            </a:extLst>
          </p:cNvPr>
          <p:cNvSpPr/>
          <p:nvPr/>
        </p:nvSpPr>
        <p:spPr>
          <a:xfrm>
            <a:off x="200788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Student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B66629-AF6A-4E90-ADD4-E1E5028C1259}"/>
              </a:ext>
            </a:extLst>
          </p:cNvPr>
          <p:cNvGrpSpPr/>
          <p:nvPr/>
        </p:nvGrpSpPr>
        <p:grpSpPr>
          <a:xfrm rot="16200000">
            <a:off x="489865" y="3324064"/>
            <a:ext cx="345764" cy="911560"/>
            <a:chOff x="3159671" y="1238250"/>
            <a:chExt cx="1849821" cy="48767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64BF32-E37C-401C-86A9-E60E98E1788A}"/>
                </a:ext>
              </a:extLst>
            </p:cNvPr>
            <p:cNvSpPr/>
            <p:nvPr/>
          </p:nvSpPr>
          <p:spPr>
            <a:xfrm>
              <a:off x="3495998" y="3424399"/>
              <a:ext cx="1009002" cy="2690650"/>
            </a:xfrm>
            <a:custGeom>
              <a:avLst/>
              <a:gdLst>
                <a:gd name="connsiteX0" fmla="*/ 1009002 w 1009002"/>
                <a:gd name="connsiteY0" fmla="*/ 2186150 h 2690650"/>
                <a:gd name="connsiteX1" fmla="*/ 504501 w 1009002"/>
                <a:gd name="connsiteY1" fmla="*/ 2690651 h 2690650"/>
                <a:gd name="connsiteX2" fmla="*/ 0 w 1009002"/>
                <a:gd name="connsiteY2" fmla="*/ 2186150 h 2690650"/>
                <a:gd name="connsiteX3" fmla="*/ 168173 w 1009002"/>
                <a:gd name="connsiteY3" fmla="*/ 2017986 h 2690650"/>
                <a:gd name="connsiteX4" fmla="*/ 0 w 1009002"/>
                <a:gd name="connsiteY4" fmla="*/ 1849822 h 2690650"/>
                <a:gd name="connsiteX5" fmla="*/ 168173 w 1009002"/>
                <a:gd name="connsiteY5" fmla="*/ 1681658 h 2690650"/>
                <a:gd name="connsiteX6" fmla="*/ 168173 w 1009002"/>
                <a:gd name="connsiteY6" fmla="*/ 1261243 h 2690650"/>
                <a:gd name="connsiteX7" fmla="*/ 0 w 1009002"/>
                <a:gd name="connsiteY7" fmla="*/ 1093080 h 2690650"/>
                <a:gd name="connsiteX8" fmla="*/ 168173 w 1009002"/>
                <a:gd name="connsiteY8" fmla="*/ 924916 h 2690650"/>
                <a:gd name="connsiteX9" fmla="*/ 0 w 1009002"/>
                <a:gd name="connsiteY9" fmla="*/ 756752 h 2690650"/>
                <a:gd name="connsiteX10" fmla="*/ 168173 w 1009002"/>
                <a:gd name="connsiteY10" fmla="*/ 588578 h 2690650"/>
                <a:gd name="connsiteX11" fmla="*/ 168173 w 1009002"/>
                <a:gd name="connsiteY11" fmla="*/ 0 h 2690650"/>
                <a:gd name="connsiteX12" fmla="*/ 1009002 w 1009002"/>
                <a:gd name="connsiteY12" fmla="*/ 0 h 26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002" h="2690650">
                  <a:moveTo>
                    <a:pt x="1009002" y="2186150"/>
                  </a:moveTo>
                  <a:lnTo>
                    <a:pt x="504501" y="2690651"/>
                  </a:lnTo>
                  <a:lnTo>
                    <a:pt x="0" y="2186150"/>
                  </a:lnTo>
                  <a:lnTo>
                    <a:pt x="168173" y="2017986"/>
                  </a:lnTo>
                  <a:lnTo>
                    <a:pt x="0" y="1849822"/>
                  </a:lnTo>
                  <a:lnTo>
                    <a:pt x="168173" y="1681658"/>
                  </a:lnTo>
                  <a:lnTo>
                    <a:pt x="168173" y="1261243"/>
                  </a:lnTo>
                  <a:lnTo>
                    <a:pt x="0" y="1093080"/>
                  </a:lnTo>
                  <a:lnTo>
                    <a:pt x="168173" y="924916"/>
                  </a:lnTo>
                  <a:lnTo>
                    <a:pt x="0" y="756752"/>
                  </a:lnTo>
                  <a:lnTo>
                    <a:pt x="168173" y="588578"/>
                  </a:lnTo>
                  <a:lnTo>
                    <a:pt x="168173" y="0"/>
                  </a:lnTo>
                  <a:lnTo>
                    <a:pt x="1009002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3" name="Graphic 3">
              <a:extLst>
                <a:ext uri="{FF2B5EF4-FFF2-40B4-BE49-F238E27FC236}">
                  <a16:creationId xmlns:a16="http://schemas.microsoft.com/office/drawing/2014/main" id="{2BA26321-D81F-4454-B871-BFA377E7456A}"/>
                </a:ext>
              </a:extLst>
            </p:cNvPr>
            <p:cNvGrpSpPr/>
            <p:nvPr/>
          </p:nvGrpSpPr>
          <p:grpSpPr>
            <a:xfrm>
              <a:off x="4084586" y="3424399"/>
              <a:ext cx="168163" cy="2017985"/>
              <a:chOff x="4084586" y="3424399"/>
              <a:chExt cx="168163" cy="2017985"/>
            </a:xfrm>
            <a:solidFill>
              <a:srgbClr val="B3B3B3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6EA79F6-43C0-42FA-80C8-385312766E0C}"/>
                  </a:ext>
                </a:extLst>
              </p:cNvPr>
              <p:cNvSpPr/>
              <p:nvPr/>
            </p:nvSpPr>
            <p:spPr>
              <a:xfrm>
                <a:off x="4084586" y="3424399"/>
                <a:ext cx="168163" cy="1681657"/>
              </a:xfrm>
              <a:custGeom>
                <a:avLst/>
                <a:gdLst>
                  <a:gd name="connsiteX0" fmla="*/ 0 w 168163"/>
                  <a:gd name="connsiteY0" fmla="*/ 0 h 1681657"/>
                  <a:gd name="connsiteX1" fmla="*/ 168164 w 168163"/>
                  <a:gd name="connsiteY1" fmla="*/ 0 h 1681657"/>
                  <a:gd name="connsiteX2" fmla="*/ 168164 w 168163"/>
                  <a:gd name="connsiteY2" fmla="*/ 1681658 h 1681657"/>
                  <a:gd name="connsiteX3" fmla="*/ 0 w 168163"/>
                  <a:gd name="connsiteY3" fmla="*/ 1681658 h 168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57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58"/>
                    </a:lnTo>
                    <a:lnTo>
                      <a:pt x="0" y="1681658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116500F-DDF1-43B2-B825-0F3FC9DBDF1A}"/>
                  </a:ext>
                </a:extLst>
              </p:cNvPr>
              <p:cNvSpPr/>
              <p:nvPr/>
            </p:nvSpPr>
            <p:spPr>
              <a:xfrm>
                <a:off x="4084586" y="5274221"/>
                <a:ext cx="168163" cy="168163"/>
              </a:xfrm>
              <a:custGeom>
                <a:avLst/>
                <a:gdLst>
                  <a:gd name="connsiteX0" fmla="*/ 0 w 168163"/>
                  <a:gd name="connsiteY0" fmla="*/ 0 h 168163"/>
                  <a:gd name="connsiteX1" fmla="*/ 168164 w 168163"/>
                  <a:gd name="connsiteY1" fmla="*/ 0 h 168163"/>
                  <a:gd name="connsiteX2" fmla="*/ 168164 w 168163"/>
                  <a:gd name="connsiteY2" fmla="*/ 168164 h 168163"/>
                  <a:gd name="connsiteX3" fmla="*/ 0 w 168163"/>
                  <a:gd name="connsiteY3" fmla="*/ 168164 h 16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3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4"/>
                    </a:lnTo>
                    <a:lnTo>
                      <a:pt x="0" y="16816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88F5FBE-379A-4BC0-854C-C59670241EE3}"/>
                </a:ext>
              </a:extLst>
            </p:cNvPr>
            <p:cNvSpPr/>
            <p:nvPr/>
          </p:nvSpPr>
          <p:spPr>
            <a:xfrm>
              <a:off x="3159671" y="1238250"/>
              <a:ext cx="1849821" cy="1849821"/>
            </a:xfrm>
            <a:custGeom>
              <a:avLst/>
              <a:gdLst>
                <a:gd name="connsiteX0" fmla="*/ 252251 w 1849821"/>
                <a:gd name="connsiteY0" fmla="*/ 0 h 1849821"/>
                <a:gd name="connsiteX1" fmla="*/ 1597571 w 1849821"/>
                <a:gd name="connsiteY1" fmla="*/ 0 h 1849821"/>
                <a:gd name="connsiteX2" fmla="*/ 1849822 w 1849821"/>
                <a:gd name="connsiteY2" fmla="*/ 252251 h 1849821"/>
                <a:gd name="connsiteX3" fmla="*/ 1849822 w 1849821"/>
                <a:gd name="connsiteY3" fmla="*/ 1597571 h 1849821"/>
                <a:gd name="connsiteX4" fmla="*/ 1597571 w 1849821"/>
                <a:gd name="connsiteY4" fmla="*/ 1849822 h 1849821"/>
                <a:gd name="connsiteX5" fmla="*/ 252251 w 1849821"/>
                <a:gd name="connsiteY5" fmla="*/ 1849822 h 1849821"/>
                <a:gd name="connsiteX6" fmla="*/ 0 w 1849821"/>
                <a:gd name="connsiteY6" fmla="*/ 1597571 h 1849821"/>
                <a:gd name="connsiteX7" fmla="*/ 0 w 1849821"/>
                <a:gd name="connsiteY7" fmla="*/ 252251 h 1849821"/>
                <a:gd name="connsiteX8" fmla="*/ 252251 w 1849821"/>
                <a:gd name="connsiteY8" fmla="*/ 0 h 18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21" h="1849821">
                  <a:moveTo>
                    <a:pt x="252251" y="0"/>
                  </a:moveTo>
                  <a:lnTo>
                    <a:pt x="1597571" y="0"/>
                  </a:lnTo>
                  <a:cubicBezTo>
                    <a:pt x="1736893" y="0"/>
                    <a:pt x="1849822" y="112919"/>
                    <a:pt x="1849822" y="252251"/>
                  </a:cubicBezTo>
                  <a:lnTo>
                    <a:pt x="1849822" y="1597571"/>
                  </a:lnTo>
                  <a:cubicBezTo>
                    <a:pt x="1849822" y="1736893"/>
                    <a:pt x="1736903" y="1849822"/>
                    <a:pt x="1597571" y="1849822"/>
                  </a:cubicBezTo>
                  <a:lnTo>
                    <a:pt x="252251" y="1849822"/>
                  </a:lnTo>
                  <a:cubicBezTo>
                    <a:pt x="112928" y="1849822"/>
                    <a:pt x="0" y="1736903"/>
                    <a:pt x="0" y="1597571"/>
                  </a:cubicBezTo>
                  <a:lnTo>
                    <a:pt x="0" y="252251"/>
                  </a:lnTo>
                  <a:cubicBezTo>
                    <a:pt x="0" y="112919"/>
                    <a:pt x="112928" y="0"/>
                    <a:pt x="252251" y="0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03E506-E50C-4904-86E7-23BAC7F2BCB4}"/>
                </a:ext>
              </a:extLst>
            </p:cNvPr>
            <p:cNvSpPr/>
            <p:nvPr/>
          </p:nvSpPr>
          <p:spPr>
            <a:xfrm>
              <a:off x="3495998" y="3088071"/>
              <a:ext cx="1177156" cy="336327"/>
            </a:xfrm>
            <a:custGeom>
              <a:avLst/>
              <a:gdLst>
                <a:gd name="connsiteX0" fmla="*/ 0 w 1177156"/>
                <a:gd name="connsiteY0" fmla="*/ 0 h 336327"/>
                <a:gd name="connsiteX1" fmla="*/ 1177157 w 1177156"/>
                <a:gd name="connsiteY1" fmla="*/ 0 h 336327"/>
                <a:gd name="connsiteX2" fmla="*/ 1177157 w 1177156"/>
                <a:gd name="connsiteY2" fmla="*/ 336328 h 336327"/>
                <a:gd name="connsiteX3" fmla="*/ 0 w 1177156"/>
                <a:gd name="connsiteY3" fmla="*/ 336328 h 3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56" h="336327">
                  <a:moveTo>
                    <a:pt x="0" y="0"/>
                  </a:moveTo>
                  <a:lnTo>
                    <a:pt x="1177157" y="0"/>
                  </a:lnTo>
                  <a:lnTo>
                    <a:pt x="1177157" y="336328"/>
                  </a:lnTo>
                  <a:lnTo>
                    <a:pt x="0" y="336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79024A-9FFC-4EB3-9AD5-D71C2AC5FCF0}"/>
                </a:ext>
              </a:extLst>
            </p:cNvPr>
            <p:cNvSpPr/>
            <p:nvPr/>
          </p:nvSpPr>
          <p:spPr>
            <a:xfrm>
              <a:off x="3832336" y="1574577"/>
              <a:ext cx="504501" cy="504501"/>
            </a:xfrm>
            <a:custGeom>
              <a:avLst/>
              <a:gdLst>
                <a:gd name="connsiteX0" fmla="*/ 504501 w 504501"/>
                <a:gd name="connsiteY0" fmla="*/ 252251 h 504501"/>
                <a:gd name="connsiteX1" fmla="*/ 252251 w 504501"/>
                <a:gd name="connsiteY1" fmla="*/ 504501 h 504501"/>
                <a:gd name="connsiteX2" fmla="*/ 0 w 504501"/>
                <a:gd name="connsiteY2" fmla="*/ 252251 h 504501"/>
                <a:gd name="connsiteX3" fmla="*/ 252251 w 504501"/>
                <a:gd name="connsiteY3" fmla="*/ 0 h 504501"/>
                <a:gd name="connsiteX4" fmla="*/ 504501 w 504501"/>
                <a:gd name="connsiteY4" fmla="*/ 252251 h 50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01" h="504501">
                  <a:moveTo>
                    <a:pt x="504501" y="252251"/>
                  </a:moveTo>
                  <a:cubicBezTo>
                    <a:pt x="504501" y="391565"/>
                    <a:pt x="391565" y="504501"/>
                    <a:pt x="252251" y="504501"/>
                  </a:cubicBezTo>
                  <a:cubicBezTo>
                    <a:pt x="112936" y="504501"/>
                    <a:pt x="0" y="391565"/>
                    <a:pt x="0" y="252251"/>
                  </a:cubicBezTo>
                  <a:cubicBezTo>
                    <a:pt x="0" y="112936"/>
                    <a:pt x="112936" y="0"/>
                    <a:pt x="252251" y="0"/>
                  </a:cubicBezTo>
                  <a:cubicBezTo>
                    <a:pt x="391565" y="0"/>
                    <a:pt x="504501" y="112936"/>
                    <a:pt x="504501" y="2522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FE76BB4-2996-46E5-A572-DCE815412AC9}"/>
              </a:ext>
            </a:extLst>
          </p:cNvPr>
          <p:cNvSpPr/>
          <p:nvPr/>
        </p:nvSpPr>
        <p:spPr>
          <a:xfrm>
            <a:off x="8520652" y="4609989"/>
            <a:ext cx="3529637" cy="105745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6A3B02-6DA2-4CB7-BF4F-8165207B431F}"/>
              </a:ext>
            </a:extLst>
          </p:cNvPr>
          <p:cNvSpPr/>
          <p:nvPr/>
        </p:nvSpPr>
        <p:spPr>
          <a:xfrm>
            <a:off x="6266710" y="3584347"/>
            <a:ext cx="2049618" cy="110490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Course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593E59-9772-46CD-BED1-33D1E0A56BB1}"/>
              </a:ext>
            </a:extLst>
          </p:cNvPr>
          <p:cNvGrpSpPr/>
          <p:nvPr/>
        </p:nvGrpSpPr>
        <p:grpSpPr>
          <a:xfrm>
            <a:off x="6274088" y="3595880"/>
            <a:ext cx="1975569" cy="372562"/>
            <a:chOff x="6066040" y="3595880"/>
            <a:chExt cx="1975569" cy="37256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5CCC157-86F6-4E92-84DD-288AB57BD76E}"/>
                </a:ext>
              </a:extLst>
            </p:cNvPr>
            <p:cNvGrpSpPr/>
            <p:nvPr/>
          </p:nvGrpSpPr>
          <p:grpSpPr>
            <a:xfrm rot="16200000">
              <a:off x="6348938" y="3339780"/>
              <a:ext cx="345764" cy="911560"/>
              <a:chOff x="3159671" y="1238250"/>
              <a:chExt cx="1849821" cy="4876799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6228C40-C876-4C23-969A-026B46B9F2EC}"/>
                  </a:ext>
                </a:extLst>
              </p:cNvPr>
              <p:cNvSpPr/>
              <p:nvPr/>
            </p:nvSpPr>
            <p:spPr>
              <a:xfrm>
                <a:off x="3495998" y="3424399"/>
                <a:ext cx="1009002" cy="2690650"/>
              </a:xfrm>
              <a:custGeom>
                <a:avLst/>
                <a:gdLst>
                  <a:gd name="connsiteX0" fmla="*/ 1009002 w 1009002"/>
                  <a:gd name="connsiteY0" fmla="*/ 2186150 h 2690650"/>
                  <a:gd name="connsiteX1" fmla="*/ 504501 w 1009002"/>
                  <a:gd name="connsiteY1" fmla="*/ 2690651 h 2690650"/>
                  <a:gd name="connsiteX2" fmla="*/ 0 w 1009002"/>
                  <a:gd name="connsiteY2" fmla="*/ 2186150 h 2690650"/>
                  <a:gd name="connsiteX3" fmla="*/ 168173 w 1009002"/>
                  <a:gd name="connsiteY3" fmla="*/ 2017986 h 2690650"/>
                  <a:gd name="connsiteX4" fmla="*/ 0 w 1009002"/>
                  <a:gd name="connsiteY4" fmla="*/ 1849822 h 2690650"/>
                  <a:gd name="connsiteX5" fmla="*/ 168173 w 1009002"/>
                  <a:gd name="connsiteY5" fmla="*/ 1681658 h 2690650"/>
                  <a:gd name="connsiteX6" fmla="*/ 168173 w 1009002"/>
                  <a:gd name="connsiteY6" fmla="*/ 1261243 h 2690650"/>
                  <a:gd name="connsiteX7" fmla="*/ 0 w 1009002"/>
                  <a:gd name="connsiteY7" fmla="*/ 1093080 h 2690650"/>
                  <a:gd name="connsiteX8" fmla="*/ 168173 w 1009002"/>
                  <a:gd name="connsiteY8" fmla="*/ 924916 h 2690650"/>
                  <a:gd name="connsiteX9" fmla="*/ 0 w 1009002"/>
                  <a:gd name="connsiteY9" fmla="*/ 756752 h 2690650"/>
                  <a:gd name="connsiteX10" fmla="*/ 168173 w 1009002"/>
                  <a:gd name="connsiteY10" fmla="*/ 588578 h 2690650"/>
                  <a:gd name="connsiteX11" fmla="*/ 168173 w 1009002"/>
                  <a:gd name="connsiteY11" fmla="*/ 0 h 2690650"/>
                  <a:gd name="connsiteX12" fmla="*/ 1009002 w 1009002"/>
                  <a:gd name="connsiteY12" fmla="*/ 0 h 26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002" h="2690650">
                    <a:moveTo>
                      <a:pt x="1009002" y="2186150"/>
                    </a:moveTo>
                    <a:lnTo>
                      <a:pt x="504501" y="2690651"/>
                    </a:lnTo>
                    <a:lnTo>
                      <a:pt x="0" y="2186150"/>
                    </a:lnTo>
                    <a:lnTo>
                      <a:pt x="168173" y="2017986"/>
                    </a:lnTo>
                    <a:lnTo>
                      <a:pt x="0" y="1849822"/>
                    </a:lnTo>
                    <a:lnTo>
                      <a:pt x="168173" y="1681658"/>
                    </a:lnTo>
                    <a:lnTo>
                      <a:pt x="168173" y="1261243"/>
                    </a:lnTo>
                    <a:lnTo>
                      <a:pt x="0" y="1093080"/>
                    </a:lnTo>
                    <a:lnTo>
                      <a:pt x="168173" y="924916"/>
                    </a:lnTo>
                    <a:lnTo>
                      <a:pt x="0" y="756752"/>
                    </a:lnTo>
                    <a:lnTo>
                      <a:pt x="168173" y="588578"/>
                    </a:lnTo>
                    <a:lnTo>
                      <a:pt x="168173" y="0"/>
                    </a:lnTo>
                    <a:lnTo>
                      <a:pt x="100900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69" name="Graphic 3">
                <a:extLst>
                  <a:ext uri="{FF2B5EF4-FFF2-40B4-BE49-F238E27FC236}">
                    <a16:creationId xmlns:a16="http://schemas.microsoft.com/office/drawing/2014/main" id="{EE5FC1EB-BD01-4F9E-AC88-2A14DC9C3611}"/>
                  </a:ext>
                </a:extLst>
              </p:cNvPr>
              <p:cNvGrpSpPr/>
              <p:nvPr/>
            </p:nvGrpSpPr>
            <p:grpSpPr>
              <a:xfrm>
                <a:off x="4084586" y="3424399"/>
                <a:ext cx="168163" cy="2017985"/>
                <a:chOff x="4084586" y="3424399"/>
                <a:chExt cx="168163" cy="2017985"/>
              </a:xfrm>
              <a:solidFill>
                <a:srgbClr val="B3B3B3"/>
              </a:solidFill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768ADC7D-48E0-4AA3-B26B-363062E7DD37}"/>
                    </a:ext>
                  </a:extLst>
                </p:cNvPr>
                <p:cNvSpPr/>
                <p:nvPr/>
              </p:nvSpPr>
              <p:spPr>
                <a:xfrm>
                  <a:off x="4084586" y="3424399"/>
                  <a:ext cx="168163" cy="1681657"/>
                </a:xfrm>
                <a:custGeom>
                  <a:avLst/>
                  <a:gdLst>
                    <a:gd name="connsiteX0" fmla="*/ 0 w 168163"/>
                    <a:gd name="connsiteY0" fmla="*/ 0 h 1681657"/>
                    <a:gd name="connsiteX1" fmla="*/ 168164 w 168163"/>
                    <a:gd name="connsiteY1" fmla="*/ 0 h 1681657"/>
                    <a:gd name="connsiteX2" fmla="*/ 168164 w 168163"/>
                    <a:gd name="connsiteY2" fmla="*/ 1681658 h 1681657"/>
                    <a:gd name="connsiteX3" fmla="*/ 0 w 168163"/>
                    <a:gd name="connsiteY3" fmla="*/ 1681658 h 168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57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58"/>
                      </a:lnTo>
                      <a:lnTo>
                        <a:pt x="0" y="1681658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96CFD98F-2A92-4859-A686-27532E19B507}"/>
                    </a:ext>
                  </a:extLst>
                </p:cNvPr>
                <p:cNvSpPr/>
                <p:nvPr/>
              </p:nvSpPr>
              <p:spPr>
                <a:xfrm>
                  <a:off x="4084586" y="5274221"/>
                  <a:ext cx="168163" cy="168163"/>
                </a:xfrm>
                <a:custGeom>
                  <a:avLst/>
                  <a:gdLst>
                    <a:gd name="connsiteX0" fmla="*/ 0 w 168163"/>
                    <a:gd name="connsiteY0" fmla="*/ 0 h 168163"/>
                    <a:gd name="connsiteX1" fmla="*/ 168164 w 168163"/>
                    <a:gd name="connsiteY1" fmla="*/ 0 h 168163"/>
                    <a:gd name="connsiteX2" fmla="*/ 168164 w 168163"/>
                    <a:gd name="connsiteY2" fmla="*/ 168164 h 168163"/>
                    <a:gd name="connsiteX3" fmla="*/ 0 w 168163"/>
                    <a:gd name="connsiteY3" fmla="*/ 168164 h 1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63" h="168163">
                      <a:moveTo>
                        <a:pt x="0" y="0"/>
                      </a:moveTo>
                      <a:lnTo>
                        <a:pt x="168164" y="0"/>
                      </a:lnTo>
                      <a:lnTo>
                        <a:pt x="168164" y="168164"/>
                      </a:lnTo>
                      <a:lnTo>
                        <a:pt x="0" y="16816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E4502CA-6711-4D40-9338-19798369FACB}"/>
                  </a:ext>
                </a:extLst>
              </p:cNvPr>
              <p:cNvSpPr/>
              <p:nvPr/>
            </p:nvSpPr>
            <p:spPr>
              <a:xfrm>
                <a:off x="3159671" y="1238250"/>
                <a:ext cx="1849821" cy="1849821"/>
              </a:xfrm>
              <a:custGeom>
                <a:avLst/>
                <a:gdLst>
                  <a:gd name="connsiteX0" fmla="*/ 252251 w 1849821"/>
                  <a:gd name="connsiteY0" fmla="*/ 0 h 1849821"/>
                  <a:gd name="connsiteX1" fmla="*/ 1597571 w 1849821"/>
                  <a:gd name="connsiteY1" fmla="*/ 0 h 1849821"/>
                  <a:gd name="connsiteX2" fmla="*/ 1849822 w 1849821"/>
                  <a:gd name="connsiteY2" fmla="*/ 252251 h 1849821"/>
                  <a:gd name="connsiteX3" fmla="*/ 1849822 w 1849821"/>
                  <a:gd name="connsiteY3" fmla="*/ 1597571 h 1849821"/>
                  <a:gd name="connsiteX4" fmla="*/ 1597571 w 1849821"/>
                  <a:gd name="connsiteY4" fmla="*/ 1849822 h 1849821"/>
                  <a:gd name="connsiteX5" fmla="*/ 252251 w 1849821"/>
                  <a:gd name="connsiteY5" fmla="*/ 1849822 h 1849821"/>
                  <a:gd name="connsiteX6" fmla="*/ 0 w 1849821"/>
                  <a:gd name="connsiteY6" fmla="*/ 1597571 h 1849821"/>
                  <a:gd name="connsiteX7" fmla="*/ 0 w 1849821"/>
                  <a:gd name="connsiteY7" fmla="*/ 252251 h 1849821"/>
                  <a:gd name="connsiteX8" fmla="*/ 252251 w 1849821"/>
                  <a:gd name="connsiteY8" fmla="*/ 0 h 184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9821" h="1849821">
                    <a:moveTo>
                      <a:pt x="252251" y="0"/>
                    </a:moveTo>
                    <a:lnTo>
                      <a:pt x="1597571" y="0"/>
                    </a:lnTo>
                    <a:cubicBezTo>
                      <a:pt x="1736893" y="0"/>
                      <a:pt x="1849822" y="112919"/>
                      <a:pt x="1849822" y="252251"/>
                    </a:cubicBezTo>
                    <a:lnTo>
                      <a:pt x="1849822" y="1597571"/>
                    </a:lnTo>
                    <a:cubicBezTo>
                      <a:pt x="1849822" y="1736893"/>
                      <a:pt x="1736903" y="1849822"/>
                      <a:pt x="1597571" y="1849822"/>
                    </a:cubicBezTo>
                    <a:lnTo>
                      <a:pt x="252251" y="1849822"/>
                    </a:lnTo>
                    <a:cubicBezTo>
                      <a:pt x="112928" y="1849822"/>
                      <a:pt x="0" y="1736903"/>
                      <a:pt x="0" y="1597571"/>
                    </a:cubicBezTo>
                    <a:lnTo>
                      <a:pt x="0" y="252251"/>
                    </a:lnTo>
                    <a:cubicBezTo>
                      <a:pt x="0" y="112919"/>
                      <a:pt x="112928" y="0"/>
                      <a:pt x="25225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0FD1CA-4AB1-4DA1-ABD3-742B2C4FFC5C}"/>
                  </a:ext>
                </a:extLst>
              </p:cNvPr>
              <p:cNvSpPr/>
              <p:nvPr/>
            </p:nvSpPr>
            <p:spPr>
              <a:xfrm>
                <a:off x="3495998" y="3088071"/>
                <a:ext cx="1177156" cy="336327"/>
              </a:xfrm>
              <a:custGeom>
                <a:avLst/>
                <a:gdLst>
                  <a:gd name="connsiteX0" fmla="*/ 0 w 1177156"/>
                  <a:gd name="connsiteY0" fmla="*/ 0 h 336327"/>
                  <a:gd name="connsiteX1" fmla="*/ 1177157 w 1177156"/>
                  <a:gd name="connsiteY1" fmla="*/ 0 h 336327"/>
                  <a:gd name="connsiteX2" fmla="*/ 1177157 w 1177156"/>
                  <a:gd name="connsiteY2" fmla="*/ 336328 h 336327"/>
                  <a:gd name="connsiteX3" fmla="*/ 0 w 1177156"/>
                  <a:gd name="connsiteY3" fmla="*/ 336328 h 33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156" h="336327">
                    <a:moveTo>
                      <a:pt x="0" y="0"/>
                    </a:moveTo>
                    <a:lnTo>
                      <a:pt x="1177157" y="0"/>
                    </a:lnTo>
                    <a:lnTo>
                      <a:pt x="1177157" y="336328"/>
                    </a:lnTo>
                    <a:lnTo>
                      <a:pt x="0" y="3363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F2E52DA-50DC-48C8-8F18-5A3A114D9EB3}"/>
                  </a:ext>
                </a:extLst>
              </p:cNvPr>
              <p:cNvSpPr/>
              <p:nvPr/>
            </p:nvSpPr>
            <p:spPr>
              <a:xfrm>
                <a:off x="3832336" y="1574577"/>
                <a:ext cx="504501" cy="504501"/>
              </a:xfrm>
              <a:custGeom>
                <a:avLst/>
                <a:gdLst>
                  <a:gd name="connsiteX0" fmla="*/ 504501 w 504501"/>
                  <a:gd name="connsiteY0" fmla="*/ 252251 h 504501"/>
                  <a:gd name="connsiteX1" fmla="*/ 252251 w 504501"/>
                  <a:gd name="connsiteY1" fmla="*/ 504501 h 504501"/>
                  <a:gd name="connsiteX2" fmla="*/ 0 w 504501"/>
                  <a:gd name="connsiteY2" fmla="*/ 252251 h 504501"/>
                  <a:gd name="connsiteX3" fmla="*/ 252251 w 504501"/>
                  <a:gd name="connsiteY3" fmla="*/ 0 h 504501"/>
                  <a:gd name="connsiteX4" fmla="*/ 504501 w 504501"/>
                  <a:gd name="connsiteY4" fmla="*/ 252251 h 50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501" h="504501">
                    <a:moveTo>
                      <a:pt x="504501" y="252251"/>
                    </a:moveTo>
                    <a:cubicBezTo>
                      <a:pt x="504501" y="391565"/>
                      <a:pt x="391565" y="504501"/>
                      <a:pt x="252251" y="504501"/>
                    </a:cubicBezTo>
                    <a:cubicBezTo>
                      <a:pt x="112936" y="504501"/>
                      <a:pt x="0" y="391565"/>
                      <a:pt x="0" y="252251"/>
                    </a:cubicBezTo>
                    <a:cubicBezTo>
                      <a:pt x="0" y="112936"/>
                      <a:pt x="112936" y="0"/>
                      <a:pt x="252251" y="0"/>
                    </a:cubicBezTo>
                    <a:cubicBezTo>
                      <a:pt x="391565" y="0"/>
                      <a:pt x="504501" y="112936"/>
                      <a:pt x="504501" y="25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1563C9D-52EF-4036-B1F5-57F8A6AD9F84}"/>
                </a:ext>
              </a:extLst>
            </p:cNvPr>
            <p:cNvSpPr txBox="1"/>
            <p:nvPr/>
          </p:nvSpPr>
          <p:spPr>
            <a:xfrm>
              <a:off x="6411804" y="3595880"/>
              <a:ext cx="162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course number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7F6355-DA78-4B0F-821E-0D733EFF8782}"/>
              </a:ext>
            </a:extLst>
          </p:cNvPr>
          <p:cNvGrpSpPr/>
          <p:nvPr/>
        </p:nvGrpSpPr>
        <p:grpSpPr>
          <a:xfrm>
            <a:off x="3273467" y="4866659"/>
            <a:ext cx="2101039" cy="1104900"/>
            <a:chOff x="3273467" y="4866659"/>
            <a:chExt cx="2101039" cy="1104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B8C4EF-2C6E-4285-841E-052E6C1F7C39}"/>
                </a:ext>
              </a:extLst>
            </p:cNvPr>
            <p:cNvSpPr/>
            <p:nvPr/>
          </p:nvSpPr>
          <p:spPr>
            <a:xfrm>
              <a:off x="3273467" y="4866659"/>
              <a:ext cx="2049618" cy="1104900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Student_Takes_Course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E38A0F7-BE05-48BB-8674-28FA0A538DC5}"/>
                </a:ext>
              </a:extLst>
            </p:cNvPr>
            <p:cNvGrpSpPr/>
            <p:nvPr/>
          </p:nvGrpSpPr>
          <p:grpSpPr>
            <a:xfrm>
              <a:off x="3307310" y="4901717"/>
              <a:ext cx="2067196" cy="369332"/>
              <a:chOff x="321267" y="3589993"/>
              <a:chExt cx="2067196" cy="36933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0139EBA-CBA5-4641-9A6E-EEF070036451}"/>
                  </a:ext>
                </a:extLst>
              </p:cNvPr>
              <p:cNvGrpSpPr/>
              <p:nvPr/>
            </p:nvGrpSpPr>
            <p:grpSpPr>
              <a:xfrm rot="16200000">
                <a:off x="604165" y="3324064"/>
                <a:ext cx="345764" cy="911560"/>
                <a:chOff x="3159671" y="1238250"/>
                <a:chExt cx="1849821" cy="4876799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6B16E23-9138-493D-813A-3F2FBF72F959}"/>
                    </a:ext>
                  </a:extLst>
                </p:cNvPr>
                <p:cNvSpPr/>
                <p:nvPr/>
              </p:nvSpPr>
              <p:spPr>
                <a:xfrm>
                  <a:off x="3495998" y="3424399"/>
                  <a:ext cx="1009002" cy="2690650"/>
                </a:xfrm>
                <a:custGeom>
                  <a:avLst/>
                  <a:gdLst>
                    <a:gd name="connsiteX0" fmla="*/ 1009002 w 1009002"/>
                    <a:gd name="connsiteY0" fmla="*/ 2186150 h 2690650"/>
                    <a:gd name="connsiteX1" fmla="*/ 504501 w 1009002"/>
                    <a:gd name="connsiteY1" fmla="*/ 2690651 h 2690650"/>
                    <a:gd name="connsiteX2" fmla="*/ 0 w 1009002"/>
                    <a:gd name="connsiteY2" fmla="*/ 2186150 h 2690650"/>
                    <a:gd name="connsiteX3" fmla="*/ 168173 w 1009002"/>
                    <a:gd name="connsiteY3" fmla="*/ 2017986 h 2690650"/>
                    <a:gd name="connsiteX4" fmla="*/ 0 w 1009002"/>
                    <a:gd name="connsiteY4" fmla="*/ 1849822 h 2690650"/>
                    <a:gd name="connsiteX5" fmla="*/ 168173 w 1009002"/>
                    <a:gd name="connsiteY5" fmla="*/ 1681658 h 2690650"/>
                    <a:gd name="connsiteX6" fmla="*/ 168173 w 1009002"/>
                    <a:gd name="connsiteY6" fmla="*/ 1261243 h 2690650"/>
                    <a:gd name="connsiteX7" fmla="*/ 0 w 1009002"/>
                    <a:gd name="connsiteY7" fmla="*/ 1093080 h 2690650"/>
                    <a:gd name="connsiteX8" fmla="*/ 168173 w 1009002"/>
                    <a:gd name="connsiteY8" fmla="*/ 924916 h 2690650"/>
                    <a:gd name="connsiteX9" fmla="*/ 0 w 1009002"/>
                    <a:gd name="connsiteY9" fmla="*/ 756752 h 2690650"/>
                    <a:gd name="connsiteX10" fmla="*/ 168173 w 1009002"/>
                    <a:gd name="connsiteY10" fmla="*/ 588578 h 2690650"/>
                    <a:gd name="connsiteX11" fmla="*/ 168173 w 1009002"/>
                    <a:gd name="connsiteY11" fmla="*/ 0 h 2690650"/>
                    <a:gd name="connsiteX12" fmla="*/ 1009002 w 1009002"/>
                    <a:gd name="connsiteY12" fmla="*/ 0 h 26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9002" h="2690650">
                      <a:moveTo>
                        <a:pt x="1009002" y="2186150"/>
                      </a:moveTo>
                      <a:lnTo>
                        <a:pt x="504501" y="2690651"/>
                      </a:lnTo>
                      <a:lnTo>
                        <a:pt x="0" y="2186150"/>
                      </a:lnTo>
                      <a:lnTo>
                        <a:pt x="168173" y="2017986"/>
                      </a:lnTo>
                      <a:lnTo>
                        <a:pt x="0" y="1849822"/>
                      </a:lnTo>
                      <a:lnTo>
                        <a:pt x="168173" y="1681658"/>
                      </a:lnTo>
                      <a:lnTo>
                        <a:pt x="168173" y="1261243"/>
                      </a:lnTo>
                      <a:lnTo>
                        <a:pt x="0" y="1093080"/>
                      </a:lnTo>
                      <a:lnTo>
                        <a:pt x="168173" y="924916"/>
                      </a:lnTo>
                      <a:lnTo>
                        <a:pt x="0" y="756752"/>
                      </a:lnTo>
                      <a:lnTo>
                        <a:pt x="168173" y="588578"/>
                      </a:lnTo>
                      <a:lnTo>
                        <a:pt x="168173" y="0"/>
                      </a:lnTo>
                      <a:lnTo>
                        <a:pt x="100900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59" name="Graphic 3">
                  <a:extLst>
                    <a:ext uri="{FF2B5EF4-FFF2-40B4-BE49-F238E27FC236}">
                      <a16:creationId xmlns:a16="http://schemas.microsoft.com/office/drawing/2014/main" id="{6322CAC9-6FA0-409F-8497-C08045BA29BE}"/>
                    </a:ext>
                  </a:extLst>
                </p:cNvPr>
                <p:cNvGrpSpPr/>
                <p:nvPr/>
              </p:nvGrpSpPr>
              <p:grpSpPr>
                <a:xfrm>
                  <a:off x="4084586" y="3424399"/>
                  <a:ext cx="168163" cy="2017985"/>
                  <a:chOff x="4084586" y="3424399"/>
                  <a:chExt cx="168163" cy="2017985"/>
                </a:xfrm>
                <a:solidFill>
                  <a:srgbClr val="B3B3B3"/>
                </a:solidFill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8841B11D-19ED-4D7C-8916-9ED9AA9CAF1E}"/>
                      </a:ext>
                    </a:extLst>
                  </p:cNvPr>
                  <p:cNvSpPr/>
                  <p:nvPr/>
                </p:nvSpPr>
                <p:spPr>
                  <a:xfrm>
                    <a:off x="4084586" y="3424399"/>
                    <a:ext cx="168163" cy="1681657"/>
                  </a:xfrm>
                  <a:custGeom>
                    <a:avLst/>
                    <a:gdLst>
                      <a:gd name="connsiteX0" fmla="*/ 0 w 168163"/>
                      <a:gd name="connsiteY0" fmla="*/ 0 h 1681657"/>
                      <a:gd name="connsiteX1" fmla="*/ 168164 w 168163"/>
                      <a:gd name="connsiteY1" fmla="*/ 0 h 1681657"/>
                      <a:gd name="connsiteX2" fmla="*/ 168164 w 168163"/>
                      <a:gd name="connsiteY2" fmla="*/ 1681658 h 1681657"/>
                      <a:gd name="connsiteX3" fmla="*/ 0 w 168163"/>
                      <a:gd name="connsiteY3" fmla="*/ 1681658 h 168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163" h="1681657">
                        <a:moveTo>
                          <a:pt x="0" y="0"/>
                        </a:moveTo>
                        <a:lnTo>
                          <a:pt x="168164" y="0"/>
                        </a:lnTo>
                        <a:lnTo>
                          <a:pt x="168164" y="1681658"/>
                        </a:lnTo>
                        <a:lnTo>
                          <a:pt x="0" y="1681658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47FF6FEC-64AE-4721-B9D0-DFF4CEAB6B5A}"/>
                      </a:ext>
                    </a:extLst>
                  </p:cNvPr>
                  <p:cNvSpPr/>
                  <p:nvPr/>
                </p:nvSpPr>
                <p:spPr>
                  <a:xfrm>
                    <a:off x="4084586" y="5274221"/>
                    <a:ext cx="168163" cy="168163"/>
                  </a:xfrm>
                  <a:custGeom>
                    <a:avLst/>
                    <a:gdLst>
                      <a:gd name="connsiteX0" fmla="*/ 0 w 168163"/>
                      <a:gd name="connsiteY0" fmla="*/ 0 h 168163"/>
                      <a:gd name="connsiteX1" fmla="*/ 168164 w 168163"/>
                      <a:gd name="connsiteY1" fmla="*/ 0 h 168163"/>
                      <a:gd name="connsiteX2" fmla="*/ 168164 w 168163"/>
                      <a:gd name="connsiteY2" fmla="*/ 168164 h 168163"/>
                      <a:gd name="connsiteX3" fmla="*/ 0 w 168163"/>
                      <a:gd name="connsiteY3" fmla="*/ 168164 h 168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163" h="168163">
                        <a:moveTo>
                          <a:pt x="0" y="0"/>
                        </a:moveTo>
                        <a:lnTo>
                          <a:pt x="168164" y="0"/>
                        </a:lnTo>
                        <a:lnTo>
                          <a:pt x="168164" y="168164"/>
                        </a:lnTo>
                        <a:lnTo>
                          <a:pt x="0" y="168164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1F20B19-2813-47D7-A124-27EF690BCA4E}"/>
                    </a:ext>
                  </a:extLst>
                </p:cNvPr>
                <p:cNvSpPr/>
                <p:nvPr/>
              </p:nvSpPr>
              <p:spPr>
                <a:xfrm>
                  <a:off x="3159671" y="1238250"/>
                  <a:ext cx="1849821" cy="1849821"/>
                </a:xfrm>
                <a:custGeom>
                  <a:avLst/>
                  <a:gdLst>
                    <a:gd name="connsiteX0" fmla="*/ 252251 w 1849821"/>
                    <a:gd name="connsiteY0" fmla="*/ 0 h 1849821"/>
                    <a:gd name="connsiteX1" fmla="*/ 1597571 w 1849821"/>
                    <a:gd name="connsiteY1" fmla="*/ 0 h 1849821"/>
                    <a:gd name="connsiteX2" fmla="*/ 1849822 w 1849821"/>
                    <a:gd name="connsiteY2" fmla="*/ 252251 h 1849821"/>
                    <a:gd name="connsiteX3" fmla="*/ 1849822 w 1849821"/>
                    <a:gd name="connsiteY3" fmla="*/ 1597571 h 1849821"/>
                    <a:gd name="connsiteX4" fmla="*/ 1597571 w 1849821"/>
                    <a:gd name="connsiteY4" fmla="*/ 1849822 h 1849821"/>
                    <a:gd name="connsiteX5" fmla="*/ 252251 w 1849821"/>
                    <a:gd name="connsiteY5" fmla="*/ 1849822 h 1849821"/>
                    <a:gd name="connsiteX6" fmla="*/ 0 w 1849821"/>
                    <a:gd name="connsiteY6" fmla="*/ 1597571 h 1849821"/>
                    <a:gd name="connsiteX7" fmla="*/ 0 w 1849821"/>
                    <a:gd name="connsiteY7" fmla="*/ 252251 h 1849821"/>
                    <a:gd name="connsiteX8" fmla="*/ 252251 w 1849821"/>
                    <a:gd name="connsiteY8" fmla="*/ 0 h 1849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9821" h="1849821">
                      <a:moveTo>
                        <a:pt x="252251" y="0"/>
                      </a:moveTo>
                      <a:lnTo>
                        <a:pt x="1597571" y="0"/>
                      </a:lnTo>
                      <a:cubicBezTo>
                        <a:pt x="1736893" y="0"/>
                        <a:pt x="1849822" y="112919"/>
                        <a:pt x="1849822" y="252251"/>
                      </a:cubicBezTo>
                      <a:lnTo>
                        <a:pt x="1849822" y="1597571"/>
                      </a:lnTo>
                      <a:cubicBezTo>
                        <a:pt x="1849822" y="1736893"/>
                        <a:pt x="1736903" y="1849822"/>
                        <a:pt x="1597571" y="1849822"/>
                      </a:cubicBezTo>
                      <a:lnTo>
                        <a:pt x="252251" y="1849822"/>
                      </a:lnTo>
                      <a:cubicBezTo>
                        <a:pt x="112928" y="1849822"/>
                        <a:pt x="0" y="1736903"/>
                        <a:pt x="0" y="1597571"/>
                      </a:cubicBezTo>
                      <a:lnTo>
                        <a:pt x="0" y="252251"/>
                      </a:lnTo>
                      <a:cubicBezTo>
                        <a:pt x="0" y="112919"/>
                        <a:pt x="112928" y="0"/>
                        <a:pt x="25225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0EF94560-915C-48A4-982B-3358836C20B9}"/>
                    </a:ext>
                  </a:extLst>
                </p:cNvPr>
                <p:cNvSpPr/>
                <p:nvPr/>
              </p:nvSpPr>
              <p:spPr>
                <a:xfrm>
                  <a:off x="3495998" y="3088071"/>
                  <a:ext cx="1177156" cy="336327"/>
                </a:xfrm>
                <a:custGeom>
                  <a:avLst/>
                  <a:gdLst>
                    <a:gd name="connsiteX0" fmla="*/ 0 w 1177156"/>
                    <a:gd name="connsiteY0" fmla="*/ 0 h 336327"/>
                    <a:gd name="connsiteX1" fmla="*/ 1177157 w 1177156"/>
                    <a:gd name="connsiteY1" fmla="*/ 0 h 336327"/>
                    <a:gd name="connsiteX2" fmla="*/ 1177157 w 1177156"/>
                    <a:gd name="connsiteY2" fmla="*/ 336328 h 336327"/>
                    <a:gd name="connsiteX3" fmla="*/ 0 w 1177156"/>
                    <a:gd name="connsiteY3" fmla="*/ 336328 h 336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7156" h="336327">
                      <a:moveTo>
                        <a:pt x="0" y="0"/>
                      </a:moveTo>
                      <a:lnTo>
                        <a:pt x="1177157" y="0"/>
                      </a:lnTo>
                      <a:lnTo>
                        <a:pt x="1177157" y="336328"/>
                      </a:lnTo>
                      <a:lnTo>
                        <a:pt x="0" y="33632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EF87201-7C07-47C7-9112-3BEDA4B198ED}"/>
                    </a:ext>
                  </a:extLst>
                </p:cNvPr>
                <p:cNvSpPr/>
                <p:nvPr/>
              </p:nvSpPr>
              <p:spPr>
                <a:xfrm>
                  <a:off x="3832336" y="1574577"/>
                  <a:ext cx="504501" cy="504501"/>
                </a:xfrm>
                <a:custGeom>
                  <a:avLst/>
                  <a:gdLst>
                    <a:gd name="connsiteX0" fmla="*/ 504501 w 504501"/>
                    <a:gd name="connsiteY0" fmla="*/ 252251 h 504501"/>
                    <a:gd name="connsiteX1" fmla="*/ 252251 w 504501"/>
                    <a:gd name="connsiteY1" fmla="*/ 504501 h 504501"/>
                    <a:gd name="connsiteX2" fmla="*/ 0 w 504501"/>
                    <a:gd name="connsiteY2" fmla="*/ 252251 h 504501"/>
                    <a:gd name="connsiteX3" fmla="*/ 252251 w 504501"/>
                    <a:gd name="connsiteY3" fmla="*/ 0 h 504501"/>
                    <a:gd name="connsiteX4" fmla="*/ 504501 w 504501"/>
                    <a:gd name="connsiteY4" fmla="*/ 252251 h 504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501" h="504501">
                      <a:moveTo>
                        <a:pt x="504501" y="252251"/>
                      </a:moveTo>
                      <a:cubicBezTo>
                        <a:pt x="504501" y="391565"/>
                        <a:pt x="391565" y="504501"/>
                        <a:pt x="252251" y="504501"/>
                      </a:cubicBezTo>
                      <a:cubicBezTo>
                        <a:pt x="112936" y="504501"/>
                        <a:pt x="0" y="391565"/>
                        <a:pt x="0" y="252251"/>
                      </a:cubicBezTo>
                      <a:cubicBezTo>
                        <a:pt x="0" y="112936"/>
                        <a:pt x="112936" y="0"/>
                        <a:pt x="252251" y="0"/>
                      </a:cubicBezTo>
                      <a:cubicBezTo>
                        <a:pt x="391565" y="0"/>
                        <a:pt x="504501" y="112936"/>
                        <a:pt x="504501" y="2522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42C8D6-6315-4EB7-BBE1-E826851D20DE}"/>
                  </a:ext>
                </a:extLst>
              </p:cNvPr>
              <p:cNvSpPr txBox="1"/>
              <p:nvPr/>
            </p:nvSpPr>
            <p:spPr>
              <a:xfrm>
                <a:off x="667030" y="3589993"/>
                <a:ext cx="1721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student number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7ABFF89-A12D-4251-B3D7-C0FE6D7814E1}"/>
                </a:ext>
              </a:extLst>
            </p:cNvPr>
            <p:cNvGrpSpPr/>
            <p:nvPr/>
          </p:nvGrpSpPr>
          <p:grpSpPr>
            <a:xfrm>
              <a:off x="3309691" y="5331596"/>
              <a:ext cx="1975569" cy="372562"/>
              <a:chOff x="6066040" y="3595880"/>
              <a:chExt cx="1975569" cy="37256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009BAB5-0B5C-4DDA-8C9C-FF363D6E2AC2}"/>
                  </a:ext>
                </a:extLst>
              </p:cNvPr>
              <p:cNvGrpSpPr/>
              <p:nvPr/>
            </p:nvGrpSpPr>
            <p:grpSpPr>
              <a:xfrm rot="16200000">
                <a:off x="6348938" y="3339780"/>
                <a:ext cx="345764" cy="911560"/>
                <a:chOff x="3159671" y="1238250"/>
                <a:chExt cx="1849821" cy="4876799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3FF3B73-02C2-42FB-8B22-946E7472BBF0}"/>
                    </a:ext>
                  </a:extLst>
                </p:cNvPr>
                <p:cNvSpPr/>
                <p:nvPr/>
              </p:nvSpPr>
              <p:spPr>
                <a:xfrm>
                  <a:off x="3495998" y="3424399"/>
                  <a:ext cx="1009002" cy="2690650"/>
                </a:xfrm>
                <a:custGeom>
                  <a:avLst/>
                  <a:gdLst>
                    <a:gd name="connsiteX0" fmla="*/ 1009002 w 1009002"/>
                    <a:gd name="connsiteY0" fmla="*/ 2186150 h 2690650"/>
                    <a:gd name="connsiteX1" fmla="*/ 504501 w 1009002"/>
                    <a:gd name="connsiteY1" fmla="*/ 2690651 h 2690650"/>
                    <a:gd name="connsiteX2" fmla="*/ 0 w 1009002"/>
                    <a:gd name="connsiteY2" fmla="*/ 2186150 h 2690650"/>
                    <a:gd name="connsiteX3" fmla="*/ 168173 w 1009002"/>
                    <a:gd name="connsiteY3" fmla="*/ 2017986 h 2690650"/>
                    <a:gd name="connsiteX4" fmla="*/ 0 w 1009002"/>
                    <a:gd name="connsiteY4" fmla="*/ 1849822 h 2690650"/>
                    <a:gd name="connsiteX5" fmla="*/ 168173 w 1009002"/>
                    <a:gd name="connsiteY5" fmla="*/ 1681658 h 2690650"/>
                    <a:gd name="connsiteX6" fmla="*/ 168173 w 1009002"/>
                    <a:gd name="connsiteY6" fmla="*/ 1261243 h 2690650"/>
                    <a:gd name="connsiteX7" fmla="*/ 0 w 1009002"/>
                    <a:gd name="connsiteY7" fmla="*/ 1093080 h 2690650"/>
                    <a:gd name="connsiteX8" fmla="*/ 168173 w 1009002"/>
                    <a:gd name="connsiteY8" fmla="*/ 924916 h 2690650"/>
                    <a:gd name="connsiteX9" fmla="*/ 0 w 1009002"/>
                    <a:gd name="connsiteY9" fmla="*/ 756752 h 2690650"/>
                    <a:gd name="connsiteX10" fmla="*/ 168173 w 1009002"/>
                    <a:gd name="connsiteY10" fmla="*/ 588578 h 2690650"/>
                    <a:gd name="connsiteX11" fmla="*/ 168173 w 1009002"/>
                    <a:gd name="connsiteY11" fmla="*/ 0 h 2690650"/>
                    <a:gd name="connsiteX12" fmla="*/ 1009002 w 1009002"/>
                    <a:gd name="connsiteY12" fmla="*/ 0 h 26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9002" h="2690650">
                      <a:moveTo>
                        <a:pt x="1009002" y="2186150"/>
                      </a:moveTo>
                      <a:lnTo>
                        <a:pt x="504501" y="2690651"/>
                      </a:lnTo>
                      <a:lnTo>
                        <a:pt x="0" y="2186150"/>
                      </a:lnTo>
                      <a:lnTo>
                        <a:pt x="168173" y="2017986"/>
                      </a:lnTo>
                      <a:lnTo>
                        <a:pt x="0" y="1849822"/>
                      </a:lnTo>
                      <a:lnTo>
                        <a:pt x="168173" y="1681658"/>
                      </a:lnTo>
                      <a:lnTo>
                        <a:pt x="168173" y="1261243"/>
                      </a:lnTo>
                      <a:lnTo>
                        <a:pt x="0" y="1093080"/>
                      </a:lnTo>
                      <a:lnTo>
                        <a:pt x="168173" y="924916"/>
                      </a:lnTo>
                      <a:lnTo>
                        <a:pt x="0" y="756752"/>
                      </a:lnTo>
                      <a:lnTo>
                        <a:pt x="168173" y="588578"/>
                      </a:lnTo>
                      <a:lnTo>
                        <a:pt x="168173" y="0"/>
                      </a:lnTo>
                      <a:lnTo>
                        <a:pt x="100900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77" name="Graphic 3">
                  <a:extLst>
                    <a:ext uri="{FF2B5EF4-FFF2-40B4-BE49-F238E27FC236}">
                      <a16:creationId xmlns:a16="http://schemas.microsoft.com/office/drawing/2014/main" id="{DC31092A-66F7-46B0-941C-5CD02F91623D}"/>
                    </a:ext>
                  </a:extLst>
                </p:cNvPr>
                <p:cNvGrpSpPr/>
                <p:nvPr/>
              </p:nvGrpSpPr>
              <p:grpSpPr>
                <a:xfrm>
                  <a:off x="4084586" y="3424399"/>
                  <a:ext cx="168163" cy="2017985"/>
                  <a:chOff x="4084586" y="3424399"/>
                  <a:chExt cx="168163" cy="2017985"/>
                </a:xfrm>
                <a:solidFill>
                  <a:srgbClr val="B3B3B3"/>
                </a:solidFill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9BEDB42E-51D8-4D40-AF0D-7F4FC09BBE36}"/>
                      </a:ext>
                    </a:extLst>
                  </p:cNvPr>
                  <p:cNvSpPr/>
                  <p:nvPr/>
                </p:nvSpPr>
                <p:spPr>
                  <a:xfrm>
                    <a:off x="4084586" y="3424399"/>
                    <a:ext cx="168163" cy="1681657"/>
                  </a:xfrm>
                  <a:custGeom>
                    <a:avLst/>
                    <a:gdLst>
                      <a:gd name="connsiteX0" fmla="*/ 0 w 168163"/>
                      <a:gd name="connsiteY0" fmla="*/ 0 h 1681657"/>
                      <a:gd name="connsiteX1" fmla="*/ 168164 w 168163"/>
                      <a:gd name="connsiteY1" fmla="*/ 0 h 1681657"/>
                      <a:gd name="connsiteX2" fmla="*/ 168164 w 168163"/>
                      <a:gd name="connsiteY2" fmla="*/ 1681658 h 1681657"/>
                      <a:gd name="connsiteX3" fmla="*/ 0 w 168163"/>
                      <a:gd name="connsiteY3" fmla="*/ 1681658 h 168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163" h="1681657">
                        <a:moveTo>
                          <a:pt x="0" y="0"/>
                        </a:moveTo>
                        <a:lnTo>
                          <a:pt x="168164" y="0"/>
                        </a:lnTo>
                        <a:lnTo>
                          <a:pt x="168164" y="1681658"/>
                        </a:lnTo>
                        <a:lnTo>
                          <a:pt x="0" y="1681658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5AE1141B-3124-4BC6-A466-56CD7CB7AAD2}"/>
                      </a:ext>
                    </a:extLst>
                  </p:cNvPr>
                  <p:cNvSpPr/>
                  <p:nvPr/>
                </p:nvSpPr>
                <p:spPr>
                  <a:xfrm>
                    <a:off x="4084586" y="5274221"/>
                    <a:ext cx="168163" cy="168163"/>
                  </a:xfrm>
                  <a:custGeom>
                    <a:avLst/>
                    <a:gdLst>
                      <a:gd name="connsiteX0" fmla="*/ 0 w 168163"/>
                      <a:gd name="connsiteY0" fmla="*/ 0 h 168163"/>
                      <a:gd name="connsiteX1" fmla="*/ 168164 w 168163"/>
                      <a:gd name="connsiteY1" fmla="*/ 0 h 168163"/>
                      <a:gd name="connsiteX2" fmla="*/ 168164 w 168163"/>
                      <a:gd name="connsiteY2" fmla="*/ 168164 h 168163"/>
                      <a:gd name="connsiteX3" fmla="*/ 0 w 168163"/>
                      <a:gd name="connsiteY3" fmla="*/ 168164 h 168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163" h="168163">
                        <a:moveTo>
                          <a:pt x="0" y="0"/>
                        </a:moveTo>
                        <a:lnTo>
                          <a:pt x="168164" y="0"/>
                        </a:lnTo>
                        <a:lnTo>
                          <a:pt x="168164" y="168164"/>
                        </a:lnTo>
                        <a:lnTo>
                          <a:pt x="0" y="168164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7BCAFF7D-5917-401C-AA56-A478BCB24E29}"/>
                    </a:ext>
                  </a:extLst>
                </p:cNvPr>
                <p:cNvSpPr/>
                <p:nvPr/>
              </p:nvSpPr>
              <p:spPr>
                <a:xfrm>
                  <a:off x="3159671" y="1238250"/>
                  <a:ext cx="1849821" cy="1849821"/>
                </a:xfrm>
                <a:custGeom>
                  <a:avLst/>
                  <a:gdLst>
                    <a:gd name="connsiteX0" fmla="*/ 252251 w 1849821"/>
                    <a:gd name="connsiteY0" fmla="*/ 0 h 1849821"/>
                    <a:gd name="connsiteX1" fmla="*/ 1597571 w 1849821"/>
                    <a:gd name="connsiteY1" fmla="*/ 0 h 1849821"/>
                    <a:gd name="connsiteX2" fmla="*/ 1849822 w 1849821"/>
                    <a:gd name="connsiteY2" fmla="*/ 252251 h 1849821"/>
                    <a:gd name="connsiteX3" fmla="*/ 1849822 w 1849821"/>
                    <a:gd name="connsiteY3" fmla="*/ 1597571 h 1849821"/>
                    <a:gd name="connsiteX4" fmla="*/ 1597571 w 1849821"/>
                    <a:gd name="connsiteY4" fmla="*/ 1849822 h 1849821"/>
                    <a:gd name="connsiteX5" fmla="*/ 252251 w 1849821"/>
                    <a:gd name="connsiteY5" fmla="*/ 1849822 h 1849821"/>
                    <a:gd name="connsiteX6" fmla="*/ 0 w 1849821"/>
                    <a:gd name="connsiteY6" fmla="*/ 1597571 h 1849821"/>
                    <a:gd name="connsiteX7" fmla="*/ 0 w 1849821"/>
                    <a:gd name="connsiteY7" fmla="*/ 252251 h 1849821"/>
                    <a:gd name="connsiteX8" fmla="*/ 252251 w 1849821"/>
                    <a:gd name="connsiteY8" fmla="*/ 0 h 1849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9821" h="1849821">
                      <a:moveTo>
                        <a:pt x="252251" y="0"/>
                      </a:moveTo>
                      <a:lnTo>
                        <a:pt x="1597571" y="0"/>
                      </a:lnTo>
                      <a:cubicBezTo>
                        <a:pt x="1736893" y="0"/>
                        <a:pt x="1849822" y="112919"/>
                        <a:pt x="1849822" y="252251"/>
                      </a:cubicBezTo>
                      <a:lnTo>
                        <a:pt x="1849822" y="1597571"/>
                      </a:lnTo>
                      <a:cubicBezTo>
                        <a:pt x="1849822" y="1736893"/>
                        <a:pt x="1736903" y="1849822"/>
                        <a:pt x="1597571" y="1849822"/>
                      </a:cubicBezTo>
                      <a:lnTo>
                        <a:pt x="252251" y="1849822"/>
                      </a:lnTo>
                      <a:cubicBezTo>
                        <a:pt x="112928" y="1849822"/>
                        <a:pt x="0" y="1736903"/>
                        <a:pt x="0" y="1597571"/>
                      </a:cubicBezTo>
                      <a:lnTo>
                        <a:pt x="0" y="252251"/>
                      </a:lnTo>
                      <a:cubicBezTo>
                        <a:pt x="0" y="112919"/>
                        <a:pt x="112928" y="0"/>
                        <a:pt x="25225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764C4F4A-6F8C-4F2C-B755-4151798530F2}"/>
                    </a:ext>
                  </a:extLst>
                </p:cNvPr>
                <p:cNvSpPr/>
                <p:nvPr/>
              </p:nvSpPr>
              <p:spPr>
                <a:xfrm>
                  <a:off x="3495998" y="3088071"/>
                  <a:ext cx="1177156" cy="336327"/>
                </a:xfrm>
                <a:custGeom>
                  <a:avLst/>
                  <a:gdLst>
                    <a:gd name="connsiteX0" fmla="*/ 0 w 1177156"/>
                    <a:gd name="connsiteY0" fmla="*/ 0 h 336327"/>
                    <a:gd name="connsiteX1" fmla="*/ 1177157 w 1177156"/>
                    <a:gd name="connsiteY1" fmla="*/ 0 h 336327"/>
                    <a:gd name="connsiteX2" fmla="*/ 1177157 w 1177156"/>
                    <a:gd name="connsiteY2" fmla="*/ 336328 h 336327"/>
                    <a:gd name="connsiteX3" fmla="*/ 0 w 1177156"/>
                    <a:gd name="connsiteY3" fmla="*/ 336328 h 336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7156" h="336327">
                      <a:moveTo>
                        <a:pt x="0" y="0"/>
                      </a:moveTo>
                      <a:lnTo>
                        <a:pt x="1177157" y="0"/>
                      </a:lnTo>
                      <a:lnTo>
                        <a:pt x="1177157" y="336328"/>
                      </a:lnTo>
                      <a:lnTo>
                        <a:pt x="0" y="33632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4FF6B98-7AD2-4CCE-8299-6346278D66F9}"/>
                    </a:ext>
                  </a:extLst>
                </p:cNvPr>
                <p:cNvSpPr/>
                <p:nvPr/>
              </p:nvSpPr>
              <p:spPr>
                <a:xfrm>
                  <a:off x="3832336" y="1574577"/>
                  <a:ext cx="504501" cy="504501"/>
                </a:xfrm>
                <a:custGeom>
                  <a:avLst/>
                  <a:gdLst>
                    <a:gd name="connsiteX0" fmla="*/ 504501 w 504501"/>
                    <a:gd name="connsiteY0" fmla="*/ 252251 h 504501"/>
                    <a:gd name="connsiteX1" fmla="*/ 252251 w 504501"/>
                    <a:gd name="connsiteY1" fmla="*/ 504501 h 504501"/>
                    <a:gd name="connsiteX2" fmla="*/ 0 w 504501"/>
                    <a:gd name="connsiteY2" fmla="*/ 252251 h 504501"/>
                    <a:gd name="connsiteX3" fmla="*/ 252251 w 504501"/>
                    <a:gd name="connsiteY3" fmla="*/ 0 h 504501"/>
                    <a:gd name="connsiteX4" fmla="*/ 504501 w 504501"/>
                    <a:gd name="connsiteY4" fmla="*/ 252251 h 504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501" h="504501">
                      <a:moveTo>
                        <a:pt x="504501" y="252251"/>
                      </a:moveTo>
                      <a:cubicBezTo>
                        <a:pt x="504501" y="391565"/>
                        <a:pt x="391565" y="504501"/>
                        <a:pt x="252251" y="504501"/>
                      </a:cubicBezTo>
                      <a:cubicBezTo>
                        <a:pt x="112936" y="504501"/>
                        <a:pt x="0" y="391565"/>
                        <a:pt x="0" y="252251"/>
                      </a:cubicBezTo>
                      <a:cubicBezTo>
                        <a:pt x="0" y="112936"/>
                        <a:pt x="112936" y="0"/>
                        <a:pt x="252251" y="0"/>
                      </a:cubicBezTo>
                      <a:cubicBezTo>
                        <a:pt x="391565" y="0"/>
                        <a:pt x="504501" y="112936"/>
                        <a:pt x="504501" y="2522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60D77D-3921-4072-A8E7-C0ABB02D9783}"/>
                  </a:ext>
                </a:extLst>
              </p:cNvPr>
              <p:cNvSpPr txBox="1"/>
              <p:nvPr/>
            </p:nvSpPr>
            <p:spPr>
              <a:xfrm>
                <a:off x="6411804" y="3595880"/>
                <a:ext cx="1629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course number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D8DA0B-8343-4BCE-8120-CF2D09424C5F}"/>
              </a:ext>
            </a:extLst>
          </p:cNvPr>
          <p:cNvGrpSpPr/>
          <p:nvPr/>
        </p:nvGrpSpPr>
        <p:grpSpPr>
          <a:xfrm>
            <a:off x="5254503" y="3497230"/>
            <a:ext cx="1116371" cy="904486"/>
            <a:chOff x="5254503" y="3497230"/>
            <a:chExt cx="1116371" cy="90448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E27CBDA-9040-4C58-9A5C-16B831516BBE}"/>
                </a:ext>
              </a:extLst>
            </p:cNvPr>
            <p:cNvGrpSpPr/>
            <p:nvPr/>
          </p:nvGrpSpPr>
          <p:grpSpPr>
            <a:xfrm flipH="1">
              <a:off x="5621574" y="3497230"/>
              <a:ext cx="749300" cy="904486"/>
              <a:chOff x="2442966" y="1713108"/>
              <a:chExt cx="749300" cy="9044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A70E9C4-57B9-4C70-9025-CCD2D248F88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2442967" y="2087758"/>
                <a:ext cx="749300" cy="0"/>
              </a:xfrm>
              <a:prstGeom prst="line">
                <a:avLst/>
              </a:prstGeom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E726A98-F691-48B7-B5BD-FAFE98C62AE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2442966" y="2617594"/>
                <a:ext cx="749300" cy="0"/>
              </a:xfrm>
              <a:prstGeom prst="line">
                <a:avLst/>
              </a:prstGeom>
              <a:ln w="5715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3A3283B-B4EB-4DEE-9590-CACE96A84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4503" y="4121764"/>
              <a:ext cx="1004890" cy="8038"/>
            </a:xfrm>
            <a:prstGeom prst="line">
              <a:avLst/>
            </a:prstGeom>
            <a:ln w="571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1DC8E05-F282-483F-A2CB-2F985213F3A2}"/>
              </a:ext>
            </a:extLst>
          </p:cNvPr>
          <p:cNvSpPr txBox="1"/>
          <p:nvPr/>
        </p:nvSpPr>
        <p:spPr>
          <a:xfrm>
            <a:off x="2256337" y="367696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1:M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FDEC3EF-EC8F-42E7-9ACD-E36AA637A71F}"/>
              </a:ext>
            </a:extLst>
          </p:cNvPr>
          <p:cNvSpPr txBox="1"/>
          <p:nvPr/>
        </p:nvSpPr>
        <p:spPr>
          <a:xfrm>
            <a:off x="5561015" y="366609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1:M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A191E-B390-48D4-BCD1-6E0BB2922583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5A887-5524-4123-8707-88871C723510}"/>
              </a:ext>
            </a:extLst>
          </p:cNvPr>
          <p:cNvSpPr txBox="1"/>
          <p:nvPr/>
        </p:nvSpPr>
        <p:spPr>
          <a:xfrm>
            <a:off x="566921" y="3587168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student number</a:t>
            </a:r>
          </a:p>
        </p:txBody>
      </p:sp>
    </p:spTree>
    <p:extLst>
      <p:ext uri="{BB962C8B-B14F-4D97-AF65-F5344CB8AC3E}">
        <p14:creationId xmlns:p14="http://schemas.microsoft.com/office/powerpoint/2010/main" val="25910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013 -0.18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4" grpId="0"/>
      <p:bldP spid="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we spot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relationship, we can fix it by: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Creating a linking table.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Assigning the </a:t>
            </a:r>
            <a:r>
              <a:rPr lang="en-GB" sz="1600" b="1" dirty="0">
                <a:solidFill>
                  <a:schemeClr val="tx1"/>
                </a:solidFill>
              </a:rPr>
              <a:t>primary keys</a:t>
            </a:r>
            <a:r>
              <a:rPr lang="en-GB" sz="1600" dirty="0">
                <a:solidFill>
                  <a:schemeClr val="tx1"/>
                </a:solidFill>
              </a:rPr>
              <a:t> from the two initial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as the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 for the new linking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Flipping the </a:t>
            </a:r>
            <a:r>
              <a:rPr lang="en-GB" sz="1600" b="1" dirty="0">
                <a:solidFill>
                  <a:schemeClr val="tx1"/>
                </a:solidFill>
              </a:rPr>
              <a:t>M:M</a:t>
            </a:r>
            <a:r>
              <a:rPr lang="en-GB" sz="1600" dirty="0">
                <a:solidFill>
                  <a:schemeClr val="tx1"/>
                </a:solidFill>
              </a:rPr>
              <a:t> crows-feet relationship to become two separate </a:t>
            </a:r>
            <a:r>
              <a:rPr lang="en-GB" sz="1600" b="1" dirty="0">
                <a:solidFill>
                  <a:schemeClr val="tx1"/>
                </a:solidFill>
              </a:rPr>
              <a:t>1:M </a:t>
            </a:r>
            <a:r>
              <a:rPr lang="en-GB" sz="1600" dirty="0">
                <a:solidFill>
                  <a:schemeClr val="tx1"/>
                </a:solidFill>
              </a:rPr>
              <a:t>relationships joined by the new </a:t>
            </a:r>
            <a:r>
              <a:rPr lang="en-GB" sz="1600" b="1" dirty="0">
                <a:solidFill>
                  <a:schemeClr val="tx1"/>
                </a:solidFill>
              </a:rPr>
              <a:t>table.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21A0E-5A61-4765-8585-79046105F2DE}"/>
              </a:ext>
            </a:extLst>
          </p:cNvPr>
          <p:cNvGrpSpPr/>
          <p:nvPr/>
        </p:nvGrpSpPr>
        <p:grpSpPr>
          <a:xfrm>
            <a:off x="5032290" y="5603897"/>
            <a:ext cx="3081339" cy="581369"/>
            <a:chOff x="5032290" y="5603897"/>
            <a:chExt cx="3081339" cy="58136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8CC169C-8583-4CD3-B44E-C05049E9BF0E}"/>
                </a:ext>
              </a:extLst>
            </p:cNvPr>
            <p:cNvGrpSpPr/>
            <p:nvPr/>
          </p:nvGrpSpPr>
          <p:grpSpPr>
            <a:xfrm flipH="1">
              <a:off x="5822275" y="5742353"/>
              <a:ext cx="374583" cy="323850"/>
              <a:chOff x="6080192" y="5125599"/>
              <a:chExt cx="374583" cy="323850"/>
            </a:xfrm>
          </p:grpSpPr>
          <p:sp>
            <p:nvSpPr>
              <p:cNvPr id="45" name="Line 423">
                <a:extLst>
                  <a:ext uri="{FF2B5EF4-FFF2-40B4-BE49-F238E27FC236}">
                    <a16:creationId xmlns:a16="http://schemas.microsoft.com/office/drawing/2014/main" id="{E5CF11D6-4456-4BAF-8E31-916CBF180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6" name="Group 47">
                <a:extLst>
                  <a:ext uri="{FF2B5EF4-FFF2-40B4-BE49-F238E27FC236}">
                    <a16:creationId xmlns:a16="http://schemas.microsoft.com/office/drawing/2014/main" id="{5BFDA848-90F9-443E-873F-B3CBC6DFA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86FD7D5-8FE3-4DD5-B732-3EB5943BA50D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734496F-F6CB-47BE-A430-F26DC0E9E7D4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DB8193-F51B-4152-9FF4-0C0E2B97B268}"/>
                </a:ext>
              </a:extLst>
            </p:cNvPr>
            <p:cNvGrpSpPr/>
            <p:nvPr/>
          </p:nvGrpSpPr>
          <p:grpSpPr>
            <a:xfrm>
              <a:off x="6960740" y="5732484"/>
              <a:ext cx="374583" cy="323850"/>
              <a:chOff x="6080192" y="5125599"/>
              <a:chExt cx="374583" cy="323850"/>
            </a:xfrm>
          </p:grpSpPr>
          <p:sp>
            <p:nvSpPr>
              <p:cNvPr id="43" name="Line 423">
                <a:extLst>
                  <a:ext uri="{FF2B5EF4-FFF2-40B4-BE49-F238E27FC236}">
                    <a16:creationId xmlns:a16="http://schemas.microsoft.com/office/drawing/2014/main" id="{3C59C78E-404F-4D30-84CB-ABD012515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3" name="Group 47">
                <a:extLst>
                  <a:ext uri="{FF2B5EF4-FFF2-40B4-BE49-F238E27FC236}">
                    <a16:creationId xmlns:a16="http://schemas.microsoft.com/office/drawing/2014/main" id="{E249B20C-9F72-444F-A622-DB26FE559D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FCFF86D-F65B-4D99-86D4-77F59651C3BA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0AC3345-3988-4BA7-8890-C5ECD57EF811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E33A84-38DE-4DB7-ABD5-DA61ACAEB1D4}"/>
                </a:ext>
              </a:extLst>
            </p:cNvPr>
            <p:cNvSpPr/>
            <p:nvPr/>
          </p:nvSpPr>
          <p:spPr bwMode="auto">
            <a:xfrm>
              <a:off x="5032290" y="5613422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DCAD5F-8EB0-4FA9-B585-1C8523F9B743}"/>
                </a:ext>
              </a:extLst>
            </p:cNvPr>
            <p:cNvSpPr/>
            <p:nvPr/>
          </p:nvSpPr>
          <p:spPr bwMode="auto">
            <a:xfrm>
              <a:off x="7332579" y="5603897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>
                  <a:solidFill>
                    <a:schemeClr val="tx1"/>
                  </a:solidFill>
                </a:rPr>
                <a:t>Course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7B5ADB-6FE2-4222-95B0-3047517CACC3}"/>
                </a:ext>
              </a:extLst>
            </p:cNvPr>
            <p:cNvSpPr/>
            <p:nvPr/>
          </p:nvSpPr>
          <p:spPr bwMode="auto">
            <a:xfrm>
              <a:off x="6182434" y="5623291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 Takes Course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661449-857A-4F49-BACE-135D88569F19}"/>
              </a:ext>
            </a:extLst>
          </p:cNvPr>
          <p:cNvCxnSpPr>
            <a:cxnSpLocks/>
          </p:cNvCxnSpPr>
          <p:nvPr/>
        </p:nvCxnSpPr>
        <p:spPr>
          <a:xfrm flipV="1">
            <a:off x="5653088" y="2622456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A12BF39-8951-4814-8595-214FBBC37231}"/>
              </a:ext>
            </a:extLst>
          </p:cNvPr>
          <p:cNvCxnSpPr>
            <a:cxnSpLocks/>
          </p:cNvCxnSpPr>
          <p:nvPr/>
        </p:nvCxnSpPr>
        <p:spPr>
          <a:xfrm flipV="1">
            <a:off x="561978" y="2631523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42A7-0848-4A62-AA2A-32C062B256E6}"/>
              </a:ext>
            </a:extLst>
          </p:cNvPr>
          <p:cNvCxnSpPr>
            <a:cxnSpLocks/>
          </p:cNvCxnSpPr>
          <p:nvPr/>
        </p:nvCxnSpPr>
        <p:spPr>
          <a:xfrm>
            <a:off x="4449076" y="2641509"/>
            <a:ext cx="1204012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BA3A83-EEF0-46B2-800E-50D3CADE8161}"/>
              </a:ext>
            </a:extLst>
          </p:cNvPr>
          <p:cNvGrpSpPr/>
          <p:nvPr/>
        </p:nvGrpSpPr>
        <p:grpSpPr>
          <a:xfrm>
            <a:off x="4124936" y="2622457"/>
            <a:ext cx="641866" cy="564947"/>
            <a:chOff x="4455136" y="2622457"/>
            <a:chExt cx="641866" cy="56494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0BC95B-F06B-48BC-BD8D-35299B5BF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276" y="2622457"/>
              <a:ext cx="0" cy="55588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936EFC-3CB7-44AC-A97E-046FC08DF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5136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7AEC48-B334-4E95-AF87-E6A46782E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2862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07787-DAA2-4D02-93A3-535B96C48B89}"/>
              </a:ext>
            </a:extLst>
          </p:cNvPr>
          <p:cNvGrpSpPr/>
          <p:nvPr/>
        </p:nvGrpSpPr>
        <p:grpSpPr>
          <a:xfrm>
            <a:off x="3430061" y="2622458"/>
            <a:ext cx="648216" cy="564946"/>
            <a:chOff x="5655747" y="2622458"/>
            <a:chExt cx="648216" cy="56494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76DAC8-8F86-408E-9B24-BBEA424A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692" y="2622458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B3BA2D-F3F1-42FB-831B-8C698D1B8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747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D45E48-F83A-431D-9B8D-093E1FF17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823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57839F-880C-4BC1-A5E2-DD4CC5A52018}"/>
              </a:ext>
            </a:extLst>
          </p:cNvPr>
          <p:cNvCxnSpPr>
            <a:cxnSpLocks/>
          </p:cNvCxnSpPr>
          <p:nvPr/>
        </p:nvCxnSpPr>
        <p:spPr>
          <a:xfrm>
            <a:off x="542926" y="2641509"/>
            <a:ext cx="3211211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Group 341">
            <a:extLst>
              <a:ext uri="{FF2B5EF4-FFF2-40B4-BE49-F238E27FC236}">
                <a16:creationId xmlns:a16="http://schemas.microsoft.com/office/drawing/2014/main" id="{57947F3C-EAEC-4BD0-A91E-C372E9217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2042"/>
              </p:ext>
            </p:extLst>
          </p:nvPr>
        </p:nvGraphicFramePr>
        <p:xfrm>
          <a:off x="3419913" y="3178338"/>
          <a:ext cx="1397346" cy="2179572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2953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98424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31" name="Group 341">
            <a:extLst>
              <a:ext uri="{FF2B5EF4-FFF2-40B4-BE49-F238E27FC236}">
                <a16:creationId xmlns:a16="http://schemas.microsoft.com/office/drawing/2014/main" id="{25E5C458-7575-49D8-B2CF-F9ABAACE7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3510"/>
              </p:ext>
            </p:extLst>
          </p:nvPr>
        </p:nvGraphicFramePr>
        <p:xfrm>
          <a:off x="202854" y="3178338"/>
          <a:ext cx="2715606" cy="2305018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4661CD-0211-41D0-BE3E-D124CC3B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30011"/>
              </p:ext>
            </p:extLst>
          </p:nvPr>
        </p:nvGraphicFramePr>
        <p:xfrm>
          <a:off x="5319018" y="3187777"/>
          <a:ext cx="3090862" cy="2102940"/>
        </p:xfrm>
        <a:graphic>
          <a:graphicData uri="http://schemas.openxmlformats.org/drawingml/2006/table">
            <a:tbl>
              <a:tblPr/>
              <a:tblGrid>
                <a:gridCol w="661724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207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55291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996640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BE21B36E-5E32-4A16-AB60-548697D5C6EC}"/>
              </a:ext>
            </a:extLst>
          </p:cNvPr>
          <p:cNvSpPr/>
          <p:nvPr/>
        </p:nvSpPr>
        <p:spPr>
          <a:xfrm>
            <a:off x="214976" y="3924867"/>
            <a:ext cx="2703178" cy="30115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3B694A-3792-48E5-9FCA-C65A1A83DD3A}"/>
              </a:ext>
            </a:extLst>
          </p:cNvPr>
          <p:cNvSpPr/>
          <p:nvPr/>
        </p:nvSpPr>
        <p:spPr>
          <a:xfrm>
            <a:off x="3430061" y="4221635"/>
            <a:ext cx="1397346" cy="21232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BE4FEB-D84A-4253-8764-86DB2BA1EBAE}"/>
              </a:ext>
            </a:extLst>
          </p:cNvPr>
          <p:cNvSpPr/>
          <p:nvPr/>
        </p:nvSpPr>
        <p:spPr>
          <a:xfrm>
            <a:off x="486613" y="3942092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E51DF87-43BD-46D3-8905-8426C64811B2}"/>
              </a:ext>
            </a:extLst>
          </p:cNvPr>
          <p:cNvSpPr/>
          <p:nvPr/>
        </p:nvSpPr>
        <p:spPr>
          <a:xfrm>
            <a:off x="3430061" y="4433959"/>
            <a:ext cx="1397346" cy="21232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E5E2ED-6D6E-4BD1-B8B6-C8176E5DD057}"/>
              </a:ext>
            </a:extLst>
          </p:cNvPr>
          <p:cNvSpPr/>
          <p:nvPr/>
        </p:nvSpPr>
        <p:spPr>
          <a:xfrm>
            <a:off x="3429749" y="4661826"/>
            <a:ext cx="1397346" cy="21232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C072DF9-A127-4064-B803-72A041AA21F9}"/>
              </a:ext>
            </a:extLst>
          </p:cNvPr>
          <p:cNvSpPr/>
          <p:nvPr/>
        </p:nvSpPr>
        <p:spPr>
          <a:xfrm>
            <a:off x="4437223" y="4180386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EF5A18-6EAB-45D5-9069-2372C2184C3D}"/>
              </a:ext>
            </a:extLst>
          </p:cNvPr>
          <p:cNvSpPr/>
          <p:nvPr/>
        </p:nvSpPr>
        <p:spPr>
          <a:xfrm>
            <a:off x="4441691" y="4413335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CBC0982-3CA8-4FDC-93AF-0E37D7BBCD8C}"/>
              </a:ext>
            </a:extLst>
          </p:cNvPr>
          <p:cNvSpPr/>
          <p:nvPr/>
        </p:nvSpPr>
        <p:spPr>
          <a:xfrm>
            <a:off x="4431543" y="4638786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27A9ADE-2A36-41C9-B278-41070D04AF64}"/>
              </a:ext>
            </a:extLst>
          </p:cNvPr>
          <p:cNvSpPr/>
          <p:nvPr/>
        </p:nvSpPr>
        <p:spPr>
          <a:xfrm>
            <a:off x="5329478" y="3794571"/>
            <a:ext cx="3077838" cy="21232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94F4A14-5548-48F0-A8BD-AD8CD5FD6B80}"/>
              </a:ext>
            </a:extLst>
          </p:cNvPr>
          <p:cNvSpPr/>
          <p:nvPr/>
        </p:nvSpPr>
        <p:spPr>
          <a:xfrm>
            <a:off x="5329478" y="4006895"/>
            <a:ext cx="3077838" cy="21232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C8A1FF-BF83-45B7-9FDB-13477D49CE85}"/>
              </a:ext>
            </a:extLst>
          </p:cNvPr>
          <p:cNvSpPr/>
          <p:nvPr/>
        </p:nvSpPr>
        <p:spPr>
          <a:xfrm>
            <a:off x="5329166" y="4234762"/>
            <a:ext cx="3077838" cy="21232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7ABD59-FDD9-444A-9C8B-A120187CC6D6}"/>
              </a:ext>
            </a:extLst>
          </p:cNvPr>
          <p:cNvSpPr/>
          <p:nvPr/>
        </p:nvSpPr>
        <p:spPr>
          <a:xfrm>
            <a:off x="202854" y="5732484"/>
            <a:ext cx="4614405" cy="906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courses does Mathew Robinson take?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10359-56FC-4859-9192-DAD25584DAAA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0254 L -0.00091 -0.20949 L 0.25768 -0.20949 L 0.25768 -0.10254 " pathEditMode="relative" ptsTypes="AAAA">
                                      <p:cBhvr>
                                        <p:cTn id="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00143 -0.24561 L 0.08841 -0.247 L 0.08919 -0.06088 L 0.08919 -0.0595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-2.96296E-6 C -0.00117 -0.09305 -0.00156 -0.18588 -0.00182 -0.2787 L 0.08828 -0.2787 C 0.08841 -0.19676 0.08854 -0.11458 0.0888 -0.0324 " pathEditMode="relative" ptsTypes="AAAA">
                                      <p:cBhvr>
                                        <p:cTn id="3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52 0.00047 C -0.00078 -0.1037 -0.00091 -0.20764 -0.00104 -0.31157 L 0.08906 -0.3125 C 0.08919 -0.24097 0.08932 -0.16944 0.08958 -0.09768 L 0.08958 -0.09768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3" grpId="0" animBg="1"/>
      <p:bldP spid="63" grpId="1" animBg="1"/>
      <p:bldP spid="65" grpId="0" animBg="1"/>
      <p:bldP spid="67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2" grpId="0" animBg="1"/>
      <p:bldP spid="7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2NF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42D72-6E10-4E07-A88F-44E00E88D6B3}"/>
              </a:ext>
            </a:extLst>
          </p:cNvPr>
          <p:cNvSpPr txBox="1"/>
          <p:nvPr/>
        </p:nvSpPr>
        <p:spPr>
          <a:xfrm>
            <a:off x="176564" y="1075981"/>
            <a:ext cx="8344087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21A0E-5A61-4765-8585-79046105F2DE}"/>
              </a:ext>
            </a:extLst>
          </p:cNvPr>
          <p:cNvGrpSpPr/>
          <p:nvPr/>
        </p:nvGrpSpPr>
        <p:grpSpPr>
          <a:xfrm>
            <a:off x="5032290" y="5603897"/>
            <a:ext cx="3081339" cy="581369"/>
            <a:chOff x="5032290" y="5603897"/>
            <a:chExt cx="3081339" cy="58136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8CC169C-8583-4CD3-B44E-C05049E9BF0E}"/>
                </a:ext>
              </a:extLst>
            </p:cNvPr>
            <p:cNvGrpSpPr/>
            <p:nvPr/>
          </p:nvGrpSpPr>
          <p:grpSpPr>
            <a:xfrm flipH="1">
              <a:off x="5822275" y="5742353"/>
              <a:ext cx="374583" cy="323850"/>
              <a:chOff x="6080192" y="5125599"/>
              <a:chExt cx="374583" cy="323850"/>
            </a:xfrm>
          </p:grpSpPr>
          <p:sp>
            <p:nvSpPr>
              <p:cNvPr id="45" name="Line 423">
                <a:extLst>
                  <a:ext uri="{FF2B5EF4-FFF2-40B4-BE49-F238E27FC236}">
                    <a16:creationId xmlns:a16="http://schemas.microsoft.com/office/drawing/2014/main" id="{E5CF11D6-4456-4BAF-8E31-916CBF180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6" name="Group 47">
                <a:extLst>
                  <a:ext uri="{FF2B5EF4-FFF2-40B4-BE49-F238E27FC236}">
                    <a16:creationId xmlns:a16="http://schemas.microsoft.com/office/drawing/2014/main" id="{5BFDA848-90F9-443E-873F-B3CBC6DFA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86FD7D5-8FE3-4DD5-B732-3EB5943BA50D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734496F-F6CB-47BE-A430-F26DC0E9E7D4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DB8193-F51B-4152-9FF4-0C0E2B97B268}"/>
                </a:ext>
              </a:extLst>
            </p:cNvPr>
            <p:cNvGrpSpPr/>
            <p:nvPr/>
          </p:nvGrpSpPr>
          <p:grpSpPr>
            <a:xfrm>
              <a:off x="6960740" y="5732484"/>
              <a:ext cx="374583" cy="323850"/>
              <a:chOff x="6080192" y="5125599"/>
              <a:chExt cx="374583" cy="323850"/>
            </a:xfrm>
          </p:grpSpPr>
          <p:sp>
            <p:nvSpPr>
              <p:cNvPr id="43" name="Line 423">
                <a:extLst>
                  <a:ext uri="{FF2B5EF4-FFF2-40B4-BE49-F238E27FC236}">
                    <a16:creationId xmlns:a16="http://schemas.microsoft.com/office/drawing/2014/main" id="{3C59C78E-404F-4D30-84CB-ABD012515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3" name="Group 47">
                <a:extLst>
                  <a:ext uri="{FF2B5EF4-FFF2-40B4-BE49-F238E27FC236}">
                    <a16:creationId xmlns:a16="http://schemas.microsoft.com/office/drawing/2014/main" id="{E249B20C-9F72-444F-A622-DB26FE559D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FCFF86D-F65B-4D99-86D4-77F59651C3BA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0AC3345-3988-4BA7-8890-C5ECD57EF811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E33A84-38DE-4DB7-ABD5-DA61ACAEB1D4}"/>
                </a:ext>
              </a:extLst>
            </p:cNvPr>
            <p:cNvSpPr/>
            <p:nvPr/>
          </p:nvSpPr>
          <p:spPr bwMode="auto">
            <a:xfrm>
              <a:off x="5032290" y="5613422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DCAD5F-8EB0-4FA9-B585-1C8523F9B743}"/>
                </a:ext>
              </a:extLst>
            </p:cNvPr>
            <p:cNvSpPr/>
            <p:nvPr/>
          </p:nvSpPr>
          <p:spPr bwMode="auto">
            <a:xfrm>
              <a:off x="7332579" y="5603897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>
                  <a:solidFill>
                    <a:schemeClr val="tx1"/>
                  </a:solidFill>
                </a:rPr>
                <a:t>Course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7B5ADB-6FE2-4222-95B0-3047517CACC3}"/>
                </a:ext>
              </a:extLst>
            </p:cNvPr>
            <p:cNvSpPr/>
            <p:nvPr/>
          </p:nvSpPr>
          <p:spPr bwMode="auto">
            <a:xfrm>
              <a:off x="6182434" y="5623291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 Takes Course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661449-857A-4F49-BACE-135D88569F19}"/>
              </a:ext>
            </a:extLst>
          </p:cNvPr>
          <p:cNvCxnSpPr>
            <a:cxnSpLocks/>
          </p:cNvCxnSpPr>
          <p:nvPr/>
        </p:nvCxnSpPr>
        <p:spPr>
          <a:xfrm flipV="1">
            <a:off x="5653088" y="2622456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A12BF39-8951-4814-8595-214FBBC37231}"/>
              </a:ext>
            </a:extLst>
          </p:cNvPr>
          <p:cNvCxnSpPr>
            <a:cxnSpLocks/>
          </p:cNvCxnSpPr>
          <p:nvPr/>
        </p:nvCxnSpPr>
        <p:spPr>
          <a:xfrm flipV="1">
            <a:off x="561978" y="2631523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42A7-0848-4A62-AA2A-32C062B256E6}"/>
              </a:ext>
            </a:extLst>
          </p:cNvPr>
          <p:cNvCxnSpPr>
            <a:cxnSpLocks/>
          </p:cNvCxnSpPr>
          <p:nvPr/>
        </p:nvCxnSpPr>
        <p:spPr>
          <a:xfrm>
            <a:off x="4449076" y="2641509"/>
            <a:ext cx="1204012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BA3A83-EEF0-46B2-800E-50D3CADE8161}"/>
              </a:ext>
            </a:extLst>
          </p:cNvPr>
          <p:cNvGrpSpPr/>
          <p:nvPr/>
        </p:nvGrpSpPr>
        <p:grpSpPr>
          <a:xfrm>
            <a:off x="4124936" y="2622457"/>
            <a:ext cx="641866" cy="564947"/>
            <a:chOff x="4455136" y="2622457"/>
            <a:chExt cx="641866" cy="56494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0BC95B-F06B-48BC-BD8D-35299B5BF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276" y="2622457"/>
              <a:ext cx="0" cy="55588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936EFC-3CB7-44AC-A97E-046FC08DF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5136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7AEC48-B334-4E95-AF87-E6A46782E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2862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07787-DAA2-4D02-93A3-535B96C48B89}"/>
              </a:ext>
            </a:extLst>
          </p:cNvPr>
          <p:cNvGrpSpPr/>
          <p:nvPr/>
        </p:nvGrpSpPr>
        <p:grpSpPr>
          <a:xfrm>
            <a:off x="3430061" y="2622458"/>
            <a:ext cx="648216" cy="564946"/>
            <a:chOff x="5655747" y="2622458"/>
            <a:chExt cx="648216" cy="56494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76DAC8-8F86-408E-9B24-BBEA424A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692" y="2622458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B3BA2D-F3F1-42FB-831B-8C698D1B8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747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D45E48-F83A-431D-9B8D-093E1FF17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823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57839F-880C-4BC1-A5E2-DD4CC5A52018}"/>
              </a:ext>
            </a:extLst>
          </p:cNvPr>
          <p:cNvCxnSpPr>
            <a:cxnSpLocks/>
          </p:cNvCxnSpPr>
          <p:nvPr/>
        </p:nvCxnSpPr>
        <p:spPr>
          <a:xfrm>
            <a:off x="542926" y="2641509"/>
            <a:ext cx="3211211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Group 341">
            <a:extLst>
              <a:ext uri="{FF2B5EF4-FFF2-40B4-BE49-F238E27FC236}">
                <a16:creationId xmlns:a16="http://schemas.microsoft.com/office/drawing/2014/main" id="{57947F3C-EAEC-4BD0-A91E-C372E9217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823192"/>
              </p:ext>
            </p:extLst>
          </p:nvPr>
        </p:nvGraphicFramePr>
        <p:xfrm>
          <a:off x="3419913" y="3178338"/>
          <a:ext cx="1397346" cy="2179572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2953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98424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31" name="Group 341">
            <a:extLst>
              <a:ext uri="{FF2B5EF4-FFF2-40B4-BE49-F238E27FC236}">
                <a16:creationId xmlns:a16="http://schemas.microsoft.com/office/drawing/2014/main" id="{25E5C458-7575-49D8-B2CF-F9ABAACE7FC5}"/>
              </a:ext>
            </a:extLst>
          </p:cNvPr>
          <p:cNvGraphicFramePr>
            <a:graphicFrameLocks noGrp="1"/>
          </p:cNvGraphicFramePr>
          <p:nvPr/>
        </p:nvGraphicFramePr>
        <p:xfrm>
          <a:off x="202854" y="3178338"/>
          <a:ext cx="2715606" cy="2305018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4661CD-0211-41D0-BE3E-D124CC3BDCAD}"/>
              </a:ext>
            </a:extLst>
          </p:cNvPr>
          <p:cNvGraphicFramePr>
            <a:graphicFrameLocks noGrp="1"/>
          </p:cNvGraphicFramePr>
          <p:nvPr/>
        </p:nvGraphicFramePr>
        <p:xfrm>
          <a:off x="5319018" y="3187777"/>
          <a:ext cx="3090862" cy="2102940"/>
        </p:xfrm>
        <a:graphic>
          <a:graphicData uri="http://schemas.openxmlformats.org/drawingml/2006/table">
            <a:tbl>
              <a:tblPr/>
              <a:tblGrid>
                <a:gridCol w="661724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207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55291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996640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CB7F0ACC-2003-4720-B583-CCBEC8DA86C1}"/>
              </a:ext>
            </a:extLst>
          </p:cNvPr>
          <p:cNvSpPr/>
          <p:nvPr/>
        </p:nvSpPr>
        <p:spPr>
          <a:xfrm>
            <a:off x="5311687" y="3589341"/>
            <a:ext cx="3090861" cy="20330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8CA2B-C380-4EBF-81F4-369626315145}"/>
              </a:ext>
            </a:extLst>
          </p:cNvPr>
          <p:cNvSpPr/>
          <p:nvPr/>
        </p:nvSpPr>
        <p:spPr>
          <a:xfrm>
            <a:off x="3430062" y="3579901"/>
            <a:ext cx="1394528" cy="2033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3C7B69-C6C1-4C0C-8472-7894B5037779}"/>
              </a:ext>
            </a:extLst>
          </p:cNvPr>
          <p:cNvSpPr/>
          <p:nvPr/>
        </p:nvSpPr>
        <p:spPr>
          <a:xfrm>
            <a:off x="3419913" y="4903876"/>
            <a:ext cx="1394528" cy="2033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C3D9CC-0CFA-4432-A5D7-BAA320610815}"/>
              </a:ext>
            </a:extLst>
          </p:cNvPr>
          <p:cNvSpPr/>
          <p:nvPr/>
        </p:nvSpPr>
        <p:spPr>
          <a:xfrm>
            <a:off x="202853" y="3560769"/>
            <a:ext cx="2715267" cy="35235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077F7-0F8D-4367-817D-9D71604A5947}"/>
              </a:ext>
            </a:extLst>
          </p:cNvPr>
          <p:cNvSpPr/>
          <p:nvPr/>
        </p:nvSpPr>
        <p:spPr>
          <a:xfrm>
            <a:off x="195523" y="4233301"/>
            <a:ext cx="2715267" cy="35235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D8C3A6-1BD1-4FBF-8C0C-AA3588F8D40F}"/>
              </a:ext>
            </a:extLst>
          </p:cNvPr>
          <p:cNvSpPr/>
          <p:nvPr/>
        </p:nvSpPr>
        <p:spPr>
          <a:xfrm>
            <a:off x="5679990" y="3560769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7DDFDD-7874-4D7E-8359-126444331B5C}"/>
              </a:ext>
            </a:extLst>
          </p:cNvPr>
          <p:cNvSpPr/>
          <p:nvPr/>
        </p:nvSpPr>
        <p:spPr>
          <a:xfrm>
            <a:off x="3726609" y="3549593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DDF1034-8A4D-4A51-8A62-293E1CB99445}"/>
              </a:ext>
            </a:extLst>
          </p:cNvPr>
          <p:cNvSpPr/>
          <p:nvPr/>
        </p:nvSpPr>
        <p:spPr>
          <a:xfrm>
            <a:off x="3726609" y="4872176"/>
            <a:ext cx="266700" cy="2667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12E38B-D379-4E6D-874C-094CEDD01DD4}"/>
              </a:ext>
            </a:extLst>
          </p:cNvPr>
          <p:cNvSpPr/>
          <p:nvPr/>
        </p:nvSpPr>
        <p:spPr>
          <a:xfrm>
            <a:off x="202854" y="5732484"/>
            <a:ext cx="4614405" cy="906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students take the Computing course?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328CE1-5742-4C0F-820E-14915D7C6D8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  <a:r>
              <a:rPr lang="en-GB" sz="1600" dirty="0">
                <a:solidFill>
                  <a:schemeClr val="tx1"/>
                </a:solidFill>
              </a:rPr>
              <a:t>,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partial dependencies </a:t>
            </a:r>
            <a:r>
              <a:rPr lang="en-GB" sz="1600" dirty="0">
                <a:solidFill>
                  <a:schemeClr val="tx1"/>
                </a:solidFill>
              </a:rPr>
              <a:t>have been removed.</a:t>
            </a:r>
          </a:p>
          <a:p>
            <a:pPr lvl="1"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we spot a </a:t>
            </a:r>
            <a:r>
              <a:rPr lang="en-GB" sz="1600" b="1" dirty="0">
                <a:solidFill>
                  <a:schemeClr val="tx1"/>
                </a:solidFill>
              </a:rPr>
              <a:t>many-to-many</a:t>
            </a:r>
            <a:r>
              <a:rPr lang="en-GB" sz="1600" dirty="0">
                <a:solidFill>
                  <a:schemeClr val="tx1"/>
                </a:solidFill>
              </a:rPr>
              <a:t> relationship, we can fix it by: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Creating a linking table.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Assigning the </a:t>
            </a:r>
            <a:r>
              <a:rPr lang="en-GB" sz="1600" b="1" dirty="0">
                <a:solidFill>
                  <a:schemeClr val="tx1"/>
                </a:solidFill>
              </a:rPr>
              <a:t>primary keys</a:t>
            </a:r>
            <a:r>
              <a:rPr lang="en-GB" sz="1600" dirty="0">
                <a:solidFill>
                  <a:schemeClr val="tx1"/>
                </a:solidFill>
              </a:rPr>
              <a:t> from the two initial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as the </a:t>
            </a:r>
            <a:r>
              <a:rPr lang="en-GB" sz="1600" b="1" dirty="0">
                <a:solidFill>
                  <a:schemeClr val="tx1"/>
                </a:solidFill>
              </a:rPr>
              <a:t>composite key</a:t>
            </a:r>
            <a:r>
              <a:rPr lang="en-GB" sz="1600" dirty="0">
                <a:solidFill>
                  <a:schemeClr val="tx1"/>
                </a:solidFill>
              </a:rPr>
              <a:t> for the new linking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Flipping the </a:t>
            </a:r>
            <a:r>
              <a:rPr lang="en-GB" sz="1600" b="1" dirty="0">
                <a:solidFill>
                  <a:schemeClr val="tx1"/>
                </a:solidFill>
              </a:rPr>
              <a:t>M:M</a:t>
            </a:r>
            <a:r>
              <a:rPr lang="en-GB" sz="1600" dirty="0">
                <a:solidFill>
                  <a:schemeClr val="tx1"/>
                </a:solidFill>
              </a:rPr>
              <a:t> crows-feet relationship to become two separate </a:t>
            </a:r>
            <a:r>
              <a:rPr lang="en-GB" sz="1600" b="1" dirty="0">
                <a:solidFill>
                  <a:schemeClr val="tx1"/>
                </a:solidFill>
              </a:rPr>
              <a:t>1:M </a:t>
            </a:r>
            <a:r>
              <a:rPr lang="en-GB" sz="1600" dirty="0">
                <a:solidFill>
                  <a:schemeClr val="tx1"/>
                </a:solidFill>
              </a:rPr>
              <a:t>relationships joined by the new </a:t>
            </a:r>
            <a:r>
              <a:rPr lang="en-GB" sz="1600" b="1" dirty="0">
                <a:solidFill>
                  <a:schemeClr val="tx1"/>
                </a:solidFill>
              </a:rPr>
              <a:t>table.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0DED7-4EC9-4899-A189-A80C05406644}"/>
              </a:ext>
            </a:extLst>
          </p:cNvPr>
          <p:cNvSpPr/>
          <p:nvPr/>
        </p:nvSpPr>
        <p:spPr>
          <a:xfrm>
            <a:off x="8520652" y="1948268"/>
            <a:ext cx="3529637" cy="50259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L -0.00026 -0.15255 L -0.11198 -0.15255 L -0.11354 -0.04838 " pathEditMode="relative" ptsTypes="AA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93 L -0.00013 -0.15232 L -0.27045 -0.15232 L -0.27123 0.00879 " pathEditMode="relative" ptsTypes="AAAA">
                                      <p:cBhvr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0.00069 L -0.00026 -0.34514 L -0.27045 -0.34375 L -0.27045 -0.08542 " pathEditMode="relative" ptsTypes="AA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" grpId="0" animBg="1"/>
      <p:bldP spid="8" grpId="0" animBg="1"/>
      <p:bldP spid="9" grpId="0" animBg="1"/>
      <p:bldP spid="10" grpId="0" animBg="1"/>
      <p:bldP spid="57" grpId="1" animBg="1"/>
      <p:bldP spid="57" grpId="2" animBg="1"/>
      <p:bldP spid="59" grpId="0" animBg="1"/>
      <p:bldP spid="59" grpId="1" animBg="1"/>
      <p:bldP spid="60" grpId="0" animBg="1"/>
      <p:bldP spid="6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95B2F-8D58-4AF3-87D5-73DBF1E5397A}"/>
              </a:ext>
            </a:extLst>
          </p:cNvPr>
          <p:cNvSpPr txBox="1"/>
          <p:nvPr/>
        </p:nvSpPr>
        <p:spPr>
          <a:xfrm>
            <a:off x="176564" y="1075981"/>
            <a:ext cx="8344087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4F907D-ED47-4561-BB4A-B7AE64BF7C0E}"/>
              </a:ext>
            </a:extLst>
          </p:cNvPr>
          <p:cNvGrpSpPr/>
          <p:nvPr/>
        </p:nvGrpSpPr>
        <p:grpSpPr>
          <a:xfrm>
            <a:off x="5032290" y="5603897"/>
            <a:ext cx="3081339" cy="581369"/>
            <a:chOff x="5032290" y="5603897"/>
            <a:chExt cx="3081339" cy="5813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50BC78-0CC7-4A7D-8B5F-9586CEE7DF1A}"/>
                </a:ext>
              </a:extLst>
            </p:cNvPr>
            <p:cNvGrpSpPr/>
            <p:nvPr/>
          </p:nvGrpSpPr>
          <p:grpSpPr>
            <a:xfrm flipH="1">
              <a:off x="5822275" y="5742353"/>
              <a:ext cx="374583" cy="323850"/>
              <a:chOff x="6080192" y="5125599"/>
              <a:chExt cx="374583" cy="323850"/>
            </a:xfrm>
          </p:grpSpPr>
          <p:sp>
            <p:nvSpPr>
              <p:cNvPr id="16" name="Line 423">
                <a:extLst>
                  <a:ext uri="{FF2B5EF4-FFF2-40B4-BE49-F238E27FC236}">
                    <a16:creationId xmlns:a16="http://schemas.microsoft.com/office/drawing/2014/main" id="{8A50E2A8-F344-4767-B74A-45AE191EC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" name="Group 47">
                <a:extLst>
                  <a:ext uri="{FF2B5EF4-FFF2-40B4-BE49-F238E27FC236}">
                    <a16:creationId xmlns:a16="http://schemas.microsoft.com/office/drawing/2014/main" id="{7B6F0880-78F8-4B50-A567-E37DDCDEF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E8A46A0-9C6D-47E8-906A-56AA58E69F4F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275849C-DB0E-40F3-9AD8-6D72C6FF1D5F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DB05B3-CA4E-494B-BE9D-D680ECF67050}"/>
                </a:ext>
              </a:extLst>
            </p:cNvPr>
            <p:cNvGrpSpPr/>
            <p:nvPr/>
          </p:nvGrpSpPr>
          <p:grpSpPr>
            <a:xfrm>
              <a:off x="6960740" y="5732484"/>
              <a:ext cx="374583" cy="323850"/>
              <a:chOff x="6080192" y="5125599"/>
              <a:chExt cx="374583" cy="323850"/>
            </a:xfrm>
          </p:grpSpPr>
          <p:sp>
            <p:nvSpPr>
              <p:cNvPr id="12" name="Line 423">
                <a:extLst>
                  <a:ext uri="{FF2B5EF4-FFF2-40B4-BE49-F238E27FC236}">
                    <a16:creationId xmlns:a16="http://schemas.microsoft.com/office/drawing/2014/main" id="{ABB3E6BC-D6DC-4D52-B6B7-69B2CC997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" name="Group 47">
                <a:extLst>
                  <a:ext uri="{FF2B5EF4-FFF2-40B4-BE49-F238E27FC236}">
                    <a16:creationId xmlns:a16="http://schemas.microsoft.com/office/drawing/2014/main" id="{147625EC-F480-4E5D-B4A7-F2894DA9D2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94D54A6-9682-4890-AE00-79F4EFEA9D02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2804D65-6509-41C9-BE0A-CD03822305C0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D18DE3-7EE4-47C7-8693-15459B78D828}"/>
                </a:ext>
              </a:extLst>
            </p:cNvPr>
            <p:cNvSpPr/>
            <p:nvPr/>
          </p:nvSpPr>
          <p:spPr bwMode="auto">
            <a:xfrm>
              <a:off x="5032290" y="5613422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CF2857-0A87-4338-9A85-F97A48FF3F55}"/>
                </a:ext>
              </a:extLst>
            </p:cNvPr>
            <p:cNvSpPr/>
            <p:nvPr/>
          </p:nvSpPr>
          <p:spPr bwMode="auto">
            <a:xfrm>
              <a:off x="7332579" y="5603897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>
                  <a:solidFill>
                    <a:schemeClr val="tx1"/>
                  </a:solidFill>
                </a:rPr>
                <a:t>Course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784019-19E2-4C56-A71C-BB915927B51E}"/>
                </a:ext>
              </a:extLst>
            </p:cNvPr>
            <p:cNvSpPr/>
            <p:nvPr/>
          </p:nvSpPr>
          <p:spPr bwMode="auto">
            <a:xfrm>
              <a:off x="6182434" y="5623291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 Takes Course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A143B4-5E9D-4220-86E3-28CD191D7289}"/>
              </a:ext>
            </a:extLst>
          </p:cNvPr>
          <p:cNvCxnSpPr>
            <a:cxnSpLocks/>
          </p:cNvCxnSpPr>
          <p:nvPr/>
        </p:nvCxnSpPr>
        <p:spPr>
          <a:xfrm flipV="1">
            <a:off x="5653088" y="2622456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F76CB9-A5D9-424D-9233-8AFE076D38B5}"/>
              </a:ext>
            </a:extLst>
          </p:cNvPr>
          <p:cNvCxnSpPr>
            <a:cxnSpLocks/>
          </p:cNvCxnSpPr>
          <p:nvPr/>
        </p:nvCxnSpPr>
        <p:spPr>
          <a:xfrm flipV="1">
            <a:off x="561978" y="2631523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A393CF-DE67-422C-A096-A3F4281EFACD}"/>
              </a:ext>
            </a:extLst>
          </p:cNvPr>
          <p:cNvCxnSpPr>
            <a:cxnSpLocks/>
          </p:cNvCxnSpPr>
          <p:nvPr/>
        </p:nvCxnSpPr>
        <p:spPr>
          <a:xfrm>
            <a:off x="4449076" y="2641509"/>
            <a:ext cx="1204012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CADEBE-E572-49CD-AEA8-EF9965D1081D}"/>
              </a:ext>
            </a:extLst>
          </p:cNvPr>
          <p:cNvGrpSpPr/>
          <p:nvPr/>
        </p:nvGrpSpPr>
        <p:grpSpPr>
          <a:xfrm>
            <a:off x="4124936" y="2622457"/>
            <a:ext cx="641866" cy="564947"/>
            <a:chOff x="4455136" y="2622457"/>
            <a:chExt cx="641866" cy="56494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D3A853-4D01-4409-BB98-A71EC64A5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276" y="2622457"/>
              <a:ext cx="0" cy="55588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0655F6-D38D-4BC9-8DEB-EEC676527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5136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19829F-A502-42FF-A316-002F282B0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2862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D61941-ED56-4FD8-81AC-5707A51DC66A}"/>
              </a:ext>
            </a:extLst>
          </p:cNvPr>
          <p:cNvGrpSpPr/>
          <p:nvPr/>
        </p:nvGrpSpPr>
        <p:grpSpPr>
          <a:xfrm>
            <a:off x="3430061" y="2622458"/>
            <a:ext cx="648216" cy="564946"/>
            <a:chOff x="5655747" y="2622458"/>
            <a:chExt cx="648216" cy="56494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DD0F53-4A2B-4147-BB6A-E39A60B22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692" y="2622458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A974CFB-DDE0-4144-BFBE-0F1C9BE85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747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3A5D0C-B778-40AD-9E8B-2C06C36E64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823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A8D943-AE5C-46C9-82B0-94D8EDB79053}"/>
              </a:ext>
            </a:extLst>
          </p:cNvPr>
          <p:cNvCxnSpPr>
            <a:cxnSpLocks/>
          </p:cNvCxnSpPr>
          <p:nvPr/>
        </p:nvCxnSpPr>
        <p:spPr>
          <a:xfrm>
            <a:off x="542926" y="2641509"/>
            <a:ext cx="3211211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oup 341">
            <a:extLst>
              <a:ext uri="{FF2B5EF4-FFF2-40B4-BE49-F238E27FC236}">
                <a16:creationId xmlns:a16="http://schemas.microsoft.com/office/drawing/2014/main" id="{8EEDCE69-8E25-45FD-9E1E-27E6E2017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28052"/>
              </p:ext>
            </p:extLst>
          </p:nvPr>
        </p:nvGraphicFramePr>
        <p:xfrm>
          <a:off x="3419913" y="3178338"/>
          <a:ext cx="1397346" cy="2179572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2953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98424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33" name="Group 341">
            <a:extLst>
              <a:ext uri="{FF2B5EF4-FFF2-40B4-BE49-F238E27FC236}">
                <a16:creationId xmlns:a16="http://schemas.microsoft.com/office/drawing/2014/main" id="{FC665C8E-61D3-4A28-BACB-89B564240F69}"/>
              </a:ext>
            </a:extLst>
          </p:cNvPr>
          <p:cNvGraphicFramePr>
            <a:graphicFrameLocks noGrp="1"/>
          </p:cNvGraphicFramePr>
          <p:nvPr/>
        </p:nvGraphicFramePr>
        <p:xfrm>
          <a:off x="202854" y="3178338"/>
          <a:ext cx="2715606" cy="2305018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77CBCD1-4A2C-4D60-AED0-27363F6CA2FE}"/>
              </a:ext>
            </a:extLst>
          </p:cNvPr>
          <p:cNvGraphicFramePr>
            <a:graphicFrameLocks noGrp="1"/>
          </p:cNvGraphicFramePr>
          <p:nvPr/>
        </p:nvGraphicFramePr>
        <p:xfrm>
          <a:off x="5319018" y="3187777"/>
          <a:ext cx="3090862" cy="2102940"/>
        </p:xfrm>
        <a:graphic>
          <a:graphicData uri="http://schemas.openxmlformats.org/drawingml/2006/table">
            <a:tbl>
              <a:tblPr/>
              <a:tblGrid>
                <a:gridCol w="661724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207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55291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996640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85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341">
            <a:extLst>
              <a:ext uri="{FF2B5EF4-FFF2-40B4-BE49-F238E27FC236}">
                <a16:creationId xmlns:a16="http://schemas.microsoft.com/office/drawing/2014/main" id="{BF78407C-237A-4AC6-B2B8-307F11491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83171"/>
              </p:ext>
            </p:extLst>
          </p:nvPr>
        </p:nvGraphicFramePr>
        <p:xfrm>
          <a:off x="262386" y="2494597"/>
          <a:ext cx="4107622" cy="3655485"/>
        </p:xfrm>
        <a:graphic>
          <a:graphicData uri="http://schemas.openxmlformats.org/drawingml/2006/table">
            <a:tbl>
              <a:tblPr/>
              <a:tblGrid>
                <a:gridCol w="995602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124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2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084FA3-BC39-45F0-9338-4E5E9B9FEEBD}"/>
              </a:ext>
            </a:extLst>
          </p:cNvPr>
          <p:cNvSpPr/>
          <p:nvPr/>
        </p:nvSpPr>
        <p:spPr>
          <a:xfrm>
            <a:off x="5468112" y="2485452"/>
            <a:ext cx="2935090" cy="3296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value of the </a:t>
            </a:r>
            <a:r>
              <a:rPr lang="en-GB" sz="1600" i="1" dirty="0">
                <a:solidFill>
                  <a:schemeClr val="tx1"/>
                </a:solidFill>
              </a:rPr>
              <a:t>name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student number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 other words, we can say, “</a:t>
            </a:r>
            <a:r>
              <a:rPr lang="en-GB" sz="1600" i="1" dirty="0">
                <a:solidFill>
                  <a:schemeClr val="tx1"/>
                </a:solidFill>
              </a:rPr>
              <a:t>Student number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001 is</a:t>
            </a:r>
            <a:r>
              <a:rPr lang="en-GB" sz="1600" b="1" i="1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Tony Gibbons.”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2E7EF-E347-4BEC-B80B-D2800938DA48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FD99C-BA36-4681-AEC6-7EE671440533}"/>
              </a:ext>
            </a:extLst>
          </p:cNvPr>
          <p:cNvSpPr/>
          <p:nvPr/>
        </p:nvSpPr>
        <p:spPr>
          <a:xfrm>
            <a:off x="1262727" y="2494596"/>
            <a:ext cx="1233585" cy="365548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7AF0B5C-ACC4-4439-A147-B18E2E57F262}"/>
              </a:ext>
            </a:extLst>
          </p:cNvPr>
          <p:cNvSpPr/>
          <p:nvPr/>
        </p:nvSpPr>
        <p:spPr>
          <a:xfrm flipH="1">
            <a:off x="711080" y="2173177"/>
            <a:ext cx="1233585" cy="600980"/>
          </a:xfrm>
          <a:prstGeom prst="arc">
            <a:avLst>
              <a:gd name="adj1" fmla="val 10763042"/>
              <a:gd name="adj2" fmla="val 2613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9B3F-1B3B-42E7-AEE7-860D38C18708}"/>
              </a:ext>
            </a:extLst>
          </p:cNvPr>
          <p:cNvSpPr/>
          <p:nvPr/>
        </p:nvSpPr>
        <p:spPr>
          <a:xfrm>
            <a:off x="262384" y="2494596"/>
            <a:ext cx="1000341" cy="6009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29271-012C-44C8-A66D-58CFFBFD5954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 </a:t>
            </a:r>
          </a:p>
        </p:txBody>
      </p:sp>
    </p:spTree>
    <p:extLst>
      <p:ext uri="{BB962C8B-B14F-4D97-AF65-F5344CB8AC3E}">
        <p14:creationId xmlns:p14="http://schemas.microsoft.com/office/powerpoint/2010/main" val="32463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341">
            <a:extLst>
              <a:ext uri="{FF2B5EF4-FFF2-40B4-BE49-F238E27FC236}">
                <a16:creationId xmlns:a16="http://schemas.microsoft.com/office/drawing/2014/main" id="{BF78407C-237A-4AC6-B2B8-307F114915F1}"/>
              </a:ext>
            </a:extLst>
          </p:cNvPr>
          <p:cNvGraphicFramePr>
            <a:graphicFrameLocks noGrp="1"/>
          </p:cNvGraphicFramePr>
          <p:nvPr/>
        </p:nvGraphicFramePr>
        <p:xfrm>
          <a:off x="262386" y="2494597"/>
          <a:ext cx="4107622" cy="3655485"/>
        </p:xfrm>
        <a:graphic>
          <a:graphicData uri="http://schemas.openxmlformats.org/drawingml/2006/table">
            <a:tbl>
              <a:tblPr/>
              <a:tblGrid>
                <a:gridCol w="995602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124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2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084FA3-BC39-45F0-9338-4E5E9B9FEEBD}"/>
              </a:ext>
            </a:extLst>
          </p:cNvPr>
          <p:cNvSpPr/>
          <p:nvPr/>
        </p:nvSpPr>
        <p:spPr>
          <a:xfrm>
            <a:off x="5468112" y="2485452"/>
            <a:ext cx="2935090" cy="3296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value of the </a:t>
            </a:r>
            <a:r>
              <a:rPr lang="en-GB" sz="1600" i="1" dirty="0">
                <a:solidFill>
                  <a:schemeClr val="tx1"/>
                </a:solidFill>
              </a:rPr>
              <a:t>date of birth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i="1" dirty="0">
                <a:solidFill>
                  <a:schemeClr val="tx1"/>
                </a:solidFill>
              </a:rPr>
              <a:t>student number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 other words, we can say, </a:t>
            </a:r>
            <a:r>
              <a:rPr lang="en-GB" sz="1600" i="1" dirty="0">
                <a:solidFill>
                  <a:schemeClr val="tx1"/>
                </a:solidFill>
              </a:rPr>
              <a:t>“Student number 001 was born on 15/02/1979.”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FD99C-BA36-4681-AEC6-7EE671440533}"/>
              </a:ext>
            </a:extLst>
          </p:cNvPr>
          <p:cNvSpPr/>
          <p:nvPr/>
        </p:nvSpPr>
        <p:spPr>
          <a:xfrm>
            <a:off x="2517775" y="2494596"/>
            <a:ext cx="915162" cy="365548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7AF0B5C-ACC4-4439-A147-B18E2E57F262}"/>
              </a:ext>
            </a:extLst>
          </p:cNvPr>
          <p:cNvSpPr/>
          <p:nvPr/>
        </p:nvSpPr>
        <p:spPr>
          <a:xfrm flipH="1">
            <a:off x="711079" y="2173177"/>
            <a:ext cx="2248020" cy="600980"/>
          </a:xfrm>
          <a:prstGeom prst="arc">
            <a:avLst>
              <a:gd name="adj1" fmla="val 10763042"/>
              <a:gd name="adj2" fmla="val 2613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9B3F-1B3B-42E7-AEE7-860D38C18708}"/>
              </a:ext>
            </a:extLst>
          </p:cNvPr>
          <p:cNvSpPr/>
          <p:nvPr/>
        </p:nvSpPr>
        <p:spPr>
          <a:xfrm>
            <a:off x="262384" y="2494596"/>
            <a:ext cx="1000341" cy="6009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F6F4C89A-4833-4D73-B119-4E66194F4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999" y="2531835"/>
            <a:ext cx="526501" cy="5265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FC149F-4B27-4ED5-8AD3-E8C893C333A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49960-CB11-489F-9586-6C5466AEA271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18-E6B3-4E0C-8746-09253CC37729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 </a:t>
            </a:r>
          </a:p>
        </p:txBody>
      </p:sp>
    </p:spTree>
    <p:extLst>
      <p:ext uri="{BB962C8B-B14F-4D97-AF65-F5344CB8AC3E}">
        <p14:creationId xmlns:p14="http://schemas.microsoft.com/office/powerpoint/2010/main" val="31029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341">
            <a:extLst>
              <a:ext uri="{FF2B5EF4-FFF2-40B4-BE49-F238E27FC236}">
                <a16:creationId xmlns:a16="http://schemas.microsoft.com/office/drawing/2014/main" id="{BF78407C-237A-4AC6-B2B8-307F114915F1}"/>
              </a:ext>
            </a:extLst>
          </p:cNvPr>
          <p:cNvGraphicFramePr>
            <a:graphicFrameLocks noGrp="1"/>
          </p:cNvGraphicFramePr>
          <p:nvPr/>
        </p:nvGraphicFramePr>
        <p:xfrm>
          <a:off x="262386" y="2494597"/>
          <a:ext cx="4107622" cy="3655485"/>
        </p:xfrm>
        <a:graphic>
          <a:graphicData uri="http://schemas.openxmlformats.org/drawingml/2006/table">
            <a:tbl>
              <a:tblPr/>
              <a:tblGrid>
                <a:gridCol w="995602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124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2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084FA3-BC39-45F0-9338-4E5E9B9FEEBD}"/>
              </a:ext>
            </a:extLst>
          </p:cNvPr>
          <p:cNvSpPr/>
          <p:nvPr/>
        </p:nvSpPr>
        <p:spPr>
          <a:xfrm>
            <a:off x="5468112" y="2485452"/>
            <a:ext cx="2935090" cy="3296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value of the </a:t>
            </a:r>
            <a:r>
              <a:rPr lang="en-GB" sz="1600" i="1" dirty="0">
                <a:solidFill>
                  <a:schemeClr val="tx1"/>
                </a:solidFill>
              </a:rPr>
              <a:t>gender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student number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 other words, we can say, </a:t>
            </a:r>
            <a:r>
              <a:rPr lang="en-GB" sz="1600" i="1" dirty="0">
                <a:solidFill>
                  <a:schemeClr val="tx1"/>
                </a:solidFill>
              </a:rPr>
              <a:t>“Student number 001 is male.”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FD99C-BA36-4681-AEC6-7EE671440533}"/>
              </a:ext>
            </a:extLst>
          </p:cNvPr>
          <p:cNvSpPr/>
          <p:nvPr/>
        </p:nvSpPr>
        <p:spPr>
          <a:xfrm>
            <a:off x="3450647" y="2494596"/>
            <a:ext cx="915162" cy="365548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7AF0B5C-ACC4-4439-A147-B18E2E57F262}"/>
              </a:ext>
            </a:extLst>
          </p:cNvPr>
          <p:cNvSpPr/>
          <p:nvPr/>
        </p:nvSpPr>
        <p:spPr>
          <a:xfrm flipH="1">
            <a:off x="711079" y="2173177"/>
            <a:ext cx="3216396" cy="600980"/>
          </a:xfrm>
          <a:prstGeom prst="arc">
            <a:avLst>
              <a:gd name="adj1" fmla="val 10763042"/>
              <a:gd name="adj2" fmla="val 2613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9B3F-1B3B-42E7-AEE7-860D38C18708}"/>
              </a:ext>
            </a:extLst>
          </p:cNvPr>
          <p:cNvSpPr/>
          <p:nvPr/>
        </p:nvSpPr>
        <p:spPr>
          <a:xfrm>
            <a:off x="262384" y="2494596"/>
            <a:ext cx="1000341" cy="6009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ACCCDE82-80D5-4C3C-8FAB-C4A5F084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999" y="2531835"/>
            <a:ext cx="526501" cy="526501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D737D452-DF91-4EF3-98FD-514EFD76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5103" y="2531835"/>
            <a:ext cx="526501" cy="5265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220D55-2676-4A3E-90E6-CEB8C7687580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40D30-43D6-4C85-A89F-DE3D4305C4B9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871B-90C6-45C8-ACDE-297B6407D72A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 </a:t>
            </a:r>
          </a:p>
        </p:txBody>
      </p:sp>
    </p:spTree>
    <p:extLst>
      <p:ext uri="{BB962C8B-B14F-4D97-AF65-F5344CB8AC3E}">
        <p14:creationId xmlns:p14="http://schemas.microsoft.com/office/powerpoint/2010/main" val="38058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341">
            <a:extLst>
              <a:ext uri="{FF2B5EF4-FFF2-40B4-BE49-F238E27FC236}">
                <a16:creationId xmlns:a16="http://schemas.microsoft.com/office/drawing/2014/main" id="{BF78407C-237A-4AC6-B2B8-307F114915F1}"/>
              </a:ext>
            </a:extLst>
          </p:cNvPr>
          <p:cNvGraphicFramePr>
            <a:graphicFrameLocks noGrp="1"/>
          </p:cNvGraphicFramePr>
          <p:nvPr/>
        </p:nvGraphicFramePr>
        <p:xfrm>
          <a:off x="262386" y="2494597"/>
          <a:ext cx="4107622" cy="3655485"/>
        </p:xfrm>
        <a:graphic>
          <a:graphicData uri="http://schemas.openxmlformats.org/drawingml/2006/table">
            <a:tbl>
              <a:tblPr/>
              <a:tblGrid>
                <a:gridCol w="995602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124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2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084FA3-BC39-45F0-9338-4E5E9B9FEEBD}"/>
              </a:ext>
            </a:extLst>
          </p:cNvPr>
          <p:cNvSpPr/>
          <p:nvPr/>
        </p:nvSpPr>
        <p:spPr>
          <a:xfrm>
            <a:off x="5468112" y="2485452"/>
            <a:ext cx="2935090" cy="3296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This table is in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already,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as there are no </a:t>
            </a:r>
            <a:r>
              <a:rPr lang="en-GB" sz="1600" b="1" dirty="0">
                <a:solidFill>
                  <a:schemeClr val="tx1"/>
                </a:solidFill>
              </a:rPr>
              <a:t>transitive dependencies.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To put it another way,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2E7EF-E347-4BEC-B80B-D2800938DA48}"/>
              </a:ext>
            </a:extLst>
          </p:cNvPr>
          <p:cNvSpPr/>
          <p:nvPr/>
        </p:nvSpPr>
        <p:spPr>
          <a:xfrm>
            <a:off x="8520651" y="4433746"/>
            <a:ext cx="3529636" cy="110841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9B3F-1B3B-42E7-AEE7-860D38C18708}"/>
              </a:ext>
            </a:extLst>
          </p:cNvPr>
          <p:cNvSpPr/>
          <p:nvPr/>
        </p:nvSpPr>
        <p:spPr>
          <a:xfrm>
            <a:off x="262384" y="2494596"/>
            <a:ext cx="1000341" cy="6009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ACCCDE82-80D5-4C3C-8FAB-C4A5F084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999" y="2531835"/>
            <a:ext cx="526501" cy="526501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D737D452-DF91-4EF3-98FD-514EFD76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5103" y="2531835"/>
            <a:ext cx="526501" cy="526501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2B0003D7-0745-4CFC-8D62-D00542A9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8981" y="2531835"/>
            <a:ext cx="526501" cy="526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B1168-C37F-49CE-BC1D-E74C69531EDC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 </a:t>
            </a:r>
          </a:p>
        </p:txBody>
      </p:sp>
    </p:spTree>
    <p:extLst>
      <p:ext uri="{BB962C8B-B14F-4D97-AF65-F5344CB8AC3E}">
        <p14:creationId xmlns:p14="http://schemas.microsoft.com/office/powerpoint/2010/main" val="25134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41">
            <a:extLst>
              <a:ext uri="{FF2B5EF4-FFF2-40B4-BE49-F238E27FC236}">
                <a16:creationId xmlns:a16="http://schemas.microsoft.com/office/drawing/2014/main" id="{FC2D537E-D15C-48BB-B54B-3A3E3E496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9057"/>
              </p:ext>
            </p:extLst>
          </p:nvPr>
        </p:nvGraphicFramePr>
        <p:xfrm>
          <a:off x="262386" y="2494597"/>
          <a:ext cx="2262536" cy="3518329"/>
        </p:xfrm>
        <a:graphic>
          <a:graphicData uri="http://schemas.openxmlformats.org/drawingml/2006/table">
            <a:tbl>
              <a:tblPr/>
              <a:tblGrid>
                <a:gridCol w="1065745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119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29539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984249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26594B0-134E-408A-A7EF-482B5D6C36A7}"/>
              </a:ext>
            </a:extLst>
          </p:cNvPr>
          <p:cNvSpPr/>
          <p:nvPr/>
        </p:nvSpPr>
        <p:spPr>
          <a:xfrm>
            <a:off x="5468112" y="2485452"/>
            <a:ext cx="2935090" cy="3296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This table must already be in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as the two fields that make it up form a </a:t>
            </a:r>
            <a:r>
              <a:rPr lang="en-GB" sz="1600" b="1" dirty="0">
                <a:solidFill>
                  <a:schemeClr val="tx1"/>
                </a:solidFill>
              </a:rPr>
              <a:t>composite 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34EAA6-1313-46F6-9A9A-104E985CC228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2D48D-1CC2-45B7-89CD-09269480252B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6064C-5A5B-4B3F-A59F-99ACC76F1602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425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Each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 within a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 must be identifiable, so there should be at least one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in each </a:t>
            </a:r>
            <a:r>
              <a:rPr lang="en-GB" sz="1600" b="1" dirty="0">
                <a:solidFill>
                  <a:schemeClr val="tx1"/>
                </a:solidFill>
              </a:rPr>
              <a:t>record</a:t>
            </a:r>
            <a:r>
              <a:rPr lang="en-GB" sz="1600" dirty="0">
                <a:solidFill>
                  <a:schemeClr val="tx1"/>
                </a:solidFill>
              </a:rPr>
              <a:t> that can be guaranteed to be unique.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This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is called the </a:t>
            </a:r>
            <a:r>
              <a:rPr lang="en-GB" sz="1600" b="1" dirty="0">
                <a:solidFill>
                  <a:schemeClr val="tx1"/>
                </a:solidFill>
              </a:rPr>
              <a:t>primary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key.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If no existing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will make an appropriate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, we can either create a </a:t>
            </a:r>
            <a:r>
              <a:rPr lang="en-GB" sz="1600" b="1" dirty="0">
                <a:solidFill>
                  <a:schemeClr val="tx1"/>
                </a:solidFill>
              </a:rPr>
              <a:t>composite primary key </a:t>
            </a:r>
            <a:r>
              <a:rPr lang="en-GB" sz="1600" dirty="0">
                <a:solidFill>
                  <a:schemeClr val="tx1"/>
                </a:solidFill>
              </a:rPr>
              <a:t>from two or more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or add a new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basics recap – Primary keys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99FF1-C503-4E0F-9B01-9ED5B0EBA6E5}"/>
              </a:ext>
            </a:extLst>
          </p:cNvPr>
          <p:cNvSpPr txBox="1"/>
          <p:nvPr/>
        </p:nvSpPr>
        <p:spPr>
          <a:xfrm>
            <a:off x="6440784" y="3244334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Tutor_Group table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A1A586-C6D4-4CC0-AEFF-84D7671F461A}"/>
              </a:ext>
            </a:extLst>
          </p:cNvPr>
          <p:cNvGrpSpPr/>
          <p:nvPr/>
        </p:nvGrpSpPr>
        <p:grpSpPr>
          <a:xfrm>
            <a:off x="3409950" y="1885950"/>
            <a:ext cx="1500188" cy="1692561"/>
            <a:chOff x="3409950" y="1885950"/>
            <a:chExt cx="1500188" cy="169256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0462C2-9859-421F-AE46-54652A7A6AE5}"/>
                </a:ext>
              </a:extLst>
            </p:cNvPr>
            <p:cNvCxnSpPr/>
            <p:nvPr/>
          </p:nvCxnSpPr>
          <p:spPr>
            <a:xfrm flipV="1">
              <a:off x="4910138" y="1885950"/>
              <a:ext cx="0" cy="169256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904757-29D8-4C16-B006-E0FAB1AD3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9513" y="1885950"/>
              <a:ext cx="0" cy="52210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CACFC-E251-4C2B-960F-C180E5A9CB99}"/>
                </a:ext>
              </a:extLst>
            </p:cNvPr>
            <p:cNvCxnSpPr>
              <a:cxnSpLocks/>
            </p:cNvCxnSpPr>
            <p:nvPr/>
          </p:nvCxnSpPr>
          <p:spPr>
            <a:xfrm>
              <a:off x="3719513" y="1905002"/>
              <a:ext cx="1190625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346C9F-584B-4152-AA26-F3C06E90D8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9950" y="2193114"/>
              <a:ext cx="309563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4178A0-D249-4726-AF29-9716D8115B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7323" y="2183970"/>
              <a:ext cx="309563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5A124E0-C537-45E6-B1A1-245414517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9445"/>
              </p:ext>
            </p:extLst>
          </p:nvPr>
        </p:nvGraphicFramePr>
        <p:xfrm>
          <a:off x="176565" y="2408051"/>
          <a:ext cx="3914968" cy="40235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2521">
                  <a:extLst>
                    <a:ext uri="{9D8B030D-6E8A-4147-A177-3AD203B41FA5}">
                      <a16:colId xmlns:a16="http://schemas.microsoft.com/office/drawing/2014/main" val="3308151903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1441476482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1186943031"/>
                    </a:ext>
                  </a:extLst>
                </a:gridCol>
                <a:gridCol w="583369">
                  <a:extLst>
                    <a:ext uri="{9D8B030D-6E8A-4147-A177-3AD203B41FA5}">
                      <a16:colId xmlns:a16="http://schemas.microsoft.com/office/drawing/2014/main" val="1171864252"/>
                    </a:ext>
                  </a:extLst>
                </a:gridCol>
                <a:gridCol w="731717">
                  <a:extLst>
                    <a:ext uri="{9D8B030D-6E8A-4147-A177-3AD203B41FA5}">
                      <a16:colId xmlns:a16="http://schemas.microsoft.com/office/drawing/2014/main" val="134835398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Student ID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First name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Surname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group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279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Tony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Hilton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47498306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Aggarwal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74153792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0003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9478087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Claire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3656935586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Nalini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Chahal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25432825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Chetan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Talwar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83345927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0007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51749098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0008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Khasi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Vohra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32420932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0010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Watkins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13183906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0011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Sarah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Matthews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94981225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Nibblet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536840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0013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Mohandas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Majumdar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55924948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0014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Andrew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Kuruvilla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23813013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6E3CFC3-DEA3-4136-9512-0BADBE434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69606"/>
              </p:ext>
            </p:extLst>
          </p:nvPr>
        </p:nvGraphicFramePr>
        <p:xfrm>
          <a:off x="4566549" y="3578511"/>
          <a:ext cx="3717067" cy="1280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2013">
                  <a:extLst>
                    <a:ext uri="{9D8B030D-6E8A-4147-A177-3AD203B41FA5}">
                      <a16:colId xmlns:a16="http://schemas.microsoft.com/office/drawing/2014/main" val="2035660505"/>
                    </a:ext>
                  </a:extLst>
                </a:gridCol>
                <a:gridCol w="656569">
                  <a:extLst>
                    <a:ext uri="{9D8B030D-6E8A-4147-A177-3AD203B41FA5}">
                      <a16:colId xmlns:a16="http://schemas.microsoft.com/office/drawing/2014/main" val="2450942400"/>
                    </a:ext>
                  </a:extLst>
                </a:gridCol>
                <a:gridCol w="963211">
                  <a:extLst>
                    <a:ext uri="{9D8B030D-6E8A-4147-A177-3AD203B41FA5}">
                      <a16:colId xmlns:a16="http://schemas.microsoft.com/office/drawing/2014/main" val="963425896"/>
                    </a:ext>
                  </a:extLst>
                </a:gridCol>
                <a:gridCol w="607118">
                  <a:extLst>
                    <a:ext uri="{9D8B030D-6E8A-4147-A177-3AD203B41FA5}">
                      <a16:colId xmlns:a16="http://schemas.microsoft.com/office/drawing/2014/main" val="3497836655"/>
                    </a:ext>
                  </a:extLst>
                </a:gridCol>
                <a:gridCol w="778156">
                  <a:extLst>
                    <a:ext uri="{9D8B030D-6E8A-4147-A177-3AD203B41FA5}">
                      <a16:colId xmlns:a16="http://schemas.microsoft.com/office/drawing/2014/main" val="3490724437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group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 code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Tutor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Tutor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room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70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10C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Hillyard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Ebley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9990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10E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KMO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Ms.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Crowsten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52708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10B</a:t>
                      </a:r>
                    </a:p>
                  </a:txBody>
                  <a:tcPr marT="45727" marB="45727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CSA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Mr. Sargent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Thorton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247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47961-0421-4C5D-8139-3A110BCD3503}"/>
              </a:ext>
            </a:extLst>
          </p:cNvPr>
          <p:cNvGrpSpPr/>
          <p:nvPr/>
        </p:nvGrpSpPr>
        <p:grpSpPr>
          <a:xfrm rot="16200000">
            <a:off x="4737256" y="2823709"/>
            <a:ext cx="345764" cy="911560"/>
            <a:chOff x="3159671" y="1238250"/>
            <a:chExt cx="1849821" cy="487679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662E82-6007-4E41-8FCC-ADA4D6F9D50C}"/>
                </a:ext>
              </a:extLst>
            </p:cNvPr>
            <p:cNvSpPr/>
            <p:nvPr/>
          </p:nvSpPr>
          <p:spPr>
            <a:xfrm>
              <a:off x="3495998" y="3424399"/>
              <a:ext cx="1009002" cy="2690650"/>
            </a:xfrm>
            <a:custGeom>
              <a:avLst/>
              <a:gdLst>
                <a:gd name="connsiteX0" fmla="*/ 1009002 w 1009002"/>
                <a:gd name="connsiteY0" fmla="*/ 2186150 h 2690650"/>
                <a:gd name="connsiteX1" fmla="*/ 504501 w 1009002"/>
                <a:gd name="connsiteY1" fmla="*/ 2690651 h 2690650"/>
                <a:gd name="connsiteX2" fmla="*/ 0 w 1009002"/>
                <a:gd name="connsiteY2" fmla="*/ 2186150 h 2690650"/>
                <a:gd name="connsiteX3" fmla="*/ 168173 w 1009002"/>
                <a:gd name="connsiteY3" fmla="*/ 2017986 h 2690650"/>
                <a:gd name="connsiteX4" fmla="*/ 0 w 1009002"/>
                <a:gd name="connsiteY4" fmla="*/ 1849822 h 2690650"/>
                <a:gd name="connsiteX5" fmla="*/ 168173 w 1009002"/>
                <a:gd name="connsiteY5" fmla="*/ 1681658 h 2690650"/>
                <a:gd name="connsiteX6" fmla="*/ 168173 w 1009002"/>
                <a:gd name="connsiteY6" fmla="*/ 1261243 h 2690650"/>
                <a:gd name="connsiteX7" fmla="*/ 0 w 1009002"/>
                <a:gd name="connsiteY7" fmla="*/ 1093080 h 2690650"/>
                <a:gd name="connsiteX8" fmla="*/ 168173 w 1009002"/>
                <a:gd name="connsiteY8" fmla="*/ 924916 h 2690650"/>
                <a:gd name="connsiteX9" fmla="*/ 0 w 1009002"/>
                <a:gd name="connsiteY9" fmla="*/ 756752 h 2690650"/>
                <a:gd name="connsiteX10" fmla="*/ 168173 w 1009002"/>
                <a:gd name="connsiteY10" fmla="*/ 588578 h 2690650"/>
                <a:gd name="connsiteX11" fmla="*/ 168173 w 1009002"/>
                <a:gd name="connsiteY11" fmla="*/ 0 h 2690650"/>
                <a:gd name="connsiteX12" fmla="*/ 1009002 w 1009002"/>
                <a:gd name="connsiteY12" fmla="*/ 0 h 26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002" h="2690650">
                  <a:moveTo>
                    <a:pt x="1009002" y="2186150"/>
                  </a:moveTo>
                  <a:lnTo>
                    <a:pt x="504501" y="2690651"/>
                  </a:lnTo>
                  <a:lnTo>
                    <a:pt x="0" y="2186150"/>
                  </a:lnTo>
                  <a:lnTo>
                    <a:pt x="168173" y="2017986"/>
                  </a:lnTo>
                  <a:lnTo>
                    <a:pt x="0" y="1849822"/>
                  </a:lnTo>
                  <a:lnTo>
                    <a:pt x="168173" y="1681658"/>
                  </a:lnTo>
                  <a:lnTo>
                    <a:pt x="168173" y="1261243"/>
                  </a:lnTo>
                  <a:lnTo>
                    <a:pt x="0" y="1093080"/>
                  </a:lnTo>
                  <a:lnTo>
                    <a:pt x="168173" y="924916"/>
                  </a:lnTo>
                  <a:lnTo>
                    <a:pt x="0" y="756752"/>
                  </a:lnTo>
                  <a:lnTo>
                    <a:pt x="168173" y="588578"/>
                  </a:lnTo>
                  <a:lnTo>
                    <a:pt x="168173" y="0"/>
                  </a:lnTo>
                  <a:lnTo>
                    <a:pt x="1009002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F87560AF-292E-4559-B83B-DBA7AED8FF0C}"/>
                </a:ext>
              </a:extLst>
            </p:cNvPr>
            <p:cNvGrpSpPr/>
            <p:nvPr/>
          </p:nvGrpSpPr>
          <p:grpSpPr>
            <a:xfrm>
              <a:off x="4084586" y="3424399"/>
              <a:ext cx="168163" cy="2017985"/>
              <a:chOff x="4084586" y="3424399"/>
              <a:chExt cx="168163" cy="2017985"/>
            </a:xfrm>
            <a:solidFill>
              <a:srgbClr val="B3B3B3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6EB03C1-4C84-488B-A5E3-850EC26B5985}"/>
                  </a:ext>
                </a:extLst>
              </p:cNvPr>
              <p:cNvSpPr/>
              <p:nvPr/>
            </p:nvSpPr>
            <p:spPr>
              <a:xfrm>
                <a:off x="4084586" y="3424399"/>
                <a:ext cx="168163" cy="1681657"/>
              </a:xfrm>
              <a:custGeom>
                <a:avLst/>
                <a:gdLst>
                  <a:gd name="connsiteX0" fmla="*/ 0 w 168163"/>
                  <a:gd name="connsiteY0" fmla="*/ 0 h 1681657"/>
                  <a:gd name="connsiteX1" fmla="*/ 168164 w 168163"/>
                  <a:gd name="connsiteY1" fmla="*/ 0 h 1681657"/>
                  <a:gd name="connsiteX2" fmla="*/ 168164 w 168163"/>
                  <a:gd name="connsiteY2" fmla="*/ 1681658 h 1681657"/>
                  <a:gd name="connsiteX3" fmla="*/ 0 w 168163"/>
                  <a:gd name="connsiteY3" fmla="*/ 1681658 h 168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57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58"/>
                    </a:lnTo>
                    <a:lnTo>
                      <a:pt x="0" y="1681658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2ED1669-ADCC-48BC-B5FE-9BEB412B2947}"/>
                  </a:ext>
                </a:extLst>
              </p:cNvPr>
              <p:cNvSpPr/>
              <p:nvPr/>
            </p:nvSpPr>
            <p:spPr>
              <a:xfrm>
                <a:off x="4084586" y="5274221"/>
                <a:ext cx="168163" cy="168163"/>
              </a:xfrm>
              <a:custGeom>
                <a:avLst/>
                <a:gdLst>
                  <a:gd name="connsiteX0" fmla="*/ 0 w 168163"/>
                  <a:gd name="connsiteY0" fmla="*/ 0 h 168163"/>
                  <a:gd name="connsiteX1" fmla="*/ 168164 w 168163"/>
                  <a:gd name="connsiteY1" fmla="*/ 0 h 168163"/>
                  <a:gd name="connsiteX2" fmla="*/ 168164 w 168163"/>
                  <a:gd name="connsiteY2" fmla="*/ 168164 h 168163"/>
                  <a:gd name="connsiteX3" fmla="*/ 0 w 168163"/>
                  <a:gd name="connsiteY3" fmla="*/ 168164 h 16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3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4"/>
                    </a:lnTo>
                    <a:lnTo>
                      <a:pt x="0" y="16816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1FA1C1-5BCC-4732-B8DF-B30393F6BC19}"/>
                </a:ext>
              </a:extLst>
            </p:cNvPr>
            <p:cNvSpPr/>
            <p:nvPr/>
          </p:nvSpPr>
          <p:spPr>
            <a:xfrm>
              <a:off x="3159671" y="1238250"/>
              <a:ext cx="1849821" cy="1849821"/>
            </a:xfrm>
            <a:custGeom>
              <a:avLst/>
              <a:gdLst>
                <a:gd name="connsiteX0" fmla="*/ 252251 w 1849821"/>
                <a:gd name="connsiteY0" fmla="*/ 0 h 1849821"/>
                <a:gd name="connsiteX1" fmla="*/ 1597571 w 1849821"/>
                <a:gd name="connsiteY1" fmla="*/ 0 h 1849821"/>
                <a:gd name="connsiteX2" fmla="*/ 1849822 w 1849821"/>
                <a:gd name="connsiteY2" fmla="*/ 252251 h 1849821"/>
                <a:gd name="connsiteX3" fmla="*/ 1849822 w 1849821"/>
                <a:gd name="connsiteY3" fmla="*/ 1597571 h 1849821"/>
                <a:gd name="connsiteX4" fmla="*/ 1597571 w 1849821"/>
                <a:gd name="connsiteY4" fmla="*/ 1849822 h 1849821"/>
                <a:gd name="connsiteX5" fmla="*/ 252251 w 1849821"/>
                <a:gd name="connsiteY5" fmla="*/ 1849822 h 1849821"/>
                <a:gd name="connsiteX6" fmla="*/ 0 w 1849821"/>
                <a:gd name="connsiteY6" fmla="*/ 1597571 h 1849821"/>
                <a:gd name="connsiteX7" fmla="*/ 0 w 1849821"/>
                <a:gd name="connsiteY7" fmla="*/ 252251 h 1849821"/>
                <a:gd name="connsiteX8" fmla="*/ 252251 w 1849821"/>
                <a:gd name="connsiteY8" fmla="*/ 0 h 18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21" h="1849821">
                  <a:moveTo>
                    <a:pt x="252251" y="0"/>
                  </a:moveTo>
                  <a:lnTo>
                    <a:pt x="1597571" y="0"/>
                  </a:lnTo>
                  <a:cubicBezTo>
                    <a:pt x="1736893" y="0"/>
                    <a:pt x="1849822" y="112919"/>
                    <a:pt x="1849822" y="252251"/>
                  </a:cubicBezTo>
                  <a:lnTo>
                    <a:pt x="1849822" y="1597571"/>
                  </a:lnTo>
                  <a:cubicBezTo>
                    <a:pt x="1849822" y="1736893"/>
                    <a:pt x="1736903" y="1849822"/>
                    <a:pt x="1597571" y="1849822"/>
                  </a:cubicBezTo>
                  <a:lnTo>
                    <a:pt x="252251" y="1849822"/>
                  </a:lnTo>
                  <a:cubicBezTo>
                    <a:pt x="112928" y="1849822"/>
                    <a:pt x="0" y="1736903"/>
                    <a:pt x="0" y="1597571"/>
                  </a:cubicBezTo>
                  <a:lnTo>
                    <a:pt x="0" y="252251"/>
                  </a:lnTo>
                  <a:cubicBezTo>
                    <a:pt x="0" y="112919"/>
                    <a:pt x="112928" y="0"/>
                    <a:pt x="252251" y="0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B82A746-AFE2-43AF-B69D-4172FE107D93}"/>
                </a:ext>
              </a:extLst>
            </p:cNvPr>
            <p:cNvSpPr/>
            <p:nvPr/>
          </p:nvSpPr>
          <p:spPr>
            <a:xfrm>
              <a:off x="3495998" y="3088071"/>
              <a:ext cx="1177156" cy="336327"/>
            </a:xfrm>
            <a:custGeom>
              <a:avLst/>
              <a:gdLst>
                <a:gd name="connsiteX0" fmla="*/ 0 w 1177156"/>
                <a:gd name="connsiteY0" fmla="*/ 0 h 336327"/>
                <a:gd name="connsiteX1" fmla="*/ 1177157 w 1177156"/>
                <a:gd name="connsiteY1" fmla="*/ 0 h 336327"/>
                <a:gd name="connsiteX2" fmla="*/ 1177157 w 1177156"/>
                <a:gd name="connsiteY2" fmla="*/ 336328 h 336327"/>
                <a:gd name="connsiteX3" fmla="*/ 0 w 1177156"/>
                <a:gd name="connsiteY3" fmla="*/ 336328 h 3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56" h="336327">
                  <a:moveTo>
                    <a:pt x="0" y="0"/>
                  </a:moveTo>
                  <a:lnTo>
                    <a:pt x="1177157" y="0"/>
                  </a:lnTo>
                  <a:lnTo>
                    <a:pt x="1177157" y="336328"/>
                  </a:lnTo>
                  <a:lnTo>
                    <a:pt x="0" y="336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E04B046-45B9-43B8-97E6-0ADF2BD910FC}"/>
                </a:ext>
              </a:extLst>
            </p:cNvPr>
            <p:cNvSpPr/>
            <p:nvPr/>
          </p:nvSpPr>
          <p:spPr>
            <a:xfrm>
              <a:off x="3832336" y="1574577"/>
              <a:ext cx="504501" cy="504501"/>
            </a:xfrm>
            <a:custGeom>
              <a:avLst/>
              <a:gdLst>
                <a:gd name="connsiteX0" fmla="*/ 504501 w 504501"/>
                <a:gd name="connsiteY0" fmla="*/ 252251 h 504501"/>
                <a:gd name="connsiteX1" fmla="*/ 252251 w 504501"/>
                <a:gd name="connsiteY1" fmla="*/ 504501 h 504501"/>
                <a:gd name="connsiteX2" fmla="*/ 0 w 504501"/>
                <a:gd name="connsiteY2" fmla="*/ 252251 h 504501"/>
                <a:gd name="connsiteX3" fmla="*/ 252251 w 504501"/>
                <a:gd name="connsiteY3" fmla="*/ 0 h 504501"/>
                <a:gd name="connsiteX4" fmla="*/ 504501 w 504501"/>
                <a:gd name="connsiteY4" fmla="*/ 252251 h 50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01" h="504501">
                  <a:moveTo>
                    <a:pt x="504501" y="252251"/>
                  </a:moveTo>
                  <a:cubicBezTo>
                    <a:pt x="504501" y="391565"/>
                    <a:pt x="391565" y="504501"/>
                    <a:pt x="252251" y="504501"/>
                  </a:cubicBezTo>
                  <a:cubicBezTo>
                    <a:pt x="112936" y="504501"/>
                    <a:pt x="0" y="391565"/>
                    <a:pt x="0" y="252251"/>
                  </a:cubicBezTo>
                  <a:cubicBezTo>
                    <a:pt x="0" y="112936"/>
                    <a:pt x="112936" y="0"/>
                    <a:pt x="252251" y="0"/>
                  </a:cubicBezTo>
                  <a:cubicBezTo>
                    <a:pt x="391565" y="0"/>
                    <a:pt x="504501" y="112936"/>
                    <a:pt x="504501" y="2522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7A83C6-295D-409A-B1D3-0073A596F0E8}"/>
              </a:ext>
            </a:extLst>
          </p:cNvPr>
          <p:cNvGrpSpPr/>
          <p:nvPr/>
        </p:nvGrpSpPr>
        <p:grpSpPr>
          <a:xfrm rot="16200000">
            <a:off x="459462" y="1449222"/>
            <a:ext cx="345764" cy="911560"/>
            <a:chOff x="3159671" y="1238250"/>
            <a:chExt cx="1849821" cy="48767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4C4084E-752A-40A2-81EB-A3D65A7BBEDD}"/>
                </a:ext>
              </a:extLst>
            </p:cNvPr>
            <p:cNvSpPr/>
            <p:nvPr/>
          </p:nvSpPr>
          <p:spPr>
            <a:xfrm>
              <a:off x="3495998" y="3424399"/>
              <a:ext cx="1009002" cy="2690650"/>
            </a:xfrm>
            <a:custGeom>
              <a:avLst/>
              <a:gdLst>
                <a:gd name="connsiteX0" fmla="*/ 1009002 w 1009002"/>
                <a:gd name="connsiteY0" fmla="*/ 2186150 h 2690650"/>
                <a:gd name="connsiteX1" fmla="*/ 504501 w 1009002"/>
                <a:gd name="connsiteY1" fmla="*/ 2690651 h 2690650"/>
                <a:gd name="connsiteX2" fmla="*/ 0 w 1009002"/>
                <a:gd name="connsiteY2" fmla="*/ 2186150 h 2690650"/>
                <a:gd name="connsiteX3" fmla="*/ 168173 w 1009002"/>
                <a:gd name="connsiteY3" fmla="*/ 2017986 h 2690650"/>
                <a:gd name="connsiteX4" fmla="*/ 0 w 1009002"/>
                <a:gd name="connsiteY4" fmla="*/ 1849822 h 2690650"/>
                <a:gd name="connsiteX5" fmla="*/ 168173 w 1009002"/>
                <a:gd name="connsiteY5" fmla="*/ 1681658 h 2690650"/>
                <a:gd name="connsiteX6" fmla="*/ 168173 w 1009002"/>
                <a:gd name="connsiteY6" fmla="*/ 1261243 h 2690650"/>
                <a:gd name="connsiteX7" fmla="*/ 0 w 1009002"/>
                <a:gd name="connsiteY7" fmla="*/ 1093080 h 2690650"/>
                <a:gd name="connsiteX8" fmla="*/ 168173 w 1009002"/>
                <a:gd name="connsiteY8" fmla="*/ 924916 h 2690650"/>
                <a:gd name="connsiteX9" fmla="*/ 0 w 1009002"/>
                <a:gd name="connsiteY9" fmla="*/ 756752 h 2690650"/>
                <a:gd name="connsiteX10" fmla="*/ 168173 w 1009002"/>
                <a:gd name="connsiteY10" fmla="*/ 588578 h 2690650"/>
                <a:gd name="connsiteX11" fmla="*/ 168173 w 1009002"/>
                <a:gd name="connsiteY11" fmla="*/ 0 h 2690650"/>
                <a:gd name="connsiteX12" fmla="*/ 1009002 w 1009002"/>
                <a:gd name="connsiteY12" fmla="*/ 0 h 26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002" h="2690650">
                  <a:moveTo>
                    <a:pt x="1009002" y="2186150"/>
                  </a:moveTo>
                  <a:lnTo>
                    <a:pt x="504501" y="2690651"/>
                  </a:lnTo>
                  <a:lnTo>
                    <a:pt x="0" y="2186150"/>
                  </a:lnTo>
                  <a:lnTo>
                    <a:pt x="168173" y="2017986"/>
                  </a:lnTo>
                  <a:lnTo>
                    <a:pt x="0" y="1849822"/>
                  </a:lnTo>
                  <a:lnTo>
                    <a:pt x="168173" y="1681658"/>
                  </a:lnTo>
                  <a:lnTo>
                    <a:pt x="168173" y="1261243"/>
                  </a:lnTo>
                  <a:lnTo>
                    <a:pt x="0" y="1093080"/>
                  </a:lnTo>
                  <a:lnTo>
                    <a:pt x="168173" y="924916"/>
                  </a:lnTo>
                  <a:lnTo>
                    <a:pt x="0" y="756752"/>
                  </a:lnTo>
                  <a:lnTo>
                    <a:pt x="168173" y="588578"/>
                  </a:lnTo>
                  <a:lnTo>
                    <a:pt x="168173" y="0"/>
                  </a:lnTo>
                  <a:lnTo>
                    <a:pt x="1009002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E53A45A7-B740-418A-86A0-86E44029FFC6}"/>
                </a:ext>
              </a:extLst>
            </p:cNvPr>
            <p:cNvGrpSpPr/>
            <p:nvPr/>
          </p:nvGrpSpPr>
          <p:grpSpPr>
            <a:xfrm>
              <a:off x="4084586" y="3424399"/>
              <a:ext cx="168163" cy="2017985"/>
              <a:chOff x="4084586" y="3424399"/>
              <a:chExt cx="168163" cy="2017985"/>
            </a:xfrm>
            <a:solidFill>
              <a:srgbClr val="B3B3B3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F599D7E-38B5-4451-9344-F584A168CDC9}"/>
                  </a:ext>
                </a:extLst>
              </p:cNvPr>
              <p:cNvSpPr/>
              <p:nvPr/>
            </p:nvSpPr>
            <p:spPr>
              <a:xfrm>
                <a:off x="4084586" y="3424399"/>
                <a:ext cx="168163" cy="1681657"/>
              </a:xfrm>
              <a:custGeom>
                <a:avLst/>
                <a:gdLst>
                  <a:gd name="connsiteX0" fmla="*/ 0 w 168163"/>
                  <a:gd name="connsiteY0" fmla="*/ 0 h 1681657"/>
                  <a:gd name="connsiteX1" fmla="*/ 168164 w 168163"/>
                  <a:gd name="connsiteY1" fmla="*/ 0 h 1681657"/>
                  <a:gd name="connsiteX2" fmla="*/ 168164 w 168163"/>
                  <a:gd name="connsiteY2" fmla="*/ 1681658 h 1681657"/>
                  <a:gd name="connsiteX3" fmla="*/ 0 w 168163"/>
                  <a:gd name="connsiteY3" fmla="*/ 1681658 h 168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57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58"/>
                    </a:lnTo>
                    <a:lnTo>
                      <a:pt x="0" y="1681658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51DC12F-2804-4EB9-8666-5FEE5FF11A2F}"/>
                  </a:ext>
                </a:extLst>
              </p:cNvPr>
              <p:cNvSpPr/>
              <p:nvPr/>
            </p:nvSpPr>
            <p:spPr>
              <a:xfrm>
                <a:off x="4084586" y="5274221"/>
                <a:ext cx="168163" cy="168163"/>
              </a:xfrm>
              <a:custGeom>
                <a:avLst/>
                <a:gdLst>
                  <a:gd name="connsiteX0" fmla="*/ 0 w 168163"/>
                  <a:gd name="connsiteY0" fmla="*/ 0 h 168163"/>
                  <a:gd name="connsiteX1" fmla="*/ 168164 w 168163"/>
                  <a:gd name="connsiteY1" fmla="*/ 0 h 168163"/>
                  <a:gd name="connsiteX2" fmla="*/ 168164 w 168163"/>
                  <a:gd name="connsiteY2" fmla="*/ 168164 h 168163"/>
                  <a:gd name="connsiteX3" fmla="*/ 0 w 168163"/>
                  <a:gd name="connsiteY3" fmla="*/ 168164 h 16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63" h="168163">
                    <a:moveTo>
                      <a:pt x="0" y="0"/>
                    </a:moveTo>
                    <a:lnTo>
                      <a:pt x="168164" y="0"/>
                    </a:lnTo>
                    <a:lnTo>
                      <a:pt x="168164" y="168164"/>
                    </a:lnTo>
                    <a:lnTo>
                      <a:pt x="0" y="16816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37E558A-D031-4D50-9696-45DBA2F3DB07}"/>
                </a:ext>
              </a:extLst>
            </p:cNvPr>
            <p:cNvSpPr/>
            <p:nvPr/>
          </p:nvSpPr>
          <p:spPr>
            <a:xfrm>
              <a:off x="3159671" y="1238250"/>
              <a:ext cx="1849821" cy="1849821"/>
            </a:xfrm>
            <a:custGeom>
              <a:avLst/>
              <a:gdLst>
                <a:gd name="connsiteX0" fmla="*/ 252251 w 1849821"/>
                <a:gd name="connsiteY0" fmla="*/ 0 h 1849821"/>
                <a:gd name="connsiteX1" fmla="*/ 1597571 w 1849821"/>
                <a:gd name="connsiteY1" fmla="*/ 0 h 1849821"/>
                <a:gd name="connsiteX2" fmla="*/ 1849822 w 1849821"/>
                <a:gd name="connsiteY2" fmla="*/ 252251 h 1849821"/>
                <a:gd name="connsiteX3" fmla="*/ 1849822 w 1849821"/>
                <a:gd name="connsiteY3" fmla="*/ 1597571 h 1849821"/>
                <a:gd name="connsiteX4" fmla="*/ 1597571 w 1849821"/>
                <a:gd name="connsiteY4" fmla="*/ 1849822 h 1849821"/>
                <a:gd name="connsiteX5" fmla="*/ 252251 w 1849821"/>
                <a:gd name="connsiteY5" fmla="*/ 1849822 h 1849821"/>
                <a:gd name="connsiteX6" fmla="*/ 0 w 1849821"/>
                <a:gd name="connsiteY6" fmla="*/ 1597571 h 1849821"/>
                <a:gd name="connsiteX7" fmla="*/ 0 w 1849821"/>
                <a:gd name="connsiteY7" fmla="*/ 252251 h 1849821"/>
                <a:gd name="connsiteX8" fmla="*/ 252251 w 1849821"/>
                <a:gd name="connsiteY8" fmla="*/ 0 h 18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21" h="1849821">
                  <a:moveTo>
                    <a:pt x="252251" y="0"/>
                  </a:moveTo>
                  <a:lnTo>
                    <a:pt x="1597571" y="0"/>
                  </a:lnTo>
                  <a:cubicBezTo>
                    <a:pt x="1736893" y="0"/>
                    <a:pt x="1849822" y="112919"/>
                    <a:pt x="1849822" y="252251"/>
                  </a:cubicBezTo>
                  <a:lnTo>
                    <a:pt x="1849822" y="1597571"/>
                  </a:lnTo>
                  <a:cubicBezTo>
                    <a:pt x="1849822" y="1736893"/>
                    <a:pt x="1736903" y="1849822"/>
                    <a:pt x="1597571" y="1849822"/>
                  </a:cubicBezTo>
                  <a:lnTo>
                    <a:pt x="252251" y="1849822"/>
                  </a:lnTo>
                  <a:cubicBezTo>
                    <a:pt x="112928" y="1849822"/>
                    <a:pt x="0" y="1736903"/>
                    <a:pt x="0" y="1597571"/>
                  </a:cubicBezTo>
                  <a:lnTo>
                    <a:pt x="0" y="252251"/>
                  </a:lnTo>
                  <a:cubicBezTo>
                    <a:pt x="0" y="112919"/>
                    <a:pt x="112928" y="0"/>
                    <a:pt x="252251" y="0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90E8A9-EABA-47E8-A01B-0420286D6BB0}"/>
                </a:ext>
              </a:extLst>
            </p:cNvPr>
            <p:cNvSpPr/>
            <p:nvPr/>
          </p:nvSpPr>
          <p:spPr>
            <a:xfrm>
              <a:off x="3495998" y="3088071"/>
              <a:ext cx="1177156" cy="336327"/>
            </a:xfrm>
            <a:custGeom>
              <a:avLst/>
              <a:gdLst>
                <a:gd name="connsiteX0" fmla="*/ 0 w 1177156"/>
                <a:gd name="connsiteY0" fmla="*/ 0 h 336327"/>
                <a:gd name="connsiteX1" fmla="*/ 1177157 w 1177156"/>
                <a:gd name="connsiteY1" fmla="*/ 0 h 336327"/>
                <a:gd name="connsiteX2" fmla="*/ 1177157 w 1177156"/>
                <a:gd name="connsiteY2" fmla="*/ 336328 h 336327"/>
                <a:gd name="connsiteX3" fmla="*/ 0 w 1177156"/>
                <a:gd name="connsiteY3" fmla="*/ 336328 h 33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156" h="336327">
                  <a:moveTo>
                    <a:pt x="0" y="0"/>
                  </a:moveTo>
                  <a:lnTo>
                    <a:pt x="1177157" y="0"/>
                  </a:lnTo>
                  <a:lnTo>
                    <a:pt x="1177157" y="336328"/>
                  </a:lnTo>
                  <a:lnTo>
                    <a:pt x="0" y="3363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5F2BA6-3871-482E-92B2-0CBD0DECD697}"/>
                </a:ext>
              </a:extLst>
            </p:cNvPr>
            <p:cNvSpPr/>
            <p:nvPr/>
          </p:nvSpPr>
          <p:spPr>
            <a:xfrm>
              <a:off x="3832336" y="1574577"/>
              <a:ext cx="504501" cy="504501"/>
            </a:xfrm>
            <a:custGeom>
              <a:avLst/>
              <a:gdLst>
                <a:gd name="connsiteX0" fmla="*/ 504501 w 504501"/>
                <a:gd name="connsiteY0" fmla="*/ 252251 h 504501"/>
                <a:gd name="connsiteX1" fmla="*/ 252251 w 504501"/>
                <a:gd name="connsiteY1" fmla="*/ 504501 h 504501"/>
                <a:gd name="connsiteX2" fmla="*/ 0 w 504501"/>
                <a:gd name="connsiteY2" fmla="*/ 252251 h 504501"/>
                <a:gd name="connsiteX3" fmla="*/ 252251 w 504501"/>
                <a:gd name="connsiteY3" fmla="*/ 0 h 504501"/>
                <a:gd name="connsiteX4" fmla="*/ 504501 w 504501"/>
                <a:gd name="connsiteY4" fmla="*/ 252251 h 50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01" h="504501">
                  <a:moveTo>
                    <a:pt x="504501" y="252251"/>
                  </a:moveTo>
                  <a:cubicBezTo>
                    <a:pt x="504501" y="391565"/>
                    <a:pt x="391565" y="504501"/>
                    <a:pt x="252251" y="504501"/>
                  </a:cubicBezTo>
                  <a:cubicBezTo>
                    <a:pt x="112936" y="504501"/>
                    <a:pt x="0" y="391565"/>
                    <a:pt x="0" y="252251"/>
                  </a:cubicBezTo>
                  <a:cubicBezTo>
                    <a:pt x="0" y="112936"/>
                    <a:pt x="112936" y="0"/>
                    <a:pt x="252251" y="0"/>
                  </a:cubicBezTo>
                  <a:cubicBezTo>
                    <a:pt x="391565" y="0"/>
                    <a:pt x="504501" y="112936"/>
                    <a:pt x="504501" y="2522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895B789-B6DA-4D6C-9B49-29871A11DC12}"/>
              </a:ext>
            </a:extLst>
          </p:cNvPr>
          <p:cNvSpPr txBox="1"/>
          <p:nvPr/>
        </p:nvSpPr>
        <p:spPr>
          <a:xfrm>
            <a:off x="133714" y="2072421"/>
            <a:ext cx="147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Student table</a:t>
            </a:r>
          </a:p>
        </p:txBody>
      </p:sp>
    </p:spTree>
    <p:extLst>
      <p:ext uri="{BB962C8B-B14F-4D97-AF65-F5344CB8AC3E}">
        <p14:creationId xmlns:p14="http://schemas.microsoft.com/office/powerpoint/2010/main" val="8020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77CBCD1-4A2C-4D60-AED0-27363F6CA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6366"/>
              </p:ext>
            </p:extLst>
          </p:nvPr>
        </p:nvGraphicFramePr>
        <p:xfrm>
          <a:off x="262386" y="2494597"/>
          <a:ext cx="5050278" cy="3287422"/>
        </p:xfrm>
        <a:graphic>
          <a:graphicData uri="http://schemas.openxmlformats.org/drawingml/2006/table">
            <a:tbl>
              <a:tblPr/>
              <a:tblGrid>
                <a:gridCol w="1081217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1070705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62844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616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B0C50783-FD05-4466-9FB7-F6E76F84E254}"/>
              </a:ext>
            </a:extLst>
          </p:cNvPr>
          <p:cNvSpPr/>
          <p:nvPr/>
        </p:nvSpPr>
        <p:spPr>
          <a:xfrm>
            <a:off x="1345023" y="2494597"/>
            <a:ext cx="1270162" cy="328742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BEF99B-942C-4183-9EFA-BFCEA96A84B0}"/>
              </a:ext>
            </a:extLst>
          </p:cNvPr>
          <p:cNvSpPr/>
          <p:nvPr/>
        </p:nvSpPr>
        <p:spPr>
          <a:xfrm>
            <a:off x="5468112" y="2485452"/>
            <a:ext cx="2935090" cy="3296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value of the </a:t>
            </a:r>
            <a:r>
              <a:rPr lang="en-GB" sz="1600" i="1" dirty="0">
                <a:solidFill>
                  <a:schemeClr val="tx1"/>
                </a:solidFill>
              </a:rPr>
              <a:t>course name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course number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 other words, we can say, </a:t>
            </a:r>
            <a:r>
              <a:rPr lang="en-GB" sz="1600" i="1" dirty="0">
                <a:solidFill>
                  <a:schemeClr val="tx1"/>
                </a:solidFill>
              </a:rPr>
              <a:t>“Course number F451 is Computing.”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F31ABD-BDD5-4B2F-B74C-424DB6859EAF}"/>
              </a:ext>
            </a:extLst>
          </p:cNvPr>
          <p:cNvSpPr/>
          <p:nvPr/>
        </p:nvSpPr>
        <p:spPr>
          <a:xfrm>
            <a:off x="285957" y="2511265"/>
            <a:ext cx="1059066" cy="6009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B72269F-D1F3-4111-B203-8DCCB1FDFB25}"/>
              </a:ext>
            </a:extLst>
          </p:cNvPr>
          <p:cNvSpPr/>
          <p:nvPr/>
        </p:nvSpPr>
        <p:spPr>
          <a:xfrm flipH="1">
            <a:off x="711080" y="2173177"/>
            <a:ext cx="1233585" cy="600980"/>
          </a:xfrm>
          <a:prstGeom prst="arc">
            <a:avLst>
              <a:gd name="adj1" fmla="val 10763042"/>
              <a:gd name="adj2" fmla="val 2613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D87F9-F807-4EAE-90FA-C79DDB8B7199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704D2C-1357-4712-AC20-77CC9AF1C59E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C8D9-7CCE-4C85-BB2D-87AA2921FD04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 </a:t>
            </a:r>
          </a:p>
        </p:txBody>
      </p:sp>
    </p:spTree>
    <p:extLst>
      <p:ext uri="{BB962C8B-B14F-4D97-AF65-F5344CB8AC3E}">
        <p14:creationId xmlns:p14="http://schemas.microsoft.com/office/powerpoint/2010/main" val="16921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95B2F-8D58-4AF3-87D5-73DBF1E5397A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 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77CBCD1-4A2C-4D60-AED0-27363F6CA2FE}"/>
              </a:ext>
            </a:extLst>
          </p:cNvPr>
          <p:cNvGraphicFramePr>
            <a:graphicFrameLocks noGrp="1"/>
          </p:cNvGraphicFramePr>
          <p:nvPr/>
        </p:nvGraphicFramePr>
        <p:xfrm>
          <a:off x="262386" y="2494597"/>
          <a:ext cx="5050278" cy="3287422"/>
        </p:xfrm>
        <a:graphic>
          <a:graphicData uri="http://schemas.openxmlformats.org/drawingml/2006/table">
            <a:tbl>
              <a:tblPr/>
              <a:tblGrid>
                <a:gridCol w="1081217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1070705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62844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616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B0C50783-FD05-4466-9FB7-F6E76F84E254}"/>
              </a:ext>
            </a:extLst>
          </p:cNvPr>
          <p:cNvSpPr/>
          <p:nvPr/>
        </p:nvSpPr>
        <p:spPr>
          <a:xfrm>
            <a:off x="2618300" y="2494597"/>
            <a:ext cx="1059066" cy="328742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BEF99B-942C-4183-9EFA-BFCEA96A84B0}"/>
              </a:ext>
            </a:extLst>
          </p:cNvPr>
          <p:cNvSpPr/>
          <p:nvPr/>
        </p:nvSpPr>
        <p:spPr>
          <a:xfrm>
            <a:off x="5468112" y="2485452"/>
            <a:ext cx="2935090" cy="4223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value of the </a:t>
            </a:r>
            <a:r>
              <a:rPr lang="en-GB" sz="1600" i="1" dirty="0">
                <a:solidFill>
                  <a:schemeClr val="tx1"/>
                </a:solidFill>
              </a:rPr>
              <a:t>lecturer initials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can be determined by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</a:rPr>
              <a:t>course number</a:t>
            </a:r>
            <a:r>
              <a:rPr lang="en-GB" sz="1600" dirty="0">
                <a:solidFill>
                  <a:schemeClr val="tx1"/>
                </a:solidFill>
              </a:rPr>
              <a:t> OR the </a:t>
            </a:r>
            <a:r>
              <a:rPr lang="en-GB" sz="1600" i="1" dirty="0">
                <a:solidFill>
                  <a:schemeClr val="tx1"/>
                </a:solidFill>
              </a:rPr>
              <a:t>course name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 other words, we can say, </a:t>
            </a:r>
            <a:r>
              <a:rPr lang="en-GB" sz="1600" i="1" dirty="0">
                <a:solidFill>
                  <a:schemeClr val="tx1"/>
                </a:solidFill>
              </a:rPr>
              <a:t>“Lecturer CSA teaches Computing, which is course F451.”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This is 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, as it can be determined by the value of a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F31ABD-BDD5-4B2F-B74C-424DB6859EAF}"/>
              </a:ext>
            </a:extLst>
          </p:cNvPr>
          <p:cNvSpPr/>
          <p:nvPr/>
        </p:nvSpPr>
        <p:spPr>
          <a:xfrm>
            <a:off x="285956" y="2511265"/>
            <a:ext cx="2324227" cy="6009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B72269F-D1F3-4111-B203-8DCCB1FDFB25}"/>
              </a:ext>
            </a:extLst>
          </p:cNvPr>
          <p:cNvSpPr/>
          <p:nvPr/>
        </p:nvSpPr>
        <p:spPr>
          <a:xfrm flipH="1">
            <a:off x="711079" y="2173177"/>
            <a:ext cx="2444870" cy="600980"/>
          </a:xfrm>
          <a:prstGeom prst="arc">
            <a:avLst>
              <a:gd name="adj1" fmla="val 10781112"/>
              <a:gd name="adj2" fmla="val 2613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4C28A4A5-1E0D-4159-84B1-8C7BD4058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999" y="2531835"/>
            <a:ext cx="526501" cy="526501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499FF41B-A159-4A8D-BA6D-99ECE7EEC1FA}"/>
              </a:ext>
            </a:extLst>
          </p:cNvPr>
          <p:cNvSpPr/>
          <p:nvPr/>
        </p:nvSpPr>
        <p:spPr>
          <a:xfrm flipH="1">
            <a:off x="1914248" y="2173177"/>
            <a:ext cx="1233585" cy="600980"/>
          </a:xfrm>
          <a:prstGeom prst="arc">
            <a:avLst>
              <a:gd name="adj1" fmla="val 10762262"/>
              <a:gd name="adj2" fmla="val 2613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ADD036-ADB6-4C77-8CA0-1FA20E416E1A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8ED025-4AC8-4949-A963-7DAE0E524482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95B2F-8D58-4AF3-87D5-73DBF1E5397A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77CBCD1-4A2C-4D60-AED0-27363F6CA2FE}"/>
              </a:ext>
            </a:extLst>
          </p:cNvPr>
          <p:cNvGraphicFramePr>
            <a:graphicFrameLocks noGrp="1"/>
          </p:cNvGraphicFramePr>
          <p:nvPr/>
        </p:nvGraphicFramePr>
        <p:xfrm>
          <a:off x="262386" y="2494597"/>
          <a:ext cx="5050278" cy="3287422"/>
        </p:xfrm>
        <a:graphic>
          <a:graphicData uri="http://schemas.openxmlformats.org/drawingml/2006/table">
            <a:tbl>
              <a:tblPr/>
              <a:tblGrid>
                <a:gridCol w="1081217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1070705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62844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616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B0C50783-FD05-4466-9FB7-F6E76F84E254}"/>
              </a:ext>
            </a:extLst>
          </p:cNvPr>
          <p:cNvSpPr/>
          <p:nvPr/>
        </p:nvSpPr>
        <p:spPr>
          <a:xfrm>
            <a:off x="3685100" y="2494597"/>
            <a:ext cx="1627564" cy="328742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BEF99B-942C-4183-9EFA-BFCEA96A84B0}"/>
              </a:ext>
            </a:extLst>
          </p:cNvPr>
          <p:cNvSpPr/>
          <p:nvPr/>
        </p:nvSpPr>
        <p:spPr>
          <a:xfrm>
            <a:off x="5468112" y="2485452"/>
            <a:ext cx="2935090" cy="4223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value of the </a:t>
            </a:r>
            <a:r>
              <a:rPr lang="en-GB" sz="1600" i="1" dirty="0">
                <a:solidFill>
                  <a:schemeClr val="tx1"/>
                </a:solidFill>
              </a:rPr>
              <a:t>lecturer name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can be determined by the </a:t>
            </a:r>
            <a:r>
              <a:rPr lang="en-GB" sz="1600" i="1" dirty="0">
                <a:solidFill>
                  <a:schemeClr val="tx1"/>
                </a:solidFill>
              </a:rPr>
              <a:t>lecturer initials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In other words, we can say,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i="1" dirty="0">
                <a:solidFill>
                  <a:schemeClr val="tx1"/>
                </a:solidFill>
              </a:rPr>
              <a:t>“The lecturer with initials CSA is Craig Sargent.”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This is another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, as it can be determined by the value of a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F31ABD-BDD5-4B2F-B74C-424DB6859EAF}"/>
              </a:ext>
            </a:extLst>
          </p:cNvPr>
          <p:cNvSpPr/>
          <p:nvPr/>
        </p:nvSpPr>
        <p:spPr>
          <a:xfrm>
            <a:off x="2623930" y="2511265"/>
            <a:ext cx="1061170" cy="6009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4C28A4A5-1E0D-4159-84B1-8C7BD4058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999" y="2531835"/>
            <a:ext cx="526501" cy="526501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499FF41B-A159-4A8D-BA6D-99ECE7EEC1FA}"/>
              </a:ext>
            </a:extLst>
          </p:cNvPr>
          <p:cNvSpPr/>
          <p:nvPr/>
        </p:nvSpPr>
        <p:spPr>
          <a:xfrm flipH="1">
            <a:off x="3142972" y="2173177"/>
            <a:ext cx="1372071" cy="600980"/>
          </a:xfrm>
          <a:prstGeom prst="arc">
            <a:avLst>
              <a:gd name="adj1" fmla="val 10762262"/>
              <a:gd name="adj2" fmla="val 2613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60D9946D-E103-4D26-BAF4-2FB62C0B1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6084" y="2548505"/>
            <a:ext cx="526500" cy="526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C51AAC-D183-4C31-AFA2-695CAB6F07EA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57789F-AF44-4101-AF6F-CB5212917130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95B2F-8D58-4AF3-87D5-73DBF1E5397A}"/>
              </a:ext>
            </a:extLst>
          </p:cNvPr>
          <p:cNvSpPr txBox="1"/>
          <p:nvPr/>
        </p:nvSpPr>
        <p:spPr>
          <a:xfrm>
            <a:off x="176564" y="1075981"/>
            <a:ext cx="834408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77CBCD1-4A2C-4D60-AED0-27363F6CA2FE}"/>
              </a:ext>
            </a:extLst>
          </p:cNvPr>
          <p:cNvGraphicFramePr>
            <a:graphicFrameLocks noGrp="1"/>
          </p:cNvGraphicFramePr>
          <p:nvPr/>
        </p:nvGraphicFramePr>
        <p:xfrm>
          <a:off x="262386" y="2494597"/>
          <a:ext cx="5050278" cy="3287422"/>
        </p:xfrm>
        <a:graphic>
          <a:graphicData uri="http://schemas.openxmlformats.org/drawingml/2006/table">
            <a:tbl>
              <a:tblPr/>
              <a:tblGrid>
                <a:gridCol w="1081217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1070705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  <a:gridCol w="1628448">
                  <a:extLst>
                    <a:ext uri="{9D8B030D-6E8A-4147-A177-3AD203B41FA5}">
                      <a16:colId xmlns:a16="http://schemas.microsoft.com/office/drawing/2014/main" val="3220309380"/>
                    </a:ext>
                  </a:extLst>
                </a:gridCol>
              </a:tblGrid>
              <a:tr h="6169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33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142358" marR="142358" marT="71171" marB="711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2358" marR="142358" marT="71171" marB="711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A4BEF99B-942C-4183-9EFA-BFCEA96A84B0}"/>
              </a:ext>
            </a:extLst>
          </p:cNvPr>
          <p:cNvSpPr/>
          <p:nvPr/>
        </p:nvSpPr>
        <p:spPr>
          <a:xfrm>
            <a:off x="5468112" y="2485452"/>
            <a:ext cx="2935090" cy="4223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This table is not in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, as we have found two </a:t>
            </a:r>
            <a:r>
              <a:rPr lang="en-GB" sz="1600" b="1" dirty="0">
                <a:solidFill>
                  <a:schemeClr val="tx1"/>
                </a:solidFill>
              </a:rPr>
              <a:t>transitive dependencies.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Or to put it another way,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i="1" dirty="0">
                <a:solidFill>
                  <a:schemeClr val="tx1"/>
                </a:solidFill>
              </a:rPr>
              <a:t>“All fields are NOT dependent on the key, the whole key, and nothing but the key.” 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4C28A4A5-1E0D-4159-84B1-8C7BD4058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999" y="2531835"/>
            <a:ext cx="526501" cy="526501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60D9946D-E103-4D26-BAF4-2FB62C0B1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6084" y="2548505"/>
            <a:ext cx="526500" cy="526500"/>
          </a:xfrm>
          <a:prstGeom prst="rect">
            <a:avLst/>
          </a:prstGeom>
        </p:spPr>
      </p:pic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E50398AE-FB83-4270-A567-20BE5F1BF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0893" y="2548505"/>
            <a:ext cx="526500" cy="526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E50BA9-3CEF-41DF-B107-35C2440F8BB7}"/>
              </a:ext>
            </a:extLst>
          </p:cNvPr>
          <p:cNvSpPr/>
          <p:nvPr/>
        </p:nvSpPr>
        <p:spPr>
          <a:xfrm>
            <a:off x="2623600" y="2501582"/>
            <a:ext cx="2679539" cy="328043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0AA42-6064-4167-B3D9-15502279CBC3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third normal form (3NF) </a:t>
            </a:r>
            <a:r>
              <a:rPr lang="en-GB" sz="1600" dirty="0">
                <a:solidFill>
                  <a:schemeClr val="tx1"/>
                </a:solidFill>
              </a:rPr>
              <a:t>a table should follow two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data is already in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Any </a:t>
            </a:r>
            <a:r>
              <a:rPr lang="en-GB" sz="1600" b="1" dirty="0">
                <a:solidFill>
                  <a:schemeClr val="tx1"/>
                </a:solidFill>
              </a:rPr>
              <a:t>transitive dependencies </a:t>
            </a:r>
            <a:r>
              <a:rPr lang="en-GB" sz="1600" dirty="0">
                <a:solidFill>
                  <a:schemeClr val="tx1"/>
                </a:solidFill>
              </a:rPr>
              <a:t>have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been removed.</a:t>
            </a:r>
          </a:p>
          <a:p>
            <a:pPr lvl="1">
              <a:spcBef>
                <a:spcPct val="20000"/>
              </a:spcBef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Another way to say this is that we need to remove any </a:t>
            </a:r>
            <a:r>
              <a:rPr lang="en-GB" sz="1600" b="1" dirty="0">
                <a:solidFill>
                  <a:schemeClr val="tx1"/>
                </a:solidFill>
              </a:rPr>
              <a:t>non-key dependencies.</a:t>
            </a:r>
          </a:p>
          <a:p>
            <a:pPr>
              <a:spcBef>
                <a:spcPct val="20000"/>
              </a:spcBef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non-key dependency</a:t>
            </a:r>
            <a:r>
              <a:rPr lang="en-GB" sz="1600" dirty="0">
                <a:solidFill>
                  <a:schemeClr val="tx1"/>
                </a:solidFill>
              </a:rPr>
              <a:t> in one where the value of a </a:t>
            </a:r>
            <a:r>
              <a:rPr lang="en-GB" sz="1600" b="1" dirty="0">
                <a:solidFill>
                  <a:schemeClr val="tx1"/>
                </a:solidFill>
              </a:rPr>
              <a:t>field </a:t>
            </a:r>
            <a:r>
              <a:rPr lang="en-GB" sz="1600" dirty="0">
                <a:solidFill>
                  <a:schemeClr val="tx1"/>
                </a:solidFill>
              </a:rPr>
              <a:t>is determined by the value of another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that is not part of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 phrase to help you remember how to get your database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is, </a:t>
            </a:r>
            <a:r>
              <a:rPr lang="en-GB" sz="1600" i="1" dirty="0">
                <a:solidFill>
                  <a:schemeClr val="tx1"/>
                </a:solidFill>
              </a:rPr>
              <a:t>“All fields are dependent on the key, the whole key and nothing but the key.”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Once again, the main aim is to remove repeating data.</a:t>
            </a: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38862F-9A54-465E-90DD-1D740C8A8F73}"/>
              </a:ext>
            </a:extLst>
          </p:cNvPr>
          <p:cNvSpPr/>
          <p:nvPr/>
        </p:nvSpPr>
        <p:spPr>
          <a:xfrm>
            <a:off x="8520651" y="3273551"/>
            <a:ext cx="3529636" cy="108944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5CCFB2F-4AE9-4104-BAF2-9DEE7555F81D}"/>
              </a:ext>
            </a:extLst>
          </p:cNvPr>
          <p:cNvGrpSpPr/>
          <p:nvPr/>
        </p:nvGrpSpPr>
        <p:grpSpPr>
          <a:xfrm>
            <a:off x="6740934" y="2867305"/>
            <a:ext cx="1474177" cy="564948"/>
            <a:chOff x="6740934" y="2867305"/>
            <a:chExt cx="1474177" cy="56494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B747E8-0BE4-431A-923E-2BF75B0C1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9236" y="2867305"/>
              <a:ext cx="0" cy="55588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07592F0-A33E-42E4-8664-D6C919C5D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074" y="2882732"/>
              <a:ext cx="1150037" cy="362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59EB039-12D9-4744-AD04-60166E2BE4B7}"/>
                </a:ext>
              </a:extLst>
            </p:cNvPr>
            <p:cNvGrpSpPr/>
            <p:nvPr/>
          </p:nvGrpSpPr>
          <p:grpSpPr>
            <a:xfrm>
              <a:off x="6740934" y="2867306"/>
              <a:ext cx="641866" cy="564947"/>
              <a:chOff x="4455136" y="2622457"/>
              <a:chExt cx="641866" cy="564947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17F2A3-1EF6-4019-B007-FA165EA11F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9276" y="2622457"/>
                <a:ext cx="0" cy="555881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E347A62-C4B4-4F21-8B21-0E5478F775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5136" y="2929621"/>
                <a:ext cx="324140" cy="257783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FCF7FD7-8E2E-4ECF-A330-A92C2FE697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72862" y="2923652"/>
                <a:ext cx="324140" cy="257783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3NF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29D62-723C-48D5-94EF-A13F4B056923}"/>
              </a:ext>
            </a:extLst>
          </p:cNvPr>
          <p:cNvSpPr txBox="1"/>
          <p:nvPr/>
        </p:nvSpPr>
        <p:spPr>
          <a:xfrm>
            <a:off x="176564" y="1075981"/>
            <a:ext cx="8344087" cy="162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name, date of birth, gender)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COURSE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course name, lecturer initials, lecturer name)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STUDENT_TAKES_COURSE(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student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course number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LECTURER (</a:t>
            </a:r>
            <a:r>
              <a:rPr lang="en-GB" sz="1500" u="sng" dirty="0">
                <a:solidFill>
                  <a:srgbClr val="FF0000"/>
                </a:solidFill>
                <a:latin typeface="Consolas" panose="020B0609020204030204" pitchFamily="49" charset="0"/>
              </a:rPr>
              <a:t>lecturer initials</a:t>
            </a: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, lecturer name)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73D3D0-E15D-4D85-B14E-267846A89C9A}"/>
              </a:ext>
            </a:extLst>
          </p:cNvPr>
          <p:cNvCxnSpPr>
            <a:cxnSpLocks/>
          </p:cNvCxnSpPr>
          <p:nvPr/>
        </p:nvCxnSpPr>
        <p:spPr>
          <a:xfrm flipV="1">
            <a:off x="5626798" y="2863679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9A0AA2-E3BB-4B86-BCA4-3427D8E0EB33}"/>
              </a:ext>
            </a:extLst>
          </p:cNvPr>
          <p:cNvCxnSpPr>
            <a:cxnSpLocks/>
          </p:cNvCxnSpPr>
          <p:nvPr/>
        </p:nvCxnSpPr>
        <p:spPr>
          <a:xfrm flipV="1">
            <a:off x="535688" y="2872746"/>
            <a:ext cx="0" cy="55588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4EFBB1-7E61-46C4-90B4-B04698085A14}"/>
              </a:ext>
            </a:extLst>
          </p:cNvPr>
          <p:cNvCxnSpPr>
            <a:cxnSpLocks/>
          </p:cNvCxnSpPr>
          <p:nvPr/>
        </p:nvCxnSpPr>
        <p:spPr>
          <a:xfrm>
            <a:off x="4422786" y="2882732"/>
            <a:ext cx="1204012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3C7655-0DA6-47F9-9281-61CAF98F443C}"/>
              </a:ext>
            </a:extLst>
          </p:cNvPr>
          <p:cNvGrpSpPr/>
          <p:nvPr/>
        </p:nvGrpSpPr>
        <p:grpSpPr>
          <a:xfrm>
            <a:off x="4098646" y="2863680"/>
            <a:ext cx="641866" cy="564947"/>
            <a:chOff x="4455136" y="2622457"/>
            <a:chExt cx="641866" cy="56494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951FD8-C95D-49B5-9006-3E338CE4A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276" y="2622457"/>
              <a:ext cx="0" cy="55588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E125C23-E79F-4EF8-96B0-A28CF72A8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5136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931DD1-B068-4D8F-ACC0-32536127C8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2862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842B89-4D1A-44E0-B590-B5E127C1B3C0}"/>
              </a:ext>
            </a:extLst>
          </p:cNvPr>
          <p:cNvGrpSpPr/>
          <p:nvPr/>
        </p:nvGrpSpPr>
        <p:grpSpPr>
          <a:xfrm>
            <a:off x="3403771" y="2863681"/>
            <a:ext cx="648216" cy="564946"/>
            <a:chOff x="5655747" y="2622458"/>
            <a:chExt cx="648216" cy="56494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EC880A-B6DC-4B86-897F-345E885559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692" y="2622458"/>
              <a:ext cx="0" cy="56494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A6491D-BEA9-4DA5-B5B7-6E1092F04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747" y="2929621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31495F-79B0-4DFB-BA4A-1E851C442E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823" y="2923652"/>
              <a:ext cx="324140" cy="25778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D60DD7-2DD0-40DF-824B-105ACA27BE09}"/>
              </a:ext>
            </a:extLst>
          </p:cNvPr>
          <p:cNvCxnSpPr>
            <a:cxnSpLocks/>
          </p:cNvCxnSpPr>
          <p:nvPr/>
        </p:nvCxnSpPr>
        <p:spPr>
          <a:xfrm>
            <a:off x="516636" y="2882732"/>
            <a:ext cx="3211211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oup 341">
            <a:extLst>
              <a:ext uri="{FF2B5EF4-FFF2-40B4-BE49-F238E27FC236}">
                <a16:creationId xmlns:a16="http://schemas.microsoft.com/office/drawing/2014/main" id="{AAE8CAB5-000A-4A15-8B16-29624DB3D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84267"/>
              </p:ext>
            </p:extLst>
          </p:nvPr>
        </p:nvGraphicFramePr>
        <p:xfrm>
          <a:off x="3393623" y="3419561"/>
          <a:ext cx="1397346" cy="2179572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2953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984249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33" name="Group 341">
            <a:extLst>
              <a:ext uri="{FF2B5EF4-FFF2-40B4-BE49-F238E27FC236}">
                <a16:creationId xmlns:a16="http://schemas.microsoft.com/office/drawing/2014/main" id="{DA40E0E7-B850-44A2-9496-7BB02474D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57258"/>
              </p:ext>
            </p:extLst>
          </p:nvPr>
        </p:nvGraphicFramePr>
        <p:xfrm>
          <a:off x="176564" y="3419561"/>
          <a:ext cx="2715606" cy="2305018"/>
        </p:xfrm>
        <a:graphic>
          <a:graphicData uri="http://schemas.openxmlformats.org/drawingml/2006/table">
            <a:tbl>
              <a:tblPr/>
              <a:tblGrid>
                <a:gridCol w="658206">
                  <a:extLst>
                    <a:ext uri="{9D8B030D-6E8A-4147-A177-3AD203B41FA5}">
                      <a16:colId xmlns:a16="http://schemas.microsoft.com/office/drawing/2014/main" val="21410788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005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185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818E846-587C-4899-AFDC-ADB20E9E8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47579"/>
              </p:ext>
            </p:extLst>
          </p:nvPr>
        </p:nvGraphicFramePr>
        <p:xfrm>
          <a:off x="5292728" y="3429000"/>
          <a:ext cx="2094222" cy="2102940"/>
        </p:xfrm>
        <a:graphic>
          <a:graphicData uri="http://schemas.openxmlformats.org/drawingml/2006/table">
            <a:tbl>
              <a:tblPr/>
              <a:tblGrid>
                <a:gridCol w="661724">
                  <a:extLst>
                    <a:ext uri="{9D8B030D-6E8A-4147-A177-3AD203B41FA5}">
                      <a16:colId xmlns:a16="http://schemas.microsoft.com/office/drawing/2014/main" val="3687289687"/>
                    </a:ext>
                  </a:extLst>
                </a:gridCol>
                <a:gridCol w="777207">
                  <a:extLst>
                    <a:ext uri="{9D8B030D-6E8A-4147-A177-3AD203B41FA5}">
                      <a16:colId xmlns:a16="http://schemas.microsoft.com/office/drawing/2014/main" val="1597006811"/>
                    </a:ext>
                  </a:extLst>
                </a:gridCol>
                <a:gridCol w="655291">
                  <a:extLst>
                    <a:ext uri="{9D8B030D-6E8A-4147-A177-3AD203B41FA5}">
                      <a16:colId xmlns:a16="http://schemas.microsoft.com/office/drawing/2014/main" val="868208060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462898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551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3599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7409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116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306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8704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38259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F300C7-9FD2-40A8-A5A3-30D8AE5D0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6870"/>
              </p:ext>
            </p:extLst>
          </p:nvPr>
        </p:nvGraphicFramePr>
        <p:xfrm>
          <a:off x="7888709" y="3429000"/>
          <a:ext cx="1651931" cy="1462920"/>
        </p:xfrm>
        <a:graphic>
          <a:graphicData uri="http://schemas.openxmlformats.org/drawingml/2006/table">
            <a:tbl>
              <a:tblPr/>
              <a:tblGrid>
                <a:gridCol w="655291">
                  <a:extLst>
                    <a:ext uri="{9D8B030D-6E8A-4147-A177-3AD203B41FA5}">
                      <a16:colId xmlns:a16="http://schemas.microsoft.com/office/drawing/2014/main" val="3564219694"/>
                    </a:ext>
                  </a:extLst>
                </a:gridCol>
                <a:gridCol w="996640">
                  <a:extLst>
                    <a:ext uri="{9D8B030D-6E8A-4147-A177-3AD203B41FA5}">
                      <a16:colId xmlns:a16="http://schemas.microsoft.com/office/drawing/2014/main" val="1729048059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initials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61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33624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Austin O’Harel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15582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84968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95485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Simon Russel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642974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74CEAE6F-D911-4BFF-AFB0-7DDA765B800E}"/>
              </a:ext>
            </a:extLst>
          </p:cNvPr>
          <p:cNvSpPr/>
          <p:nvPr/>
        </p:nvSpPr>
        <p:spPr>
          <a:xfrm>
            <a:off x="176564" y="3434596"/>
            <a:ext cx="673171" cy="38925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692977-AADA-4961-993E-FBB974AC3F56}"/>
              </a:ext>
            </a:extLst>
          </p:cNvPr>
          <p:cNvSpPr/>
          <p:nvPr/>
        </p:nvSpPr>
        <p:spPr>
          <a:xfrm>
            <a:off x="3402145" y="3434596"/>
            <a:ext cx="1388820" cy="38925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9BA43B-A377-4BF5-ACD1-7FA38A532E92}"/>
              </a:ext>
            </a:extLst>
          </p:cNvPr>
          <p:cNvSpPr/>
          <p:nvPr/>
        </p:nvSpPr>
        <p:spPr>
          <a:xfrm>
            <a:off x="5279722" y="3434596"/>
            <a:ext cx="675012" cy="38925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B856D1-F702-453C-82B2-5455BDFD5BC7}"/>
              </a:ext>
            </a:extLst>
          </p:cNvPr>
          <p:cNvSpPr/>
          <p:nvPr/>
        </p:nvSpPr>
        <p:spPr>
          <a:xfrm>
            <a:off x="6719875" y="3419687"/>
            <a:ext cx="675012" cy="38925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25471B-C1B2-4FA1-B513-9D4FD881673B}"/>
              </a:ext>
            </a:extLst>
          </p:cNvPr>
          <p:cNvSpPr/>
          <p:nvPr/>
        </p:nvSpPr>
        <p:spPr>
          <a:xfrm>
            <a:off x="7874430" y="3437930"/>
            <a:ext cx="675012" cy="389259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5AFD3D4-0F76-47EA-8F62-FD9F063140BF}"/>
              </a:ext>
            </a:extLst>
          </p:cNvPr>
          <p:cNvGrpSpPr/>
          <p:nvPr/>
        </p:nvGrpSpPr>
        <p:grpSpPr>
          <a:xfrm>
            <a:off x="5006000" y="5845120"/>
            <a:ext cx="4231483" cy="581369"/>
            <a:chOff x="5006000" y="5845120"/>
            <a:chExt cx="4231483" cy="5813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6F30FE-AD35-4B30-86CF-9D2A1A7832C2}"/>
                </a:ext>
              </a:extLst>
            </p:cNvPr>
            <p:cNvGrpSpPr/>
            <p:nvPr/>
          </p:nvGrpSpPr>
          <p:grpSpPr>
            <a:xfrm flipH="1">
              <a:off x="5795985" y="5983576"/>
              <a:ext cx="374583" cy="323850"/>
              <a:chOff x="6080192" y="5125599"/>
              <a:chExt cx="374583" cy="323850"/>
            </a:xfrm>
          </p:grpSpPr>
          <p:sp>
            <p:nvSpPr>
              <p:cNvPr id="16" name="Line 423">
                <a:extLst>
                  <a:ext uri="{FF2B5EF4-FFF2-40B4-BE49-F238E27FC236}">
                    <a16:creationId xmlns:a16="http://schemas.microsoft.com/office/drawing/2014/main" id="{1C8B8DF2-BF27-4B2C-A687-78DC43342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" name="Group 47">
                <a:extLst>
                  <a:ext uri="{FF2B5EF4-FFF2-40B4-BE49-F238E27FC236}">
                    <a16:creationId xmlns:a16="http://schemas.microsoft.com/office/drawing/2014/main" id="{BEED2F3E-A7F0-4658-BBEB-5E221245BB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890DF7B-7804-421B-B2AD-A6123B12DA56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CE6C27B-881D-4E7F-BE47-B81CF775C485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EBF940-7E0E-43A3-B982-28DDD7857EDC}"/>
                </a:ext>
              </a:extLst>
            </p:cNvPr>
            <p:cNvGrpSpPr/>
            <p:nvPr/>
          </p:nvGrpSpPr>
          <p:grpSpPr>
            <a:xfrm>
              <a:off x="6934450" y="5973707"/>
              <a:ext cx="374583" cy="323850"/>
              <a:chOff x="6080192" y="5125599"/>
              <a:chExt cx="374583" cy="323850"/>
            </a:xfrm>
          </p:grpSpPr>
          <p:sp>
            <p:nvSpPr>
              <p:cNvPr id="12" name="Line 423">
                <a:extLst>
                  <a:ext uri="{FF2B5EF4-FFF2-40B4-BE49-F238E27FC236}">
                    <a16:creationId xmlns:a16="http://schemas.microsoft.com/office/drawing/2014/main" id="{E84290EE-7771-49F2-AA64-E5C4BF69E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" name="Group 47">
                <a:extLst>
                  <a:ext uri="{FF2B5EF4-FFF2-40B4-BE49-F238E27FC236}">
                    <a16:creationId xmlns:a16="http://schemas.microsoft.com/office/drawing/2014/main" id="{B736B2A3-283F-4966-A8EF-70AF229E96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E487B4A-BBDD-4A0A-8E65-A4023704124C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BAD1218-D7C2-463B-9D64-5A8072147CDB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DE811B-CBF8-4A3C-9273-5C535A308D9B}"/>
                </a:ext>
              </a:extLst>
            </p:cNvPr>
            <p:cNvSpPr/>
            <p:nvPr/>
          </p:nvSpPr>
          <p:spPr bwMode="auto">
            <a:xfrm>
              <a:off x="5006000" y="5854645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0416FF-1B7C-44A3-8BE4-9C9AB0C08CD0}"/>
                </a:ext>
              </a:extLst>
            </p:cNvPr>
            <p:cNvSpPr/>
            <p:nvPr/>
          </p:nvSpPr>
          <p:spPr bwMode="auto">
            <a:xfrm>
              <a:off x="7306289" y="5845120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Course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CA6D22-2DDA-41DA-8F7D-EA0D8989563B}"/>
                </a:ext>
              </a:extLst>
            </p:cNvPr>
            <p:cNvSpPr/>
            <p:nvPr/>
          </p:nvSpPr>
          <p:spPr bwMode="auto">
            <a:xfrm>
              <a:off x="6156144" y="5864514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Student Takes Course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0AF74BF-A419-4A08-8D8D-3DEA1B91F963}"/>
                </a:ext>
              </a:extLst>
            </p:cNvPr>
            <p:cNvGrpSpPr/>
            <p:nvPr/>
          </p:nvGrpSpPr>
          <p:grpSpPr>
            <a:xfrm>
              <a:off x="8084594" y="5973707"/>
              <a:ext cx="374583" cy="323850"/>
              <a:chOff x="6080192" y="5125599"/>
              <a:chExt cx="374583" cy="323850"/>
            </a:xfrm>
          </p:grpSpPr>
          <p:sp>
            <p:nvSpPr>
              <p:cNvPr id="49" name="Line 423">
                <a:extLst>
                  <a:ext uri="{FF2B5EF4-FFF2-40B4-BE49-F238E27FC236}">
                    <a16:creationId xmlns:a16="http://schemas.microsoft.com/office/drawing/2014/main" id="{95EA3AE2-EE54-4BC4-9821-04111D103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92" y="5288270"/>
                <a:ext cx="37458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0" name="Group 47">
                <a:extLst>
                  <a:ext uri="{FF2B5EF4-FFF2-40B4-BE49-F238E27FC236}">
                    <a16:creationId xmlns:a16="http://schemas.microsoft.com/office/drawing/2014/main" id="{46622125-AADD-412D-87C1-358EC58784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83300" y="5125599"/>
                <a:ext cx="200025" cy="323850"/>
                <a:chOff x="6772275" y="5305425"/>
                <a:chExt cx="200025" cy="32385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DAF88AF-1F70-4C95-A43F-99A2084D2355}"/>
                    </a:ext>
                  </a:extLst>
                </p:cNvPr>
                <p:cNvCxnSpPr/>
                <p:nvPr/>
              </p:nvCxnSpPr>
              <p:spPr>
                <a:xfrm flipV="1">
                  <a:off x="6772275" y="5305425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A82F8183-D7D5-4CED-814E-1A2AA15B27A9}"/>
                    </a:ext>
                  </a:extLst>
                </p:cNvPr>
                <p:cNvCxnSpPr/>
                <p:nvPr/>
              </p:nvCxnSpPr>
              <p:spPr>
                <a:xfrm>
                  <a:off x="6772275" y="5467350"/>
                  <a:ext cx="200025" cy="16192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42F437B-EFDF-4A07-AB62-8665878405C7}"/>
                </a:ext>
              </a:extLst>
            </p:cNvPr>
            <p:cNvSpPr/>
            <p:nvPr/>
          </p:nvSpPr>
          <p:spPr bwMode="auto">
            <a:xfrm>
              <a:off x="8456433" y="5845120"/>
              <a:ext cx="781050" cy="56197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Lecturer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638711DC-3C74-4060-A1B4-D17AD1C84A99}"/>
              </a:ext>
            </a:extLst>
          </p:cNvPr>
          <p:cNvSpPr/>
          <p:nvPr/>
        </p:nvSpPr>
        <p:spPr>
          <a:xfrm>
            <a:off x="8520652" y="591129"/>
            <a:ext cx="3529637" cy="227255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All our tables are now in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In moving from </a:t>
            </a:r>
            <a:r>
              <a:rPr lang="en-GB" sz="1600" b="1" dirty="0">
                <a:solidFill>
                  <a:schemeClr val="tx1"/>
                </a:solidFill>
              </a:rPr>
              <a:t>1NF </a:t>
            </a:r>
            <a:r>
              <a:rPr lang="en-GB" sz="1600" dirty="0">
                <a:solidFill>
                  <a:schemeClr val="tx1"/>
                </a:solidFill>
              </a:rPr>
              <a:t>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, we have gone from one single table (a flat file) to a four-table </a:t>
            </a:r>
            <a:r>
              <a:rPr lang="en-GB" sz="1600" b="1" dirty="0">
                <a:solidFill>
                  <a:schemeClr val="tx1"/>
                </a:solidFill>
              </a:rPr>
              <a:t>relational database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We have removed repeating data, and each table now serves a single purpose.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GB" sz="80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GB" sz="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normalisation summary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7C2A5-AB30-4E8A-9D85-9342B255D55F}"/>
              </a:ext>
            </a:extLst>
          </p:cNvPr>
          <p:cNvSpPr/>
          <p:nvPr/>
        </p:nvSpPr>
        <p:spPr>
          <a:xfrm>
            <a:off x="3528290" y="1135303"/>
            <a:ext cx="1283855" cy="5418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253D6E-BAF2-4127-8462-BCA738477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996295"/>
              </p:ext>
            </p:extLst>
          </p:nvPr>
        </p:nvGraphicFramePr>
        <p:xfrm>
          <a:off x="323273" y="1135303"/>
          <a:ext cx="116008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13E0D4-548A-4FFB-9794-402F7057C5C2}"/>
              </a:ext>
            </a:extLst>
          </p:cNvPr>
          <p:cNvSpPr/>
          <p:nvPr/>
        </p:nvSpPr>
        <p:spPr>
          <a:xfrm>
            <a:off x="4174836" y="1135302"/>
            <a:ext cx="7749309" cy="5418667"/>
          </a:xfrm>
          <a:prstGeom prst="roundRect">
            <a:avLst>
              <a:gd name="adj" fmla="val 6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6038A-4577-4822-AF25-FF93ABE633F9}"/>
              </a:ext>
            </a:extLst>
          </p:cNvPr>
          <p:cNvSpPr txBox="1"/>
          <p:nvPr/>
        </p:nvSpPr>
        <p:spPr>
          <a:xfrm>
            <a:off x="4001653" y="2895997"/>
            <a:ext cx="786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avoid confusion about which record should be retrieved or updated.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64606-30FA-4DCB-9002-A71841832151}"/>
              </a:ext>
            </a:extLst>
          </p:cNvPr>
          <p:cNvSpPr txBox="1"/>
          <p:nvPr/>
        </p:nvSpPr>
        <p:spPr>
          <a:xfrm>
            <a:off x="4001653" y="3609000"/>
            <a:ext cx="786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</a:t>
            </a:r>
            <a:r>
              <a:rPr lang="en-GB" b="1" dirty="0"/>
              <a:t>field</a:t>
            </a:r>
            <a:r>
              <a:rPr lang="en-GB" dirty="0"/>
              <a:t> must only contain the same type of data.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8D6D9A-BC00-46D6-892B-097BA588C657}"/>
              </a:ext>
            </a:extLst>
          </p:cNvPr>
          <p:cNvSpPr txBox="1"/>
          <p:nvPr/>
        </p:nvSpPr>
        <p:spPr>
          <a:xfrm>
            <a:off x="4001653" y="4322004"/>
            <a:ext cx="786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</a:t>
            </a:r>
            <a:r>
              <a:rPr lang="en-GB" b="1" dirty="0"/>
              <a:t>field</a:t>
            </a:r>
            <a:r>
              <a:rPr lang="en-GB" dirty="0"/>
              <a:t> should only contain a single item of data.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CBFC2-33EF-4628-97D6-DFFA1803BF7D}"/>
              </a:ext>
            </a:extLst>
          </p:cNvPr>
          <p:cNvSpPr txBox="1"/>
          <p:nvPr/>
        </p:nvSpPr>
        <p:spPr>
          <a:xfrm>
            <a:off x="4001653" y="4917014"/>
            <a:ext cx="786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Duplicate </a:t>
            </a:r>
            <a:r>
              <a:rPr lang="en-GB" b="1" dirty="0"/>
              <a:t>records </a:t>
            </a:r>
            <a:r>
              <a:rPr lang="en-GB" dirty="0"/>
              <a:t>take up space unnecessarily and can cause inconsistencies if updates are not performed on all of them.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6DE577-E4A9-4112-AA8D-00BFA24E1C3E}"/>
              </a:ext>
            </a:extLst>
          </p:cNvPr>
          <p:cNvSpPr txBox="1"/>
          <p:nvPr/>
        </p:nvSpPr>
        <p:spPr>
          <a:xfrm>
            <a:off x="4001653" y="5758891"/>
            <a:ext cx="786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/>
              <a:t>field</a:t>
            </a:r>
            <a:r>
              <a:rPr lang="en-GB" dirty="0"/>
              <a:t> or several </a:t>
            </a:r>
            <a:r>
              <a:rPr lang="en-GB" b="1" dirty="0"/>
              <a:t>fields</a:t>
            </a:r>
            <a:r>
              <a:rPr lang="en-GB" dirty="0"/>
              <a:t> (</a:t>
            </a:r>
            <a:r>
              <a:rPr lang="en-GB" b="1" dirty="0"/>
              <a:t>composite</a:t>
            </a:r>
            <a:r>
              <a:rPr lang="en-GB" dirty="0"/>
              <a:t> </a:t>
            </a:r>
            <a:r>
              <a:rPr lang="en-GB" b="1" dirty="0"/>
              <a:t>key</a:t>
            </a:r>
            <a:r>
              <a:rPr lang="en-GB" dirty="0"/>
              <a:t>) that gives each </a:t>
            </a:r>
            <a:r>
              <a:rPr lang="en-GB" b="1" dirty="0"/>
              <a:t>record</a:t>
            </a:r>
            <a:r>
              <a:rPr lang="en-GB" dirty="0"/>
              <a:t> a unique identity.</a:t>
            </a:r>
          </a:p>
        </p:txBody>
      </p:sp>
    </p:spTree>
    <p:extLst>
      <p:ext uri="{BB962C8B-B14F-4D97-AF65-F5344CB8AC3E}">
        <p14:creationId xmlns:p14="http://schemas.microsoft.com/office/powerpoint/2010/main" val="37774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3F9141-A765-43C8-B190-BAA133B6AF7C}"/>
              </a:ext>
            </a:extLst>
          </p:cNvPr>
          <p:cNvSpPr/>
          <p:nvPr/>
        </p:nvSpPr>
        <p:spPr>
          <a:xfrm>
            <a:off x="7476836" y="1131105"/>
            <a:ext cx="1122219" cy="5418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normalisation summary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4BF1F6B3-9379-4767-923B-29FA71E0683D}"/>
              </a:ext>
            </a:extLst>
          </p:cNvPr>
          <p:cNvSpPr/>
          <p:nvPr/>
        </p:nvSpPr>
        <p:spPr>
          <a:xfrm rot="16200000">
            <a:off x="1802981" y="3631780"/>
            <a:ext cx="4704604" cy="528635"/>
          </a:xfrm>
          <a:prstGeom prst="flowChartManualOperat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253D6E-BAF2-4127-8462-BCA738477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312653"/>
              </p:ext>
            </p:extLst>
          </p:nvPr>
        </p:nvGraphicFramePr>
        <p:xfrm>
          <a:off x="323273" y="1135303"/>
          <a:ext cx="116008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B4EA77-F99D-41F5-866A-B25D1E126B36}"/>
              </a:ext>
            </a:extLst>
          </p:cNvPr>
          <p:cNvSpPr/>
          <p:nvPr/>
        </p:nvSpPr>
        <p:spPr>
          <a:xfrm>
            <a:off x="8105775" y="1135302"/>
            <a:ext cx="3818369" cy="5418667"/>
          </a:xfrm>
          <a:prstGeom prst="roundRect">
            <a:avLst>
              <a:gd name="adj" fmla="val 6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B6456-671E-44A9-A142-F02B0CB2E44E}"/>
              </a:ext>
            </a:extLst>
          </p:cNvPr>
          <p:cNvSpPr txBox="1"/>
          <p:nvPr/>
        </p:nvSpPr>
        <p:spPr>
          <a:xfrm>
            <a:off x="8037945" y="2690336"/>
            <a:ext cx="3818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partial dependency means one or more </a:t>
            </a:r>
            <a:r>
              <a:rPr lang="en-GB" b="1" dirty="0"/>
              <a:t>fields</a:t>
            </a:r>
            <a:r>
              <a:rPr lang="en-GB" dirty="0"/>
              <a:t> depend on only part of the </a:t>
            </a:r>
            <a:r>
              <a:rPr lang="en-GB" b="1" dirty="0"/>
              <a:t>primary</a:t>
            </a:r>
            <a:r>
              <a:rPr lang="en-GB" dirty="0"/>
              <a:t> </a:t>
            </a:r>
            <a:r>
              <a:rPr lang="en-GB" b="1" dirty="0"/>
              <a:t>key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This situation can occur if the </a:t>
            </a:r>
            <a:r>
              <a:rPr lang="en-GB" b="1" dirty="0"/>
              <a:t>primary</a:t>
            </a:r>
            <a:r>
              <a:rPr lang="en-GB" dirty="0"/>
              <a:t> </a:t>
            </a:r>
            <a:r>
              <a:rPr lang="en-GB" b="1" dirty="0"/>
              <a:t>key</a:t>
            </a:r>
            <a:r>
              <a:rPr lang="en-GB" dirty="0"/>
              <a:t> is a </a:t>
            </a:r>
            <a:r>
              <a:rPr lang="en-GB" b="1" dirty="0"/>
              <a:t>composite</a:t>
            </a:r>
            <a:r>
              <a:rPr lang="en-GB" dirty="0"/>
              <a:t> </a:t>
            </a:r>
            <a:r>
              <a:rPr lang="en-GB" b="1" dirty="0"/>
              <a:t>key</a:t>
            </a:r>
            <a:r>
              <a:rPr lang="en-GB" dirty="0"/>
              <a:t> comprised of more than one </a:t>
            </a:r>
            <a:r>
              <a:rPr lang="en-GB" b="1" dirty="0"/>
              <a:t>field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We are aiming to make sure each </a:t>
            </a:r>
            <a:r>
              <a:rPr lang="en-GB" b="1" dirty="0"/>
              <a:t>table</a:t>
            </a:r>
            <a:r>
              <a:rPr lang="en-GB" dirty="0"/>
              <a:t> serves a single purpose.</a:t>
            </a:r>
          </a:p>
        </p:txBody>
      </p:sp>
    </p:spTree>
    <p:extLst>
      <p:ext uri="{BB962C8B-B14F-4D97-AF65-F5344CB8AC3E}">
        <p14:creationId xmlns:p14="http://schemas.microsoft.com/office/powerpoint/2010/main" val="2538012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normalisation summary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88E47B85-ADF6-4B27-8D2A-2D4C5D984945}"/>
              </a:ext>
            </a:extLst>
          </p:cNvPr>
          <p:cNvSpPr/>
          <p:nvPr/>
        </p:nvSpPr>
        <p:spPr>
          <a:xfrm rot="16200000">
            <a:off x="1802981" y="3631780"/>
            <a:ext cx="4704604" cy="528635"/>
          </a:xfrm>
          <a:prstGeom prst="flowChartManualOperat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A6E6090F-C10E-41FE-8A90-32BA7C6E6CEE}"/>
              </a:ext>
            </a:extLst>
          </p:cNvPr>
          <p:cNvSpPr/>
          <p:nvPr/>
        </p:nvSpPr>
        <p:spPr>
          <a:xfrm rot="16200000">
            <a:off x="5751093" y="3631781"/>
            <a:ext cx="4704604" cy="528635"/>
          </a:xfrm>
          <a:prstGeom prst="flowChartManualOperat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253D6E-BAF2-4127-8462-BCA738477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674208"/>
              </p:ext>
            </p:extLst>
          </p:nvPr>
        </p:nvGraphicFramePr>
        <p:xfrm>
          <a:off x="323273" y="1135303"/>
          <a:ext cx="116008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411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is the purpose of normalisation?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How are 1NF, 2NF and 3NF defined?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are the rules of first, second and third normal form?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 questions.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SLR10 Databases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927651" y="1650609"/>
            <a:ext cx="8473523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GB" sz="4000" dirty="0">
                <a:solidFill>
                  <a:srgbClr val="C00000"/>
                </a:solidFill>
              </a:rPr>
              <a:t>Going beyond the specification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0590891-F990-439E-B303-C9EF7D49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" y="2662950"/>
            <a:ext cx="1403535" cy="14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85DFE0-314C-467E-B7D5-6A732165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021"/>
            <a:ext cx="12192000" cy="64312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There are many ways of arranging data in tables within a database. Each method is labelled according to the nature of the arrangement.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These labels are known as the database’s </a:t>
            </a:r>
            <a:r>
              <a:rPr lang="en-GB" sz="1600" b="1" dirty="0">
                <a:solidFill>
                  <a:schemeClr val="tx1"/>
                </a:solidFill>
              </a:rPr>
              <a:t>normal form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At A Level, you need to understand three types of </a:t>
            </a:r>
            <a:r>
              <a:rPr lang="en-GB" sz="1600" b="1" dirty="0">
                <a:solidFill>
                  <a:schemeClr val="tx1"/>
                </a:solidFill>
              </a:rPr>
              <a:t>normal form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First normal form (1NF)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Second normal form (2NF)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Third normal form (3NF)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2143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normalisation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355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Typically, ensuring your tables comply with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 more than enough to ensure good design practice and certainly good enough for the exam.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However, you can </a:t>
            </a:r>
            <a:r>
              <a:rPr lang="en-GB" sz="1600" b="1" dirty="0">
                <a:solidFill>
                  <a:schemeClr val="tx1"/>
                </a:solidFill>
              </a:rPr>
              <a:t>normalise</a:t>
            </a:r>
            <a:r>
              <a:rPr lang="en-GB" sz="1600" dirty="0">
                <a:solidFill>
                  <a:schemeClr val="tx1"/>
                </a:solidFill>
              </a:rPr>
              <a:t> your tables into higher normal forms.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These higher normal forms address far fewer common data problems.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They are more complex and are presented here purely for reference and completeness.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normalisation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A7F1C-381C-42F2-A82A-B491501A1364}"/>
              </a:ext>
            </a:extLst>
          </p:cNvPr>
          <p:cNvSpPr/>
          <p:nvPr/>
        </p:nvSpPr>
        <p:spPr>
          <a:xfrm>
            <a:off x="3193891" y="135890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2NF</a:t>
            </a:r>
            <a:endParaRPr lang="en-US" sz="72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A4E78-0F13-4980-BF0B-BF21E1E606B9}"/>
              </a:ext>
            </a:extLst>
          </p:cNvPr>
          <p:cNvSpPr/>
          <p:nvPr/>
        </p:nvSpPr>
        <p:spPr>
          <a:xfrm>
            <a:off x="524026" y="1358908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1NF</a:t>
            </a:r>
            <a:endParaRPr lang="en-US" sz="7200" b="1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20310-7001-4870-9392-087A9A213868}"/>
              </a:ext>
            </a:extLst>
          </p:cNvPr>
          <p:cNvSpPr/>
          <p:nvPr/>
        </p:nvSpPr>
        <p:spPr>
          <a:xfrm>
            <a:off x="5839455" y="135890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3NF</a:t>
            </a:r>
            <a:endParaRPr lang="en-US" sz="7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8C3EB9F-45AB-4112-BA70-D9E0DEA1987A}"/>
              </a:ext>
            </a:extLst>
          </p:cNvPr>
          <p:cNvSpPr/>
          <p:nvPr/>
        </p:nvSpPr>
        <p:spPr>
          <a:xfrm>
            <a:off x="176565" y="3294989"/>
            <a:ext cx="8243535" cy="1764792"/>
          </a:xfrm>
          <a:prstGeom prst="rightArrow">
            <a:avLst>
              <a:gd name="adj1" fmla="val 50000"/>
              <a:gd name="adj2" fmla="val 41364"/>
            </a:avLst>
          </a:prstGeom>
          <a:gradFill flip="none" rotWithShape="1">
            <a:gsLst>
              <a:gs pos="0">
                <a:srgbClr val="FFC000"/>
              </a:gs>
              <a:gs pos="53000">
                <a:schemeClr val="accent2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600" dirty="0"/>
              <a:t>Normalisation</a:t>
            </a:r>
            <a:endParaRPr lang="en-GB" b="1" spc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92C49-9FD9-472C-B4AE-FD0FA090B7FC}"/>
              </a:ext>
            </a:extLst>
          </p:cNvPr>
          <p:cNvSpPr txBox="1"/>
          <p:nvPr/>
        </p:nvSpPr>
        <p:spPr>
          <a:xfrm>
            <a:off x="439458" y="2736068"/>
            <a:ext cx="23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First normal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5F205-0DD8-4F5F-AE57-91E938206379}"/>
              </a:ext>
            </a:extLst>
          </p:cNvPr>
          <p:cNvSpPr txBox="1"/>
          <p:nvPr/>
        </p:nvSpPr>
        <p:spPr>
          <a:xfrm>
            <a:off x="2926109" y="2736068"/>
            <a:ext cx="272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Second normal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DF596-644E-460F-8D34-129AB2099609}"/>
              </a:ext>
            </a:extLst>
          </p:cNvPr>
          <p:cNvSpPr txBox="1"/>
          <p:nvPr/>
        </p:nvSpPr>
        <p:spPr>
          <a:xfrm>
            <a:off x="5702090" y="2736067"/>
            <a:ext cx="24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Third normal form</a:t>
            </a:r>
          </a:p>
        </p:txBody>
      </p:sp>
    </p:spTree>
    <p:extLst>
      <p:ext uri="{BB962C8B-B14F-4D97-AF65-F5344CB8AC3E}">
        <p14:creationId xmlns:p14="http://schemas.microsoft.com/office/powerpoint/2010/main" val="1474557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6" y="523174"/>
            <a:ext cx="54908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normal forms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1975C-8144-443A-9CCF-4E29FE7F8A5C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Boyce-Codd normal form (BCNF)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 table is in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determinants are candidate keys.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Candidate keys are any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that can be designated as the </a:t>
            </a:r>
            <a:r>
              <a:rPr lang="en-GB" sz="1600" b="1" dirty="0">
                <a:solidFill>
                  <a:schemeClr val="tx1"/>
                </a:solidFill>
              </a:rPr>
              <a:t>primary key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BCNF</a:t>
            </a:r>
            <a:r>
              <a:rPr lang="en-GB" sz="1600" dirty="0">
                <a:solidFill>
                  <a:schemeClr val="tx1"/>
                </a:solidFill>
              </a:rPr>
              <a:t> can be thought of as a new style of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. It was introduced to cover situations that </a:t>
            </a:r>
            <a:r>
              <a:rPr lang="en-GB" sz="1600" b="1" dirty="0">
                <a:solidFill>
                  <a:schemeClr val="tx1"/>
                </a:solidFill>
              </a:rPr>
              <a:t>3NF </a:t>
            </a:r>
            <a:r>
              <a:rPr lang="en-GB" sz="1600" dirty="0">
                <a:solidFill>
                  <a:schemeClr val="tx1"/>
                </a:solidFill>
              </a:rPr>
              <a:t>does not address.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table</a:t>
            </a:r>
            <a:r>
              <a:rPr lang="en-GB" sz="1600" dirty="0">
                <a:solidFill>
                  <a:schemeClr val="tx1"/>
                </a:solidFill>
              </a:rPr>
              <a:t> that does not have multiple overlapping candidate keys is said to already be in </a:t>
            </a:r>
            <a:r>
              <a:rPr lang="en-GB" sz="1600" b="1" dirty="0">
                <a:solidFill>
                  <a:schemeClr val="tx1"/>
                </a:solidFill>
              </a:rPr>
              <a:t>BCNF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0EE35-9876-409D-93EE-18BC21B38DC4}"/>
              </a:ext>
            </a:extLst>
          </p:cNvPr>
          <p:cNvSpPr/>
          <p:nvPr/>
        </p:nvSpPr>
        <p:spPr>
          <a:xfrm>
            <a:off x="3193892" y="88265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F395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2NF</a:t>
            </a:r>
            <a:endParaRPr lang="en-US" sz="7200" b="1" cap="none" spc="0" dirty="0">
              <a:ln w="0"/>
              <a:solidFill>
                <a:srgbClr val="F3951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3C9DB-A566-4F36-9D5D-6C0EDFA2010D}"/>
              </a:ext>
            </a:extLst>
          </p:cNvPr>
          <p:cNvSpPr/>
          <p:nvPr/>
        </p:nvSpPr>
        <p:spPr>
          <a:xfrm>
            <a:off x="524027" y="882658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1NF</a:t>
            </a:r>
            <a:endParaRPr lang="en-US" sz="7200" b="1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891C98-1A4F-4BA8-844B-F7E150618656}"/>
              </a:ext>
            </a:extLst>
          </p:cNvPr>
          <p:cNvSpPr/>
          <p:nvPr/>
        </p:nvSpPr>
        <p:spPr>
          <a:xfrm>
            <a:off x="5839456" y="88265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3NF</a:t>
            </a:r>
            <a:endParaRPr lang="en-US" sz="7200" b="1" cap="none" spc="0" dirty="0">
              <a:ln w="0"/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60454462-2FF2-4BD6-AE3D-33EA5488EE5D}"/>
              </a:ext>
            </a:extLst>
          </p:cNvPr>
          <p:cNvSpPr/>
          <p:nvPr/>
        </p:nvSpPr>
        <p:spPr>
          <a:xfrm rot="5400000">
            <a:off x="3377568" y="-232403"/>
            <a:ext cx="1810033" cy="8065479"/>
          </a:xfrm>
          <a:prstGeom prst="uturnArrow">
            <a:avLst>
              <a:gd name="adj1" fmla="val 34472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rgbClr val="FFC000"/>
              </a:gs>
              <a:gs pos="53000">
                <a:srgbClr val="ED7D3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5C335-9A10-4F0D-AC43-D25ED987355C}"/>
              </a:ext>
            </a:extLst>
          </p:cNvPr>
          <p:cNvSpPr txBox="1"/>
          <p:nvPr/>
        </p:nvSpPr>
        <p:spPr>
          <a:xfrm>
            <a:off x="1130908" y="2967335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chemeClr val="bg1"/>
                </a:solidFill>
              </a:rPr>
              <a:t>Normalisation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91AE74-A64F-4FB1-A5AA-D490020061B0}"/>
              </a:ext>
            </a:extLst>
          </p:cNvPr>
          <p:cNvSpPr txBox="1"/>
          <p:nvPr/>
        </p:nvSpPr>
        <p:spPr>
          <a:xfrm>
            <a:off x="5835929" y="4673415"/>
            <a:ext cx="21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Boyce-Codd normal form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B304D4-BFDD-4B92-8DF1-209C179EBFF5}"/>
              </a:ext>
            </a:extLst>
          </p:cNvPr>
          <p:cNvSpPr/>
          <p:nvPr/>
        </p:nvSpPr>
        <p:spPr>
          <a:xfrm>
            <a:off x="5479582" y="5288340"/>
            <a:ext cx="29049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E15C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BCNF</a:t>
            </a:r>
            <a:endParaRPr lang="en-US" sz="7200" b="1" cap="none" spc="0" dirty="0">
              <a:ln w="0"/>
              <a:solidFill>
                <a:srgbClr val="E15C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A2EA6-AB23-44C9-8E73-403BF766232E}"/>
              </a:ext>
            </a:extLst>
          </p:cNvPr>
          <p:cNvSpPr txBox="1"/>
          <p:nvPr/>
        </p:nvSpPr>
        <p:spPr>
          <a:xfrm>
            <a:off x="441997" y="2212151"/>
            <a:ext cx="23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First normal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C747B-FEF0-41C2-9735-0A00D78B02F3}"/>
              </a:ext>
            </a:extLst>
          </p:cNvPr>
          <p:cNvSpPr txBox="1"/>
          <p:nvPr/>
        </p:nvSpPr>
        <p:spPr>
          <a:xfrm>
            <a:off x="2862730" y="2208943"/>
            <a:ext cx="272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Second normal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E217E-B6CB-48D9-A1FD-11F154DA5130}"/>
              </a:ext>
            </a:extLst>
          </p:cNvPr>
          <p:cNvSpPr txBox="1"/>
          <p:nvPr/>
        </p:nvSpPr>
        <p:spPr>
          <a:xfrm>
            <a:off x="5696372" y="2208943"/>
            <a:ext cx="24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Third normal form</a:t>
            </a:r>
          </a:p>
        </p:txBody>
      </p:sp>
    </p:spTree>
    <p:extLst>
      <p:ext uri="{BB962C8B-B14F-4D97-AF65-F5344CB8AC3E}">
        <p14:creationId xmlns:p14="http://schemas.microsoft.com/office/powerpoint/2010/main" val="1784052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6" y="523174"/>
            <a:ext cx="54908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normal forms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1975C-8144-443A-9CCF-4E29FE7F8A5C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Boyce-Codd normal form (BCNF)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 table is in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determinants are candidate keys.</a:t>
            </a:r>
          </a:p>
          <a:p>
            <a:pPr>
              <a:buClr>
                <a:schemeClr val="tx1"/>
              </a:buClr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Fourth normal form (4NF)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 table is in </a:t>
            </a:r>
            <a:r>
              <a:rPr lang="en-GB" sz="1600" b="1" dirty="0">
                <a:solidFill>
                  <a:schemeClr val="tx1"/>
                </a:solidFill>
              </a:rPr>
              <a:t>BCNF.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There are no multi-valued dependencies.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 multi-valued dependency occurs when, for each value in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A, there is a set of values for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B and C, but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B and C are not related.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0EE35-9876-409D-93EE-18BC21B38DC4}"/>
              </a:ext>
            </a:extLst>
          </p:cNvPr>
          <p:cNvSpPr/>
          <p:nvPr/>
        </p:nvSpPr>
        <p:spPr>
          <a:xfrm>
            <a:off x="3193892" y="88265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F395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2NF</a:t>
            </a:r>
            <a:endParaRPr lang="en-US" sz="7200" b="1" cap="none" spc="0" dirty="0">
              <a:ln w="0"/>
              <a:solidFill>
                <a:srgbClr val="F3951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3C9DB-A566-4F36-9D5D-6C0EDFA2010D}"/>
              </a:ext>
            </a:extLst>
          </p:cNvPr>
          <p:cNvSpPr/>
          <p:nvPr/>
        </p:nvSpPr>
        <p:spPr>
          <a:xfrm>
            <a:off x="524027" y="882658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1NF</a:t>
            </a:r>
            <a:endParaRPr lang="en-US" sz="7200" b="1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891C98-1A4F-4BA8-844B-F7E150618656}"/>
              </a:ext>
            </a:extLst>
          </p:cNvPr>
          <p:cNvSpPr/>
          <p:nvPr/>
        </p:nvSpPr>
        <p:spPr>
          <a:xfrm>
            <a:off x="5839456" y="88265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3NF</a:t>
            </a:r>
            <a:endParaRPr lang="en-US" sz="7200" b="1" cap="none" spc="0" dirty="0">
              <a:ln w="0"/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60454462-2FF2-4BD6-AE3D-33EA5488EE5D}"/>
              </a:ext>
            </a:extLst>
          </p:cNvPr>
          <p:cNvSpPr/>
          <p:nvPr/>
        </p:nvSpPr>
        <p:spPr>
          <a:xfrm rot="5400000">
            <a:off x="3377568" y="-232403"/>
            <a:ext cx="1810033" cy="8065479"/>
          </a:xfrm>
          <a:prstGeom prst="uturnArrow">
            <a:avLst>
              <a:gd name="adj1" fmla="val 34472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rgbClr val="FFC000"/>
              </a:gs>
              <a:gs pos="53000">
                <a:srgbClr val="ED7D3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5C335-9A10-4F0D-AC43-D25ED987355C}"/>
              </a:ext>
            </a:extLst>
          </p:cNvPr>
          <p:cNvSpPr txBox="1"/>
          <p:nvPr/>
        </p:nvSpPr>
        <p:spPr>
          <a:xfrm>
            <a:off x="1130908" y="2967335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chemeClr val="bg1"/>
                </a:solidFill>
              </a:rPr>
              <a:t>Normalisation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91AE74-A64F-4FB1-A5AA-D490020061B0}"/>
              </a:ext>
            </a:extLst>
          </p:cNvPr>
          <p:cNvSpPr txBox="1"/>
          <p:nvPr/>
        </p:nvSpPr>
        <p:spPr>
          <a:xfrm>
            <a:off x="5835929" y="4673415"/>
            <a:ext cx="21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Boyce-Codd normal form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B304D4-BFDD-4B92-8DF1-209C179EBFF5}"/>
              </a:ext>
            </a:extLst>
          </p:cNvPr>
          <p:cNvSpPr/>
          <p:nvPr/>
        </p:nvSpPr>
        <p:spPr>
          <a:xfrm>
            <a:off x="5479582" y="5288340"/>
            <a:ext cx="29049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E15C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BCNF</a:t>
            </a:r>
            <a:endParaRPr lang="en-US" sz="7200" b="1" cap="none" spc="0" dirty="0">
              <a:ln w="0"/>
              <a:solidFill>
                <a:srgbClr val="E15C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35CE8E-F281-411A-8055-50EFE4A675C2}"/>
              </a:ext>
            </a:extLst>
          </p:cNvPr>
          <p:cNvSpPr/>
          <p:nvPr/>
        </p:nvSpPr>
        <p:spPr>
          <a:xfrm>
            <a:off x="3113119" y="5288340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D843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4NF</a:t>
            </a:r>
            <a:endParaRPr lang="en-US" sz="7200" b="1" cap="none" spc="0" dirty="0">
              <a:ln w="0"/>
              <a:solidFill>
                <a:srgbClr val="D843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BA47C-2C0F-44EB-8AFE-11EAC31E046D}"/>
              </a:ext>
            </a:extLst>
          </p:cNvPr>
          <p:cNvSpPr txBox="1"/>
          <p:nvPr/>
        </p:nvSpPr>
        <p:spPr>
          <a:xfrm>
            <a:off x="441997" y="2212151"/>
            <a:ext cx="23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First normal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ADDBB-407B-4BD7-9634-26615689EB1E}"/>
              </a:ext>
            </a:extLst>
          </p:cNvPr>
          <p:cNvSpPr txBox="1"/>
          <p:nvPr/>
        </p:nvSpPr>
        <p:spPr>
          <a:xfrm>
            <a:off x="2862730" y="2208943"/>
            <a:ext cx="272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Second normal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8F0E7-5674-45C6-AD45-FE0A8FBD3909}"/>
              </a:ext>
            </a:extLst>
          </p:cNvPr>
          <p:cNvSpPr txBox="1"/>
          <p:nvPr/>
        </p:nvSpPr>
        <p:spPr>
          <a:xfrm>
            <a:off x="5696372" y="2208943"/>
            <a:ext cx="24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Third normal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4CDD7-40C0-4296-B93F-9975DB809074}"/>
              </a:ext>
            </a:extLst>
          </p:cNvPr>
          <p:cNvSpPr txBox="1"/>
          <p:nvPr/>
        </p:nvSpPr>
        <p:spPr>
          <a:xfrm>
            <a:off x="2879625" y="5029862"/>
            <a:ext cx="265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Fourth normal form</a:t>
            </a:r>
          </a:p>
        </p:txBody>
      </p:sp>
    </p:spTree>
    <p:extLst>
      <p:ext uri="{BB962C8B-B14F-4D97-AF65-F5344CB8AC3E}">
        <p14:creationId xmlns:p14="http://schemas.microsoft.com/office/powerpoint/2010/main" val="30397217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6" y="523174"/>
            <a:ext cx="54908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normal forms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1975C-8144-443A-9CCF-4E29FE7F8A5C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Boyce-Codd normal form (BCNF)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 table is in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determinants are candidate keys.</a:t>
            </a:r>
          </a:p>
          <a:p>
            <a:pPr>
              <a:buClr>
                <a:schemeClr val="tx1"/>
              </a:buClr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Fourth normal form (4NF)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 table is in </a:t>
            </a:r>
            <a:r>
              <a:rPr lang="en-GB" sz="1600" b="1" dirty="0">
                <a:solidFill>
                  <a:schemeClr val="tx1"/>
                </a:solidFill>
              </a:rPr>
              <a:t>BCNF.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There are no multi-valued dependencies.</a:t>
            </a:r>
          </a:p>
          <a:p>
            <a:pPr>
              <a:buClr>
                <a:schemeClr val="tx1"/>
              </a:buClr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Fifth normal form (5NF)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 table is in </a:t>
            </a:r>
            <a:r>
              <a:rPr lang="en-GB" sz="1600" b="1" dirty="0">
                <a:solidFill>
                  <a:schemeClr val="tx1"/>
                </a:solidFill>
              </a:rPr>
              <a:t>4NF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There are no cyclic dependencies.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A cyclic dependency occurs only when you have a multi-field </a:t>
            </a:r>
            <a:r>
              <a:rPr lang="en-GB" sz="1600" b="1" dirty="0">
                <a:solidFill>
                  <a:schemeClr val="tx1"/>
                </a:solidFill>
              </a:rPr>
              <a:t>primary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key</a:t>
            </a:r>
            <a:r>
              <a:rPr lang="en-GB" sz="1600" dirty="0">
                <a:solidFill>
                  <a:schemeClr val="tx1"/>
                </a:solidFill>
              </a:rPr>
              <a:t> consisting of three or more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For example, let’s say your </a:t>
            </a:r>
            <a:r>
              <a:rPr lang="en-GB" sz="1600" b="1" dirty="0">
                <a:solidFill>
                  <a:schemeClr val="tx1"/>
                </a:solidFill>
              </a:rPr>
              <a:t>primary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key</a:t>
            </a:r>
            <a:r>
              <a:rPr lang="en-GB" sz="1600" dirty="0">
                <a:solidFill>
                  <a:schemeClr val="tx1"/>
                </a:solidFill>
              </a:rPr>
              <a:t> consists of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A, B and C. A cyclic dependency would arise if the values in those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were related in pairs of A and B, B and C and A and C.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0EE35-9876-409D-93EE-18BC21B38DC4}"/>
              </a:ext>
            </a:extLst>
          </p:cNvPr>
          <p:cNvSpPr/>
          <p:nvPr/>
        </p:nvSpPr>
        <p:spPr>
          <a:xfrm>
            <a:off x="3193892" y="88265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F395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2NF</a:t>
            </a:r>
            <a:endParaRPr lang="en-US" sz="7200" b="1" cap="none" spc="0" dirty="0">
              <a:ln w="0"/>
              <a:solidFill>
                <a:srgbClr val="F3951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3C9DB-A566-4F36-9D5D-6C0EDFA2010D}"/>
              </a:ext>
            </a:extLst>
          </p:cNvPr>
          <p:cNvSpPr/>
          <p:nvPr/>
        </p:nvSpPr>
        <p:spPr>
          <a:xfrm>
            <a:off x="524027" y="882658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1NF</a:t>
            </a:r>
            <a:endParaRPr lang="en-US" sz="7200" b="1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891C98-1A4F-4BA8-844B-F7E150618656}"/>
              </a:ext>
            </a:extLst>
          </p:cNvPr>
          <p:cNvSpPr/>
          <p:nvPr/>
        </p:nvSpPr>
        <p:spPr>
          <a:xfrm>
            <a:off x="5839456" y="88265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3NF</a:t>
            </a:r>
            <a:endParaRPr lang="en-US" sz="7200" b="1" cap="none" spc="0" dirty="0">
              <a:ln w="0"/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60454462-2FF2-4BD6-AE3D-33EA5488EE5D}"/>
              </a:ext>
            </a:extLst>
          </p:cNvPr>
          <p:cNvSpPr/>
          <p:nvPr/>
        </p:nvSpPr>
        <p:spPr>
          <a:xfrm rot="5400000">
            <a:off x="3377568" y="-232403"/>
            <a:ext cx="1810033" cy="8065479"/>
          </a:xfrm>
          <a:prstGeom prst="uturnArrow">
            <a:avLst>
              <a:gd name="adj1" fmla="val 34472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rgbClr val="FFC000"/>
              </a:gs>
              <a:gs pos="53000">
                <a:srgbClr val="ED7D3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5C335-9A10-4F0D-AC43-D25ED987355C}"/>
              </a:ext>
            </a:extLst>
          </p:cNvPr>
          <p:cNvSpPr txBox="1"/>
          <p:nvPr/>
        </p:nvSpPr>
        <p:spPr>
          <a:xfrm>
            <a:off x="1130908" y="2967335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chemeClr val="bg1"/>
                </a:solidFill>
              </a:rPr>
              <a:t>Normalisation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817D3D-E343-4E63-8D95-104E40D15017}"/>
              </a:ext>
            </a:extLst>
          </p:cNvPr>
          <p:cNvSpPr txBox="1"/>
          <p:nvPr/>
        </p:nvSpPr>
        <p:spPr>
          <a:xfrm>
            <a:off x="2879625" y="5029862"/>
            <a:ext cx="265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Fourth normal form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5E0671-DE6A-481D-818E-CF86F8E98D57}"/>
              </a:ext>
            </a:extLst>
          </p:cNvPr>
          <p:cNvSpPr txBox="1"/>
          <p:nvPr/>
        </p:nvSpPr>
        <p:spPr>
          <a:xfrm>
            <a:off x="421237" y="5029861"/>
            <a:ext cx="239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Fifth normal form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B304D4-BFDD-4B92-8DF1-209C179EBFF5}"/>
              </a:ext>
            </a:extLst>
          </p:cNvPr>
          <p:cNvSpPr/>
          <p:nvPr/>
        </p:nvSpPr>
        <p:spPr>
          <a:xfrm>
            <a:off x="5479582" y="5288340"/>
            <a:ext cx="29049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E15C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BCNF</a:t>
            </a:r>
            <a:endParaRPr lang="en-US" sz="7200" b="1" cap="none" spc="0" dirty="0">
              <a:ln w="0"/>
              <a:solidFill>
                <a:srgbClr val="E15C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35CE8E-F281-411A-8055-50EFE4A675C2}"/>
              </a:ext>
            </a:extLst>
          </p:cNvPr>
          <p:cNvSpPr/>
          <p:nvPr/>
        </p:nvSpPr>
        <p:spPr>
          <a:xfrm>
            <a:off x="3113119" y="5288340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D843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4NF</a:t>
            </a:r>
            <a:endParaRPr lang="en-US" sz="7200" b="1" cap="none" spc="0" dirty="0">
              <a:ln w="0"/>
              <a:solidFill>
                <a:srgbClr val="D843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358CEE-FBD3-4091-8D34-3C3F0635E621}"/>
              </a:ext>
            </a:extLst>
          </p:cNvPr>
          <p:cNvSpPr/>
          <p:nvPr/>
        </p:nvSpPr>
        <p:spPr>
          <a:xfrm>
            <a:off x="524027" y="5288340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5NF</a:t>
            </a:r>
            <a:endParaRPr lang="en-US" sz="7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23246-3079-4D7C-9484-B07ED05E3430}"/>
              </a:ext>
            </a:extLst>
          </p:cNvPr>
          <p:cNvSpPr txBox="1"/>
          <p:nvPr/>
        </p:nvSpPr>
        <p:spPr>
          <a:xfrm>
            <a:off x="441997" y="2212151"/>
            <a:ext cx="23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First normal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FB2DE-2939-4EA2-AAD4-BB5255B05BAE}"/>
              </a:ext>
            </a:extLst>
          </p:cNvPr>
          <p:cNvSpPr txBox="1"/>
          <p:nvPr/>
        </p:nvSpPr>
        <p:spPr>
          <a:xfrm>
            <a:off x="2862730" y="2208943"/>
            <a:ext cx="272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Second normal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A8883-3CAE-40AA-9B53-ED6B3452F978}"/>
              </a:ext>
            </a:extLst>
          </p:cNvPr>
          <p:cNvSpPr txBox="1"/>
          <p:nvPr/>
        </p:nvSpPr>
        <p:spPr>
          <a:xfrm>
            <a:off x="5696372" y="2208943"/>
            <a:ext cx="24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Third normal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543B7-A346-4CAD-8938-D4A8C66F5429}"/>
              </a:ext>
            </a:extLst>
          </p:cNvPr>
          <p:cNvSpPr txBox="1"/>
          <p:nvPr/>
        </p:nvSpPr>
        <p:spPr>
          <a:xfrm>
            <a:off x="5835929" y="4673415"/>
            <a:ext cx="21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Boyce-Codd normal form</a:t>
            </a:r>
          </a:p>
        </p:txBody>
      </p:sp>
    </p:spTree>
    <p:extLst>
      <p:ext uri="{BB962C8B-B14F-4D97-AF65-F5344CB8AC3E}">
        <p14:creationId xmlns:p14="http://schemas.microsoft.com/office/powerpoint/2010/main" val="1108892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6" y="523174"/>
            <a:ext cx="549081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all too much!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1975C-8144-443A-9CCF-4E29FE7F8A5C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 truth is, there are times when you might want to break the rules or </a:t>
            </a:r>
            <a:r>
              <a:rPr lang="en-GB" sz="1600" b="1" dirty="0">
                <a:solidFill>
                  <a:schemeClr val="tx1"/>
                </a:solidFill>
              </a:rPr>
              <a:t>denormalise</a:t>
            </a:r>
            <a:r>
              <a:rPr lang="en-GB" sz="1600" dirty="0">
                <a:solidFill>
                  <a:schemeClr val="tx1"/>
                </a:solidFill>
              </a:rPr>
              <a:t> your data.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You may sometimes want to put the data in two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back into one </a:t>
            </a:r>
            <a:r>
              <a:rPr lang="en-GB" sz="1600" b="1" dirty="0">
                <a:solidFill>
                  <a:schemeClr val="tx1"/>
                </a:solidFill>
              </a:rPr>
              <a:t>denormalised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table </a:t>
            </a:r>
            <a:r>
              <a:rPr lang="en-GB" sz="1600" dirty="0">
                <a:solidFill>
                  <a:schemeClr val="tx1"/>
                </a:solidFill>
              </a:rPr>
              <a:t>or store fields that break the rules.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 reasons behind this are often performance-related – e.g., improving the speed at which queries run.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This would be a conscious decision and represents one of the beauties of </a:t>
            </a:r>
            <a:r>
              <a:rPr lang="en-GB" sz="1600" b="1" dirty="0">
                <a:solidFill>
                  <a:schemeClr val="tx1"/>
                </a:solidFill>
              </a:rPr>
              <a:t>normalisation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Properly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tables</a:t>
            </a:r>
            <a:r>
              <a:rPr lang="en-GB" sz="1600" dirty="0">
                <a:solidFill>
                  <a:schemeClr val="tx1"/>
                </a:solidFill>
              </a:rPr>
              <a:t> can always be put back together with no loss or gain of data.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67D34D96-4F11-4984-B45C-1DA5F4C2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88" y="740229"/>
            <a:ext cx="7241812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15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The concept of splitting tables in a database and arranging the data to move it from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 is called </a:t>
            </a:r>
            <a:r>
              <a:rPr lang="en-GB" sz="1600" b="1" dirty="0">
                <a:solidFill>
                  <a:schemeClr val="tx1"/>
                </a:solidFill>
              </a:rPr>
              <a:t>normalisation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You need to be able to design a simple database up to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>
                <a:solidFill>
                  <a:schemeClr val="tx1"/>
                </a:solidFill>
              </a:rPr>
              <a:t>You also need to understand and be able to apply the criteria for </a:t>
            </a:r>
            <a:r>
              <a:rPr lang="en-GB" sz="1600" b="1" dirty="0">
                <a:solidFill>
                  <a:schemeClr val="tx1"/>
                </a:solidFill>
              </a:rPr>
              <a:t>1NF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b="1" dirty="0">
                <a:solidFill>
                  <a:schemeClr val="tx1"/>
                </a:solidFill>
              </a:rPr>
              <a:t>2NF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>
                <a:solidFill>
                  <a:schemeClr val="tx1"/>
                </a:solidFill>
              </a:rPr>
              <a:t>3NF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499731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normalisation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FAF1F-27D4-4435-A69B-FA0E15A7E552}"/>
              </a:ext>
            </a:extLst>
          </p:cNvPr>
          <p:cNvSpPr txBox="1"/>
          <p:nvPr/>
        </p:nvSpPr>
        <p:spPr>
          <a:xfrm>
            <a:off x="439458" y="2736068"/>
            <a:ext cx="235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First normal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103D2-7C69-4ADC-BF5F-89060EB894FE}"/>
              </a:ext>
            </a:extLst>
          </p:cNvPr>
          <p:cNvSpPr txBox="1"/>
          <p:nvPr/>
        </p:nvSpPr>
        <p:spPr>
          <a:xfrm>
            <a:off x="2922695" y="2736067"/>
            <a:ext cx="272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Second normal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12EF3-5EA0-4465-AE1F-3611A4583529}"/>
              </a:ext>
            </a:extLst>
          </p:cNvPr>
          <p:cNvSpPr txBox="1"/>
          <p:nvPr/>
        </p:nvSpPr>
        <p:spPr>
          <a:xfrm>
            <a:off x="5702090" y="2736067"/>
            <a:ext cx="24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Third normal form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A7F1C-381C-42F2-A82A-B491501A1364}"/>
              </a:ext>
            </a:extLst>
          </p:cNvPr>
          <p:cNvSpPr/>
          <p:nvPr/>
        </p:nvSpPr>
        <p:spPr>
          <a:xfrm>
            <a:off x="3193891" y="135890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2NF</a:t>
            </a:r>
            <a:endParaRPr lang="en-US" sz="72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A4E78-0F13-4980-BF0B-BF21E1E606B9}"/>
              </a:ext>
            </a:extLst>
          </p:cNvPr>
          <p:cNvSpPr/>
          <p:nvPr/>
        </p:nvSpPr>
        <p:spPr>
          <a:xfrm>
            <a:off x="524026" y="1358908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1NF</a:t>
            </a:r>
            <a:endParaRPr lang="en-US" sz="7200" b="1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20310-7001-4870-9392-087A9A213868}"/>
              </a:ext>
            </a:extLst>
          </p:cNvPr>
          <p:cNvSpPr/>
          <p:nvPr/>
        </p:nvSpPr>
        <p:spPr>
          <a:xfrm>
            <a:off x="5839455" y="1358907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3NF</a:t>
            </a:r>
            <a:endParaRPr lang="en-US" sz="7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8C3EB9F-45AB-4112-BA70-D9E0DEA1987A}"/>
              </a:ext>
            </a:extLst>
          </p:cNvPr>
          <p:cNvSpPr/>
          <p:nvPr/>
        </p:nvSpPr>
        <p:spPr>
          <a:xfrm>
            <a:off x="176565" y="3294989"/>
            <a:ext cx="8243535" cy="1764792"/>
          </a:xfrm>
          <a:prstGeom prst="rightArrow">
            <a:avLst>
              <a:gd name="adj1" fmla="val 50000"/>
              <a:gd name="adj2" fmla="val 41364"/>
            </a:avLst>
          </a:prstGeom>
          <a:gradFill flip="none" rotWithShape="1">
            <a:gsLst>
              <a:gs pos="0">
                <a:srgbClr val="FFC000"/>
              </a:gs>
              <a:gs pos="53000">
                <a:schemeClr val="accent2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600" dirty="0"/>
              <a:t>Normalisation</a:t>
            </a:r>
            <a:endParaRPr lang="en-GB" b="1" spc="600" dirty="0"/>
          </a:p>
        </p:txBody>
      </p:sp>
    </p:spTree>
    <p:extLst>
      <p:ext uri="{BB962C8B-B14F-4D97-AF65-F5344CB8AC3E}">
        <p14:creationId xmlns:p14="http://schemas.microsoft.com/office/powerpoint/2010/main" val="296017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0NF (flat file before any normalisation)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Group 341">
            <a:extLst>
              <a:ext uri="{FF2B5EF4-FFF2-40B4-BE49-F238E27FC236}">
                <a16:creationId xmlns:a16="http://schemas.microsoft.com/office/drawing/2014/main" id="{EA03B48C-317D-42ED-9B7E-6E86D7D2A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10856"/>
              </p:ext>
            </p:extLst>
          </p:nvPr>
        </p:nvGraphicFramePr>
        <p:xfrm>
          <a:off x="1274488" y="2526090"/>
          <a:ext cx="6148237" cy="3139300"/>
        </p:xfrm>
        <a:graphic>
          <a:graphicData uri="http://schemas.openxmlformats.org/drawingml/2006/table">
            <a:tbl>
              <a:tblPr/>
              <a:tblGrid>
                <a:gridCol w="14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JHA, 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SRU, Simon Russel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53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00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To get to </a:t>
            </a:r>
            <a:r>
              <a:rPr lang="en-GB" sz="1600" b="1" dirty="0">
                <a:solidFill>
                  <a:schemeClr val="tx1"/>
                </a:solidFill>
              </a:rPr>
              <a:t>first normal form (1NF), </a:t>
            </a:r>
            <a:r>
              <a:rPr lang="en-GB" sz="1600" dirty="0">
                <a:solidFill>
                  <a:schemeClr val="tx1"/>
                </a:solidFill>
              </a:rPr>
              <a:t>a table should follow five rules:</a:t>
            </a:r>
            <a:endParaRPr lang="en-GB" sz="16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All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must be unique.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from the same </a:t>
            </a:r>
            <a:r>
              <a:rPr lang="en-GB" sz="1600" b="1" dirty="0">
                <a:solidFill>
                  <a:schemeClr val="tx1"/>
                </a:solidFill>
              </a:rPr>
              <a:t>domain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Values in </a:t>
            </a:r>
            <a:r>
              <a:rPr lang="en-GB" sz="1600" b="1" dirty="0">
                <a:solidFill>
                  <a:schemeClr val="tx1"/>
                </a:solidFill>
              </a:rPr>
              <a:t>fields</a:t>
            </a:r>
            <a:r>
              <a:rPr lang="en-GB" sz="1600" dirty="0">
                <a:solidFill>
                  <a:schemeClr val="tx1"/>
                </a:solidFill>
              </a:rPr>
              <a:t> should be atomic.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No two </a:t>
            </a:r>
            <a:r>
              <a:rPr lang="en-GB" sz="1600" b="1" dirty="0">
                <a:solidFill>
                  <a:schemeClr val="tx1"/>
                </a:solidFill>
              </a:rPr>
              <a:t>records</a:t>
            </a:r>
            <a:r>
              <a:rPr lang="en-GB" sz="1600" dirty="0">
                <a:solidFill>
                  <a:schemeClr val="tx1"/>
                </a:solidFill>
              </a:rPr>
              <a:t> can be identical.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</a:rPr>
              <a:t>Each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table </a:t>
            </a:r>
            <a:r>
              <a:rPr lang="en-GB" sz="1600" b="0" i="0" dirty="0">
                <a:solidFill>
                  <a:srgbClr val="222222"/>
                </a:solidFill>
                <a:effectLst/>
              </a:rPr>
              <a:t>needs a </a:t>
            </a:r>
            <a:r>
              <a:rPr lang="en-GB" sz="1600" b="1" i="0" dirty="0">
                <a:solidFill>
                  <a:srgbClr val="222222"/>
                </a:solidFill>
                <a:effectLst/>
              </a:rPr>
              <a:t>primary key</a:t>
            </a:r>
            <a:r>
              <a:rPr lang="en-GB" sz="1600" i="0" dirty="0">
                <a:solidFill>
                  <a:srgbClr val="222222"/>
                </a:solidFill>
                <a:effectLst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spcBef>
                <a:spcPct val="20000"/>
              </a:spcBef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We do this to avoid confusion when we come to retrieve or perform any other action on the stored data.</a:t>
            </a:r>
          </a:p>
          <a:p>
            <a:pPr marL="285750" indent="-28575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GB" sz="1600" dirty="0">
                <a:solidFill>
                  <a:schemeClr val="tx1"/>
                </a:solidFill>
              </a:rPr>
              <a:t>All our </a:t>
            </a:r>
            <a:r>
              <a:rPr lang="en-GB" sz="1600" b="1" dirty="0">
                <a:solidFill>
                  <a:schemeClr val="tx1"/>
                </a:solidFill>
              </a:rPr>
              <a:t>field</a:t>
            </a:r>
            <a:r>
              <a:rPr lang="en-GB" sz="1600" dirty="0">
                <a:solidFill>
                  <a:schemeClr val="tx1"/>
                </a:solidFill>
              </a:rPr>
              <a:t> names are unique, so this rule has been met.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1386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Normalisation – 1NF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B4BF-25EA-4272-A2A7-14A18EC0FB62}"/>
              </a:ext>
            </a:extLst>
          </p:cNvPr>
          <p:cNvSpPr txBox="1"/>
          <p:nvPr/>
        </p:nvSpPr>
        <p:spPr>
          <a:xfrm>
            <a:off x="176564" y="1075981"/>
            <a:ext cx="8344087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800" dirty="0"/>
              <a:t>A database for storing students' details</a:t>
            </a:r>
          </a:p>
          <a:p>
            <a:pPr algn="l" eaLnBrk="1" hangingPunct="1">
              <a:spcBef>
                <a:spcPct val="20000"/>
              </a:spcBef>
            </a:pPr>
            <a:endParaRPr lang="en-GB" sz="800" dirty="0"/>
          </a:p>
          <a:p>
            <a:pPr>
              <a:spcBef>
                <a:spcPct val="20000"/>
              </a:spcBef>
            </a:pPr>
            <a:r>
              <a:rPr lang="en-GB" sz="1500" dirty="0">
                <a:solidFill>
                  <a:srgbClr val="FF0000"/>
                </a:solidFill>
                <a:latin typeface="Consolas" panose="020B0609020204030204" pitchFamily="49" charset="0"/>
              </a:rPr>
              <a:t>STUDENT (name, date of birth, gender, course number, course name, lecturer)</a:t>
            </a:r>
          </a:p>
          <a:p>
            <a:pPr algn="l" eaLnBrk="1" hangingPunct="1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6" name="Group 341">
            <a:extLst>
              <a:ext uri="{FF2B5EF4-FFF2-40B4-BE49-F238E27FC236}">
                <a16:creationId xmlns:a16="http://schemas.microsoft.com/office/drawing/2014/main" id="{EA03B48C-317D-42ED-9B7E-6E86D7D2A4CF}"/>
              </a:ext>
            </a:extLst>
          </p:cNvPr>
          <p:cNvGraphicFramePr>
            <a:graphicFrameLocks noGrp="1"/>
          </p:cNvGraphicFramePr>
          <p:nvPr/>
        </p:nvGraphicFramePr>
        <p:xfrm>
          <a:off x="1274488" y="2526090"/>
          <a:ext cx="6148237" cy="3139300"/>
        </p:xfrm>
        <a:graphic>
          <a:graphicData uri="http://schemas.openxmlformats.org/drawingml/2006/table">
            <a:tbl>
              <a:tblPr/>
              <a:tblGrid>
                <a:gridCol w="14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birth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number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name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lecturer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Tony Gibbons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15/02/1979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 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 Robinson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14/03/1980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Claire Matthews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21/05/1974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F451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P554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JHA, James Hayes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Alfred Pillar-Hofman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22/03/1982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H544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J390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 lit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CSA, Craig Sargent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SRU, Simon Russel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Applegate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01/02/1978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Q947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G403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J564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Drama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AOH, Austin O’Harel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LCO,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Linda Cox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0" marR="9143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535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4BA411-3D6F-467B-B160-6630DBDF0612}"/>
              </a:ext>
            </a:extLst>
          </p:cNvPr>
          <p:cNvSpPr/>
          <p:nvPr/>
        </p:nvSpPr>
        <p:spPr>
          <a:xfrm>
            <a:off x="8520651" y="1666875"/>
            <a:ext cx="3529637" cy="2286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54F55-37AD-4D30-9EC1-3BC8D2FA6652}"/>
              </a:ext>
            </a:extLst>
          </p:cNvPr>
          <p:cNvSpPr/>
          <p:nvPr/>
        </p:nvSpPr>
        <p:spPr>
          <a:xfrm>
            <a:off x="1284013" y="2535615"/>
            <a:ext cx="6138712" cy="36951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4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8209</TotalTime>
  <Words>12758</Words>
  <Application>Microsoft Office PowerPoint</Application>
  <PresentationFormat>Widescreen</PresentationFormat>
  <Paragraphs>4812</Paragraphs>
  <Slides>65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Century Gothic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640</cp:revision>
  <dcterms:created xsi:type="dcterms:W3CDTF">2019-10-14T15:21:06Z</dcterms:created>
  <dcterms:modified xsi:type="dcterms:W3CDTF">2021-02-10T13:15:44Z</dcterms:modified>
</cp:coreProperties>
</file>