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2927E"/>
    <a:srgbClr val="FF999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8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11/08/2016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11/08/2016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11/08/2016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11/08/2016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11/08/2016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11/08/2016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11/08/2016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11/08/2016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11/08/2016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11/08/2016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11/08/2016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11/08/2016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>
                <a:solidFill>
                  <a:srgbClr val="C00000"/>
                </a:solidFill>
              </a:rPr>
              <a:t>Object-oriented languages with an understanding of classes, objects, methods, attributes, inheritance, encapsulation and polymorphism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Types of programming language 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0844" y="1428052"/>
            <a:ext cx="1189816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/>
              <a:t>What OOP concept is this diagram showing?  Can you explain it to someone else?</a:t>
            </a:r>
            <a:endParaRPr lang="en-GB" sz="16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1474627" y="5623506"/>
            <a:ext cx="478528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solidFill>
                  <a:schemeClr val="accent2"/>
                </a:solidFill>
                <a:latin typeface="Consolas" panose="020B0609020204030204" pitchFamily="49" charset="0"/>
              </a:rPr>
              <a:t>For</a:t>
            </a:r>
            <a:r>
              <a:rPr lang="en-GB" sz="1600" dirty="0">
                <a:solidFill>
                  <a:srgbClr val="00B0F0"/>
                </a:solidFill>
                <a:latin typeface="Consolas" panose="020B0609020204030204" pitchFamily="49" charset="0"/>
              </a:rPr>
              <a:t> </a:t>
            </a:r>
            <a:r>
              <a:rPr lang="en-GB" sz="1600" dirty="0">
                <a:latin typeface="Consolas" panose="020B0609020204030204" pitchFamily="49" charset="0"/>
              </a:rPr>
              <a:t>counter = 0 </a:t>
            </a:r>
            <a:r>
              <a:rPr lang="en-GB" sz="1600" dirty="0">
                <a:solidFill>
                  <a:schemeClr val="accent2"/>
                </a:solidFill>
                <a:latin typeface="Consolas" panose="020B0609020204030204" pitchFamily="49" charset="0"/>
              </a:rPr>
              <a:t>to</a:t>
            </a:r>
            <a:r>
              <a:rPr lang="en-GB" sz="1600" dirty="0">
                <a:solidFill>
                  <a:srgbClr val="00B0F0"/>
                </a:solidFill>
                <a:latin typeface="Consolas" panose="020B0609020204030204" pitchFamily="49" charset="0"/>
              </a:rPr>
              <a:t> </a:t>
            </a:r>
            <a:r>
              <a:rPr lang="en-GB" sz="1600" dirty="0">
                <a:latin typeface="Consolas" panose="020B0609020204030204" pitchFamily="49" charset="0"/>
              </a:rPr>
              <a:t>3</a:t>
            </a:r>
          </a:p>
          <a:p>
            <a:r>
              <a:rPr lang="en-GB" sz="1600" dirty="0">
                <a:solidFill>
                  <a:srgbClr val="00B0F0"/>
                </a:solidFill>
                <a:latin typeface="Consolas" panose="020B0609020204030204" pitchFamily="49" charset="0"/>
              </a:rPr>
              <a:t>   </a:t>
            </a:r>
            <a:r>
              <a:rPr lang="en-GB" sz="1600" dirty="0">
                <a:solidFill>
                  <a:schemeClr val="accent2"/>
                </a:solidFill>
                <a:latin typeface="Consolas" panose="020B0609020204030204" pitchFamily="49" charset="0"/>
              </a:rPr>
              <a:t>print</a:t>
            </a:r>
            <a:r>
              <a:rPr lang="en-GB" sz="1600" dirty="0">
                <a:latin typeface="Consolas" panose="020B0609020204030204" pitchFamily="49" charset="0"/>
              </a:rPr>
              <a:t>(</a:t>
            </a:r>
            <a:r>
              <a:rPr lang="en-GB" sz="1600" dirty="0" err="1">
                <a:latin typeface="Consolas" panose="020B0609020204030204" pitchFamily="49" charset="0"/>
              </a:rPr>
              <a:t>animalArray</a:t>
            </a:r>
            <a:r>
              <a:rPr lang="en-GB" sz="1600" dirty="0">
                <a:latin typeface="Consolas" panose="020B0609020204030204" pitchFamily="49" charset="0"/>
              </a:rPr>
              <a:t>[counter].</a:t>
            </a:r>
            <a:r>
              <a:rPr lang="en-GB" sz="1600" dirty="0" err="1">
                <a:latin typeface="Consolas" panose="020B0609020204030204" pitchFamily="49" charset="0"/>
              </a:rPr>
              <a:t>makeSound</a:t>
            </a:r>
            <a:r>
              <a:rPr lang="en-GB" sz="1600" dirty="0">
                <a:latin typeface="Consolas" panose="020B0609020204030204" pitchFamily="49" charset="0"/>
              </a:rPr>
              <a:t>()</a:t>
            </a:r>
          </a:p>
          <a:p>
            <a:r>
              <a:rPr lang="en-GB" sz="1600" dirty="0">
                <a:solidFill>
                  <a:schemeClr val="accent2"/>
                </a:solidFill>
                <a:latin typeface="Consolas" panose="020B0609020204030204" pitchFamily="49" charset="0"/>
              </a:rPr>
              <a:t>Next</a:t>
            </a:r>
          </a:p>
        </p:txBody>
      </p:sp>
      <p:grpSp>
        <p:nvGrpSpPr>
          <p:cNvPr id="22" name="Group 21"/>
          <p:cNvGrpSpPr/>
          <p:nvPr/>
        </p:nvGrpSpPr>
        <p:grpSpPr>
          <a:xfrm>
            <a:off x="1572064" y="1857927"/>
            <a:ext cx="8995720" cy="3407080"/>
            <a:chOff x="1290782" y="1792024"/>
            <a:chExt cx="8995720" cy="3407080"/>
          </a:xfrm>
        </p:grpSpPr>
        <p:grpSp>
          <p:nvGrpSpPr>
            <p:cNvPr id="18" name="Group 17"/>
            <p:cNvGrpSpPr/>
            <p:nvPr/>
          </p:nvGrpSpPr>
          <p:grpSpPr>
            <a:xfrm>
              <a:off x="1293341" y="2331307"/>
              <a:ext cx="8993161" cy="2867797"/>
              <a:chOff x="1293341" y="2331307"/>
              <a:chExt cx="8993161" cy="2867797"/>
            </a:xfrm>
          </p:grpSpPr>
          <p:pic>
            <p:nvPicPr>
              <p:cNvPr id="4" name="Picture 3" descr="Cartoon Cat Sitting - vector Clip Art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017576" y="2476009"/>
                <a:ext cx="1550041" cy="1761880"/>
              </a:xfrm>
              <a:prstGeom prst="rect">
                <a:avLst/>
              </a:prstGeom>
            </p:spPr>
          </p:pic>
          <p:pic>
            <p:nvPicPr>
              <p:cNvPr id="5" name="Picture 4" descr="Dog Cartoon Free Stock Photo - Public Domain Pictures"/>
              <p:cNvPicPr>
                <a:picLocks noChangeAspect="1"/>
              </p:cNvPicPr>
              <p:nvPr/>
            </p:nvPicPr>
            <p:blipFill rotWithShape="1">
              <a:blip r:embed="rId3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6515" t="1871" r="13718" b="674"/>
              <a:stretch/>
            </p:blipFill>
            <p:spPr>
              <a:xfrm>
                <a:off x="5378630" y="2582875"/>
                <a:ext cx="1103871" cy="1799960"/>
              </a:xfrm>
              <a:prstGeom prst="rect">
                <a:avLst/>
              </a:prstGeom>
            </p:spPr>
          </p:pic>
          <p:pic>
            <p:nvPicPr>
              <p:cNvPr id="6" name="Picture 5" descr="... bird by ruthirsty - A funny-looking orange cartoon bird with big eyes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984995" y="2537314"/>
                <a:ext cx="1475953" cy="1643948"/>
              </a:xfrm>
              <a:prstGeom prst="rect">
                <a:avLst/>
              </a:prstGeom>
            </p:spPr>
          </p:pic>
          <p:sp>
            <p:nvSpPr>
              <p:cNvPr id="8" name="Rectangle 7"/>
              <p:cNvSpPr/>
              <p:nvPr/>
            </p:nvSpPr>
            <p:spPr>
              <a:xfrm>
                <a:off x="1950442" y="3356949"/>
                <a:ext cx="1556951" cy="247135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200" dirty="0"/>
                  <a:t>Cat </a:t>
                </a:r>
                <a:r>
                  <a:rPr lang="en-GB" sz="1200" dirty="0" err="1"/>
                  <a:t>inherts</a:t>
                </a:r>
                <a:r>
                  <a:rPr lang="en-GB" sz="1200" dirty="0"/>
                  <a:t> Animal</a:t>
                </a:r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5069713" y="3398421"/>
                <a:ext cx="1556951" cy="247135"/>
              </a:xfrm>
              <a:prstGeom prst="rect">
                <a:avLst/>
              </a:prstGeom>
              <a:solidFill>
                <a:srgbClr val="92927E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200" dirty="0"/>
                  <a:t>Dog </a:t>
                </a:r>
                <a:r>
                  <a:rPr lang="en-GB" sz="1200" dirty="0" err="1"/>
                  <a:t>inherts</a:t>
                </a:r>
                <a:r>
                  <a:rPr lang="en-GB" sz="1200" dirty="0"/>
                  <a:t> Animal</a:t>
                </a:r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7944495" y="3378327"/>
                <a:ext cx="1556951" cy="247135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200" dirty="0"/>
                  <a:t>Bird </a:t>
                </a:r>
                <a:r>
                  <a:rPr lang="en-GB" sz="1200" dirty="0" err="1"/>
                  <a:t>inherts</a:t>
                </a:r>
                <a:r>
                  <a:rPr lang="en-GB" sz="1200" dirty="0"/>
                  <a:t> Animal</a:t>
                </a:r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1567107" y="4341363"/>
                <a:ext cx="2563522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200" dirty="0">
                    <a:solidFill>
                      <a:srgbClr val="00B0F0"/>
                    </a:solidFill>
                    <a:latin typeface="Consolas" panose="020B0609020204030204" pitchFamily="49" charset="0"/>
                  </a:rPr>
                  <a:t>public</a:t>
                </a:r>
                <a:r>
                  <a:rPr lang="en-GB" sz="1200" dirty="0">
                    <a:latin typeface="Consolas" panose="020B0609020204030204" pitchFamily="49" charset="0"/>
                  </a:rPr>
                  <a:t> </a:t>
                </a:r>
                <a:r>
                  <a:rPr lang="en-GB" sz="1200" dirty="0">
                    <a:solidFill>
                      <a:srgbClr val="C00000"/>
                    </a:solidFill>
                    <a:latin typeface="Consolas" panose="020B0609020204030204" pitchFamily="49" charset="0"/>
                  </a:rPr>
                  <a:t>procedure</a:t>
                </a:r>
                <a:r>
                  <a:rPr lang="en-GB" sz="1200" dirty="0">
                    <a:latin typeface="Consolas" panose="020B0609020204030204" pitchFamily="49" charset="0"/>
                  </a:rPr>
                  <a:t> </a:t>
                </a:r>
                <a:r>
                  <a:rPr lang="en-GB" sz="1200" dirty="0" err="1">
                    <a:latin typeface="Consolas" panose="020B0609020204030204" pitchFamily="49" charset="0"/>
                  </a:rPr>
                  <a:t>makeSound</a:t>
                </a:r>
                <a:r>
                  <a:rPr lang="en-GB" sz="1200" dirty="0">
                    <a:latin typeface="Consolas" panose="020B0609020204030204" pitchFamily="49" charset="0"/>
                  </a:rPr>
                  <a:t>()</a:t>
                </a:r>
              </a:p>
              <a:p>
                <a:r>
                  <a:rPr lang="en-GB" sz="1200" dirty="0">
                    <a:latin typeface="Consolas" panose="020B0609020204030204" pitchFamily="49" charset="0"/>
                  </a:rPr>
                  <a:t>    </a:t>
                </a:r>
                <a:r>
                  <a:rPr lang="en-GB" sz="1200" dirty="0">
                    <a:solidFill>
                      <a:schemeClr val="accent2"/>
                    </a:solidFill>
                    <a:latin typeface="Consolas" panose="020B0609020204030204" pitchFamily="49" charset="0"/>
                  </a:rPr>
                  <a:t>print</a:t>
                </a:r>
                <a:r>
                  <a:rPr lang="en-GB" sz="1200" dirty="0">
                    <a:latin typeface="Consolas" panose="020B0609020204030204" pitchFamily="49" charset="0"/>
                  </a:rPr>
                  <a:t>(“</a:t>
                </a:r>
                <a:r>
                  <a:rPr lang="en-GB" sz="1200" dirty="0" err="1">
                    <a:latin typeface="Consolas" panose="020B0609020204030204" pitchFamily="49" charset="0"/>
                  </a:rPr>
                  <a:t>Meowww</a:t>
                </a:r>
                <a:r>
                  <a:rPr lang="en-GB" sz="1200" dirty="0">
                    <a:latin typeface="Consolas" panose="020B0609020204030204" pitchFamily="49" charset="0"/>
                  </a:rPr>
                  <a:t>”)</a:t>
                </a:r>
              </a:p>
              <a:p>
                <a:r>
                  <a:rPr lang="en-GB" sz="1200" dirty="0" err="1">
                    <a:solidFill>
                      <a:srgbClr val="C00000"/>
                    </a:solidFill>
                    <a:latin typeface="Consolas" panose="020B0609020204030204" pitchFamily="49" charset="0"/>
                  </a:rPr>
                  <a:t>endprocedure</a:t>
                </a:r>
                <a:endParaRPr lang="en-GB" sz="1200" dirty="0">
                  <a:solidFill>
                    <a:srgbClr val="C00000"/>
                  </a:solidFill>
                  <a:latin typeface="Consolas" panose="020B0609020204030204" pitchFamily="49" charset="0"/>
                </a:endParaRPr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4566427" y="4382835"/>
                <a:ext cx="2563522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200" dirty="0">
                    <a:solidFill>
                      <a:srgbClr val="00B0F0"/>
                    </a:solidFill>
                    <a:latin typeface="Consolas" panose="020B0609020204030204" pitchFamily="49" charset="0"/>
                  </a:rPr>
                  <a:t>public</a:t>
                </a:r>
                <a:r>
                  <a:rPr lang="en-GB" sz="1200" dirty="0">
                    <a:latin typeface="Consolas" panose="020B0609020204030204" pitchFamily="49" charset="0"/>
                  </a:rPr>
                  <a:t> </a:t>
                </a:r>
                <a:r>
                  <a:rPr lang="en-GB" sz="1200" dirty="0">
                    <a:solidFill>
                      <a:srgbClr val="C00000"/>
                    </a:solidFill>
                    <a:latin typeface="Consolas" panose="020B0609020204030204" pitchFamily="49" charset="0"/>
                  </a:rPr>
                  <a:t>procedure</a:t>
                </a:r>
                <a:r>
                  <a:rPr lang="en-GB" sz="1200" dirty="0">
                    <a:latin typeface="Consolas" panose="020B0609020204030204" pitchFamily="49" charset="0"/>
                  </a:rPr>
                  <a:t> </a:t>
                </a:r>
                <a:r>
                  <a:rPr lang="en-GB" sz="1200" dirty="0" err="1">
                    <a:latin typeface="Consolas" panose="020B0609020204030204" pitchFamily="49" charset="0"/>
                  </a:rPr>
                  <a:t>makeSound</a:t>
                </a:r>
                <a:r>
                  <a:rPr lang="en-GB" sz="1200" dirty="0">
                    <a:latin typeface="Consolas" panose="020B0609020204030204" pitchFamily="49" charset="0"/>
                  </a:rPr>
                  <a:t>()</a:t>
                </a:r>
              </a:p>
              <a:p>
                <a:r>
                  <a:rPr lang="en-GB" sz="1200" dirty="0">
                    <a:latin typeface="Consolas" panose="020B0609020204030204" pitchFamily="49" charset="0"/>
                  </a:rPr>
                  <a:t>    </a:t>
                </a:r>
                <a:r>
                  <a:rPr lang="en-GB" sz="1200" dirty="0">
                    <a:solidFill>
                      <a:schemeClr val="accent2"/>
                    </a:solidFill>
                    <a:latin typeface="Consolas" panose="020B0609020204030204" pitchFamily="49" charset="0"/>
                  </a:rPr>
                  <a:t>print</a:t>
                </a:r>
                <a:r>
                  <a:rPr lang="en-GB" sz="1200" dirty="0">
                    <a:latin typeface="Consolas" panose="020B0609020204030204" pitchFamily="49" charset="0"/>
                  </a:rPr>
                  <a:t>(“Woof”)</a:t>
                </a:r>
              </a:p>
              <a:p>
                <a:r>
                  <a:rPr lang="en-GB" sz="1200" dirty="0" err="1">
                    <a:solidFill>
                      <a:srgbClr val="C00000"/>
                    </a:solidFill>
                    <a:latin typeface="Consolas" panose="020B0609020204030204" pitchFamily="49" charset="0"/>
                  </a:rPr>
                  <a:t>endprocedure</a:t>
                </a:r>
                <a:endParaRPr lang="en-GB" sz="1200" dirty="0">
                  <a:solidFill>
                    <a:srgbClr val="C00000"/>
                  </a:solidFill>
                  <a:latin typeface="Consolas" panose="020B0609020204030204" pitchFamily="49" charset="0"/>
                </a:endParaRPr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7568896" y="4341363"/>
                <a:ext cx="2563522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200" dirty="0">
                    <a:solidFill>
                      <a:srgbClr val="00B0F0"/>
                    </a:solidFill>
                    <a:latin typeface="Consolas" panose="020B0609020204030204" pitchFamily="49" charset="0"/>
                  </a:rPr>
                  <a:t>public</a:t>
                </a:r>
                <a:r>
                  <a:rPr lang="en-GB" sz="1200" dirty="0">
                    <a:latin typeface="Consolas" panose="020B0609020204030204" pitchFamily="49" charset="0"/>
                  </a:rPr>
                  <a:t> </a:t>
                </a:r>
                <a:r>
                  <a:rPr lang="en-GB" sz="1200" dirty="0">
                    <a:solidFill>
                      <a:srgbClr val="C00000"/>
                    </a:solidFill>
                    <a:latin typeface="Consolas" panose="020B0609020204030204" pitchFamily="49" charset="0"/>
                  </a:rPr>
                  <a:t>procedure</a:t>
                </a:r>
                <a:r>
                  <a:rPr lang="en-GB" sz="1200" dirty="0">
                    <a:latin typeface="Consolas" panose="020B0609020204030204" pitchFamily="49" charset="0"/>
                  </a:rPr>
                  <a:t> </a:t>
                </a:r>
                <a:r>
                  <a:rPr lang="en-GB" sz="1200" dirty="0" err="1">
                    <a:latin typeface="Consolas" panose="020B0609020204030204" pitchFamily="49" charset="0"/>
                  </a:rPr>
                  <a:t>makeSound</a:t>
                </a:r>
                <a:r>
                  <a:rPr lang="en-GB" sz="1200" dirty="0">
                    <a:latin typeface="Consolas" panose="020B0609020204030204" pitchFamily="49" charset="0"/>
                  </a:rPr>
                  <a:t>()</a:t>
                </a:r>
              </a:p>
              <a:p>
                <a:r>
                  <a:rPr lang="en-GB" sz="1200" dirty="0">
                    <a:latin typeface="Consolas" panose="020B0609020204030204" pitchFamily="49" charset="0"/>
                  </a:rPr>
                  <a:t>    </a:t>
                </a:r>
                <a:r>
                  <a:rPr lang="en-GB" sz="1200" dirty="0">
                    <a:solidFill>
                      <a:schemeClr val="accent2"/>
                    </a:solidFill>
                    <a:latin typeface="Consolas" panose="020B0609020204030204" pitchFamily="49" charset="0"/>
                  </a:rPr>
                  <a:t>print</a:t>
                </a:r>
                <a:r>
                  <a:rPr lang="en-GB" sz="1200" dirty="0">
                    <a:latin typeface="Consolas" panose="020B0609020204030204" pitchFamily="49" charset="0"/>
                  </a:rPr>
                  <a:t>(“</a:t>
                </a:r>
                <a:r>
                  <a:rPr lang="en-GB" sz="1200" dirty="0" err="1">
                    <a:latin typeface="Consolas" panose="020B0609020204030204" pitchFamily="49" charset="0"/>
                  </a:rPr>
                  <a:t>Squawwk</a:t>
                </a:r>
                <a:r>
                  <a:rPr lang="en-GB" sz="1200" dirty="0">
                    <a:latin typeface="Consolas" panose="020B0609020204030204" pitchFamily="49" charset="0"/>
                  </a:rPr>
                  <a:t>”)</a:t>
                </a:r>
              </a:p>
              <a:p>
                <a:r>
                  <a:rPr lang="en-GB" sz="1200" dirty="0" err="1">
                    <a:solidFill>
                      <a:srgbClr val="C00000"/>
                    </a:solidFill>
                    <a:latin typeface="Consolas" panose="020B0609020204030204" pitchFamily="49" charset="0"/>
                  </a:rPr>
                  <a:t>endprocedure</a:t>
                </a:r>
                <a:endParaRPr lang="en-GB" sz="1200" dirty="0">
                  <a:solidFill>
                    <a:srgbClr val="C00000"/>
                  </a:solidFill>
                  <a:latin typeface="Consolas" panose="020B0609020204030204" pitchFamily="49" charset="0"/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1293341" y="2331307"/>
                <a:ext cx="2998573" cy="2867797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4289356" y="2331307"/>
                <a:ext cx="2998573" cy="2867797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7287929" y="2331307"/>
                <a:ext cx="2998573" cy="2867797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21" name="Rectangle 20"/>
            <p:cNvSpPr/>
            <p:nvPr/>
          </p:nvSpPr>
          <p:spPr>
            <a:xfrm>
              <a:off x="1290782" y="2062551"/>
              <a:ext cx="2998573" cy="268756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b="1" dirty="0">
                  <a:solidFill>
                    <a:schemeClr val="tx1"/>
                  </a:solidFill>
                </a:rPr>
                <a:t>0</a:t>
              </a: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4294473" y="2062551"/>
              <a:ext cx="2998573" cy="268756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b="1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7287928" y="2059049"/>
              <a:ext cx="2998573" cy="268756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b="1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1295899" y="1792024"/>
              <a:ext cx="8990602" cy="268756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err="1">
                  <a:solidFill>
                    <a:schemeClr val="tx1"/>
                  </a:solidFill>
                  <a:latin typeface="Consolas" panose="020B0609020204030204" pitchFamily="49" charset="0"/>
                </a:rPr>
                <a:t>animalArray</a:t>
              </a:r>
              <a:endParaRPr lang="en-GB" dirty="0">
                <a:solidFill>
                  <a:schemeClr val="tx1"/>
                </a:solidFill>
                <a:latin typeface="Consolas" panose="020B0609020204030204" pitchFamily="49" charset="0"/>
              </a:endParaRPr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7569210" y="5471014"/>
            <a:ext cx="1162899" cy="1138773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/>
              <a:t>Output:</a:t>
            </a:r>
          </a:p>
          <a:p>
            <a:r>
              <a:rPr lang="en-GB" sz="1600" i="1" dirty="0" err="1">
                <a:solidFill>
                  <a:srgbClr val="C00000"/>
                </a:solidFill>
              </a:rPr>
              <a:t>Meoww</a:t>
            </a:r>
            <a:endParaRPr lang="en-GB" sz="1600" i="1" dirty="0">
              <a:solidFill>
                <a:srgbClr val="C00000"/>
              </a:solidFill>
            </a:endParaRPr>
          </a:p>
          <a:p>
            <a:r>
              <a:rPr lang="en-GB" sz="1600" i="1" dirty="0">
                <a:solidFill>
                  <a:srgbClr val="C00000"/>
                </a:solidFill>
              </a:rPr>
              <a:t>Woof</a:t>
            </a:r>
          </a:p>
          <a:p>
            <a:r>
              <a:rPr lang="en-GB" sz="1600" i="1" dirty="0" err="1">
                <a:solidFill>
                  <a:srgbClr val="C00000"/>
                </a:solidFill>
              </a:rPr>
              <a:t>Squawwk</a:t>
            </a:r>
            <a:endParaRPr lang="en-GB" sz="1600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49571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738</TotalTime>
  <Words>99</Words>
  <Application>Microsoft Office PowerPoint</Application>
  <PresentationFormat>Widescreen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Consolas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Craig Sargent</cp:lastModifiedBy>
  <cp:revision>66</cp:revision>
  <dcterms:created xsi:type="dcterms:W3CDTF">2014-10-30T19:23:19Z</dcterms:created>
  <dcterms:modified xsi:type="dcterms:W3CDTF">2016-08-11T22:52:07Z</dcterms:modified>
</cp:coreProperties>
</file>