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56" r:id="rId2"/>
    <p:sldId id="300" r:id="rId3"/>
    <p:sldId id="301" r:id="rId4"/>
    <p:sldId id="302" r:id="rId5"/>
    <p:sldId id="303" r:id="rId6"/>
    <p:sldId id="304"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412" autoAdjust="0"/>
    <p:restoredTop sz="93728" autoAdjust="0"/>
  </p:normalViewPr>
  <p:slideViewPr>
    <p:cSldViewPr>
      <p:cViewPr varScale="1">
        <p:scale>
          <a:sx n="64" d="100"/>
          <a:sy n="64" d="100"/>
        </p:scale>
        <p:origin x="1530"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56AACB-4497-4975-84C7-26D592B71736}" type="datetimeFigureOut">
              <a:rPr lang="en-GB" smtClean="0"/>
              <a:pPr/>
              <a:t>15/01/2017</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3017D95-82D2-4295-A5C8-CFAEB402EFA0}" type="slidenum">
              <a:rPr lang="en-GB" smtClean="0"/>
              <a:pPr/>
              <a:t>‹#›</a:t>
            </a:fld>
            <a:endParaRPr lang="en-GB"/>
          </a:p>
        </p:txBody>
      </p:sp>
    </p:spTree>
    <p:extLst>
      <p:ext uri="{BB962C8B-B14F-4D97-AF65-F5344CB8AC3E}">
        <p14:creationId xmlns:p14="http://schemas.microsoft.com/office/powerpoint/2010/main" val="3064793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a:t>Click to edit Master title style</a:t>
            </a:r>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B2B4108C-6F15-4D6F-950B-F60B0A652D9F}" type="datetimeFigureOut">
              <a:rPr lang="en-GB" smtClean="0"/>
              <a:pPr/>
              <a:t>15/01/2017</a:t>
            </a:fld>
            <a:endParaRPr lang="en-GB"/>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GB"/>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8FF65B87-FEA5-4085-AE27-A12CC796C480}"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B2B4108C-6F15-4D6F-950B-F60B0A652D9F}" type="datetimeFigureOut">
              <a:rPr lang="en-GB" smtClean="0"/>
              <a:pPr/>
              <a:t>15/01/2017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FF65B87-FEA5-4085-AE27-A12CC796C480}"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B2B4108C-6F15-4D6F-950B-F60B0A652D9F}" type="datetimeFigureOut">
              <a:rPr lang="en-GB" smtClean="0"/>
              <a:pPr/>
              <a:t>15/01/2017</a:t>
            </a:fld>
            <a:endParaRPr lang="en-GB"/>
          </a:p>
        </p:txBody>
      </p:sp>
      <p:sp>
        <p:nvSpPr>
          <p:cNvPr id="5" name="Footer Placeholder 4"/>
          <p:cNvSpPr>
            <a:spLocks noGrp="1"/>
          </p:cNvSpPr>
          <p:nvPr>
            <p:ph type="ftr" sz="quarter" idx="11"/>
          </p:nvPr>
        </p:nvSpPr>
        <p:spPr>
          <a:xfrm>
            <a:off x="457201" y="6248207"/>
            <a:ext cx="5573483" cy="365125"/>
          </a:xfrm>
        </p:spPr>
        <p:txBody>
          <a:bodyPr/>
          <a:lstStyle/>
          <a:p>
            <a:endParaRPr lang="en-GB"/>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8FF65B87-FEA5-4085-AE27-A12CC796C480}" type="slidenum">
              <a:rPr lang="en-GB" smtClean="0"/>
              <a:pPr/>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B2B4108C-6F15-4D6F-950B-F60B0A652D9F}" type="datetimeFigureOut">
              <a:rPr lang="en-GB" smtClean="0"/>
              <a:pPr/>
              <a:t>15/01/2017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8FF65B87-FEA5-4085-AE27-A12CC796C480}" type="slidenum">
              <a:rPr lang="en-GB" smtClean="0"/>
              <a:pPr/>
              <a:t>‹#›</a:t>
            </a:fld>
            <a:endParaRPr lang="en-GB"/>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a:t>Click to edit Master title style</a:t>
            </a:r>
          </a:p>
        </p:txBody>
      </p:sp>
      <p:sp>
        <p:nvSpPr>
          <p:cNvPr id="12" name="Date Placeholder 11"/>
          <p:cNvSpPr>
            <a:spLocks noGrp="1"/>
          </p:cNvSpPr>
          <p:nvPr>
            <p:ph type="dt" sz="half" idx="10"/>
          </p:nvPr>
        </p:nvSpPr>
        <p:spPr/>
        <p:txBody>
          <a:bodyPr/>
          <a:lstStyle/>
          <a:p>
            <a:fld id="{B2B4108C-6F15-4D6F-950B-F60B0A652D9F}" type="datetimeFigureOut">
              <a:rPr lang="en-GB" smtClean="0"/>
              <a:pPr/>
              <a:t>15/01/2017</a:t>
            </a:fld>
            <a:endParaRPr lang="en-GB"/>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8FF65B87-FEA5-4085-AE27-A12CC796C480}" type="slidenum">
              <a:rPr lang="en-GB" smtClean="0"/>
              <a:pPr/>
              <a:t>‹#›</a:t>
            </a:fld>
            <a:endParaRPr lang="en-GB"/>
          </a:p>
        </p:txBody>
      </p:sp>
      <p:sp>
        <p:nvSpPr>
          <p:cNvPr id="14" name="Footer Placeholder 13"/>
          <p:cNvSpPr>
            <a:spLocks noGrp="1"/>
          </p:cNvSpPr>
          <p:nvPr>
            <p:ph type="ftr" sz="quarter" idx="12"/>
          </p:nvPr>
        </p:nvSpPr>
        <p:spPr/>
        <p:txBody>
          <a:bodyPr/>
          <a:lstStyle/>
          <a:p>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8" name="Date Placeholder 7"/>
          <p:cNvSpPr>
            <a:spLocks noGrp="1"/>
          </p:cNvSpPr>
          <p:nvPr>
            <p:ph type="dt" sz="half" idx="15"/>
          </p:nvPr>
        </p:nvSpPr>
        <p:spPr/>
        <p:txBody>
          <a:bodyPr rtlCol="0"/>
          <a:lstStyle/>
          <a:p>
            <a:fld id="{B2B4108C-6F15-4D6F-950B-F60B0A652D9F}" type="datetimeFigureOut">
              <a:rPr lang="en-GB" smtClean="0"/>
              <a:pPr/>
              <a:t>15/01/2017</a:t>
            </a:fld>
            <a:endParaRPr lang="en-GB"/>
          </a:p>
        </p:txBody>
      </p:sp>
      <p:sp>
        <p:nvSpPr>
          <p:cNvPr id="10" name="Slide Number Placeholder 9"/>
          <p:cNvSpPr>
            <a:spLocks noGrp="1"/>
          </p:cNvSpPr>
          <p:nvPr>
            <p:ph type="sldNum" sz="quarter" idx="16"/>
          </p:nvPr>
        </p:nvSpPr>
        <p:spPr/>
        <p:txBody>
          <a:bodyPr rtlCol="0"/>
          <a:lstStyle/>
          <a:p>
            <a:fld id="{8FF65B87-FEA5-4085-AE27-A12CC796C480}" type="slidenum">
              <a:rPr lang="en-GB" smtClean="0"/>
              <a:pPr/>
              <a:t>‹#›</a:t>
            </a:fld>
            <a:endParaRPr lang="en-GB"/>
          </a:p>
        </p:txBody>
      </p:sp>
      <p:sp>
        <p:nvSpPr>
          <p:cNvPr id="12" name="Footer Placeholder 11"/>
          <p:cNvSpPr>
            <a:spLocks noGrp="1"/>
          </p:cNvSpPr>
          <p:nvPr>
            <p:ph type="ftr" sz="quarter" idx="17"/>
          </p:nvPr>
        </p:nvSpPr>
        <p:spPr/>
        <p:txBody>
          <a:bodyPr rtlCol="0"/>
          <a:lstStyle/>
          <a:p>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a:t>Click to edit Master title style</a:t>
            </a:r>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Date Placeholder 9"/>
          <p:cNvSpPr>
            <a:spLocks noGrp="1"/>
          </p:cNvSpPr>
          <p:nvPr>
            <p:ph type="dt" sz="half" idx="15"/>
          </p:nvPr>
        </p:nvSpPr>
        <p:spPr/>
        <p:txBody>
          <a:bodyPr rtlCol="0"/>
          <a:lstStyle/>
          <a:p>
            <a:fld id="{B2B4108C-6F15-4D6F-950B-F60B0A652D9F}" type="datetimeFigureOut">
              <a:rPr lang="en-GB" smtClean="0"/>
              <a:pPr/>
              <a:t>15/01/2017</a:t>
            </a:fld>
            <a:endParaRPr lang="en-GB"/>
          </a:p>
        </p:txBody>
      </p:sp>
      <p:sp>
        <p:nvSpPr>
          <p:cNvPr id="12" name="Slide Number Placeholder 11"/>
          <p:cNvSpPr>
            <a:spLocks noGrp="1"/>
          </p:cNvSpPr>
          <p:nvPr>
            <p:ph type="sldNum" sz="quarter" idx="16"/>
          </p:nvPr>
        </p:nvSpPr>
        <p:spPr/>
        <p:txBody>
          <a:bodyPr rtlCol="0"/>
          <a:lstStyle/>
          <a:p>
            <a:fld id="{8FF65B87-FEA5-4085-AE27-A12CC796C480}" type="slidenum">
              <a:rPr lang="en-GB" smtClean="0"/>
              <a:pPr/>
              <a:t>‹#›</a:t>
            </a:fld>
            <a:endParaRPr lang="en-GB"/>
          </a:p>
        </p:txBody>
      </p:sp>
      <p:sp>
        <p:nvSpPr>
          <p:cNvPr id="14" name="Footer Placeholder 13"/>
          <p:cNvSpPr>
            <a:spLocks noGrp="1"/>
          </p:cNvSpPr>
          <p:nvPr>
            <p:ph type="ftr" sz="quarter" idx="17"/>
          </p:nvPr>
        </p:nvSpPr>
        <p:spPr/>
        <p:txBody>
          <a:bodyPr rtlCol="0"/>
          <a:lstStyle/>
          <a:p>
            <a:endParaRPr lang="en-GB"/>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B2B4108C-6F15-4D6F-950B-F60B0A652D9F}" type="datetimeFigureOut">
              <a:rPr lang="en-GB" smtClean="0"/>
              <a:pPr/>
              <a:t>15/01/2017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8FF65B87-FEA5-4085-AE27-A12CC796C480}"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B4108C-6F15-4D6F-950B-F60B0A652D9F}" type="datetimeFigureOut">
              <a:rPr lang="en-GB" smtClean="0"/>
              <a:pPr/>
              <a:t>15/01/2017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8FF65B87-FEA5-4085-AE27-A12CC796C480}"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a:t>Click to edit Master title style</a:t>
            </a:r>
          </a:p>
        </p:txBody>
      </p:sp>
      <p:sp>
        <p:nvSpPr>
          <p:cNvPr id="5" name="Date Placeholder 4"/>
          <p:cNvSpPr>
            <a:spLocks noGrp="1"/>
          </p:cNvSpPr>
          <p:nvPr>
            <p:ph type="dt" sz="half" idx="10"/>
          </p:nvPr>
        </p:nvSpPr>
        <p:spPr/>
        <p:txBody>
          <a:bodyPr/>
          <a:lstStyle/>
          <a:p>
            <a:fld id="{B2B4108C-6F15-4D6F-950B-F60B0A652D9F}" type="datetimeFigureOut">
              <a:rPr lang="en-GB" smtClean="0"/>
              <a:pPr/>
              <a:t>15/01/2017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8FF65B87-FEA5-4085-AE27-A12CC796C480}" type="slidenum">
              <a:rPr lang="en-GB" smtClean="0"/>
              <a:pPr/>
              <a:t>‹#›</a:t>
            </a:fld>
            <a:endParaRPr lang="en-GB"/>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a:t>Click to edit Master title style</a:t>
            </a:r>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B2B4108C-6F15-4D6F-950B-F60B0A652D9F}" type="datetimeFigureOut">
              <a:rPr lang="en-GB" smtClean="0"/>
              <a:pPr/>
              <a:t>15/01/2017</a:t>
            </a:fld>
            <a:endParaRPr lang="en-GB"/>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8FF65B87-FEA5-4085-AE27-A12CC796C480}" type="slidenum">
              <a:rPr lang="en-GB" smtClean="0"/>
              <a:pPr/>
              <a:t>‹#›</a:t>
            </a:fld>
            <a:endParaRPr lang="en-GB"/>
          </a:p>
        </p:txBody>
      </p:sp>
      <p:sp>
        <p:nvSpPr>
          <p:cNvPr id="14" name="Footer Placeholder 13"/>
          <p:cNvSpPr>
            <a:spLocks noGrp="1"/>
          </p:cNvSpPr>
          <p:nvPr>
            <p:ph type="ftr" sz="quarter" idx="12"/>
          </p:nvPr>
        </p:nvSpPr>
        <p:spPr>
          <a:xfrm>
            <a:off x="1600200" y="6248206"/>
            <a:ext cx="4572000" cy="365125"/>
          </a:xfrm>
        </p:spPr>
        <p:txBody>
          <a:bodyPr rtlCol="0"/>
          <a:lstStyle/>
          <a:p>
            <a:endParaRPr lang="en-GB"/>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a:t>Click to edit Master title style</a:t>
            </a:r>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B2B4108C-6F15-4D6F-950B-F60B0A652D9F}" type="datetimeFigureOut">
              <a:rPr lang="en-GB" smtClean="0"/>
              <a:pPr/>
              <a:t>15/01/2017</a:t>
            </a:fld>
            <a:endParaRPr lang="en-GB"/>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GB"/>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8FF65B87-FEA5-4085-AE27-A12CC796C480}"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62200" y="4038600"/>
            <a:ext cx="6477000" cy="1828800"/>
          </a:xfrm>
        </p:spPr>
        <p:txBody>
          <a:bodyPr>
            <a:normAutofit/>
          </a:bodyPr>
          <a:lstStyle/>
          <a:p>
            <a:r>
              <a:rPr lang="en-GB" sz="4800" cap="none" dirty="0"/>
              <a:t>The Fetch-Decode-Execute Cycle  </a:t>
            </a:r>
          </a:p>
        </p:txBody>
      </p:sp>
      <p:sp>
        <p:nvSpPr>
          <p:cNvPr id="3" name="Subtitle 2"/>
          <p:cNvSpPr>
            <a:spLocks noGrp="1"/>
          </p:cNvSpPr>
          <p:nvPr>
            <p:ph type="subTitle" idx="1"/>
          </p:nvPr>
        </p:nvSpPr>
        <p:spPr/>
        <p:txBody>
          <a:bodyPr/>
          <a:lstStyle/>
          <a:p>
            <a:r>
              <a:rPr lang="en-GB" sz="2800" dirty="0"/>
              <a:t>A Level Computer Science – Unit 1 </a:t>
            </a:r>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lstStyle/>
          <a:p>
            <a:r>
              <a:rPr lang="en-GB" dirty="0"/>
              <a:t>The Fetch-Decode-Execute Cycle</a:t>
            </a:r>
          </a:p>
        </p:txBody>
      </p:sp>
      <p:sp>
        <p:nvSpPr>
          <p:cNvPr id="12" name="Content Placeholder 11"/>
          <p:cNvSpPr>
            <a:spLocks noGrp="1"/>
          </p:cNvSpPr>
          <p:nvPr>
            <p:ph sz="quarter" idx="1"/>
          </p:nvPr>
        </p:nvSpPr>
        <p:spPr>
          <a:xfrm>
            <a:off x="612648" y="1600200"/>
            <a:ext cx="8153400" cy="5069160"/>
          </a:xfrm>
        </p:spPr>
        <p:txBody>
          <a:bodyPr>
            <a:normAutofit/>
          </a:bodyPr>
          <a:lstStyle/>
          <a:p>
            <a:pPr>
              <a:lnSpc>
                <a:spcPct val="90000"/>
              </a:lnSpc>
            </a:pPr>
            <a:r>
              <a:rPr lang="en-GB" altLang="en-US" sz="3200" dirty="0"/>
              <a:t>The sequence of operators involved in executing an instruction can be divided into three phases – fetching, decoding and executing it. This cycle is repeated over and over as each instruction of the program is executed.</a:t>
            </a:r>
          </a:p>
          <a:p>
            <a:endParaRPr lang="en-GB" dirty="0"/>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lstStyle/>
          <a:p>
            <a:r>
              <a:rPr lang="en-GB" dirty="0"/>
              <a:t>The Fetch-Decode-Execute Cycle</a:t>
            </a:r>
          </a:p>
        </p:txBody>
      </p:sp>
      <p:pic>
        <p:nvPicPr>
          <p:cNvPr id="6" name="Picture 5"/>
          <p:cNvPicPr>
            <a:picLocks noChangeAspect="1"/>
          </p:cNvPicPr>
          <p:nvPr/>
        </p:nvPicPr>
        <p:blipFill>
          <a:blip r:embed="rId2"/>
          <a:stretch>
            <a:fillRect/>
          </a:stretch>
        </p:blipFill>
        <p:spPr>
          <a:xfrm>
            <a:off x="2146091" y="2132856"/>
            <a:ext cx="5086514" cy="3623270"/>
          </a:xfrm>
          <a:prstGeom prst="rect">
            <a:avLst/>
          </a:prstGeom>
        </p:spPr>
      </p:pic>
    </p:spTree>
    <p:extLst>
      <p:ext uri="{BB962C8B-B14F-4D97-AF65-F5344CB8AC3E}">
        <p14:creationId xmlns:p14="http://schemas.microsoft.com/office/powerpoint/2010/main" val="625124015"/>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lstStyle/>
          <a:p>
            <a:r>
              <a:rPr lang="en-GB" dirty="0"/>
              <a:t>The Fetch-Decode-Execute Cycle</a:t>
            </a:r>
          </a:p>
        </p:txBody>
      </p:sp>
      <p:sp>
        <p:nvSpPr>
          <p:cNvPr id="12" name="Content Placeholder 11"/>
          <p:cNvSpPr>
            <a:spLocks noGrp="1"/>
          </p:cNvSpPr>
          <p:nvPr>
            <p:ph sz="quarter" idx="1"/>
          </p:nvPr>
        </p:nvSpPr>
        <p:spPr>
          <a:xfrm>
            <a:off x="612648" y="1600200"/>
            <a:ext cx="8153400" cy="5069160"/>
          </a:xfrm>
        </p:spPr>
        <p:txBody>
          <a:bodyPr>
            <a:normAutofit fontScale="92500" lnSpcReduction="20000"/>
          </a:bodyPr>
          <a:lstStyle/>
          <a:p>
            <a:pPr marL="0" indent="0">
              <a:lnSpc>
                <a:spcPct val="90000"/>
              </a:lnSpc>
              <a:buNone/>
            </a:pPr>
            <a:r>
              <a:rPr lang="en-GB" altLang="en-US" sz="3200" b="1" dirty="0"/>
              <a:t>How the registers are used in the Fetch – Execute cycle</a:t>
            </a:r>
          </a:p>
          <a:p>
            <a:pPr>
              <a:lnSpc>
                <a:spcPct val="90000"/>
              </a:lnSpc>
            </a:pPr>
            <a:r>
              <a:rPr lang="en-GB" altLang="en-US" sz="3200" dirty="0"/>
              <a:t>Fetch Phase</a:t>
            </a:r>
          </a:p>
          <a:p>
            <a:pPr marL="514350" indent="-514350">
              <a:lnSpc>
                <a:spcPct val="90000"/>
              </a:lnSpc>
              <a:buAutoNum type="arabicPeriod"/>
            </a:pPr>
            <a:r>
              <a:rPr lang="en-GB" altLang="en-US" sz="3200" dirty="0"/>
              <a:t>The address of the next instruction is copied from the program counter (PC) to the memory address register (MAR)</a:t>
            </a:r>
          </a:p>
          <a:p>
            <a:pPr marL="514350" indent="-514350">
              <a:lnSpc>
                <a:spcPct val="90000"/>
              </a:lnSpc>
              <a:buAutoNum type="arabicPeriod"/>
            </a:pPr>
            <a:r>
              <a:rPr lang="en-GB" altLang="en-US" sz="3200" dirty="0"/>
              <a:t>The instruction held at that address is copied to the memory data register (MDR).  Simultaneously, the content of the PC is incremented so that it holds the address of the next instruction.</a:t>
            </a:r>
          </a:p>
          <a:p>
            <a:pPr marL="514350" indent="-514350">
              <a:lnSpc>
                <a:spcPct val="90000"/>
              </a:lnSpc>
              <a:buAutoNum type="arabicPeriod"/>
            </a:pPr>
            <a:r>
              <a:rPr lang="en-GB" altLang="en-US" sz="3200" dirty="0"/>
              <a:t>The contents of the MDR are copied to the current instruction register (CIR) </a:t>
            </a:r>
          </a:p>
          <a:p>
            <a:pPr marL="0" indent="0">
              <a:lnSpc>
                <a:spcPct val="90000"/>
              </a:lnSpc>
              <a:buNone/>
            </a:pPr>
            <a:r>
              <a:rPr lang="en-GB" altLang="en-US" sz="3200" dirty="0"/>
              <a:t> </a:t>
            </a:r>
          </a:p>
          <a:p>
            <a:endParaRPr lang="en-GB" dirty="0"/>
          </a:p>
        </p:txBody>
      </p:sp>
    </p:spTree>
    <p:extLst>
      <p:ext uri="{BB962C8B-B14F-4D97-AF65-F5344CB8AC3E}">
        <p14:creationId xmlns:p14="http://schemas.microsoft.com/office/powerpoint/2010/main" val="286754812"/>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lstStyle/>
          <a:p>
            <a:r>
              <a:rPr lang="en-GB" dirty="0"/>
              <a:t>The Fetch-Decode-Execute Cycle</a:t>
            </a:r>
          </a:p>
        </p:txBody>
      </p:sp>
      <p:sp>
        <p:nvSpPr>
          <p:cNvPr id="12" name="Content Placeholder 11"/>
          <p:cNvSpPr>
            <a:spLocks noGrp="1"/>
          </p:cNvSpPr>
          <p:nvPr>
            <p:ph sz="quarter" idx="1"/>
          </p:nvPr>
        </p:nvSpPr>
        <p:spPr>
          <a:xfrm>
            <a:off x="612648" y="1600200"/>
            <a:ext cx="8153400" cy="4853136"/>
          </a:xfrm>
        </p:spPr>
        <p:txBody>
          <a:bodyPr>
            <a:normAutofit fontScale="70000" lnSpcReduction="20000"/>
          </a:bodyPr>
          <a:lstStyle/>
          <a:p>
            <a:pPr marL="0" indent="0">
              <a:lnSpc>
                <a:spcPct val="90000"/>
              </a:lnSpc>
              <a:buNone/>
            </a:pPr>
            <a:r>
              <a:rPr lang="en-GB" altLang="en-US" sz="3200" b="1" dirty="0"/>
              <a:t>How the registers are used in the Fetch – Execute cycle</a:t>
            </a:r>
          </a:p>
          <a:p>
            <a:pPr>
              <a:lnSpc>
                <a:spcPct val="90000"/>
              </a:lnSpc>
            </a:pPr>
            <a:r>
              <a:rPr lang="en-GB" altLang="en-US" sz="3200" dirty="0"/>
              <a:t>Decode Phase </a:t>
            </a:r>
          </a:p>
          <a:p>
            <a:pPr marL="0" indent="0">
              <a:lnSpc>
                <a:spcPct val="90000"/>
              </a:lnSpc>
              <a:buNone/>
            </a:pPr>
            <a:r>
              <a:rPr lang="en-GB" altLang="en-US" sz="3200" dirty="0"/>
              <a:t>4. The instruction in the CIR is decoded.  The instruction is split into opcode and operand and the opcode is used to determine the type of instruction and what hardware to use to execute it.  The operand hold either:</a:t>
            </a:r>
          </a:p>
          <a:p>
            <a:pPr>
              <a:lnSpc>
                <a:spcPct val="90000"/>
              </a:lnSpc>
              <a:buFont typeface="Wingdings" panose="05000000000000000000" pitchFamily="2" charset="2"/>
              <a:buChar char="§"/>
            </a:pPr>
            <a:r>
              <a:rPr lang="en-GB" altLang="en-US" sz="3200" dirty="0"/>
              <a:t>The address of the data to be used with the operation, which is then copied to the MAR or</a:t>
            </a:r>
          </a:p>
          <a:p>
            <a:pPr>
              <a:lnSpc>
                <a:spcPct val="90000"/>
              </a:lnSpc>
              <a:buFont typeface="Wingdings" panose="05000000000000000000" pitchFamily="2" charset="2"/>
              <a:buChar char="§"/>
            </a:pPr>
            <a:r>
              <a:rPr lang="en-GB" altLang="en-US" sz="3200" dirty="0"/>
              <a:t>The actual data to be operated on, which will be copied to the MDR </a:t>
            </a:r>
          </a:p>
          <a:p>
            <a:pPr>
              <a:lnSpc>
                <a:spcPct val="90000"/>
              </a:lnSpc>
              <a:buFont typeface="Wingdings" panose="05000000000000000000" pitchFamily="2" charset="2"/>
              <a:buChar char="§"/>
            </a:pPr>
            <a:r>
              <a:rPr lang="en-GB" altLang="en-US" sz="3200" dirty="0"/>
              <a:t>The data to be operated on may be passed to the ALU/accumulator</a:t>
            </a:r>
          </a:p>
          <a:p>
            <a:pPr marL="0" indent="0">
              <a:lnSpc>
                <a:spcPct val="90000"/>
              </a:lnSpc>
              <a:buNone/>
            </a:pPr>
            <a:endParaRPr lang="en-GB" altLang="en-US" sz="3200" dirty="0"/>
          </a:p>
          <a:p>
            <a:pPr marL="0" indent="0">
              <a:lnSpc>
                <a:spcPct val="90000"/>
              </a:lnSpc>
              <a:buNone/>
            </a:pPr>
            <a:endParaRPr lang="en-GB" altLang="en-US" sz="3200" dirty="0"/>
          </a:p>
          <a:p>
            <a:pPr marL="0" indent="0">
              <a:lnSpc>
                <a:spcPct val="90000"/>
              </a:lnSpc>
              <a:buNone/>
            </a:pPr>
            <a:r>
              <a:rPr lang="en-GB" i="1" dirty="0">
                <a:solidFill>
                  <a:schemeClr val="accent2"/>
                </a:solidFill>
              </a:rPr>
              <a:t>An </a:t>
            </a:r>
            <a:r>
              <a:rPr lang="en-GB" b="1" i="1" dirty="0">
                <a:solidFill>
                  <a:schemeClr val="accent2"/>
                </a:solidFill>
              </a:rPr>
              <a:t>opcode</a:t>
            </a:r>
            <a:r>
              <a:rPr lang="en-GB" i="1" dirty="0">
                <a:solidFill>
                  <a:schemeClr val="accent2"/>
                </a:solidFill>
              </a:rPr>
              <a:t> (abbreviated from operation code, also known as instruction syllable or </a:t>
            </a:r>
            <a:r>
              <a:rPr lang="en-GB" i="1" dirty="0" err="1">
                <a:solidFill>
                  <a:schemeClr val="accent2"/>
                </a:solidFill>
              </a:rPr>
              <a:t>opstring</a:t>
            </a:r>
            <a:r>
              <a:rPr lang="en-GB" i="1" dirty="0">
                <a:solidFill>
                  <a:schemeClr val="accent2"/>
                </a:solidFill>
              </a:rPr>
              <a:t>) is the portion of a machine language instruction that specifies the operation to be performed. Beside the </a:t>
            </a:r>
            <a:r>
              <a:rPr lang="en-GB" b="1" i="1" dirty="0">
                <a:solidFill>
                  <a:schemeClr val="accent2"/>
                </a:solidFill>
              </a:rPr>
              <a:t>opcode</a:t>
            </a:r>
            <a:r>
              <a:rPr lang="en-GB" i="1" dirty="0">
                <a:solidFill>
                  <a:schemeClr val="accent2"/>
                </a:solidFill>
              </a:rPr>
              <a:t> itself, most instructions also specify the data they will process, in the form of operands.</a:t>
            </a:r>
            <a:endParaRPr lang="en-GB" altLang="en-US" sz="3200" i="1" dirty="0">
              <a:solidFill>
                <a:schemeClr val="accent2"/>
              </a:solidFill>
            </a:endParaRPr>
          </a:p>
        </p:txBody>
      </p:sp>
    </p:spTree>
    <p:extLst>
      <p:ext uri="{BB962C8B-B14F-4D97-AF65-F5344CB8AC3E}">
        <p14:creationId xmlns:p14="http://schemas.microsoft.com/office/powerpoint/2010/main" val="2858842478"/>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lstStyle/>
          <a:p>
            <a:r>
              <a:rPr lang="en-GB" dirty="0"/>
              <a:t>The Fetch-Decode-Execute Cycle</a:t>
            </a:r>
          </a:p>
        </p:txBody>
      </p:sp>
      <p:sp>
        <p:nvSpPr>
          <p:cNvPr id="12" name="Content Placeholder 11"/>
          <p:cNvSpPr>
            <a:spLocks noGrp="1"/>
          </p:cNvSpPr>
          <p:nvPr>
            <p:ph sz="quarter" idx="1"/>
          </p:nvPr>
        </p:nvSpPr>
        <p:spPr>
          <a:xfrm>
            <a:off x="612648" y="1600200"/>
            <a:ext cx="8153400" cy="4853136"/>
          </a:xfrm>
        </p:spPr>
        <p:txBody>
          <a:bodyPr>
            <a:normAutofit/>
          </a:bodyPr>
          <a:lstStyle/>
          <a:p>
            <a:pPr marL="0" indent="0">
              <a:lnSpc>
                <a:spcPct val="90000"/>
              </a:lnSpc>
              <a:buNone/>
            </a:pPr>
            <a:r>
              <a:rPr lang="en-GB" altLang="en-US" sz="3200" b="1" dirty="0"/>
              <a:t>How the registers are used in the Fetch – Execute cycle</a:t>
            </a:r>
          </a:p>
          <a:p>
            <a:pPr>
              <a:lnSpc>
                <a:spcPct val="90000"/>
              </a:lnSpc>
            </a:pPr>
            <a:r>
              <a:rPr lang="en-GB" altLang="en-US" sz="3200" dirty="0"/>
              <a:t>Execute Phase </a:t>
            </a:r>
          </a:p>
          <a:p>
            <a:pPr marL="0" indent="0">
              <a:lnSpc>
                <a:spcPct val="90000"/>
              </a:lnSpc>
              <a:buNone/>
            </a:pPr>
            <a:r>
              <a:rPr lang="en-GB" altLang="en-US" sz="3200" dirty="0"/>
              <a:t>5. The appropriate instruction/opcode is carried out on </a:t>
            </a:r>
            <a:r>
              <a:rPr lang="en-GB" altLang="en-US" sz="3200"/>
              <a:t>the operand.</a:t>
            </a:r>
            <a:endParaRPr lang="en-GB" altLang="en-US" sz="3200" dirty="0"/>
          </a:p>
        </p:txBody>
      </p:sp>
    </p:spTree>
    <p:extLst>
      <p:ext uri="{BB962C8B-B14F-4D97-AF65-F5344CB8AC3E}">
        <p14:creationId xmlns:p14="http://schemas.microsoft.com/office/powerpoint/2010/main" val="1902262431"/>
      </p:ext>
    </p:extLst>
  </p:cSld>
  <p:clrMapOvr>
    <a:masterClrMapping/>
  </p:clrMapOvr>
  <p:transition/>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11983</TotalTime>
  <Words>285</Words>
  <Application>Microsoft Office PowerPoint</Application>
  <PresentationFormat>On-screen Show (4:3)</PresentationFormat>
  <Paragraphs>26</Paragraphs>
  <Slides>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Tw Cen MT</vt:lpstr>
      <vt:lpstr>Wingdings</vt:lpstr>
      <vt:lpstr>Wingdings 2</vt:lpstr>
      <vt:lpstr>Median</vt:lpstr>
      <vt:lpstr>The Fetch-Decode-Execute Cycle  </vt:lpstr>
      <vt:lpstr>The Fetch-Decode-Execute Cycle</vt:lpstr>
      <vt:lpstr>The Fetch-Decode-Execute Cycle</vt:lpstr>
      <vt:lpstr>The Fetch-Decode-Execute Cycle</vt:lpstr>
      <vt:lpstr>The Fetch-Decode-Execute Cycle</vt:lpstr>
      <vt:lpstr>The Fetch-Decode-Execute Cycle</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Miss Newport</dc:creator>
  <cp:lastModifiedBy>Mrs R Lofthouse</cp:lastModifiedBy>
  <cp:revision>350</cp:revision>
  <dcterms:created xsi:type="dcterms:W3CDTF">2014-06-23T10:47:17Z</dcterms:created>
  <dcterms:modified xsi:type="dcterms:W3CDTF">2017-01-15T20:11:00Z</dcterms:modified>
</cp:coreProperties>
</file>