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334" r:id="rId3"/>
    <p:sldId id="335" r:id="rId4"/>
    <p:sldId id="336" r:id="rId5"/>
    <p:sldId id="337" r:id="rId6"/>
    <p:sldId id="338" r:id="rId7"/>
    <p:sldId id="339" r:id="rId8"/>
    <p:sldId id="340" r:id="rId9"/>
    <p:sldId id="341" r:id="rId10"/>
    <p:sldId id="342" r:id="rId11"/>
    <p:sldId id="343" r:id="rId12"/>
    <p:sldId id="344" r:id="rId13"/>
    <p:sldId id="345" r:id="rId14"/>
    <p:sldId id="346" r:id="rId15"/>
    <p:sldId id="347" r:id="rId16"/>
    <p:sldId id="348" r:id="rId17"/>
    <p:sldId id="349" r:id="rId18"/>
    <p:sldId id="350" r:id="rId19"/>
    <p:sldId id="351" r:id="rId20"/>
    <p:sldId id="352" r:id="rId21"/>
    <p:sldId id="35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6" autoAdjust="0"/>
    <p:restoredTop sz="93728" autoAdjust="0"/>
  </p:normalViewPr>
  <p:slideViewPr>
    <p:cSldViewPr>
      <p:cViewPr varScale="1">
        <p:scale>
          <a:sx n="73" d="100"/>
          <a:sy n="73" d="100"/>
        </p:scale>
        <p:origin x="111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26/03/2018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8636204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319896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66666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18433042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3820786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5208271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8115657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0872945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2498232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19210390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419896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15642604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1525399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348865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742035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3164619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3606052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698769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1945770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4278557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26/03/2018</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26/03/2018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26/03/2018</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26/03/2018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26/03/2018</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26/03/2018</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26/03/2018</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26/03/2018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26/03/2018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26/03/2018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26/03/2018</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26/03/2018</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4077072"/>
            <a:ext cx="5738192" cy="1828800"/>
          </a:xfrm>
        </p:spPr>
        <p:txBody>
          <a:bodyPr>
            <a:normAutofit/>
          </a:bodyPr>
          <a:lstStyle/>
          <a:p>
            <a:r>
              <a:rPr lang="en-GB" b="1" cap="none" dirty="0" smtClean="0"/>
              <a:t>Transaction Processing</a:t>
            </a:r>
            <a:endParaRPr lang="en-GB" sz="4800" cap="none" dirty="0"/>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Transaction processing and ACID</a:t>
            </a:r>
            <a:endParaRPr lang="en-GB" altLang="en-US" dirty="0"/>
          </a:p>
        </p:txBody>
      </p:sp>
      <p:sp>
        <p:nvSpPr>
          <p:cNvPr id="8195" name="Content Placeholder 2"/>
          <p:cNvSpPr>
            <a:spLocks noGrp="1"/>
          </p:cNvSpPr>
          <p:nvPr>
            <p:ph idx="1"/>
          </p:nvPr>
        </p:nvSpPr>
        <p:spPr>
          <a:xfrm>
            <a:off x="584440" y="1700808"/>
            <a:ext cx="8181608" cy="4896544"/>
          </a:xfrm>
        </p:spPr>
        <p:txBody>
          <a:bodyPr>
            <a:normAutofit fontScale="92500"/>
          </a:bodyPr>
          <a:lstStyle/>
          <a:p>
            <a:pPr marL="0" indent="0">
              <a:buNone/>
            </a:pPr>
            <a:r>
              <a:rPr lang="en-GB" b="1" dirty="0"/>
              <a:t>Consistency</a:t>
            </a:r>
          </a:p>
          <a:p>
            <a:r>
              <a:rPr lang="en-GB" dirty="0"/>
              <a:t>The </a:t>
            </a:r>
            <a:r>
              <a:rPr lang="en-GB" b="1" dirty="0"/>
              <a:t>consistency </a:t>
            </a:r>
            <a:r>
              <a:rPr lang="en-GB" dirty="0"/>
              <a:t>property ensures that no transaction can violate any of the defined validation rules </a:t>
            </a:r>
            <a:r>
              <a:rPr lang="en-GB" dirty="0" smtClean="0"/>
              <a:t>for maintaining </a:t>
            </a:r>
            <a:r>
              <a:rPr lang="en-GB" dirty="0"/>
              <a:t>the integrity of the database. When a database is created, </a:t>
            </a:r>
            <a:r>
              <a:rPr lang="en-GB" b="1" dirty="0"/>
              <a:t>referential integrity </a:t>
            </a:r>
            <a:r>
              <a:rPr lang="en-GB" dirty="0"/>
              <a:t>rules will </a:t>
            </a:r>
            <a:r>
              <a:rPr lang="en-GB" dirty="0" smtClean="0"/>
              <a:t>be specified </a:t>
            </a:r>
            <a:r>
              <a:rPr lang="en-GB" dirty="0"/>
              <a:t>between linked </a:t>
            </a:r>
            <a:r>
              <a:rPr lang="en-GB" dirty="0" smtClean="0"/>
              <a:t>tables. </a:t>
            </a:r>
            <a:r>
              <a:rPr lang="en-GB" dirty="0"/>
              <a:t>Thus it will not be possible, for example, to record </a:t>
            </a:r>
            <a:r>
              <a:rPr lang="en-GB" dirty="0" smtClean="0"/>
              <a:t>a mark </a:t>
            </a:r>
            <a:r>
              <a:rPr lang="en-GB" dirty="0"/>
              <a:t>in a RESULTS table for a student who is not in the STUDENT table in the database. Similarly, it </a:t>
            </a:r>
            <a:r>
              <a:rPr lang="en-GB" dirty="0" smtClean="0"/>
              <a:t>will not </a:t>
            </a:r>
            <a:r>
              <a:rPr lang="en-GB" dirty="0"/>
              <a:t>be possible to delete a record from the STUDENT table if they have marks on the RESULTS table.</a:t>
            </a:r>
            <a:endParaRPr lang="en-GB" sz="2200" dirty="0"/>
          </a:p>
        </p:txBody>
      </p:sp>
    </p:spTree>
    <p:extLst>
      <p:ext uri="{BB962C8B-B14F-4D97-AF65-F5344CB8AC3E}">
        <p14:creationId xmlns:p14="http://schemas.microsoft.com/office/powerpoint/2010/main" val="987451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Transaction processing and ACID</a:t>
            </a:r>
            <a:endParaRPr lang="en-GB" altLang="en-US" dirty="0"/>
          </a:p>
        </p:txBody>
      </p:sp>
      <p:sp>
        <p:nvSpPr>
          <p:cNvPr id="8195" name="Content Placeholder 2"/>
          <p:cNvSpPr>
            <a:spLocks noGrp="1"/>
          </p:cNvSpPr>
          <p:nvPr>
            <p:ph idx="1"/>
          </p:nvPr>
        </p:nvSpPr>
        <p:spPr>
          <a:xfrm>
            <a:off x="584440" y="1700808"/>
            <a:ext cx="8181608" cy="4896544"/>
          </a:xfrm>
        </p:spPr>
        <p:txBody>
          <a:bodyPr>
            <a:normAutofit/>
          </a:bodyPr>
          <a:lstStyle/>
          <a:p>
            <a:r>
              <a:rPr lang="en-GB" b="1" dirty="0"/>
              <a:t>Isolation</a:t>
            </a:r>
          </a:p>
          <a:p>
            <a:r>
              <a:rPr lang="en-GB" dirty="0"/>
              <a:t>The </a:t>
            </a:r>
            <a:r>
              <a:rPr lang="en-GB" b="1" dirty="0"/>
              <a:t>isolation </a:t>
            </a:r>
            <a:r>
              <a:rPr lang="en-GB" dirty="0"/>
              <a:t>property ensures that concurrent execution of transactions leads to the same results as </a:t>
            </a:r>
            <a:r>
              <a:rPr lang="en-GB" dirty="0" smtClean="0"/>
              <a:t>if transactions </a:t>
            </a:r>
            <a:r>
              <a:rPr lang="en-GB" dirty="0"/>
              <a:t>were processed one after the other.</a:t>
            </a:r>
            <a:endParaRPr lang="en-GB" sz="2200" dirty="0"/>
          </a:p>
        </p:txBody>
      </p:sp>
    </p:spTree>
    <p:extLst>
      <p:ext uri="{BB962C8B-B14F-4D97-AF65-F5344CB8AC3E}">
        <p14:creationId xmlns:p14="http://schemas.microsoft.com/office/powerpoint/2010/main" val="426203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Transaction processing and ACID</a:t>
            </a:r>
            <a:endParaRPr lang="en-GB" altLang="en-US" dirty="0"/>
          </a:p>
        </p:txBody>
      </p:sp>
      <p:sp>
        <p:nvSpPr>
          <p:cNvPr id="8195" name="Content Placeholder 2"/>
          <p:cNvSpPr>
            <a:spLocks noGrp="1"/>
          </p:cNvSpPr>
          <p:nvPr>
            <p:ph idx="1"/>
          </p:nvPr>
        </p:nvSpPr>
        <p:spPr>
          <a:xfrm>
            <a:off x="584440" y="1700808"/>
            <a:ext cx="8181608" cy="4896544"/>
          </a:xfrm>
        </p:spPr>
        <p:txBody>
          <a:bodyPr>
            <a:normAutofit fontScale="92500"/>
          </a:bodyPr>
          <a:lstStyle/>
          <a:p>
            <a:r>
              <a:rPr lang="en-GB" b="1" dirty="0"/>
              <a:t>Durability</a:t>
            </a:r>
          </a:p>
          <a:p>
            <a:r>
              <a:rPr lang="en-GB" dirty="0"/>
              <a:t>The </a:t>
            </a:r>
            <a:r>
              <a:rPr lang="en-GB" b="1" dirty="0"/>
              <a:t>durability </a:t>
            </a:r>
            <a:r>
              <a:rPr lang="en-GB" dirty="0"/>
              <a:t>property ensures that once a transaction has been committed, it will remain so, </a:t>
            </a:r>
            <a:r>
              <a:rPr lang="en-GB" dirty="0" smtClean="0"/>
              <a:t>even in </a:t>
            </a:r>
            <a:r>
              <a:rPr lang="en-GB" dirty="0"/>
              <a:t>the event of a power cut. For example, if the </a:t>
            </a:r>
            <a:r>
              <a:rPr lang="en-GB" dirty="0" smtClean="0"/>
              <a:t>online </a:t>
            </a:r>
            <a:r>
              <a:rPr lang="en-GB" dirty="0"/>
              <a:t>sale of a cinema ticket is in the process of </a:t>
            </a:r>
            <a:r>
              <a:rPr lang="en-GB" dirty="0" smtClean="0"/>
              <a:t>being completed</a:t>
            </a:r>
            <a:r>
              <a:rPr lang="en-GB" dirty="0"/>
              <a:t>, it should not be possible for the number of seats sold to be updated but the customer's </a:t>
            </a:r>
            <a:r>
              <a:rPr lang="en-GB" dirty="0" smtClean="0"/>
              <a:t>debit card </a:t>
            </a:r>
            <a:r>
              <a:rPr lang="en-GB" dirty="0"/>
              <a:t>not processed. As each part of the transaction is completed, it is held in a buffer on disk until </a:t>
            </a:r>
            <a:r>
              <a:rPr lang="en-GB" dirty="0" smtClean="0"/>
              <a:t>all elements </a:t>
            </a:r>
            <a:r>
              <a:rPr lang="en-GB" dirty="0"/>
              <a:t>of the transaction are completed . Only then will the changes to the database tables be made.</a:t>
            </a:r>
            <a:endParaRPr lang="en-GB" sz="2200" dirty="0"/>
          </a:p>
        </p:txBody>
      </p:sp>
    </p:spTree>
    <p:extLst>
      <p:ext uri="{BB962C8B-B14F-4D97-AF65-F5344CB8AC3E}">
        <p14:creationId xmlns:p14="http://schemas.microsoft.com/office/powerpoint/2010/main" val="1115839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fontScale="90000"/>
          </a:bodyPr>
          <a:lstStyle/>
          <a:p>
            <a:r>
              <a:rPr lang="en-GB" b="1" dirty="0"/>
              <a:t>Potential problems with multi-user databases</a:t>
            </a:r>
            <a:endParaRPr lang="en-GB" altLang="en-US" dirty="0"/>
          </a:p>
        </p:txBody>
      </p:sp>
      <p:sp>
        <p:nvSpPr>
          <p:cNvPr id="8195" name="Content Placeholder 2"/>
          <p:cNvSpPr>
            <a:spLocks noGrp="1"/>
          </p:cNvSpPr>
          <p:nvPr>
            <p:ph idx="1"/>
          </p:nvPr>
        </p:nvSpPr>
        <p:spPr>
          <a:xfrm>
            <a:off x="584440" y="1700808"/>
            <a:ext cx="8181608" cy="2880320"/>
          </a:xfrm>
        </p:spPr>
        <p:txBody>
          <a:bodyPr>
            <a:normAutofit/>
          </a:bodyPr>
          <a:lstStyle/>
          <a:p>
            <a:r>
              <a:rPr lang="en-GB" sz="2400" dirty="0"/>
              <a:t>Allowing multiple users to simultaneously update a database table may cause one of the updates to </a:t>
            </a:r>
            <a:r>
              <a:rPr lang="en-GB" sz="2400" dirty="0" smtClean="0"/>
              <a:t>be lost </a:t>
            </a:r>
            <a:r>
              <a:rPr lang="en-GB" sz="2400" dirty="0"/>
              <a:t>unless measures are taken to prevent this.</a:t>
            </a:r>
          </a:p>
          <a:p>
            <a:r>
              <a:rPr lang="en-GB" sz="2400" dirty="0"/>
              <a:t>When an item is updated, the entire record (indeed the whole </a:t>
            </a:r>
            <a:r>
              <a:rPr lang="en-GB" sz="2400" b="1" dirty="0"/>
              <a:t>block </a:t>
            </a:r>
            <a:r>
              <a:rPr lang="en-GB" sz="2400" dirty="0"/>
              <a:t>in which the record is </a:t>
            </a:r>
            <a:r>
              <a:rPr lang="en-GB" sz="2400" dirty="0" smtClean="0"/>
              <a:t>physically held</a:t>
            </a:r>
            <a:r>
              <a:rPr lang="en-GB" sz="2400" dirty="0"/>
              <a:t>) will be copied into the user's own local memory area at the workstation. When the record is </a:t>
            </a:r>
            <a:r>
              <a:rPr lang="en-GB" sz="2400" dirty="0" smtClean="0"/>
              <a:t>saved, the </a:t>
            </a:r>
            <a:r>
              <a:rPr lang="en-GB" sz="2400" dirty="0"/>
              <a:t>block is rewritten to the file server.</a:t>
            </a:r>
            <a:endParaRPr lang="en-GB" sz="1800" dirty="0"/>
          </a:p>
        </p:txBody>
      </p:sp>
      <p:sp>
        <p:nvSpPr>
          <p:cNvPr id="3" name="AutoShape 4" descr="Image result for multi-user databas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 name="Picture 3"/>
          <p:cNvPicPr>
            <a:picLocks noChangeAspect="1"/>
          </p:cNvPicPr>
          <p:nvPr/>
        </p:nvPicPr>
        <p:blipFill>
          <a:blip r:embed="rId3"/>
          <a:stretch>
            <a:fillRect/>
          </a:stretch>
        </p:blipFill>
        <p:spPr>
          <a:xfrm>
            <a:off x="3389185" y="4581128"/>
            <a:ext cx="2694983" cy="1826271"/>
          </a:xfrm>
          <a:prstGeom prst="rect">
            <a:avLst/>
          </a:prstGeom>
        </p:spPr>
      </p:pic>
    </p:spTree>
    <p:extLst>
      <p:ext uri="{BB962C8B-B14F-4D97-AF65-F5344CB8AC3E}">
        <p14:creationId xmlns:p14="http://schemas.microsoft.com/office/powerpoint/2010/main" val="953106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fontScale="90000"/>
          </a:bodyPr>
          <a:lstStyle/>
          <a:p>
            <a:r>
              <a:rPr lang="en-GB" b="1" dirty="0"/>
              <a:t>Potential problems with multi-user databases</a:t>
            </a:r>
            <a:endParaRPr lang="en-GB" altLang="en-US" dirty="0"/>
          </a:p>
        </p:txBody>
      </p:sp>
      <p:sp>
        <p:nvSpPr>
          <p:cNvPr id="8195" name="Content Placeholder 2"/>
          <p:cNvSpPr>
            <a:spLocks noGrp="1"/>
          </p:cNvSpPr>
          <p:nvPr>
            <p:ph idx="1"/>
          </p:nvPr>
        </p:nvSpPr>
        <p:spPr>
          <a:xfrm>
            <a:off x="584440" y="1700808"/>
            <a:ext cx="8181608" cy="4032448"/>
          </a:xfrm>
        </p:spPr>
        <p:txBody>
          <a:bodyPr>
            <a:normAutofit fontScale="85000" lnSpcReduction="10000"/>
          </a:bodyPr>
          <a:lstStyle/>
          <a:p>
            <a:pPr marL="0" indent="0">
              <a:buNone/>
            </a:pPr>
            <a:r>
              <a:rPr lang="en-GB" dirty="0"/>
              <a:t>Imagine </a:t>
            </a:r>
            <a:r>
              <a:rPr lang="en-GB" dirty="0" smtClean="0"/>
              <a:t>the </a:t>
            </a:r>
            <a:r>
              <a:rPr lang="en-GB" dirty="0"/>
              <a:t>following </a:t>
            </a:r>
            <a:r>
              <a:rPr lang="en-GB" dirty="0" smtClean="0"/>
              <a:t>situation:</a:t>
            </a:r>
          </a:p>
          <a:p>
            <a:r>
              <a:rPr lang="en-GB" dirty="0"/>
              <a:t>User A accesses a customer record, thereby causing it to be copied into the memory at </a:t>
            </a:r>
            <a:r>
              <a:rPr lang="en-GB" dirty="0" smtClean="0"/>
              <a:t>his/her workstation</a:t>
            </a:r>
            <a:r>
              <a:rPr lang="en-GB" dirty="0"/>
              <a:t>, and starts to type in a new address for the customer</a:t>
            </a:r>
            <a:r>
              <a:rPr lang="en-GB" dirty="0" smtClean="0"/>
              <a:t>.</a:t>
            </a:r>
          </a:p>
          <a:p>
            <a:endParaRPr lang="en-GB" dirty="0"/>
          </a:p>
          <a:p>
            <a:r>
              <a:rPr lang="en-GB" dirty="0"/>
              <a:t>User </a:t>
            </a:r>
            <a:r>
              <a:rPr lang="en-GB" dirty="0" smtClean="0"/>
              <a:t>B </a:t>
            </a:r>
            <a:r>
              <a:rPr lang="en-GB" dirty="0"/>
              <a:t>accesses the same customer record, and alters the credit limit and then saves the record </a:t>
            </a:r>
            <a:r>
              <a:rPr lang="en-GB" dirty="0" smtClean="0"/>
              <a:t>and calls </a:t>
            </a:r>
            <a:r>
              <a:rPr lang="en-GB" dirty="0"/>
              <a:t>up the next record that needs updating</a:t>
            </a:r>
            <a:r>
              <a:rPr lang="en-GB" dirty="0" smtClean="0"/>
              <a:t>.</a:t>
            </a:r>
          </a:p>
          <a:p>
            <a:endParaRPr lang="en-GB" dirty="0"/>
          </a:p>
          <a:p>
            <a:r>
              <a:rPr lang="en-GB" dirty="0"/>
              <a:t>User A completes the address change, and saves the record.</a:t>
            </a:r>
            <a:endParaRPr lang="en-GB" sz="1800" dirty="0"/>
          </a:p>
        </p:txBody>
      </p:sp>
      <p:sp>
        <p:nvSpPr>
          <p:cNvPr id="3" name="AutoShape 4" descr="Image result for multi-user databas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944560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Autofit/>
          </a:bodyPr>
          <a:lstStyle/>
          <a:p>
            <a:r>
              <a:rPr lang="en-GB" sz="3200" dirty="0"/>
              <a:t>There are several methods which may be employed to avoid updates being lost.</a:t>
            </a:r>
            <a:endParaRPr lang="en-GB" altLang="en-US" sz="3200" dirty="0"/>
          </a:p>
        </p:txBody>
      </p:sp>
      <p:sp>
        <p:nvSpPr>
          <p:cNvPr id="8195" name="Content Placeholder 2"/>
          <p:cNvSpPr>
            <a:spLocks noGrp="1"/>
          </p:cNvSpPr>
          <p:nvPr>
            <p:ph idx="1"/>
          </p:nvPr>
        </p:nvSpPr>
        <p:spPr>
          <a:xfrm>
            <a:off x="584440" y="1700808"/>
            <a:ext cx="8181608" cy="4032448"/>
          </a:xfrm>
        </p:spPr>
        <p:txBody>
          <a:bodyPr>
            <a:normAutofit lnSpcReduction="10000"/>
          </a:bodyPr>
          <a:lstStyle/>
          <a:p>
            <a:r>
              <a:rPr lang="en-GB" b="1" dirty="0"/>
              <a:t>Record locks</a:t>
            </a:r>
          </a:p>
          <a:p>
            <a:pPr marL="0" indent="0">
              <a:buNone/>
            </a:pPr>
            <a:r>
              <a:rPr lang="en-GB" dirty="0"/>
              <a:t>Record locking is the technique of preventing simultaneous access to objects in a database in order </a:t>
            </a:r>
            <a:r>
              <a:rPr lang="en-GB" dirty="0" smtClean="0"/>
              <a:t>to prevent </a:t>
            </a:r>
            <a:r>
              <a:rPr lang="en-GB" dirty="0"/>
              <a:t>updates being lost or inconsistencies in the data arising. In its simplest form, a record is </a:t>
            </a:r>
            <a:r>
              <a:rPr lang="en-GB" dirty="0" smtClean="0"/>
              <a:t>locked whenever </a:t>
            </a:r>
            <a:r>
              <a:rPr lang="en-GB" dirty="0"/>
              <a:t>a user retrieves it for editing or updating. Anyone else attempting to retrieve the same record </a:t>
            </a:r>
            <a:r>
              <a:rPr lang="en-GB" dirty="0" smtClean="0"/>
              <a:t>is denied </a:t>
            </a:r>
            <a:r>
              <a:rPr lang="en-GB" dirty="0"/>
              <a:t>access until the transaction is completed or cancelled</a:t>
            </a:r>
            <a:r>
              <a:rPr lang="en-GB" dirty="0" smtClean="0"/>
              <a:t>.</a:t>
            </a:r>
            <a:endParaRPr lang="en-GB" sz="1800" dirty="0"/>
          </a:p>
        </p:txBody>
      </p:sp>
      <p:sp>
        <p:nvSpPr>
          <p:cNvPr id="3" name="AutoShape 4" descr="Image result for multi-user databas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621510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Autofit/>
          </a:bodyPr>
          <a:lstStyle/>
          <a:p>
            <a:r>
              <a:rPr lang="en-GB" sz="3200" dirty="0"/>
              <a:t>There are several methods which may be employed to avoid updates being lost.</a:t>
            </a:r>
            <a:endParaRPr lang="en-GB" altLang="en-US" sz="3200" dirty="0"/>
          </a:p>
        </p:txBody>
      </p:sp>
      <p:sp>
        <p:nvSpPr>
          <p:cNvPr id="8195" name="Content Placeholder 2"/>
          <p:cNvSpPr>
            <a:spLocks noGrp="1"/>
          </p:cNvSpPr>
          <p:nvPr>
            <p:ph idx="1"/>
          </p:nvPr>
        </p:nvSpPr>
        <p:spPr>
          <a:xfrm>
            <a:off x="584440" y="1700808"/>
            <a:ext cx="8181608" cy="4032448"/>
          </a:xfrm>
        </p:spPr>
        <p:txBody>
          <a:bodyPr>
            <a:normAutofit/>
          </a:bodyPr>
          <a:lstStyle/>
          <a:p>
            <a:r>
              <a:rPr lang="en-GB" b="1" dirty="0"/>
              <a:t>Problems with record locking</a:t>
            </a:r>
          </a:p>
          <a:p>
            <a:pPr marL="0" indent="0">
              <a:buNone/>
            </a:pPr>
            <a:r>
              <a:rPr lang="en-GB" dirty="0"/>
              <a:t>If two users are attempting to update two records, a situation can arise in which neither can </a:t>
            </a:r>
            <a:r>
              <a:rPr lang="en-GB" dirty="0" smtClean="0"/>
              <a:t>proceed, known </a:t>
            </a:r>
            <a:r>
              <a:rPr lang="en-GB" dirty="0"/>
              <a:t>as </a:t>
            </a:r>
            <a:r>
              <a:rPr lang="en-GB" b="1" dirty="0"/>
              <a:t>deadlock. </a:t>
            </a:r>
            <a:r>
              <a:rPr lang="en-GB" dirty="0"/>
              <a:t>Suppose a bank clerk is updating Customer A's record with a transfer to </a:t>
            </a:r>
            <a:r>
              <a:rPr lang="en-GB" dirty="0" smtClean="0"/>
              <a:t>Customer B's </a:t>
            </a:r>
            <a:r>
              <a:rPr lang="en-GB" dirty="0"/>
              <a:t>account. Meanwhile a second bank clerk is trying to update Customer </a:t>
            </a:r>
            <a:r>
              <a:rPr lang="en-GB" dirty="0" smtClean="0"/>
              <a:t>B's </a:t>
            </a:r>
            <a:r>
              <a:rPr lang="en-GB" dirty="0"/>
              <a:t>record, as he needs </a:t>
            </a:r>
            <a:r>
              <a:rPr lang="en-GB" dirty="0" smtClean="0"/>
              <a:t>to transfer </a:t>
            </a:r>
            <a:r>
              <a:rPr lang="en-GB" dirty="0"/>
              <a:t>money to Customer A's account.</a:t>
            </a:r>
            <a:endParaRPr lang="en-GB" sz="1800" dirty="0"/>
          </a:p>
        </p:txBody>
      </p:sp>
      <p:sp>
        <p:nvSpPr>
          <p:cNvPr id="3" name="AutoShape 4" descr="Image result for multi-user databas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558784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Autofit/>
          </a:bodyPr>
          <a:lstStyle/>
          <a:p>
            <a:r>
              <a:rPr lang="en-GB" sz="3200" dirty="0"/>
              <a:t>There are several methods which may be employed to avoid updates being lost.</a:t>
            </a:r>
            <a:endParaRPr lang="en-GB" altLang="en-US" sz="3200" dirty="0"/>
          </a:p>
        </p:txBody>
      </p:sp>
      <p:sp>
        <p:nvSpPr>
          <p:cNvPr id="8195" name="Content Placeholder 2"/>
          <p:cNvSpPr>
            <a:spLocks noGrp="1"/>
          </p:cNvSpPr>
          <p:nvPr>
            <p:ph idx="1"/>
          </p:nvPr>
        </p:nvSpPr>
        <p:spPr>
          <a:xfrm>
            <a:off x="569632" y="4437112"/>
            <a:ext cx="8181608" cy="2232248"/>
          </a:xfrm>
        </p:spPr>
        <p:txBody>
          <a:bodyPr>
            <a:normAutofit fontScale="85000" lnSpcReduction="20000"/>
          </a:bodyPr>
          <a:lstStyle/>
          <a:p>
            <a:endParaRPr lang="en-GB" dirty="0" smtClean="0"/>
          </a:p>
          <a:p>
            <a:r>
              <a:rPr lang="en-GB" dirty="0" smtClean="0"/>
              <a:t>DEADLOCK!</a:t>
            </a:r>
          </a:p>
          <a:p>
            <a:endParaRPr lang="en-GB" sz="1800" dirty="0"/>
          </a:p>
          <a:p>
            <a:pPr marL="0" indent="0">
              <a:buNone/>
            </a:pPr>
            <a:r>
              <a:rPr lang="en-GB" dirty="0"/>
              <a:t>The D6MS must recognise when this situation has occurred and take action. </a:t>
            </a:r>
            <a:r>
              <a:rPr lang="en-GB" b="1" dirty="0"/>
              <a:t>Serialisation. </a:t>
            </a:r>
            <a:r>
              <a:rPr lang="en-GB" b="1" dirty="0" smtClean="0"/>
              <a:t>Timestamp ordering </a:t>
            </a:r>
            <a:r>
              <a:rPr lang="en-GB" b="1" dirty="0"/>
              <a:t>or commitment ordering </a:t>
            </a:r>
            <a:r>
              <a:rPr lang="en-GB" dirty="0"/>
              <a:t>may be used.</a:t>
            </a:r>
            <a:endParaRPr lang="en-GB" sz="1800" dirty="0"/>
          </a:p>
        </p:txBody>
      </p:sp>
      <p:sp>
        <p:nvSpPr>
          <p:cNvPr id="3" name="AutoShape 4" descr="Image result for multi-user databas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aphicFrame>
        <p:nvGraphicFramePr>
          <p:cNvPr id="2" name="Table 1"/>
          <p:cNvGraphicFramePr>
            <a:graphicFrameLocks noGrp="1"/>
          </p:cNvGraphicFramePr>
          <p:nvPr>
            <p:extLst>
              <p:ext uri="{D42A27DB-BD31-4B8C-83A1-F6EECF244321}">
                <p14:modId xmlns:p14="http://schemas.microsoft.com/office/powerpoint/2010/main" val="1981768459"/>
              </p:ext>
            </p:extLst>
          </p:nvPr>
        </p:nvGraphicFramePr>
        <p:xfrm>
          <a:off x="1403648" y="1988840"/>
          <a:ext cx="6096000" cy="28346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4210408532"/>
                    </a:ext>
                  </a:extLst>
                </a:gridCol>
                <a:gridCol w="3048000">
                  <a:extLst>
                    <a:ext uri="{9D8B030D-6E8A-4147-A177-3AD203B41FA5}">
                      <a16:colId xmlns:a16="http://schemas.microsoft.com/office/drawing/2014/main" val="2439036350"/>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User1</a:t>
                      </a:r>
                    </a:p>
                    <a:p>
                      <a:endParaRPr lang="en-GB" dirty="0"/>
                    </a:p>
                  </a:txBody>
                  <a:tcPr/>
                </a:tc>
                <a:tc>
                  <a:txBody>
                    <a:bodyPr/>
                    <a:lstStyle/>
                    <a:p>
                      <a:r>
                        <a:rPr lang="en-GB" b="1" dirty="0" smtClean="0"/>
                        <a:t>User2</a:t>
                      </a:r>
                      <a:endParaRPr lang="en-GB" dirty="0"/>
                    </a:p>
                  </a:txBody>
                  <a:tcPr/>
                </a:tc>
                <a:extLst>
                  <a:ext uri="{0D108BD9-81ED-4DB2-BD59-A6C34878D82A}">
                    <a16:rowId xmlns:a16="http://schemas.microsoft.com/office/drawing/2014/main" val="178585566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locks Customer A's record</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locks Customer B's record</a:t>
                      </a:r>
                    </a:p>
                    <a:p>
                      <a:endParaRPr lang="en-GB" dirty="0"/>
                    </a:p>
                  </a:txBody>
                  <a:tcPr/>
                </a:tc>
                <a:extLst>
                  <a:ext uri="{0D108BD9-81ED-4DB2-BD59-A6C34878D82A}">
                    <a16:rowId xmlns:a16="http://schemas.microsoft.com/office/drawing/2014/main" val="303786242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tries to access Customer B's record</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tries to access Customer A's record</a:t>
                      </a:r>
                    </a:p>
                    <a:p>
                      <a:endParaRPr lang="en-GB" dirty="0"/>
                    </a:p>
                  </a:txBody>
                  <a:tcPr/>
                </a:tc>
                <a:extLst>
                  <a:ext uri="{0D108BD9-81ED-4DB2-BD59-A6C34878D82A}">
                    <a16:rowId xmlns:a16="http://schemas.microsoft.com/office/drawing/2014/main" val="52756952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waits ..</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waits ..</a:t>
                      </a:r>
                    </a:p>
                    <a:p>
                      <a:endParaRPr lang="en-GB" dirty="0"/>
                    </a:p>
                  </a:txBody>
                  <a:tcPr/>
                </a:tc>
                <a:extLst>
                  <a:ext uri="{0D108BD9-81ED-4DB2-BD59-A6C34878D82A}">
                    <a16:rowId xmlns:a16="http://schemas.microsoft.com/office/drawing/2014/main" val="766604784"/>
                  </a:ext>
                </a:extLst>
              </a:tr>
            </a:tbl>
          </a:graphicData>
        </a:graphic>
      </p:graphicFrame>
    </p:spTree>
    <p:extLst>
      <p:ext uri="{BB962C8B-B14F-4D97-AF65-F5344CB8AC3E}">
        <p14:creationId xmlns:p14="http://schemas.microsoft.com/office/powerpoint/2010/main" val="306940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Autofit/>
          </a:bodyPr>
          <a:lstStyle/>
          <a:p>
            <a:r>
              <a:rPr lang="en-GB" sz="3200" dirty="0"/>
              <a:t>There are several methods which may be employed to avoid updates being lost.</a:t>
            </a:r>
            <a:endParaRPr lang="en-GB" altLang="en-US" sz="3200" dirty="0"/>
          </a:p>
        </p:txBody>
      </p:sp>
      <p:sp>
        <p:nvSpPr>
          <p:cNvPr id="8195" name="Content Placeholder 2"/>
          <p:cNvSpPr>
            <a:spLocks noGrp="1"/>
          </p:cNvSpPr>
          <p:nvPr>
            <p:ph idx="1"/>
          </p:nvPr>
        </p:nvSpPr>
        <p:spPr>
          <a:xfrm>
            <a:off x="584440" y="1700808"/>
            <a:ext cx="8181608" cy="4032448"/>
          </a:xfrm>
        </p:spPr>
        <p:txBody>
          <a:bodyPr>
            <a:normAutofit/>
          </a:bodyPr>
          <a:lstStyle/>
          <a:p>
            <a:r>
              <a:rPr lang="en-GB" b="1" dirty="0"/>
              <a:t>Serialisation</a:t>
            </a:r>
          </a:p>
          <a:p>
            <a:pPr marL="0" indent="0">
              <a:buNone/>
            </a:pPr>
            <a:r>
              <a:rPr lang="en-GB" dirty="0" smtClean="0"/>
              <a:t>This </a:t>
            </a:r>
            <a:r>
              <a:rPr lang="en-GB" dirty="0"/>
              <a:t>is a technique which ensures that transactions do not overlap in time and therefore cannot </a:t>
            </a:r>
            <a:r>
              <a:rPr lang="en-GB" dirty="0" smtClean="0"/>
              <a:t>interfere with </a:t>
            </a:r>
            <a:r>
              <a:rPr lang="en-GB" dirty="0"/>
              <a:t>each other or lead to updates being lost. A transaction cannot start until the previous one </a:t>
            </a:r>
            <a:r>
              <a:rPr lang="en-GB" dirty="0" smtClean="0"/>
              <a:t>has finished</a:t>
            </a:r>
            <a:r>
              <a:rPr lang="en-GB" dirty="0"/>
              <a:t>. It can be implemented using </a:t>
            </a:r>
            <a:r>
              <a:rPr lang="en-GB" b="1" dirty="0"/>
              <a:t>timestamp ordering.</a:t>
            </a:r>
            <a:endParaRPr lang="en-GB" sz="1800" dirty="0"/>
          </a:p>
        </p:txBody>
      </p:sp>
      <p:sp>
        <p:nvSpPr>
          <p:cNvPr id="3" name="AutoShape 4" descr="Image result for multi-user databas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7050190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Autofit/>
          </a:bodyPr>
          <a:lstStyle/>
          <a:p>
            <a:r>
              <a:rPr lang="en-GB" sz="3200" dirty="0"/>
              <a:t>There are several methods which may be employed to avoid updates being lost.</a:t>
            </a:r>
            <a:endParaRPr lang="en-GB" altLang="en-US" sz="3200" dirty="0"/>
          </a:p>
        </p:txBody>
      </p:sp>
      <p:sp>
        <p:nvSpPr>
          <p:cNvPr id="8195" name="Content Placeholder 2"/>
          <p:cNvSpPr>
            <a:spLocks noGrp="1"/>
          </p:cNvSpPr>
          <p:nvPr>
            <p:ph idx="1"/>
          </p:nvPr>
        </p:nvSpPr>
        <p:spPr>
          <a:xfrm>
            <a:off x="584440" y="1700808"/>
            <a:ext cx="8181608" cy="3816424"/>
          </a:xfrm>
        </p:spPr>
        <p:txBody>
          <a:bodyPr>
            <a:normAutofit fontScale="92500" lnSpcReduction="10000"/>
          </a:bodyPr>
          <a:lstStyle/>
          <a:p>
            <a:pPr marL="0" indent="0">
              <a:buNone/>
            </a:pPr>
            <a:r>
              <a:rPr lang="en-GB" b="1" dirty="0"/>
              <a:t>Timestamp ordering</a:t>
            </a:r>
          </a:p>
          <a:p>
            <a:pPr marL="0" indent="0">
              <a:buNone/>
            </a:pPr>
            <a:r>
              <a:rPr lang="en-GB" sz="1900" dirty="0"/>
              <a:t>Whenever a transaction starts, it is given a </a:t>
            </a:r>
            <a:r>
              <a:rPr lang="en-GB" sz="1900" dirty="0" smtClean="0"/>
              <a:t>timestamp, so that if </a:t>
            </a:r>
            <a:r>
              <a:rPr lang="en-GB" sz="1900" dirty="0"/>
              <a:t>two transactions affect the same </a:t>
            </a:r>
            <a:r>
              <a:rPr lang="en-GB" sz="1900" dirty="0" smtClean="0"/>
              <a:t>object (for </a:t>
            </a:r>
            <a:r>
              <a:rPr lang="en-GB" sz="1900" dirty="0"/>
              <a:t>example record or table), the transaction with </a:t>
            </a:r>
            <a:r>
              <a:rPr lang="en-GB" sz="1900" dirty="0" smtClean="0"/>
              <a:t>the </a:t>
            </a:r>
            <a:r>
              <a:rPr lang="en-GB" sz="1900" dirty="0"/>
              <a:t>earlier timestamp </a:t>
            </a:r>
            <a:r>
              <a:rPr lang="en-GB" sz="1900" dirty="0" smtClean="0"/>
              <a:t>should be applied first .</a:t>
            </a:r>
          </a:p>
          <a:p>
            <a:pPr marL="0" indent="0">
              <a:buNone/>
            </a:pPr>
            <a:r>
              <a:rPr lang="en-GB" sz="1900" dirty="0" smtClean="0"/>
              <a:t>In </a:t>
            </a:r>
            <a:r>
              <a:rPr lang="en-GB" sz="1900" dirty="0"/>
              <a:t>order to ensure that </a:t>
            </a:r>
            <a:r>
              <a:rPr lang="en-GB" sz="1900" dirty="0" smtClean="0"/>
              <a:t>transactions are not lost, every object in the database has a </a:t>
            </a:r>
            <a:r>
              <a:rPr lang="en-GB" sz="1900" b="1" dirty="0" smtClean="0"/>
              <a:t>read timestamp </a:t>
            </a:r>
            <a:r>
              <a:rPr lang="en-GB" sz="1900" dirty="0" smtClean="0"/>
              <a:t>and a </a:t>
            </a:r>
            <a:r>
              <a:rPr lang="en-GB" sz="1900" b="1" dirty="0" smtClean="0"/>
              <a:t>write timestamp, </a:t>
            </a:r>
            <a:r>
              <a:rPr lang="en-GB" sz="1900" dirty="0" smtClean="0"/>
              <a:t>which are updated whenever an object in a database is read or written. </a:t>
            </a:r>
            <a:endParaRPr lang="en-GB" sz="1900" dirty="0"/>
          </a:p>
          <a:p>
            <a:pPr marL="0" indent="0">
              <a:buNone/>
            </a:pPr>
            <a:endParaRPr lang="en-GB" sz="1900" dirty="0"/>
          </a:p>
          <a:p>
            <a:pPr marL="0" indent="0">
              <a:buNone/>
            </a:pPr>
            <a:r>
              <a:rPr lang="en-GB" sz="1900" dirty="0" smtClean="0"/>
              <a:t>When </a:t>
            </a:r>
            <a:r>
              <a:rPr lang="en-GB" sz="1900" dirty="0"/>
              <a:t>a transaction </a:t>
            </a:r>
            <a:r>
              <a:rPr lang="en-GB" sz="1900" dirty="0" smtClean="0"/>
              <a:t>starts, </a:t>
            </a:r>
            <a:r>
              <a:rPr lang="en-GB" sz="1900" dirty="0"/>
              <a:t>it reads the </a:t>
            </a:r>
            <a:r>
              <a:rPr lang="en-GB" sz="1900" dirty="0" smtClean="0"/>
              <a:t>data from a record causing the </a:t>
            </a:r>
            <a:r>
              <a:rPr lang="en-GB" sz="1900" dirty="0"/>
              <a:t>read timestamp to be set. </a:t>
            </a:r>
            <a:r>
              <a:rPr lang="en-GB" sz="1900" dirty="0" smtClean="0"/>
              <a:t>When it writes the updated data back to the record it will check the read timestamp.  If this is not the same as the </a:t>
            </a:r>
            <a:r>
              <a:rPr lang="en-GB" sz="1900" dirty="0"/>
              <a:t>value that was saved when this </a:t>
            </a:r>
            <a:r>
              <a:rPr lang="en-GB" sz="1900" dirty="0"/>
              <a:t>t</a:t>
            </a:r>
            <a:r>
              <a:rPr lang="en-GB" sz="1900" dirty="0" smtClean="0"/>
              <a:t>ransaction started, it will know that another transaction is also taking place on the record.  A </a:t>
            </a:r>
            <a:r>
              <a:rPr lang="en-GB" sz="1900" dirty="0"/>
              <a:t>range of potential </a:t>
            </a:r>
            <a:r>
              <a:rPr lang="en-GB" sz="1900" dirty="0" smtClean="0"/>
              <a:t>problems can be identified and avoided.</a:t>
            </a:r>
            <a:endParaRPr lang="en-GB" sz="1300" dirty="0"/>
          </a:p>
        </p:txBody>
      </p:sp>
      <p:sp>
        <p:nvSpPr>
          <p:cNvPr id="3" name="AutoShape 4" descr="Image result for multi-user databas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 name="Picture 3"/>
          <p:cNvPicPr>
            <a:picLocks noChangeAspect="1"/>
          </p:cNvPicPr>
          <p:nvPr/>
        </p:nvPicPr>
        <p:blipFill>
          <a:blip r:embed="rId3"/>
          <a:stretch>
            <a:fillRect/>
          </a:stretch>
        </p:blipFill>
        <p:spPr>
          <a:xfrm>
            <a:off x="3491880" y="5498786"/>
            <a:ext cx="1878704" cy="1359214"/>
          </a:xfrm>
          <a:prstGeom prst="rect">
            <a:avLst/>
          </a:prstGeom>
        </p:spPr>
      </p:pic>
    </p:spTree>
    <p:extLst>
      <p:ext uri="{BB962C8B-B14F-4D97-AF65-F5344CB8AC3E}">
        <p14:creationId xmlns:p14="http://schemas.microsoft.com/office/powerpoint/2010/main" val="2583719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smtClean="0"/>
              <a:t>Capturing Data</a:t>
            </a:r>
            <a:endParaRPr lang="en-GB" altLang="en-US" dirty="0"/>
          </a:p>
        </p:txBody>
      </p:sp>
      <p:sp>
        <p:nvSpPr>
          <p:cNvPr id="8195" name="Content Placeholder 2"/>
          <p:cNvSpPr>
            <a:spLocks noGrp="1"/>
          </p:cNvSpPr>
          <p:nvPr>
            <p:ph idx="1"/>
          </p:nvPr>
        </p:nvSpPr>
        <p:spPr>
          <a:xfrm>
            <a:off x="584440" y="1700808"/>
            <a:ext cx="7992888" cy="3096344"/>
          </a:xfrm>
        </p:spPr>
        <p:txBody>
          <a:bodyPr>
            <a:normAutofit fontScale="85000" lnSpcReduction="10000"/>
          </a:bodyPr>
          <a:lstStyle/>
          <a:p>
            <a:pPr marL="0" indent="0">
              <a:buNone/>
            </a:pPr>
            <a:r>
              <a:rPr lang="en-GB" sz="2400" dirty="0" smtClean="0"/>
              <a:t>Before data is added to a database, it has to be captured or input by some means or other.  Manual methods include transcribing data from a form that has been filled in, for example by a customer ordering items from a catalogue or a market researcher filling in form on the High Street.</a:t>
            </a:r>
          </a:p>
          <a:p>
            <a:pPr marL="0" indent="0">
              <a:buNone/>
            </a:pPr>
            <a:endParaRPr lang="en-GB" sz="2400" dirty="0"/>
          </a:p>
          <a:p>
            <a:pPr marL="0" indent="0">
              <a:buNone/>
            </a:pPr>
            <a:r>
              <a:rPr lang="en-GB" sz="2400" dirty="0" smtClean="0"/>
              <a:t>Cheques paid in at a bank are scanned using magnetic ink character recognition (MICR); the bank number, customer account number and cheque number are printed in special magnetic ink along the bottom of the cheque.  The amount of the cheque has to be manually entered by the bank clerk.</a:t>
            </a:r>
            <a:endParaRPr lang="en-GB" sz="2400" dirty="0"/>
          </a:p>
        </p:txBody>
      </p:sp>
      <p:pic>
        <p:nvPicPr>
          <p:cNvPr id="1026" name="Picture 2" descr="Image result for MICR chequ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08098" y="4509120"/>
            <a:ext cx="4762500" cy="2228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8022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Autofit/>
          </a:bodyPr>
          <a:lstStyle/>
          <a:p>
            <a:r>
              <a:rPr lang="en-GB" sz="3200" dirty="0"/>
              <a:t>There are several methods which may be employed to avoid updates being lost.</a:t>
            </a:r>
            <a:endParaRPr lang="en-GB" altLang="en-US" sz="3200" dirty="0"/>
          </a:p>
        </p:txBody>
      </p:sp>
      <p:sp>
        <p:nvSpPr>
          <p:cNvPr id="8195" name="Content Placeholder 2"/>
          <p:cNvSpPr>
            <a:spLocks noGrp="1"/>
          </p:cNvSpPr>
          <p:nvPr>
            <p:ph idx="1"/>
          </p:nvPr>
        </p:nvSpPr>
        <p:spPr>
          <a:xfrm>
            <a:off x="584440" y="1700808"/>
            <a:ext cx="8181608" cy="3816424"/>
          </a:xfrm>
        </p:spPr>
        <p:txBody>
          <a:bodyPr>
            <a:normAutofit/>
          </a:bodyPr>
          <a:lstStyle/>
          <a:p>
            <a:r>
              <a:rPr lang="en-GB" b="1" dirty="0" smtClean="0"/>
              <a:t>Commitment </a:t>
            </a:r>
            <a:r>
              <a:rPr lang="en-GB" b="1" dirty="0"/>
              <a:t>ordering </a:t>
            </a:r>
            <a:endParaRPr lang="en-GB" dirty="0"/>
          </a:p>
          <a:p>
            <a:pPr marL="0" indent="0">
              <a:buNone/>
            </a:pPr>
            <a:r>
              <a:rPr lang="en-GB" dirty="0"/>
              <a:t>This is another serialisation technique used </a:t>
            </a:r>
            <a:r>
              <a:rPr lang="en-GB" dirty="0" smtClean="0"/>
              <a:t>to ensure that transactions are not lost when two or more </a:t>
            </a:r>
            <a:r>
              <a:rPr lang="en-GB" dirty="0"/>
              <a:t> </a:t>
            </a:r>
            <a:r>
              <a:rPr lang="en-GB" dirty="0" smtClean="0"/>
              <a:t>users </a:t>
            </a:r>
            <a:r>
              <a:rPr lang="en-GB" dirty="0"/>
              <a:t>are simultaneously trying to access </a:t>
            </a:r>
            <a:r>
              <a:rPr lang="en-GB" dirty="0" smtClean="0"/>
              <a:t>the same database object. Transactions are ordered in terms of their dependencies on each other as well as the time they were initiated.  It can be used to prevent deadlock by blocking one request until another is completed.</a:t>
            </a:r>
            <a:endParaRPr lang="en-GB" dirty="0"/>
          </a:p>
        </p:txBody>
      </p:sp>
      <p:sp>
        <p:nvSpPr>
          <p:cNvPr id="3" name="AutoShape 4" descr="Image result for multi-user databas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448536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Autofit/>
          </a:bodyPr>
          <a:lstStyle/>
          <a:p>
            <a:r>
              <a:rPr lang="en-GB" sz="3200" dirty="0"/>
              <a:t>There are several methods which may be employed to avoid updates being lost.</a:t>
            </a:r>
            <a:endParaRPr lang="en-GB" altLang="en-US" sz="3200" dirty="0"/>
          </a:p>
        </p:txBody>
      </p:sp>
      <p:sp>
        <p:nvSpPr>
          <p:cNvPr id="8195" name="Content Placeholder 2"/>
          <p:cNvSpPr>
            <a:spLocks noGrp="1"/>
          </p:cNvSpPr>
          <p:nvPr>
            <p:ph idx="1"/>
          </p:nvPr>
        </p:nvSpPr>
        <p:spPr>
          <a:xfrm>
            <a:off x="584440" y="1700808"/>
            <a:ext cx="8181608" cy="4752528"/>
          </a:xfrm>
        </p:spPr>
        <p:txBody>
          <a:bodyPr>
            <a:normAutofit fontScale="92500" lnSpcReduction="20000"/>
          </a:bodyPr>
          <a:lstStyle/>
          <a:p>
            <a:r>
              <a:rPr lang="en-GB" b="1" dirty="0"/>
              <a:t>Redundancy</a:t>
            </a:r>
          </a:p>
          <a:p>
            <a:pPr marL="0" indent="0">
              <a:buNone/>
            </a:pPr>
            <a:r>
              <a:rPr lang="en-GB" dirty="0" smtClean="0"/>
              <a:t>Very many organisations such as banks, airport systems, hospitals, and others cannot afford to have their computer systems go down even for a few seconds, with consequent loss of transaction data.  These organisations maintain two or even three identical systems in different </a:t>
            </a:r>
            <a:r>
              <a:rPr lang="en-GB" dirty="0"/>
              <a:t>geographical locations, so </a:t>
            </a:r>
            <a:r>
              <a:rPr lang="en-GB" dirty="0" smtClean="0"/>
              <a:t>that every transaction is written to two or three different storage </a:t>
            </a:r>
            <a:r>
              <a:rPr lang="en-GB" dirty="0"/>
              <a:t>facilities. This built-in hardware </a:t>
            </a:r>
            <a:r>
              <a:rPr lang="en-GB" dirty="0" smtClean="0"/>
              <a:t>redundancy protects against loss of data in the event of power failure or other disasters.</a:t>
            </a:r>
          </a:p>
          <a:p>
            <a:pPr marL="0" indent="0">
              <a:buNone/>
            </a:pPr>
            <a:endParaRPr lang="en-GB" dirty="0" smtClean="0"/>
          </a:p>
          <a:p>
            <a:pPr marL="0" indent="0">
              <a:buNone/>
            </a:pPr>
            <a:r>
              <a:rPr lang="en-GB" dirty="0" smtClean="0"/>
              <a:t>If one system fails, the backup system automatically takes over and processing can continue.</a:t>
            </a:r>
          </a:p>
          <a:p>
            <a:pPr marL="0" indent="0">
              <a:buNone/>
            </a:pPr>
            <a:endParaRPr lang="en-GB" dirty="0"/>
          </a:p>
          <a:p>
            <a:pPr marL="0" indent="0">
              <a:buNone/>
            </a:pPr>
            <a:endParaRPr lang="en-GB" dirty="0" smtClean="0"/>
          </a:p>
          <a:p>
            <a:endParaRPr lang="en-GB" dirty="0"/>
          </a:p>
        </p:txBody>
      </p:sp>
      <p:sp>
        <p:nvSpPr>
          <p:cNvPr id="3" name="AutoShape 4" descr="Image result for multi-user databas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886617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smtClean="0"/>
              <a:t>Capturing Data</a:t>
            </a:r>
            <a:endParaRPr lang="en-GB" altLang="en-US" dirty="0"/>
          </a:p>
        </p:txBody>
      </p:sp>
      <p:sp>
        <p:nvSpPr>
          <p:cNvPr id="8195" name="Content Placeholder 2"/>
          <p:cNvSpPr>
            <a:spLocks noGrp="1"/>
          </p:cNvSpPr>
          <p:nvPr>
            <p:ph idx="1"/>
          </p:nvPr>
        </p:nvSpPr>
        <p:spPr>
          <a:xfrm>
            <a:off x="584440" y="1700808"/>
            <a:ext cx="7992888" cy="4896544"/>
          </a:xfrm>
        </p:spPr>
        <p:txBody>
          <a:bodyPr>
            <a:normAutofit fontScale="92500"/>
          </a:bodyPr>
          <a:lstStyle/>
          <a:p>
            <a:pPr marL="0" indent="0">
              <a:buNone/>
            </a:pPr>
            <a:r>
              <a:rPr lang="en-GB" sz="2400" dirty="0" smtClean="0"/>
              <a:t>Some forms such as lottery tickets, multiple choice questionnaires or exams may be read using optical mark recognition (OMR), and other types of form using OCR Optical Character Recognition.</a:t>
            </a:r>
          </a:p>
          <a:p>
            <a:pPr marL="0" indent="0">
              <a:buNone/>
            </a:pPr>
            <a:endParaRPr lang="en-GB" sz="2400" dirty="0"/>
          </a:p>
          <a:p>
            <a:pPr marL="0" indent="0">
              <a:buNone/>
            </a:pPr>
            <a:endParaRPr lang="en-GB" sz="2400" dirty="0" smtClean="0"/>
          </a:p>
          <a:p>
            <a:pPr marL="0" indent="0">
              <a:buNone/>
            </a:pPr>
            <a:endParaRPr lang="en-GB" sz="2400" dirty="0" smtClean="0"/>
          </a:p>
          <a:p>
            <a:pPr marL="0" indent="0">
              <a:buNone/>
            </a:pPr>
            <a:endParaRPr lang="en-GB" sz="2400" dirty="0"/>
          </a:p>
          <a:p>
            <a:pPr marL="0" indent="0">
              <a:buNone/>
            </a:pPr>
            <a:endParaRPr lang="en-GB" sz="2400" dirty="0" smtClean="0"/>
          </a:p>
          <a:p>
            <a:pPr marL="0" indent="0">
              <a:buNone/>
            </a:pPr>
            <a:endParaRPr lang="en-GB" sz="2400" dirty="0"/>
          </a:p>
          <a:p>
            <a:pPr marL="0" indent="0">
              <a:buNone/>
            </a:pPr>
            <a:endParaRPr lang="en-GB" sz="2400" dirty="0" smtClean="0"/>
          </a:p>
          <a:p>
            <a:pPr marL="0" indent="0">
              <a:buNone/>
            </a:pPr>
            <a:r>
              <a:rPr lang="en-GB" sz="2200" dirty="0" smtClean="0"/>
              <a:t>Other automated methods include smart card readers, scanners such as those used at airports to scan passports and barcode readers or scanners</a:t>
            </a:r>
            <a:endParaRPr lang="en-GB" sz="2200" dirty="0"/>
          </a:p>
        </p:txBody>
      </p:sp>
      <p:pic>
        <p:nvPicPr>
          <p:cNvPr id="2050" name="Picture 2" descr="Image result for OM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3768" y="3140968"/>
            <a:ext cx="4320480" cy="27174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895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Selecting and managing data</a:t>
            </a:r>
            <a:endParaRPr lang="en-GB" altLang="en-US" dirty="0"/>
          </a:p>
        </p:txBody>
      </p:sp>
      <p:sp>
        <p:nvSpPr>
          <p:cNvPr id="8195" name="Content Placeholder 2"/>
          <p:cNvSpPr>
            <a:spLocks noGrp="1"/>
          </p:cNvSpPr>
          <p:nvPr>
            <p:ph idx="1"/>
          </p:nvPr>
        </p:nvSpPr>
        <p:spPr>
          <a:xfrm>
            <a:off x="584440" y="1700808"/>
            <a:ext cx="7992888" cy="4896544"/>
          </a:xfrm>
        </p:spPr>
        <p:txBody>
          <a:bodyPr>
            <a:normAutofit lnSpcReduction="10000"/>
          </a:bodyPr>
          <a:lstStyle/>
          <a:p>
            <a:r>
              <a:rPr lang="en-GB" dirty="0"/>
              <a:t>Data may be selected before it is even added to a database, depending on whether or not </a:t>
            </a:r>
            <a:r>
              <a:rPr lang="en-GB" dirty="0" smtClean="0"/>
              <a:t>it matches </a:t>
            </a:r>
            <a:r>
              <a:rPr lang="en-GB" dirty="0"/>
              <a:t>specified criteria. For example, a speed camera may automatically photograph </a:t>
            </a:r>
            <a:r>
              <a:rPr lang="en-GB" dirty="0" smtClean="0"/>
              <a:t>only those </a:t>
            </a:r>
            <a:r>
              <a:rPr lang="en-GB" dirty="0"/>
              <a:t>vehicles which are exceeding the speed limit.</a:t>
            </a:r>
          </a:p>
          <a:p>
            <a:r>
              <a:rPr lang="en-GB" dirty="0"/>
              <a:t>Once in the database, </a:t>
            </a:r>
            <a:r>
              <a:rPr lang="en-GB" dirty="0" smtClean="0"/>
              <a:t>SQL </a:t>
            </a:r>
            <a:r>
              <a:rPr lang="en-GB" dirty="0"/>
              <a:t>may be used to select data from different tables which </a:t>
            </a:r>
            <a:r>
              <a:rPr lang="en-GB" dirty="0" smtClean="0"/>
              <a:t>match required </a:t>
            </a:r>
            <a:r>
              <a:rPr lang="en-GB" dirty="0"/>
              <a:t>criteria. Using the selected data, reports may be produced, letters sent out by </a:t>
            </a:r>
            <a:r>
              <a:rPr lang="en-GB" dirty="0" smtClean="0"/>
              <a:t>post or email</a:t>
            </a:r>
            <a:r>
              <a:rPr lang="en-GB" dirty="0"/>
              <a:t>, new stock items automatically re-ordered, records added, updated or deleted.</a:t>
            </a:r>
            <a:endParaRPr lang="en-GB" sz="2200" dirty="0"/>
          </a:p>
        </p:txBody>
      </p:sp>
    </p:spTree>
    <p:extLst>
      <p:ext uri="{BB962C8B-B14F-4D97-AF65-F5344CB8AC3E}">
        <p14:creationId xmlns:p14="http://schemas.microsoft.com/office/powerpoint/2010/main" val="78385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Exchanging data</a:t>
            </a:r>
            <a:endParaRPr lang="en-GB" altLang="en-US" dirty="0"/>
          </a:p>
        </p:txBody>
      </p:sp>
      <p:sp>
        <p:nvSpPr>
          <p:cNvPr id="8195" name="Content Placeholder 2"/>
          <p:cNvSpPr>
            <a:spLocks noGrp="1"/>
          </p:cNvSpPr>
          <p:nvPr>
            <p:ph idx="1"/>
          </p:nvPr>
        </p:nvSpPr>
        <p:spPr>
          <a:xfrm>
            <a:off x="584440" y="1700808"/>
            <a:ext cx="7992888" cy="4896544"/>
          </a:xfrm>
        </p:spPr>
        <p:txBody>
          <a:bodyPr>
            <a:normAutofit fontScale="92500"/>
          </a:bodyPr>
          <a:lstStyle/>
          <a:p>
            <a:pPr marL="0" indent="0">
              <a:buNone/>
            </a:pPr>
            <a:r>
              <a:rPr lang="en-GB" dirty="0" smtClean="0"/>
              <a:t>A common </a:t>
            </a:r>
            <a:r>
              <a:rPr lang="en-GB" dirty="0"/>
              <a:t>method of transferring data between one computer system and another (usually via </a:t>
            </a:r>
            <a:r>
              <a:rPr lang="en-GB" dirty="0" smtClean="0"/>
              <a:t>the Internet</a:t>
            </a:r>
            <a:r>
              <a:rPr lang="en-GB" dirty="0"/>
              <a:t>) without the need for human intervention is EDI (Electronic Data Interchange) . Using </a:t>
            </a:r>
            <a:r>
              <a:rPr lang="en-GB" dirty="0" smtClean="0"/>
              <a:t>standardised</a:t>
            </a:r>
            <a:r>
              <a:rPr lang="en-GB" dirty="0"/>
              <a:t> </a:t>
            </a:r>
            <a:r>
              <a:rPr lang="en-GB" dirty="0" smtClean="0"/>
              <a:t>message </a:t>
            </a:r>
            <a:r>
              <a:rPr lang="en-GB" dirty="0"/>
              <a:t>formatting, documents can be exchanged </a:t>
            </a:r>
            <a:r>
              <a:rPr lang="en-GB" dirty="0" smtClean="0"/>
              <a:t>electronically</a:t>
            </a:r>
            <a:r>
              <a:rPr lang="en-GB" dirty="0"/>
              <a:t>. </a:t>
            </a:r>
            <a:endParaRPr lang="en-GB" dirty="0" smtClean="0"/>
          </a:p>
          <a:p>
            <a:pPr marL="0" indent="0">
              <a:buNone/>
            </a:pPr>
            <a:endParaRPr lang="en-GB" dirty="0"/>
          </a:p>
          <a:p>
            <a:pPr marL="0" indent="0">
              <a:buNone/>
            </a:pPr>
            <a:r>
              <a:rPr lang="en-GB" dirty="0" smtClean="0"/>
              <a:t>Transaction </a:t>
            </a:r>
            <a:r>
              <a:rPr lang="en-GB" dirty="0"/>
              <a:t>software </a:t>
            </a:r>
            <a:r>
              <a:rPr lang="en-GB" dirty="0" smtClean="0"/>
              <a:t>processes the </a:t>
            </a:r>
            <a:r>
              <a:rPr lang="en-GB" dirty="0"/>
              <a:t>information and the software on the receiving end looks up details of, for example, items to </a:t>
            </a:r>
            <a:r>
              <a:rPr lang="en-GB" dirty="0" smtClean="0"/>
              <a:t>be purchased</a:t>
            </a:r>
            <a:r>
              <a:rPr lang="en-GB" dirty="0"/>
              <a:t>, price, buyer's name and address etc. in an order processing system.</a:t>
            </a:r>
            <a:endParaRPr lang="en-GB" sz="2200" dirty="0"/>
          </a:p>
        </p:txBody>
      </p:sp>
    </p:spTree>
    <p:extLst>
      <p:ext uri="{BB962C8B-B14F-4D97-AF65-F5344CB8AC3E}">
        <p14:creationId xmlns:p14="http://schemas.microsoft.com/office/powerpoint/2010/main" val="3172630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Exchanging data</a:t>
            </a:r>
            <a:endParaRPr lang="en-GB" altLang="en-US" dirty="0"/>
          </a:p>
        </p:txBody>
      </p:sp>
      <p:sp>
        <p:nvSpPr>
          <p:cNvPr id="8195" name="Content Placeholder 2"/>
          <p:cNvSpPr>
            <a:spLocks noGrp="1"/>
          </p:cNvSpPr>
          <p:nvPr>
            <p:ph idx="1"/>
          </p:nvPr>
        </p:nvSpPr>
        <p:spPr>
          <a:xfrm>
            <a:off x="584440" y="1700808"/>
            <a:ext cx="7992888" cy="2304256"/>
          </a:xfrm>
        </p:spPr>
        <p:txBody>
          <a:bodyPr>
            <a:normAutofit/>
          </a:bodyPr>
          <a:lstStyle/>
          <a:p>
            <a:r>
              <a:rPr lang="en-GB" dirty="0"/>
              <a:t>EDI can be used in countless different applications, such as by Exam Boards to send results to </a:t>
            </a:r>
            <a:r>
              <a:rPr lang="en-GB" dirty="0" smtClean="0"/>
              <a:t>schools, or </a:t>
            </a:r>
            <a:r>
              <a:rPr lang="en-GB" dirty="0"/>
              <a:t>by insurance companies to check that an applicant has a driver's licence.</a:t>
            </a:r>
            <a:endParaRPr lang="en-GB" sz="2200" dirty="0"/>
          </a:p>
        </p:txBody>
      </p:sp>
      <p:pic>
        <p:nvPicPr>
          <p:cNvPr id="1026" name="Picture 2" descr="Image result for edi to send exam results to scho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6623" y="3717032"/>
            <a:ext cx="5505450" cy="2695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1219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Transaction processing and ACID</a:t>
            </a:r>
            <a:endParaRPr lang="en-GB" altLang="en-US" dirty="0"/>
          </a:p>
        </p:txBody>
      </p:sp>
      <p:sp>
        <p:nvSpPr>
          <p:cNvPr id="8195" name="Content Placeholder 2"/>
          <p:cNvSpPr>
            <a:spLocks noGrp="1"/>
          </p:cNvSpPr>
          <p:nvPr>
            <p:ph idx="1"/>
          </p:nvPr>
        </p:nvSpPr>
        <p:spPr>
          <a:xfrm>
            <a:off x="584440" y="1700808"/>
            <a:ext cx="8181608" cy="4896544"/>
          </a:xfrm>
        </p:spPr>
        <p:txBody>
          <a:bodyPr>
            <a:normAutofit fontScale="92500"/>
          </a:bodyPr>
          <a:lstStyle/>
          <a:p>
            <a:r>
              <a:rPr lang="en-GB" dirty="0"/>
              <a:t>In the context of databases, a single logical operation on data is defined as a transaction. For </a:t>
            </a:r>
            <a:r>
              <a:rPr lang="en-GB" dirty="0" smtClean="0"/>
              <a:t>example, a </a:t>
            </a:r>
            <a:r>
              <a:rPr lang="en-GB" dirty="0"/>
              <a:t>customer booking a cinema ticket, and making an online payment using a credit card, is a </a:t>
            </a:r>
            <a:r>
              <a:rPr lang="en-GB" dirty="0" smtClean="0"/>
              <a:t>single transaction </a:t>
            </a:r>
            <a:r>
              <a:rPr lang="en-GB" dirty="0"/>
              <a:t>even though it involves multiple actions.</a:t>
            </a:r>
          </a:p>
          <a:p>
            <a:r>
              <a:rPr lang="en-GB" dirty="0"/>
              <a:t>The database system has to ensure that it is not possible to complete only part of a transaction, </a:t>
            </a:r>
            <a:r>
              <a:rPr lang="en-GB" dirty="0" smtClean="0"/>
              <a:t>for example </a:t>
            </a:r>
            <a:r>
              <a:rPr lang="en-GB" dirty="0"/>
              <a:t>booking the cinema ticket without paying for it. </a:t>
            </a:r>
            <a:r>
              <a:rPr lang="en-GB" b="1" dirty="0"/>
              <a:t>ACID (Atomicity, Consistency, </a:t>
            </a:r>
            <a:r>
              <a:rPr lang="en-GB" b="1" dirty="0" smtClean="0"/>
              <a:t>Isolation, Durability</a:t>
            </a:r>
            <a:r>
              <a:rPr lang="en-GB" b="1" dirty="0"/>
              <a:t>) </a:t>
            </a:r>
            <a:r>
              <a:rPr lang="en-GB" dirty="0"/>
              <a:t>is a set of properties that guarantees that transactions are processed reliably .</a:t>
            </a:r>
            <a:endParaRPr lang="en-GB" sz="2200" dirty="0"/>
          </a:p>
        </p:txBody>
      </p:sp>
    </p:spTree>
    <p:extLst>
      <p:ext uri="{BB962C8B-B14F-4D97-AF65-F5344CB8AC3E}">
        <p14:creationId xmlns:p14="http://schemas.microsoft.com/office/powerpoint/2010/main" val="3688338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Transaction processing and ACID</a:t>
            </a:r>
            <a:endParaRPr lang="en-GB" altLang="en-US" dirty="0"/>
          </a:p>
        </p:txBody>
      </p:sp>
      <p:pic>
        <p:nvPicPr>
          <p:cNvPr id="1026" name="Picture 2" descr="Image result for transaction processing and ACID"/>
          <p:cNvPicPr>
            <a:picLocks noChangeAspect="1" noChangeArrowheads="1"/>
          </p:cNvPicPr>
          <p:nvPr/>
        </p:nvPicPr>
        <p:blipFill rotWithShape="1">
          <a:blip r:embed="rId3">
            <a:extLst>
              <a:ext uri="{28A0092B-C50C-407E-A947-70E740481C1C}">
                <a14:useLocalDpi xmlns:a14="http://schemas.microsoft.com/office/drawing/2010/main" val="0"/>
              </a:ext>
            </a:extLst>
          </a:blip>
          <a:srcRect t="16761" b="5017"/>
          <a:stretch/>
        </p:blipFill>
        <p:spPr bwMode="auto">
          <a:xfrm>
            <a:off x="884324" y="1772816"/>
            <a:ext cx="7610047" cy="44644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3777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Transaction processing and ACID</a:t>
            </a:r>
            <a:endParaRPr lang="en-GB" altLang="en-US" dirty="0"/>
          </a:p>
        </p:txBody>
      </p:sp>
      <p:sp>
        <p:nvSpPr>
          <p:cNvPr id="8195" name="Content Placeholder 2"/>
          <p:cNvSpPr>
            <a:spLocks noGrp="1"/>
          </p:cNvSpPr>
          <p:nvPr>
            <p:ph idx="1"/>
          </p:nvPr>
        </p:nvSpPr>
        <p:spPr>
          <a:xfrm>
            <a:off x="584440" y="1700808"/>
            <a:ext cx="8181608" cy="4896544"/>
          </a:xfrm>
        </p:spPr>
        <p:txBody>
          <a:bodyPr>
            <a:normAutofit/>
          </a:bodyPr>
          <a:lstStyle/>
          <a:p>
            <a:pPr marL="0" indent="0">
              <a:buNone/>
            </a:pPr>
            <a:r>
              <a:rPr lang="en-GB" b="1" dirty="0"/>
              <a:t>Atomicity</a:t>
            </a:r>
          </a:p>
          <a:p>
            <a:r>
              <a:rPr lang="en-GB" b="1" dirty="0"/>
              <a:t>Atomicity </a:t>
            </a:r>
            <a:r>
              <a:rPr lang="en-GB" dirty="0"/>
              <a:t>requires that a transaction must be processed in its entirety or not at all. Atomicity </a:t>
            </a:r>
            <a:r>
              <a:rPr lang="en-GB" dirty="0" smtClean="0"/>
              <a:t>must guarantee </a:t>
            </a:r>
            <a:r>
              <a:rPr lang="en-GB" dirty="0"/>
              <a:t>that in any situation, including power cuts or hard disk crashes, it is not possible to </a:t>
            </a:r>
            <a:r>
              <a:rPr lang="en-GB" dirty="0" smtClean="0"/>
              <a:t>process only </a:t>
            </a:r>
            <a:r>
              <a:rPr lang="en-GB" dirty="0"/>
              <a:t>part of a transaction.</a:t>
            </a:r>
            <a:endParaRPr lang="en-GB" sz="2200" dirty="0"/>
          </a:p>
        </p:txBody>
      </p:sp>
    </p:spTree>
    <p:extLst>
      <p:ext uri="{BB962C8B-B14F-4D97-AF65-F5344CB8AC3E}">
        <p14:creationId xmlns:p14="http://schemas.microsoft.com/office/powerpoint/2010/main" val="14176709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48894</TotalTime>
  <Words>1616</Words>
  <Application>Microsoft Office PowerPoint</Application>
  <PresentationFormat>On-screen Show (4:3)</PresentationFormat>
  <Paragraphs>88</Paragraphs>
  <Slides>21</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Tw Cen MT</vt:lpstr>
      <vt:lpstr>Wingdings</vt:lpstr>
      <vt:lpstr>Wingdings 2</vt:lpstr>
      <vt:lpstr>Median</vt:lpstr>
      <vt:lpstr>Transaction Processing</vt:lpstr>
      <vt:lpstr>Capturing Data</vt:lpstr>
      <vt:lpstr>Capturing Data</vt:lpstr>
      <vt:lpstr>Selecting and managing data</vt:lpstr>
      <vt:lpstr>Exchanging data</vt:lpstr>
      <vt:lpstr>Exchanging data</vt:lpstr>
      <vt:lpstr>Transaction processing and ACID</vt:lpstr>
      <vt:lpstr>Transaction processing and ACID</vt:lpstr>
      <vt:lpstr>Transaction processing and ACID</vt:lpstr>
      <vt:lpstr>Transaction processing and ACID</vt:lpstr>
      <vt:lpstr>Transaction processing and ACID</vt:lpstr>
      <vt:lpstr>Transaction processing and ACID</vt:lpstr>
      <vt:lpstr>Potential problems with multi-user databases</vt:lpstr>
      <vt:lpstr>Potential problems with multi-user databases</vt:lpstr>
      <vt:lpstr>There are several methods which may be employed to avoid updates being lost.</vt:lpstr>
      <vt:lpstr>There are several methods which may be employed to avoid updates being lost.</vt:lpstr>
      <vt:lpstr>There are several methods which may be employed to avoid updates being lost.</vt:lpstr>
      <vt:lpstr>There are several methods which may be employed to avoid updates being lost.</vt:lpstr>
      <vt:lpstr>There are several methods which may be employed to avoid updates being lost.</vt:lpstr>
      <vt:lpstr>There are several methods which may be employed to avoid updates being lost.</vt:lpstr>
      <vt:lpstr>There are several methods which may be employed to avoid updates being lost.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R Lofthouse</cp:lastModifiedBy>
  <cp:revision>612</cp:revision>
  <dcterms:created xsi:type="dcterms:W3CDTF">2014-06-23T10:47:17Z</dcterms:created>
  <dcterms:modified xsi:type="dcterms:W3CDTF">2018-03-26T13:11:39Z</dcterms:modified>
</cp:coreProperties>
</file>