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324" r:id="rId3"/>
    <p:sldId id="328" r:id="rId4"/>
    <p:sldId id="354" r:id="rId5"/>
    <p:sldId id="329" r:id="rId6"/>
    <p:sldId id="330" r:id="rId7"/>
    <p:sldId id="331" r:id="rId8"/>
    <p:sldId id="332" r:id="rId9"/>
    <p:sldId id="333" r:id="rId10"/>
    <p:sldId id="334" r:id="rId11"/>
    <p:sldId id="335" r:id="rId12"/>
    <p:sldId id="355" r:id="rId13"/>
    <p:sldId id="336" r:id="rId14"/>
    <p:sldId id="35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7" r:id="rId32"/>
    <p:sldId id="353" r:id="rId33"/>
    <p:sldId id="260" r:id="rId34"/>
    <p:sldId id="2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Sargent" initials="CS" lastIdx="1" clrIdx="0">
    <p:extLst>
      <p:ext uri="{19B8F6BF-5375-455C-9EA6-DF929625EA0E}">
        <p15:presenceInfo xmlns:p15="http://schemas.microsoft.com/office/powerpoint/2012/main" userId="6642d3c79e1f347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7CD"/>
    <a:srgbClr val="F2F2F2"/>
    <a:srgbClr val="C00000"/>
    <a:srgbClr val="ACB9CA"/>
    <a:srgbClr val="FCECE8"/>
    <a:srgbClr val="F4B084"/>
    <a:srgbClr val="FFD966"/>
    <a:srgbClr val="BDD7EE"/>
    <a:srgbClr val="70AD47"/>
    <a:srgbClr val="1F4E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5" autoAdjust="0"/>
    <p:restoredTop sz="96085" autoAdjust="0"/>
  </p:normalViewPr>
  <p:slideViewPr>
    <p:cSldViewPr snapToGrid="0">
      <p:cViewPr varScale="1">
        <p:scale>
          <a:sx n="105" d="100"/>
          <a:sy n="105" d="100"/>
        </p:scale>
        <p:origin x="192"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879E7-C786-4674-BB8E-EF00881A491B}" type="datetimeFigureOut">
              <a:rPr lang="en-GB" smtClean="0"/>
              <a:t>10/02/2021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86045-0178-4FB2-9D7A-08D75B7694C8}" type="slidenum">
              <a:rPr lang="en-GB" smtClean="0"/>
              <a:t>‹#›</a:t>
            </a:fld>
            <a:endParaRPr lang="en-GB" dirty="0"/>
          </a:p>
        </p:txBody>
      </p:sp>
    </p:spTree>
    <p:extLst>
      <p:ext uri="{BB962C8B-B14F-4D97-AF65-F5344CB8AC3E}">
        <p14:creationId xmlns:p14="http://schemas.microsoft.com/office/powerpoint/2010/main" val="454537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15</a:t>
            </a:fld>
            <a:endParaRPr lang="en-GB" dirty="0"/>
          </a:p>
        </p:txBody>
      </p:sp>
    </p:spTree>
    <p:extLst>
      <p:ext uri="{BB962C8B-B14F-4D97-AF65-F5344CB8AC3E}">
        <p14:creationId xmlns:p14="http://schemas.microsoft.com/office/powerpoint/2010/main" val="858933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B86045-0178-4FB2-9D7A-08D75B7694C8}" type="slidenum">
              <a:rPr lang="en-GB" smtClean="0"/>
              <a:t>25</a:t>
            </a:fld>
            <a:endParaRPr lang="en-GB" dirty="0"/>
          </a:p>
        </p:txBody>
      </p:sp>
    </p:spTree>
    <p:extLst>
      <p:ext uri="{BB962C8B-B14F-4D97-AF65-F5344CB8AC3E}">
        <p14:creationId xmlns:p14="http://schemas.microsoft.com/office/powerpoint/2010/main" val="939508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7369-A355-4D19-AEEC-9D0100EF3C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7924699-1673-40E6-9241-180D77942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CBE935-35F7-402A-9F4D-C68B29248BA9}"/>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004D7A12-EBDB-45B0-9FF5-F17A7EF671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7C7090-3E02-4EBA-95BB-2F3FF45C1E86}"/>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4018429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3C68-F937-4619-AC2A-808BB5FBCD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4D0E72-F13A-47A1-9749-F939C5B61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DACE7D0-DEEB-4789-9725-4826AE9B0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252C0A-0BB5-4C36-AC67-AFCF2DC0A65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6" name="Footer Placeholder 5">
            <a:extLst>
              <a:ext uri="{FF2B5EF4-FFF2-40B4-BE49-F238E27FC236}">
                <a16:creationId xmlns:a16="http://schemas.microsoft.com/office/drawing/2014/main" id="{B01906B4-69CB-471E-B443-A6DD5955608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AC21424-3B0E-4EEC-875D-327603D191FC}"/>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48204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F412-1941-41D2-AC46-E8C20860A8D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2A1B5D-15E6-4D4B-B6F5-E46A1A7234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18167-751F-4B50-84DD-7F7377E43E1D}"/>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8AA10E4B-ECAF-4B58-9633-F0D2214AE38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6D0936C-E069-45AA-8B1E-8B295D2AAB7A}"/>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42373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BBC43-F9FB-4DC0-9192-4C6BBC0BBF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65541F-6124-45F5-9E33-C887715233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28D7AD-9B6B-4D71-A044-0A8CD107B0C3}"/>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FB6F19E0-2B2A-44A5-95AA-5794953B827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E8AE265-1899-40B9-ABCC-0F0FA6B45232}"/>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21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7CF4-093B-4C66-A107-491AFAE190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249AB-C9F4-4A3F-A472-C5FDCF3AAF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6A491B-E55E-4F96-A0A2-08ABE85381B5}"/>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5D5EE9C3-3BD7-499C-9C8F-E914AF0CCD4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8CA0F2C-BB77-4D20-BD01-009748E06A21}"/>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2443006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AB41-C5F4-4F77-8A5C-14CA38A3E7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C5B807-A41F-4934-B9B5-F06B7FECF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BA9AEC-9ECF-4105-84CF-CCC301ADB0FE}"/>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199A81FA-05E8-4A50-9FC5-A94F3634CB5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B13BE1-EE3A-45AF-BF76-41B86D070B05}"/>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173073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1685-8ECA-46F3-BC78-B8E4D43D8A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A252D3-EA14-47C6-8BDF-B549E97DE4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9FA317-5ECF-4693-88DD-BCA7EC3919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CCCA0AA-2226-49B9-8142-4F45D8CE683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6" name="Footer Placeholder 5">
            <a:extLst>
              <a:ext uri="{FF2B5EF4-FFF2-40B4-BE49-F238E27FC236}">
                <a16:creationId xmlns:a16="http://schemas.microsoft.com/office/drawing/2014/main" id="{197F340D-9456-43F7-A764-CBD130EF688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72910B-6BBA-4043-8CD2-7AE056F14AA9}"/>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336060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60B3-16E7-4811-A5F8-83614659AC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DB62EE-BCB8-429D-BB6F-89DF9F3EA1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934AD67-4C0E-484D-B7FF-FB976A1710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D7660E-8B38-43A5-A48D-A4523AA03A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7EFE82-A3BC-42B8-9F71-5C3C1ADD41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BBD8DB3-F688-4AB2-AAFC-0E5E7F2EB1DC}"/>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8" name="Footer Placeholder 7">
            <a:extLst>
              <a:ext uri="{FF2B5EF4-FFF2-40B4-BE49-F238E27FC236}">
                <a16:creationId xmlns:a16="http://schemas.microsoft.com/office/drawing/2014/main" id="{848F70DA-1B40-4425-B025-A8D06411AA42}"/>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A95CE6D-8A51-4013-A622-D11EFBB72DAA}"/>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380522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232E-9E69-481F-BDD8-74F4219ED3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AD69E5-4081-437F-98E4-2CAF4F5CCAA8}"/>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4" name="Footer Placeholder 3">
            <a:extLst>
              <a:ext uri="{FF2B5EF4-FFF2-40B4-BE49-F238E27FC236}">
                <a16:creationId xmlns:a16="http://schemas.microsoft.com/office/drawing/2014/main" id="{E1B30953-0189-477F-ABF4-CE4D2ED1E48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BCC43C7-506A-468F-96CB-96E8683CF1B7}"/>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239981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o 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19224-2084-4C89-AEFB-59035B0F8D1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3" name="Footer Placeholder 2">
            <a:extLst>
              <a:ext uri="{FF2B5EF4-FFF2-40B4-BE49-F238E27FC236}">
                <a16:creationId xmlns:a16="http://schemas.microsoft.com/office/drawing/2014/main" id="{2B8E9D01-9A95-4DC3-AD5E-0657203E7B2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0DB0936-CF61-444A-88C9-B1BE2B016644}"/>
              </a:ext>
            </a:extLst>
          </p:cNvPr>
          <p:cNvSpPr>
            <a:spLocks noGrp="1"/>
          </p:cNvSpPr>
          <p:nvPr>
            <p:ph type="sldNum" sz="quarter" idx="12"/>
          </p:nvPr>
        </p:nvSpPr>
        <p:spPr/>
        <p:txBody>
          <a:bodyPr/>
          <a:lstStyle/>
          <a:p>
            <a:fld id="{CFC6102D-FACC-46D2-982F-C509AB4FB7F4}" type="slidenum">
              <a:rPr lang="en-GB" smtClean="0"/>
              <a:t>‹#›</a:t>
            </a:fld>
            <a:endParaRPr lang="en-GB" dirty="0"/>
          </a:p>
        </p:txBody>
      </p:sp>
      <p:sp>
        <p:nvSpPr>
          <p:cNvPr id="5" name="Rectangle 4">
            <a:extLst>
              <a:ext uri="{FF2B5EF4-FFF2-40B4-BE49-F238E27FC236}">
                <a16:creationId xmlns:a16="http://schemas.microsoft.com/office/drawing/2014/main" id="{EB0CC6F3-15F4-4749-9242-EDD4FF8C5DBF}"/>
              </a:ext>
            </a:extLst>
          </p:cNvPr>
          <p:cNvSpPr/>
          <p:nvPr userDrawn="1"/>
        </p:nvSpPr>
        <p:spPr>
          <a:xfrm>
            <a:off x="10088880" y="0"/>
            <a:ext cx="210312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300" b="1" dirty="0">
                <a:solidFill>
                  <a:schemeClr val="bg1"/>
                </a:solidFill>
                <a:latin typeface="Century Gothic" panose="020B0502020202020204" pitchFamily="34" charset="0"/>
              </a:rPr>
              <a:t>OCR AS Level</a:t>
            </a:r>
          </a:p>
          <a:p>
            <a:pPr algn="ctr"/>
            <a:r>
              <a:rPr lang="en-GB" sz="2300" b="1" dirty="0">
                <a:solidFill>
                  <a:schemeClr val="bg1"/>
                </a:solidFill>
                <a:latin typeface="Century Gothic" panose="020B0502020202020204" pitchFamily="34" charset="0"/>
              </a:rPr>
              <a:t>(H046)</a:t>
            </a:r>
          </a:p>
          <a:p>
            <a:pPr algn="ctr"/>
            <a:r>
              <a:rPr lang="en-GB" sz="2300" b="1" dirty="0">
                <a:solidFill>
                  <a:schemeClr val="bg1"/>
                </a:solidFill>
                <a:latin typeface="Century Gothic" panose="020B0502020202020204" pitchFamily="34" charset="0"/>
              </a:rPr>
              <a:t>OCR A Level</a:t>
            </a:r>
          </a:p>
          <a:p>
            <a:pPr algn="ctr"/>
            <a:r>
              <a:rPr lang="en-GB" sz="2300" b="1" dirty="0">
                <a:solidFill>
                  <a:schemeClr val="bg1"/>
                </a:solidFill>
                <a:latin typeface="Century Gothic" panose="020B0502020202020204" pitchFamily="34" charset="0"/>
              </a:rPr>
              <a:t>(H446)</a:t>
            </a:r>
          </a:p>
          <a:p>
            <a:pPr algn="ctr"/>
            <a:endParaRPr lang="en-GB" sz="2300" b="1" dirty="0">
              <a:solidFill>
                <a:schemeClr val="bg1"/>
              </a:solidFill>
              <a:latin typeface="Century Gothic" panose="020B0502020202020204" pitchFamily="34" charset="0"/>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2800" b="1" dirty="0">
              <a:solidFill>
                <a:schemeClr val="bg1"/>
              </a:solidFill>
            </a:endParaRPr>
          </a:p>
          <a:p>
            <a:pPr algn="ctr"/>
            <a:endParaRPr lang="en-GB" sz="1600" dirty="0">
              <a:solidFill>
                <a:schemeClr val="bg1">
                  <a:lumMod val="85000"/>
                </a:schemeClr>
              </a:solidFill>
            </a:endParaRPr>
          </a:p>
        </p:txBody>
      </p:sp>
      <p:sp>
        <p:nvSpPr>
          <p:cNvPr id="6" name="Oval 5">
            <a:extLst>
              <a:ext uri="{FF2B5EF4-FFF2-40B4-BE49-F238E27FC236}">
                <a16:creationId xmlns:a16="http://schemas.microsoft.com/office/drawing/2014/main" id="{8B2C14A7-E460-4357-90EB-FC2CBD74FCA1}"/>
              </a:ext>
            </a:extLst>
          </p:cNvPr>
          <p:cNvSpPr/>
          <p:nvPr userDrawn="1"/>
        </p:nvSpPr>
        <p:spPr>
          <a:xfrm>
            <a:off x="8915400" y="2354373"/>
            <a:ext cx="2140171" cy="2140171"/>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brush&#10;&#10;Description automatically generated">
            <a:extLst>
              <a:ext uri="{FF2B5EF4-FFF2-40B4-BE49-F238E27FC236}">
                <a16:creationId xmlns:a16="http://schemas.microsoft.com/office/drawing/2014/main" id="{802D9E8A-D873-49FF-AED9-2CD228DFF517}"/>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61" r="-3" b="-3"/>
          <a:stretch/>
        </p:blipFill>
        <p:spPr>
          <a:xfrm>
            <a:off x="9029206"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1" name="Rectangle 10">
            <a:extLst>
              <a:ext uri="{FF2B5EF4-FFF2-40B4-BE49-F238E27FC236}">
                <a16:creationId xmlns:a16="http://schemas.microsoft.com/office/drawing/2014/main" id="{07C181E4-E0E6-417C-A181-D2E36CE93221}"/>
              </a:ext>
            </a:extLst>
          </p:cNvPr>
          <p:cNvSpPr/>
          <p:nvPr userDrawn="1"/>
        </p:nvSpPr>
        <p:spPr>
          <a:xfrm>
            <a:off x="91193" y="6510363"/>
            <a:ext cx="9467850" cy="338554"/>
          </a:xfrm>
          <a:prstGeom prst="rect">
            <a:avLst/>
          </a:prstGeom>
        </p:spPr>
        <p:txBody>
          <a:bodyPr wrap="square">
            <a:spAutoFit/>
          </a:bodyPr>
          <a:lstStyle/>
          <a:p>
            <a:pPr algn="r"/>
            <a:r>
              <a:rPr lang="en-GB" sz="1600" b="1" dirty="0">
                <a:solidFill>
                  <a:schemeClr val="bg1">
                    <a:lumMod val="50000"/>
                  </a:schemeClr>
                </a:solidFill>
              </a:rPr>
              <a:t>Teacher site: </a:t>
            </a:r>
            <a:r>
              <a:rPr lang="en-GB" sz="1600" dirty="0">
                <a:solidFill>
                  <a:schemeClr val="bg1">
                    <a:lumMod val="50000"/>
                  </a:schemeClr>
                </a:solidFill>
              </a:rPr>
              <a:t>craigndave.org   |   </a:t>
            </a:r>
            <a:r>
              <a:rPr lang="en-GB" sz="1600" b="1" dirty="0">
                <a:solidFill>
                  <a:schemeClr val="bg1">
                    <a:lumMod val="50000"/>
                  </a:schemeClr>
                </a:solidFill>
              </a:rPr>
              <a:t>Student site: </a:t>
            </a:r>
            <a:r>
              <a:rPr lang="en-GB" sz="1600" dirty="0">
                <a:solidFill>
                  <a:schemeClr val="bg1">
                    <a:lumMod val="50000"/>
                  </a:schemeClr>
                </a:solidFill>
              </a:rPr>
              <a:t>student.craigndave.org   |   </a:t>
            </a:r>
            <a:r>
              <a:rPr lang="en-GB" sz="1600" b="1" dirty="0">
                <a:solidFill>
                  <a:schemeClr val="bg1">
                    <a:lumMod val="50000"/>
                  </a:schemeClr>
                </a:solidFill>
              </a:rPr>
              <a:t>Smart revise: </a:t>
            </a:r>
            <a:r>
              <a:rPr lang="en-GB" sz="1600" dirty="0">
                <a:solidFill>
                  <a:schemeClr val="bg1">
                    <a:lumMod val="50000"/>
                  </a:schemeClr>
                </a:solidFill>
              </a:rPr>
              <a:t>smartrevise.co.uk  </a:t>
            </a:r>
          </a:p>
        </p:txBody>
      </p:sp>
    </p:spTree>
    <p:extLst>
      <p:ext uri="{BB962C8B-B14F-4D97-AF65-F5344CB8AC3E}">
        <p14:creationId xmlns:p14="http://schemas.microsoft.com/office/powerpoint/2010/main" val="4090015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o cont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F19224-2084-4C89-AEFB-59035B0F8D1F}"/>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3" name="Footer Placeholder 2">
            <a:extLst>
              <a:ext uri="{FF2B5EF4-FFF2-40B4-BE49-F238E27FC236}">
                <a16:creationId xmlns:a16="http://schemas.microsoft.com/office/drawing/2014/main" id="{2B8E9D01-9A95-4DC3-AD5E-0657203E7B2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30DB0936-CF61-444A-88C9-B1BE2B016644}"/>
              </a:ext>
            </a:extLst>
          </p:cNvPr>
          <p:cNvSpPr>
            <a:spLocks noGrp="1"/>
          </p:cNvSpPr>
          <p:nvPr>
            <p:ph type="sldNum" sz="quarter" idx="12"/>
          </p:nvPr>
        </p:nvSpPr>
        <p:spPr/>
        <p:txBody>
          <a:bodyPr/>
          <a:lstStyle/>
          <a:p>
            <a:fld id="{CFC6102D-FACC-46D2-982F-C509AB4FB7F4}" type="slidenum">
              <a:rPr lang="en-GB" smtClean="0"/>
              <a:t>‹#›</a:t>
            </a:fld>
            <a:endParaRPr lang="en-GB" dirty="0"/>
          </a:p>
        </p:txBody>
      </p:sp>
      <p:grpSp>
        <p:nvGrpSpPr>
          <p:cNvPr id="13" name="Group 12">
            <a:extLst>
              <a:ext uri="{FF2B5EF4-FFF2-40B4-BE49-F238E27FC236}">
                <a16:creationId xmlns:a16="http://schemas.microsoft.com/office/drawing/2014/main" id="{87AACC54-1682-4874-BD09-D8CF92EDAE43}"/>
              </a:ext>
            </a:extLst>
          </p:cNvPr>
          <p:cNvGrpSpPr/>
          <p:nvPr userDrawn="1"/>
        </p:nvGrpSpPr>
        <p:grpSpPr>
          <a:xfrm>
            <a:off x="-1" y="0"/>
            <a:ext cx="12192002" cy="419100"/>
            <a:chOff x="-1" y="0"/>
            <a:chExt cx="12192002" cy="533400"/>
          </a:xfrm>
          <a:solidFill>
            <a:srgbClr val="FFB3B3"/>
          </a:solidFill>
        </p:grpSpPr>
        <p:sp>
          <p:nvSpPr>
            <p:cNvPr id="14" name="Rectangle 13">
              <a:extLst>
                <a:ext uri="{FF2B5EF4-FFF2-40B4-BE49-F238E27FC236}">
                  <a16:creationId xmlns:a16="http://schemas.microsoft.com/office/drawing/2014/main" id="{7E5FF8B6-F953-41A2-8CA9-2F6F841BDD32}"/>
                </a:ext>
              </a:extLst>
            </p:cNvPr>
            <p:cNvSpPr/>
            <p:nvPr/>
          </p:nvSpPr>
          <p:spPr>
            <a:xfrm>
              <a:off x="10123715" y="0"/>
              <a:ext cx="2068286" cy="5333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b="1" dirty="0">
                  <a:solidFill>
                    <a:schemeClr val="bg1">
                      <a:lumMod val="65000"/>
                    </a:schemeClr>
                  </a:solidFill>
                </a:rPr>
                <a:t>OCR H046/H466</a:t>
              </a:r>
            </a:p>
          </p:txBody>
        </p:sp>
        <p:sp>
          <p:nvSpPr>
            <p:cNvPr id="15" name="Rectangle 14">
              <a:extLst>
                <a:ext uri="{FF2B5EF4-FFF2-40B4-BE49-F238E27FC236}">
                  <a16:creationId xmlns:a16="http://schemas.microsoft.com/office/drawing/2014/main" id="{A3B4ABA0-791C-4EF4-91E1-0A7F5B882D36}"/>
                </a:ext>
              </a:extLst>
            </p:cNvPr>
            <p:cNvSpPr/>
            <p:nvPr/>
          </p:nvSpPr>
          <p:spPr>
            <a:xfrm>
              <a:off x="-1" y="0"/>
              <a:ext cx="10551460" cy="533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bg1"/>
                  </a:solidFill>
                </a:rPr>
                <a:t>SLR13 Data types | Floating-point binary – Part 1: Overview</a:t>
              </a:r>
            </a:p>
            <a:p>
              <a:endParaRPr lang="en-GB" b="1" dirty="0">
                <a:solidFill>
                  <a:schemeClr val="bg1"/>
                </a:solidFill>
              </a:endParaRPr>
            </a:p>
          </p:txBody>
        </p:sp>
      </p:grpSp>
    </p:spTree>
    <p:extLst>
      <p:ext uri="{BB962C8B-B14F-4D97-AF65-F5344CB8AC3E}">
        <p14:creationId xmlns:p14="http://schemas.microsoft.com/office/powerpoint/2010/main" val="92091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E615E-FCEC-48A2-8A58-855AC1751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6C2E3-EFFC-4E46-8E3B-353E3410C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A8F8DFF-FB25-4FDB-AE01-189095807A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75E6D8-83E5-4A1F-91A5-3CC7778FDD15}"/>
              </a:ext>
            </a:extLst>
          </p:cNvPr>
          <p:cNvSpPr>
            <a:spLocks noGrp="1"/>
          </p:cNvSpPr>
          <p:nvPr>
            <p:ph type="dt" sz="half" idx="10"/>
          </p:nvPr>
        </p:nvSpPr>
        <p:spPr/>
        <p:txBody>
          <a:bodyPr/>
          <a:lstStyle/>
          <a:p>
            <a:fld id="{83EBD5A5-95A5-4ED6-B746-12AF9CEAF3AB}" type="datetimeFigureOut">
              <a:rPr lang="en-GB" smtClean="0"/>
              <a:t>10/02/2021</a:t>
            </a:fld>
            <a:endParaRPr lang="en-GB" dirty="0"/>
          </a:p>
        </p:txBody>
      </p:sp>
      <p:sp>
        <p:nvSpPr>
          <p:cNvPr id="6" name="Footer Placeholder 5">
            <a:extLst>
              <a:ext uri="{FF2B5EF4-FFF2-40B4-BE49-F238E27FC236}">
                <a16:creationId xmlns:a16="http://schemas.microsoft.com/office/drawing/2014/main" id="{2962ED67-D636-4841-A380-71A8E2C2234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1ECBE11-BFFB-4E5F-95F9-EF6A83AD83A2}"/>
              </a:ext>
            </a:extLst>
          </p:cNvPr>
          <p:cNvSpPr>
            <a:spLocks noGrp="1"/>
          </p:cNvSpPr>
          <p:nvPr>
            <p:ph type="sldNum" sz="quarter" idx="12"/>
          </p:nvPr>
        </p:nvSpPr>
        <p:spPr/>
        <p:txBody>
          <a:bodyPr/>
          <a:lstStyle/>
          <a:p>
            <a:fld id="{CFC6102D-FACC-46D2-982F-C509AB4FB7F4}" type="slidenum">
              <a:rPr lang="en-GB" smtClean="0"/>
              <a:t>‹#›</a:t>
            </a:fld>
            <a:endParaRPr lang="en-GB" dirty="0"/>
          </a:p>
        </p:txBody>
      </p:sp>
    </p:spTree>
    <p:extLst>
      <p:ext uri="{BB962C8B-B14F-4D97-AF65-F5344CB8AC3E}">
        <p14:creationId xmlns:p14="http://schemas.microsoft.com/office/powerpoint/2010/main" val="394181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68667-8C97-4EFE-84F3-BDAFCA0DE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A6806C-F4A6-4145-8586-E1BA0D6AA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A371F7-F0FF-4998-A335-671F6745C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EBD5A5-95A5-4ED6-B746-12AF9CEAF3AB}" type="datetimeFigureOut">
              <a:rPr lang="en-GB" smtClean="0"/>
              <a:t>10/02/2021</a:t>
            </a:fld>
            <a:endParaRPr lang="en-GB" dirty="0"/>
          </a:p>
        </p:txBody>
      </p:sp>
      <p:sp>
        <p:nvSpPr>
          <p:cNvPr id="5" name="Footer Placeholder 4">
            <a:extLst>
              <a:ext uri="{FF2B5EF4-FFF2-40B4-BE49-F238E27FC236}">
                <a16:creationId xmlns:a16="http://schemas.microsoft.com/office/drawing/2014/main" id="{3E11381F-CB31-4B37-8E8C-1B4AD2A08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4B29192-27C3-435C-AA4E-0FF49DC56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6102D-FACC-46D2-982F-C509AB4FB7F4}" type="slidenum">
              <a:rPr lang="en-GB" smtClean="0"/>
              <a:t>‹#›</a:t>
            </a:fld>
            <a:endParaRPr lang="en-GB" dirty="0"/>
          </a:p>
        </p:txBody>
      </p:sp>
    </p:spTree>
    <p:extLst>
      <p:ext uri="{BB962C8B-B14F-4D97-AF65-F5344CB8AC3E}">
        <p14:creationId xmlns:p14="http://schemas.microsoft.com/office/powerpoint/2010/main" val="340701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342EC1-2AFD-4406-9F14-4D674F90CAE8}"/>
              </a:ext>
            </a:extLst>
          </p:cNvPr>
          <p:cNvSpPr txBox="1"/>
          <p:nvPr/>
        </p:nvSpPr>
        <p:spPr>
          <a:xfrm>
            <a:off x="304800" y="92954"/>
            <a:ext cx="9879279"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solidFill>
                  <a:srgbClr val="C00000"/>
                </a:solidFill>
                <a:latin typeface="Century Gothic" panose="020B0502020202020204" pitchFamily="34" charset="0"/>
                <a:ea typeface="+mj-ea"/>
                <a:cs typeface="+mj-cs"/>
              </a:rPr>
              <a:t>SLR13 Data types</a:t>
            </a:r>
          </a:p>
        </p:txBody>
      </p:sp>
      <p:sp>
        <p:nvSpPr>
          <p:cNvPr id="6" name="TextBox 5">
            <a:extLst>
              <a:ext uri="{FF2B5EF4-FFF2-40B4-BE49-F238E27FC236}">
                <a16:creationId xmlns:a16="http://schemas.microsoft.com/office/drawing/2014/main" id="{5FABF442-A178-4CA8-8D0A-DF0A8E18C046}"/>
              </a:ext>
            </a:extLst>
          </p:cNvPr>
          <p:cNvSpPr txBox="1"/>
          <p:nvPr/>
        </p:nvSpPr>
        <p:spPr>
          <a:xfrm>
            <a:off x="304800" y="1650609"/>
            <a:ext cx="8267700" cy="3450613"/>
          </a:xfrm>
          <a:prstGeom prst="rect">
            <a:avLst/>
          </a:prstGeom>
        </p:spPr>
        <p:txBody>
          <a:bodyPr vert="horz" lIns="91440" tIns="45720" rIns="91440" bIns="45720" rtlCol="0" anchor="ctr">
            <a:normAutofit/>
          </a:bodyPr>
          <a:lstStyle/>
          <a:p>
            <a:pPr marL="457200" indent="-457200">
              <a:lnSpc>
                <a:spcPct val="90000"/>
              </a:lnSpc>
              <a:spcAft>
                <a:spcPts val="1200"/>
              </a:spcAft>
              <a:buFont typeface="Arial" panose="020B0604020202020204" pitchFamily="34" charset="0"/>
              <a:buChar char="•"/>
            </a:pPr>
            <a:r>
              <a:rPr lang="en-GB" sz="3200" dirty="0">
                <a:solidFill>
                  <a:srgbClr val="C00000"/>
                </a:solidFill>
              </a:rPr>
              <a:t>Floating-point binary – Part 1: Overview</a:t>
            </a:r>
            <a:br>
              <a:rPr lang="en-GB" sz="3200" dirty="0">
                <a:solidFill>
                  <a:srgbClr val="C00000"/>
                </a:solidFill>
              </a:rPr>
            </a:br>
            <a:r>
              <a:rPr lang="en-GB" sz="3200" dirty="0">
                <a:solidFill>
                  <a:srgbClr val="C00000"/>
                </a:solidFill>
              </a:rPr>
              <a:t>Representation and normalisation of floating-point numbers in binary</a:t>
            </a:r>
          </a:p>
        </p:txBody>
      </p:sp>
    </p:spTree>
    <p:extLst>
      <p:ext uri="{BB962C8B-B14F-4D97-AF65-F5344CB8AC3E}">
        <p14:creationId xmlns:p14="http://schemas.microsoft.com/office/powerpoint/2010/main" val="138377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CA89D9-B7EE-4C21-B959-007C23FBD528}"/>
              </a:ext>
            </a:extLst>
          </p:cNvPr>
          <p:cNvPicPr>
            <a:picLocks noChangeAspect="1"/>
          </p:cNvPicPr>
          <p:nvPr/>
        </p:nvPicPr>
        <p:blipFill>
          <a:blip r:embed="rId2"/>
          <a:stretch>
            <a:fillRect/>
          </a:stretch>
        </p:blipFill>
        <p:spPr>
          <a:xfrm>
            <a:off x="0" y="3998976"/>
            <a:ext cx="12192000" cy="2554224"/>
          </a:xfrm>
          <a:prstGeom prst="rect">
            <a:avLst/>
          </a:prstGeom>
        </p:spPr>
      </p:pic>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You may have spotted that some numbers can’t be stored accurately.</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How would we store one third using this format?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284939"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fixed-point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14CD4088-CA38-4D02-AB77-99C9CCC674C9}"/>
              </a:ext>
            </a:extLst>
          </p:cNvPr>
          <p:cNvGraphicFramePr>
            <a:graphicFrameLocks noGrp="1"/>
          </p:cNvGraphicFramePr>
          <p:nvPr>
            <p:extLst>
              <p:ext uri="{D42A27DB-BD31-4B8C-83A1-F6EECF244321}">
                <p14:modId xmlns:p14="http://schemas.microsoft.com/office/powerpoint/2010/main" val="4293420870"/>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-16</a:t>
                      </a:r>
                    </a:p>
                  </a:txBody>
                  <a:tcPr anchor="ctr">
                    <a:solidFill>
                      <a:schemeClr val="accent2"/>
                    </a:solidFill>
                  </a:tcPr>
                </a:tc>
                <a:tc>
                  <a:txBody>
                    <a:bodyPr/>
                    <a:lstStyle/>
                    <a:p>
                      <a:pPr algn="ctr"/>
                      <a:r>
                        <a:rPr lang="en-GB" sz="2400" dirty="0"/>
                        <a:t>8</a:t>
                      </a:r>
                    </a:p>
                  </a:txBody>
                  <a:tcPr anchor="ctr"/>
                </a:tc>
                <a:tc>
                  <a:txBody>
                    <a:bodyPr/>
                    <a:lstStyle/>
                    <a:p>
                      <a:pPr algn="ctr"/>
                      <a:r>
                        <a:rPr lang="en-GB" sz="2400" dirty="0"/>
                        <a:t>4</a:t>
                      </a:r>
                    </a:p>
                  </a:txBody>
                  <a:tcPr anchor="ctr">
                    <a:solidFill>
                      <a:schemeClr val="accent2"/>
                    </a:solidFill>
                  </a:tcPr>
                </a:tc>
                <a:tc>
                  <a:txBody>
                    <a:bodyPr/>
                    <a:lstStyle/>
                    <a:p>
                      <a:pPr algn="ctr"/>
                      <a:r>
                        <a:rPr lang="en-GB" sz="2400" dirty="0"/>
                        <a:t>2</a:t>
                      </a:r>
                    </a:p>
                  </a:txBody>
                  <a:tcPr anchor="ctr">
                    <a:solidFill>
                      <a:schemeClr val="accent2"/>
                    </a:solidFill>
                  </a:tcPr>
                </a:tc>
                <a:tc>
                  <a:txBody>
                    <a:bodyPr/>
                    <a:lstStyle/>
                    <a:p>
                      <a:pPr algn="ctr"/>
                      <a:r>
                        <a:rPr lang="en-GB" sz="2400" dirty="0"/>
                        <a:t>1</a:t>
                      </a:r>
                    </a:p>
                  </a:txBody>
                  <a:tcPr anchor="ctr">
                    <a:solidFill>
                      <a:schemeClr val="accent2"/>
                    </a:solidFill>
                  </a:tcPr>
                </a:tc>
                <a:tc>
                  <a:txBody>
                    <a:bodyPr/>
                    <a:lstStyle/>
                    <a:p>
                      <a:pPr algn="ctr"/>
                      <a:r>
                        <a:rPr lang="en-GB" sz="2400" dirty="0"/>
                        <a:t>1/2</a:t>
                      </a:r>
                    </a:p>
                  </a:txBody>
                  <a:tcPr anchor="ctr">
                    <a:solidFill>
                      <a:schemeClr val="accent2"/>
                    </a:solidFill>
                  </a:tcPr>
                </a:tc>
                <a:tc>
                  <a:txBody>
                    <a:bodyPr/>
                    <a:lstStyle/>
                    <a:p>
                      <a:pPr algn="ctr"/>
                      <a:r>
                        <a:rPr lang="en-GB" sz="2400" dirty="0"/>
                        <a:t>1/4</a:t>
                      </a:r>
                    </a:p>
                  </a:txBody>
                  <a:tcPr anchor="ctr">
                    <a:solidFill>
                      <a:schemeClr val="accent2"/>
                    </a:solidFill>
                  </a:tcPr>
                </a:tc>
                <a:tc>
                  <a:txBody>
                    <a:bodyPr/>
                    <a:lstStyle/>
                    <a:p>
                      <a:pPr algn="ctr"/>
                      <a:r>
                        <a:rPr lang="en-GB" sz="2400" dirty="0"/>
                        <a:t>1/8</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9577C59C-1EE1-49A2-8AB3-EE88DDBD0E94}"/>
              </a:ext>
            </a:extLst>
          </p:cNvPr>
          <p:cNvSpPr/>
          <p:nvPr/>
        </p:nvSpPr>
        <p:spPr>
          <a:xfrm>
            <a:off x="5124339" y="286592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97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You may have spotted that some numbers can’t be stored accurately.</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How would we store one third using this format?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best we could manage in this format would be 0000 0010 – which represents ¼ or 0.25, not a third.</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However, it is the closest we can get using this format.</a:t>
            </a: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284939"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fixed-point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26B92833-33F8-4AE2-89AB-6C61A014D8A2}"/>
              </a:ext>
            </a:extLst>
          </p:cNvPr>
          <p:cNvGraphicFramePr>
            <a:graphicFrameLocks noGrp="1"/>
          </p:cNvGraphicFramePr>
          <p:nvPr>
            <p:extLst>
              <p:ext uri="{D42A27DB-BD31-4B8C-83A1-F6EECF244321}">
                <p14:modId xmlns:p14="http://schemas.microsoft.com/office/powerpoint/2010/main" val="2382886973"/>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-16</a:t>
                      </a:r>
                    </a:p>
                  </a:txBody>
                  <a:tcPr anchor="ctr">
                    <a:solidFill>
                      <a:schemeClr val="accent2"/>
                    </a:solidFill>
                  </a:tcPr>
                </a:tc>
                <a:tc>
                  <a:txBody>
                    <a:bodyPr/>
                    <a:lstStyle/>
                    <a:p>
                      <a:pPr algn="ctr"/>
                      <a:r>
                        <a:rPr lang="en-GB" sz="2400" dirty="0"/>
                        <a:t>8</a:t>
                      </a:r>
                    </a:p>
                  </a:txBody>
                  <a:tcPr anchor="ctr"/>
                </a:tc>
                <a:tc>
                  <a:txBody>
                    <a:bodyPr/>
                    <a:lstStyle/>
                    <a:p>
                      <a:pPr algn="ctr"/>
                      <a:r>
                        <a:rPr lang="en-GB" sz="2400" dirty="0"/>
                        <a:t>4</a:t>
                      </a:r>
                    </a:p>
                  </a:txBody>
                  <a:tcPr anchor="ctr">
                    <a:solidFill>
                      <a:schemeClr val="accent2"/>
                    </a:solidFill>
                  </a:tcPr>
                </a:tc>
                <a:tc>
                  <a:txBody>
                    <a:bodyPr/>
                    <a:lstStyle/>
                    <a:p>
                      <a:pPr algn="ctr"/>
                      <a:r>
                        <a:rPr lang="en-GB" sz="2400" dirty="0"/>
                        <a:t>2</a:t>
                      </a:r>
                    </a:p>
                  </a:txBody>
                  <a:tcPr anchor="ctr">
                    <a:solidFill>
                      <a:schemeClr val="accent2"/>
                    </a:solidFill>
                  </a:tcPr>
                </a:tc>
                <a:tc>
                  <a:txBody>
                    <a:bodyPr/>
                    <a:lstStyle/>
                    <a:p>
                      <a:pPr algn="ctr"/>
                      <a:r>
                        <a:rPr lang="en-GB" sz="2400" dirty="0"/>
                        <a:t>1</a:t>
                      </a:r>
                    </a:p>
                  </a:txBody>
                  <a:tcPr anchor="ctr">
                    <a:solidFill>
                      <a:schemeClr val="accent2"/>
                    </a:solidFill>
                  </a:tcPr>
                </a:tc>
                <a:tc>
                  <a:txBody>
                    <a:bodyPr/>
                    <a:lstStyle/>
                    <a:p>
                      <a:pPr algn="ctr"/>
                      <a:r>
                        <a:rPr lang="en-GB" sz="2400" dirty="0"/>
                        <a:t>1/2</a:t>
                      </a:r>
                    </a:p>
                  </a:txBody>
                  <a:tcPr anchor="ctr">
                    <a:solidFill>
                      <a:schemeClr val="accent2"/>
                    </a:solidFill>
                  </a:tcPr>
                </a:tc>
                <a:tc>
                  <a:txBody>
                    <a:bodyPr/>
                    <a:lstStyle/>
                    <a:p>
                      <a:pPr algn="ctr"/>
                      <a:r>
                        <a:rPr lang="en-GB" sz="2400" dirty="0"/>
                        <a:t>1/4</a:t>
                      </a:r>
                    </a:p>
                  </a:txBody>
                  <a:tcPr anchor="ctr">
                    <a:solidFill>
                      <a:schemeClr val="accent4"/>
                    </a:solidFill>
                  </a:tcPr>
                </a:tc>
                <a:tc>
                  <a:txBody>
                    <a:bodyPr/>
                    <a:lstStyle/>
                    <a:p>
                      <a:pPr algn="ctr"/>
                      <a:r>
                        <a:rPr lang="en-GB" sz="2400" dirty="0"/>
                        <a:t>1/8</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r>
                        <a:rPr lang="en-GB" sz="2400" dirty="0"/>
                        <a:t>0</a:t>
                      </a:r>
                    </a:p>
                  </a:txBody>
                  <a:tcPr anchor="ctr"/>
                </a:tc>
                <a:tc>
                  <a:txBody>
                    <a:bodyPr/>
                    <a:lstStyle/>
                    <a:p>
                      <a:pPr algn="ctr"/>
                      <a:r>
                        <a:rPr lang="en-GB" sz="2400" dirty="0"/>
                        <a:t>0</a:t>
                      </a:r>
                    </a:p>
                  </a:txBody>
                  <a:tcPr anchor="ctr"/>
                </a:tc>
                <a:tc>
                  <a:txBody>
                    <a:bodyPr/>
                    <a:lstStyle/>
                    <a:p>
                      <a:pPr algn="ctr"/>
                      <a:r>
                        <a:rPr lang="en-GB" sz="2400" dirty="0"/>
                        <a:t>0</a:t>
                      </a:r>
                    </a:p>
                  </a:txBody>
                  <a:tcPr anchor="ctr">
                    <a:solidFill>
                      <a:srgbClr val="FCECE8"/>
                    </a:solidFill>
                  </a:tcPr>
                </a:tc>
                <a:tc>
                  <a:txBody>
                    <a:bodyPr/>
                    <a:lstStyle/>
                    <a:p>
                      <a:pPr algn="ctr"/>
                      <a:r>
                        <a:rPr lang="en-GB" sz="2400" dirty="0"/>
                        <a:t>0</a:t>
                      </a:r>
                    </a:p>
                  </a:txBody>
                  <a:tcPr anchor="ctr">
                    <a:solidFill>
                      <a:srgbClr val="FCECE8"/>
                    </a:solidFill>
                  </a:tcPr>
                </a:tc>
                <a:tc>
                  <a:txBody>
                    <a:bodyPr/>
                    <a:lstStyle/>
                    <a:p>
                      <a:pPr algn="ctr"/>
                      <a:r>
                        <a:rPr lang="en-GB" sz="2400" dirty="0"/>
                        <a:t>0</a:t>
                      </a:r>
                    </a:p>
                  </a:txBody>
                  <a:tcPr anchor="ctr">
                    <a:solidFill>
                      <a:srgbClr val="FCECE8"/>
                    </a:solidFill>
                  </a:tcPr>
                </a:tc>
                <a:tc>
                  <a:txBody>
                    <a:bodyPr/>
                    <a:lstStyle/>
                    <a:p>
                      <a:pPr algn="ctr"/>
                      <a:r>
                        <a:rPr lang="en-GB" sz="2400" dirty="0"/>
                        <a:t>0</a:t>
                      </a:r>
                    </a:p>
                  </a:txBody>
                  <a:tcPr anchor="ctr">
                    <a:solidFill>
                      <a:srgbClr val="FCECE8"/>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0</a:t>
                      </a:r>
                    </a:p>
                  </a:txBody>
                  <a:tcPr anchor="ct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74CC74DF-85A8-4A1C-B38D-E646C5D8E372}"/>
              </a:ext>
            </a:extLst>
          </p:cNvPr>
          <p:cNvSpPr/>
          <p:nvPr/>
        </p:nvSpPr>
        <p:spPr>
          <a:xfrm>
            <a:off x="5124339" y="286592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468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You may have spotted that some numbers can’t be stored accurately.</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How would we store one third using this format?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best we could manage in this format would be 0000 0010 – which represents ¼ or 0.25, not a third.</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However, it is the closest we can get using this format.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could extend the number line to allow for more fractional parts, but the pattern would just repeat 1 0 1 0 1 0 forever – we can’t actually ever represent a third precisely.</a:t>
            </a:r>
          </a:p>
          <a:p>
            <a:pPr marL="285750" indent="-285750">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284939"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fixed-point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26B92833-33F8-4AE2-89AB-6C61A014D8A2}"/>
              </a:ext>
            </a:extLst>
          </p:cNvPr>
          <p:cNvGraphicFramePr>
            <a:graphicFrameLocks noGrp="1"/>
          </p:cNvGraphicFramePr>
          <p:nvPr>
            <p:extLst>
              <p:ext uri="{D42A27DB-BD31-4B8C-83A1-F6EECF244321}">
                <p14:modId xmlns:p14="http://schemas.microsoft.com/office/powerpoint/2010/main" val="1026024743"/>
              </p:ext>
            </p:extLst>
          </p:nvPr>
        </p:nvGraphicFramePr>
        <p:xfrm>
          <a:off x="176564" y="2153592"/>
          <a:ext cx="8126196" cy="990108"/>
        </p:xfrm>
        <a:graphic>
          <a:graphicData uri="http://schemas.openxmlformats.org/drawingml/2006/table">
            <a:tbl>
              <a:tblPr firstRow="1" bandRow="1">
                <a:tableStyleId>{21E4AEA4-8DFA-4A89-87EB-49C32662AFE0}</a:tableStyleId>
              </a:tblPr>
              <a:tblGrid>
                <a:gridCol w="625092">
                  <a:extLst>
                    <a:ext uri="{9D8B030D-6E8A-4147-A177-3AD203B41FA5}">
                      <a16:colId xmlns:a16="http://schemas.microsoft.com/office/drawing/2014/main" val="630306742"/>
                    </a:ext>
                  </a:extLst>
                </a:gridCol>
                <a:gridCol w="625092">
                  <a:extLst>
                    <a:ext uri="{9D8B030D-6E8A-4147-A177-3AD203B41FA5}">
                      <a16:colId xmlns:a16="http://schemas.microsoft.com/office/drawing/2014/main" val="153707555"/>
                    </a:ext>
                  </a:extLst>
                </a:gridCol>
                <a:gridCol w="625092">
                  <a:extLst>
                    <a:ext uri="{9D8B030D-6E8A-4147-A177-3AD203B41FA5}">
                      <a16:colId xmlns:a16="http://schemas.microsoft.com/office/drawing/2014/main" val="3488028593"/>
                    </a:ext>
                  </a:extLst>
                </a:gridCol>
                <a:gridCol w="625092">
                  <a:extLst>
                    <a:ext uri="{9D8B030D-6E8A-4147-A177-3AD203B41FA5}">
                      <a16:colId xmlns:a16="http://schemas.microsoft.com/office/drawing/2014/main" val="3932464074"/>
                    </a:ext>
                  </a:extLst>
                </a:gridCol>
                <a:gridCol w="625092">
                  <a:extLst>
                    <a:ext uri="{9D8B030D-6E8A-4147-A177-3AD203B41FA5}">
                      <a16:colId xmlns:a16="http://schemas.microsoft.com/office/drawing/2014/main" val="393373572"/>
                    </a:ext>
                  </a:extLst>
                </a:gridCol>
                <a:gridCol w="625092">
                  <a:extLst>
                    <a:ext uri="{9D8B030D-6E8A-4147-A177-3AD203B41FA5}">
                      <a16:colId xmlns:a16="http://schemas.microsoft.com/office/drawing/2014/main" val="2268249601"/>
                    </a:ext>
                  </a:extLst>
                </a:gridCol>
                <a:gridCol w="625092">
                  <a:extLst>
                    <a:ext uri="{9D8B030D-6E8A-4147-A177-3AD203B41FA5}">
                      <a16:colId xmlns:a16="http://schemas.microsoft.com/office/drawing/2014/main" val="895163314"/>
                    </a:ext>
                  </a:extLst>
                </a:gridCol>
                <a:gridCol w="625092">
                  <a:extLst>
                    <a:ext uri="{9D8B030D-6E8A-4147-A177-3AD203B41FA5}">
                      <a16:colId xmlns:a16="http://schemas.microsoft.com/office/drawing/2014/main" val="1263790025"/>
                    </a:ext>
                  </a:extLst>
                </a:gridCol>
                <a:gridCol w="625092">
                  <a:extLst>
                    <a:ext uri="{9D8B030D-6E8A-4147-A177-3AD203B41FA5}">
                      <a16:colId xmlns:a16="http://schemas.microsoft.com/office/drawing/2014/main" val="3669789314"/>
                    </a:ext>
                  </a:extLst>
                </a:gridCol>
                <a:gridCol w="625092">
                  <a:extLst>
                    <a:ext uri="{9D8B030D-6E8A-4147-A177-3AD203B41FA5}">
                      <a16:colId xmlns:a16="http://schemas.microsoft.com/office/drawing/2014/main" val="2181198829"/>
                    </a:ext>
                  </a:extLst>
                </a:gridCol>
                <a:gridCol w="625092">
                  <a:extLst>
                    <a:ext uri="{9D8B030D-6E8A-4147-A177-3AD203B41FA5}">
                      <a16:colId xmlns:a16="http://schemas.microsoft.com/office/drawing/2014/main" val="2562919603"/>
                    </a:ext>
                  </a:extLst>
                </a:gridCol>
                <a:gridCol w="625092">
                  <a:extLst>
                    <a:ext uri="{9D8B030D-6E8A-4147-A177-3AD203B41FA5}">
                      <a16:colId xmlns:a16="http://schemas.microsoft.com/office/drawing/2014/main" val="1884387184"/>
                    </a:ext>
                  </a:extLst>
                </a:gridCol>
                <a:gridCol w="625092">
                  <a:extLst>
                    <a:ext uri="{9D8B030D-6E8A-4147-A177-3AD203B41FA5}">
                      <a16:colId xmlns:a16="http://schemas.microsoft.com/office/drawing/2014/main" val="3041812088"/>
                    </a:ext>
                  </a:extLst>
                </a:gridCol>
              </a:tblGrid>
              <a:tr h="456615">
                <a:tc>
                  <a:txBody>
                    <a:bodyPr/>
                    <a:lstStyle/>
                    <a:p>
                      <a:pPr algn="ctr"/>
                      <a:r>
                        <a:rPr lang="en-GB" sz="1400" dirty="0"/>
                        <a:t>-16</a:t>
                      </a:r>
                    </a:p>
                  </a:txBody>
                  <a:tcPr marL="51479" marR="51479" marT="25739" marB="25739" anchor="ctr">
                    <a:solidFill>
                      <a:schemeClr val="accent2"/>
                    </a:solidFill>
                  </a:tcPr>
                </a:tc>
                <a:tc>
                  <a:txBody>
                    <a:bodyPr/>
                    <a:lstStyle/>
                    <a:p>
                      <a:pPr algn="ctr"/>
                      <a:r>
                        <a:rPr lang="en-GB" sz="1400" dirty="0"/>
                        <a:t>8</a:t>
                      </a:r>
                    </a:p>
                  </a:txBody>
                  <a:tcPr marL="51479" marR="51479" marT="25739" marB="25739" anchor="ctr"/>
                </a:tc>
                <a:tc>
                  <a:txBody>
                    <a:bodyPr/>
                    <a:lstStyle/>
                    <a:p>
                      <a:pPr algn="ctr"/>
                      <a:r>
                        <a:rPr lang="en-GB" sz="1400" dirty="0"/>
                        <a:t>4</a:t>
                      </a:r>
                    </a:p>
                  </a:txBody>
                  <a:tcPr marL="51479" marR="51479" marT="25739" marB="25739" anchor="ctr">
                    <a:solidFill>
                      <a:schemeClr val="accent2"/>
                    </a:solidFill>
                  </a:tcPr>
                </a:tc>
                <a:tc>
                  <a:txBody>
                    <a:bodyPr/>
                    <a:lstStyle/>
                    <a:p>
                      <a:pPr algn="ctr"/>
                      <a:r>
                        <a:rPr lang="en-GB" sz="1400" dirty="0"/>
                        <a:t>2</a:t>
                      </a:r>
                    </a:p>
                  </a:txBody>
                  <a:tcPr marL="51479" marR="51479" marT="25739" marB="25739" anchor="ctr">
                    <a:solidFill>
                      <a:schemeClr val="accent2"/>
                    </a:solidFill>
                  </a:tcPr>
                </a:tc>
                <a:tc>
                  <a:txBody>
                    <a:bodyPr/>
                    <a:lstStyle/>
                    <a:p>
                      <a:pPr algn="ctr"/>
                      <a:r>
                        <a:rPr lang="en-GB" sz="1400" dirty="0"/>
                        <a:t>1</a:t>
                      </a:r>
                    </a:p>
                  </a:txBody>
                  <a:tcPr marL="51479" marR="51479" marT="25739" marB="25739" anchor="ctr">
                    <a:solidFill>
                      <a:schemeClr val="accent2"/>
                    </a:solidFill>
                  </a:tcPr>
                </a:tc>
                <a:tc>
                  <a:txBody>
                    <a:bodyPr/>
                    <a:lstStyle/>
                    <a:p>
                      <a:pPr algn="ctr"/>
                      <a:r>
                        <a:rPr lang="en-GB" sz="1400" dirty="0"/>
                        <a:t>1/2</a:t>
                      </a:r>
                    </a:p>
                  </a:txBody>
                  <a:tcPr marL="51479" marR="51479" marT="25739" marB="25739" anchor="ctr">
                    <a:solidFill>
                      <a:schemeClr val="accent2"/>
                    </a:solidFill>
                  </a:tcPr>
                </a:tc>
                <a:tc>
                  <a:txBody>
                    <a:bodyPr/>
                    <a:lstStyle/>
                    <a:p>
                      <a:pPr algn="ctr"/>
                      <a:r>
                        <a:rPr lang="en-GB" sz="1400" dirty="0"/>
                        <a:t>1/4</a:t>
                      </a:r>
                    </a:p>
                  </a:txBody>
                  <a:tcPr marL="51479" marR="51479" marT="25739" marB="25739" anchor="ctr">
                    <a:solidFill>
                      <a:schemeClr val="accent4"/>
                    </a:solidFill>
                  </a:tcPr>
                </a:tc>
                <a:tc>
                  <a:txBody>
                    <a:bodyPr/>
                    <a:lstStyle/>
                    <a:p>
                      <a:pPr algn="ctr"/>
                      <a:r>
                        <a:rPr lang="en-GB" sz="1400" dirty="0"/>
                        <a:t>1/8</a:t>
                      </a:r>
                    </a:p>
                  </a:txBody>
                  <a:tcPr marL="51479" marR="51479" marT="25739" marB="25739" anchor="ctr"/>
                </a:tc>
                <a:tc>
                  <a:txBody>
                    <a:bodyPr/>
                    <a:lstStyle/>
                    <a:p>
                      <a:pPr algn="ctr"/>
                      <a:r>
                        <a:rPr lang="en-GB" sz="1400" dirty="0"/>
                        <a:t>1/16</a:t>
                      </a:r>
                    </a:p>
                  </a:txBody>
                  <a:tcPr marL="51479" marR="51479" marT="25739" marB="25739" anchor="ctr">
                    <a:solidFill>
                      <a:schemeClr val="accent4"/>
                    </a:solidFill>
                  </a:tcPr>
                </a:tc>
                <a:tc>
                  <a:txBody>
                    <a:bodyPr/>
                    <a:lstStyle/>
                    <a:p>
                      <a:pPr algn="ctr"/>
                      <a:r>
                        <a:rPr lang="en-GB" sz="1400" dirty="0"/>
                        <a:t>1/32</a:t>
                      </a:r>
                    </a:p>
                  </a:txBody>
                  <a:tcPr marL="51479" marR="51479" marT="25739" marB="25739" anchor="ctr"/>
                </a:tc>
                <a:tc>
                  <a:txBody>
                    <a:bodyPr/>
                    <a:lstStyle/>
                    <a:p>
                      <a:pPr algn="ctr"/>
                      <a:r>
                        <a:rPr lang="en-GB" sz="1400" dirty="0"/>
                        <a:t>1/64</a:t>
                      </a:r>
                    </a:p>
                  </a:txBody>
                  <a:tcPr marL="51479" marR="51479" marT="25739" marB="25739" anchor="ctr">
                    <a:solidFill>
                      <a:schemeClr val="accent4"/>
                    </a:solidFill>
                  </a:tcPr>
                </a:tc>
                <a:tc>
                  <a:txBody>
                    <a:bodyPr/>
                    <a:lstStyle/>
                    <a:p>
                      <a:pPr algn="ctr"/>
                      <a:r>
                        <a:rPr lang="en-GB" sz="1400" dirty="0"/>
                        <a:t>1/128</a:t>
                      </a:r>
                    </a:p>
                  </a:txBody>
                  <a:tcPr marL="51479" marR="51479" marT="25739" marB="25739" anchor="ctr"/>
                </a:tc>
                <a:tc>
                  <a:txBody>
                    <a:bodyPr/>
                    <a:lstStyle/>
                    <a:p>
                      <a:pPr algn="ctr"/>
                      <a:r>
                        <a:rPr lang="en-GB" sz="1400" dirty="0"/>
                        <a:t>1/256</a:t>
                      </a:r>
                    </a:p>
                  </a:txBody>
                  <a:tcPr marL="51479" marR="51479" marT="25739" marB="25739" anchor="ctr">
                    <a:solidFill>
                      <a:schemeClr val="accent4"/>
                    </a:solidFill>
                  </a:tcPr>
                </a:tc>
                <a:extLst>
                  <a:ext uri="{0D108BD9-81ED-4DB2-BD59-A6C34878D82A}">
                    <a16:rowId xmlns:a16="http://schemas.microsoft.com/office/drawing/2014/main" val="1025935685"/>
                  </a:ext>
                </a:extLst>
              </a:tr>
              <a:tr h="0">
                <a:tc gridSpan="8">
                  <a:txBody>
                    <a:bodyPr/>
                    <a:lstStyle/>
                    <a:p>
                      <a:pPr algn="ctr"/>
                      <a:endParaRPr lang="en-GB" sz="100" dirty="0"/>
                    </a:p>
                  </a:txBody>
                  <a:tcPr marL="51479" marR="51479" marT="25739" marB="25739">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a:txBody>
                    <a:bodyPr/>
                    <a:lstStyle/>
                    <a:p>
                      <a:pPr algn="ctr"/>
                      <a:endParaRPr lang="en-GB" sz="100" dirty="0"/>
                    </a:p>
                  </a:txBody>
                  <a:tcPr marL="51479" marR="51479" marT="25739" marB="25739">
                    <a:solidFill>
                      <a:schemeClr val="bg1"/>
                    </a:solidFill>
                  </a:tcPr>
                </a:tc>
                <a:tc>
                  <a:txBody>
                    <a:bodyPr/>
                    <a:lstStyle/>
                    <a:p>
                      <a:pPr algn="ctr"/>
                      <a:endParaRPr lang="en-GB" sz="100" dirty="0"/>
                    </a:p>
                  </a:txBody>
                  <a:tcPr marL="51479" marR="51479" marT="25739" marB="25739">
                    <a:solidFill>
                      <a:schemeClr val="bg1"/>
                    </a:solidFill>
                  </a:tcPr>
                </a:tc>
                <a:tc>
                  <a:txBody>
                    <a:bodyPr/>
                    <a:lstStyle/>
                    <a:p>
                      <a:pPr algn="ctr"/>
                      <a:endParaRPr lang="en-GB" sz="100" dirty="0"/>
                    </a:p>
                  </a:txBody>
                  <a:tcPr marL="51479" marR="51479" marT="25739" marB="25739">
                    <a:solidFill>
                      <a:schemeClr val="bg1"/>
                    </a:solidFill>
                  </a:tcPr>
                </a:tc>
                <a:tc>
                  <a:txBody>
                    <a:bodyPr/>
                    <a:lstStyle/>
                    <a:p>
                      <a:pPr algn="ctr"/>
                      <a:endParaRPr lang="en-GB" sz="100" dirty="0"/>
                    </a:p>
                  </a:txBody>
                  <a:tcPr marL="51479" marR="51479" marT="25739" marB="25739">
                    <a:solidFill>
                      <a:schemeClr val="bg1"/>
                    </a:solidFill>
                  </a:tcPr>
                </a:tc>
                <a:tc>
                  <a:txBody>
                    <a:bodyPr/>
                    <a:lstStyle/>
                    <a:p>
                      <a:pPr algn="ctr"/>
                      <a:endParaRPr lang="en-GB" sz="100" dirty="0"/>
                    </a:p>
                  </a:txBody>
                  <a:tcPr marL="51479" marR="51479" marT="25739" marB="25739">
                    <a:solidFill>
                      <a:schemeClr val="bg1"/>
                    </a:solidFill>
                  </a:tcPr>
                </a:tc>
                <a:extLst>
                  <a:ext uri="{0D108BD9-81ED-4DB2-BD59-A6C34878D82A}">
                    <a16:rowId xmlns:a16="http://schemas.microsoft.com/office/drawing/2014/main" val="1901301840"/>
                  </a:ext>
                </a:extLst>
              </a:tr>
              <a:tr h="456615">
                <a:tc>
                  <a:txBody>
                    <a:bodyPr/>
                    <a:lstStyle/>
                    <a:p>
                      <a:pPr algn="ctr"/>
                      <a:r>
                        <a:rPr lang="en-GB" sz="1400" dirty="0"/>
                        <a:t>0</a:t>
                      </a:r>
                    </a:p>
                  </a:txBody>
                  <a:tcPr marL="51479" marR="51479" marT="25739" marB="25739" anchor="ctr"/>
                </a:tc>
                <a:tc>
                  <a:txBody>
                    <a:bodyPr/>
                    <a:lstStyle/>
                    <a:p>
                      <a:pPr algn="ctr"/>
                      <a:r>
                        <a:rPr lang="en-GB" sz="1400" dirty="0"/>
                        <a:t>0</a:t>
                      </a:r>
                    </a:p>
                  </a:txBody>
                  <a:tcPr marL="51479" marR="51479" marT="25739" marB="25739" anchor="ctr"/>
                </a:tc>
                <a:tc>
                  <a:txBody>
                    <a:bodyPr/>
                    <a:lstStyle/>
                    <a:p>
                      <a:pPr algn="ctr"/>
                      <a:r>
                        <a:rPr lang="en-GB" sz="1400" dirty="0"/>
                        <a:t>0</a:t>
                      </a:r>
                    </a:p>
                  </a:txBody>
                  <a:tcPr marL="51479" marR="51479" marT="25739" marB="25739" anchor="ctr">
                    <a:solidFill>
                      <a:srgbClr val="FCECE8"/>
                    </a:solidFill>
                  </a:tcPr>
                </a:tc>
                <a:tc>
                  <a:txBody>
                    <a:bodyPr/>
                    <a:lstStyle/>
                    <a:p>
                      <a:pPr algn="ctr"/>
                      <a:r>
                        <a:rPr lang="en-GB" sz="1400" dirty="0"/>
                        <a:t>0</a:t>
                      </a:r>
                    </a:p>
                  </a:txBody>
                  <a:tcPr marL="51479" marR="51479" marT="25739" marB="25739" anchor="ctr">
                    <a:solidFill>
                      <a:srgbClr val="FCECE8"/>
                    </a:solidFill>
                  </a:tcPr>
                </a:tc>
                <a:tc>
                  <a:txBody>
                    <a:bodyPr/>
                    <a:lstStyle/>
                    <a:p>
                      <a:pPr algn="ctr"/>
                      <a:r>
                        <a:rPr lang="en-GB" sz="1400" dirty="0"/>
                        <a:t>0</a:t>
                      </a:r>
                    </a:p>
                  </a:txBody>
                  <a:tcPr marL="51479" marR="51479" marT="25739" marB="25739" anchor="ctr">
                    <a:solidFill>
                      <a:srgbClr val="FCECE8"/>
                    </a:solidFill>
                  </a:tcPr>
                </a:tc>
                <a:tc>
                  <a:txBody>
                    <a:bodyPr/>
                    <a:lstStyle/>
                    <a:p>
                      <a:pPr algn="ctr"/>
                      <a:r>
                        <a:rPr lang="en-GB" sz="1400" dirty="0"/>
                        <a:t>0</a:t>
                      </a:r>
                    </a:p>
                  </a:txBody>
                  <a:tcPr marL="51479" marR="51479" marT="25739" marB="25739" anchor="ctr">
                    <a:solidFill>
                      <a:srgbClr val="FCECE8"/>
                    </a:solidFill>
                  </a:tcPr>
                </a:tc>
                <a:tc>
                  <a:txBody>
                    <a:bodyPr/>
                    <a:lstStyle/>
                    <a:p>
                      <a:pPr algn="ctr"/>
                      <a:r>
                        <a:rPr lang="en-GB" sz="1400" dirty="0"/>
                        <a:t>1</a:t>
                      </a:r>
                    </a:p>
                  </a:txBody>
                  <a:tcPr marL="51479" marR="51479" marT="25739" marB="25739" anchor="ctr">
                    <a:solidFill>
                      <a:schemeClr val="accent4">
                        <a:lumMod val="40000"/>
                        <a:lumOff val="60000"/>
                      </a:schemeClr>
                    </a:solidFill>
                  </a:tcPr>
                </a:tc>
                <a:tc>
                  <a:txBody>
                    <a:bodyPr/>
                    <a:lstStyle/>
                    <a:p>
                      <a:pPr algn="ctr"/>
                      <a:r>
                        <a:rPr lang="en-GB" sz="1400" dirty="0"/>
                        <a:t>0</a:t>
                      </a:r>
                    </a:p>
                  </a:txBody>
                  <a:tcPr marL="51479" marR="51479" marT="25739" marB="25739" anchor="ctr"/>
                </a:tc>
                <a:tc>
                  <a:txBody>
                    <a:bodyPr/>
                    <a:lstStyle/>
                    <a:p>
                      <a:pPr algn="ctr"/>
                      <a:r>
                        <a:rPr lang="en-GB" sz="1400" dirty="0"/>
                        <a:t>1</a:t>
                      </a:r>
                    </a:p>
                  </a:txBody>
                  <a:tcPr marL="51479" marR="51479" marT="25739" marB="25739" anchor="ctr">
                    <a:solidFill>
                      <a:schemeClr val="accent4">
                        <a:lumMod val="40000"/>
                        <a:lumOff val="60000"/>
                      </a:schemeClr>
                    </a:solidFill>
                  </a:tcPr>
                </a:tc>
                <a:tc>
                  <a:txBody>
                    <a:bodyPr/>
                    <a:lstStyle/>
                    <a:p>
                      <a:pPr algn="ctr"/>
                      <a:r>
                        <a:rPr lang="en-GB" sz="1400" dirty="0"/>
                        <a:t>0</a:t>
                      </a:r>
                    </a:p>
                  </a:txBody>
                  <a:tcPr marL="51479" marR="51479" marT="25739" marB="25739" anchor="ctr"/>
                </a:tc>
                <a:tc>
                  <a:txBody>
                    <a:bodyPr/>
                    <a:lstStyle/>
                    <a:p>
                      <a:pPr algn="ctr"/>
                      <a:r>
                        <a:rPr lang="en-GB" sz="1400" dirty="0"/>
                        <a:t>1</a:t>
                      </a:r>
                    </a:p>
                  </a:txBody>
                  <a:tcPr marL="51479" marR="51479" marT="25739" marB="25739" anchor="ctr">
                    <a:solidFill>
                      <a:schemeClr val="accent4">
                        <a:lumMod val="40000"/>
                        <a:lumOff val="60000"/>
                      </a:schemeClr>
                    </a:solidFill>
                  </a:tcPr>
                </a:tc>
                <a:tc>
                  <a:txBody>
                    <a:bodyPr/>
                    <a:lstStyle/>
                    <a:p>
                      <a:pPr algn="ctr"/>
                      <a:r>
                        <a:rPr lang="en-GB" sz="1400" dirty="0"/>
                        <a:t>0</a:t>
                      </a:r>
                    </a:p>
                  </a:txBody>
                  <a:tcPr marL="51479" marR="51479" marT="25739" marB="25739" anchor="ctr"/>
                </a:tc>
                <a:tc>
                  <a:txBody>
                    <a:bodyPr/>
                    <a:lstStyle/>
                    <a:p>
                      <a:pPr algn="ctr"/>
                      <a:r>
                        <a:rPr lang="en-GB" sz="1400" dirty="0"/>
                        <a:t>1</a:t>
                      </a:r>
                    </a:p>
                  </a:txBody>
                  <a:tcPr marL="51479" marR="51479" marT="25739" marB="25739" anchor="ctr">
                    <a:solidFill>
                      <a:schemeClr val="accent4">
                        <a:lumMod val="40000"/>
                        <a:lumOff val="60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74CC74DF-85A8-4A1C-B38D-E646C5D8E372}"/>
              </a:ext>
            </a:extLst>
          </p:cNvPr>
          <p:cNvSpPr/>
          <p:nvPr/>
        </p:nvSpPr>
        <p:spPr>
          <a:xfrm>
            <a:off x="3182109" y="2540391"/>
            <a:ext cx="216509" cy="2165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A5A2D9A-842F-4BCB-977B-187606AE1FB6}"/>
                  </a:ext>
                </a:extLst>
              </p:cNvPr>
              <p:cNvSpPr txBox="1"/>
              <p:nvPr/>
            </p:nvSpPr>
            <p:spPr>
              <a:xfrm>
                <a:off x="176564" y="3702389"/>
                <a:ext cx="5765681" cy="523220"/>
              </a:xfrm>
              <a:prstGeom prst="rect">
                <a:avLst/>
              </a:prstGeom>
              <a:noFill/>
            </p:spPr>
            <p:txBody>
              <a:bodyPr wrap="none" rtlCol="0">
                <a:spAutoFit/>
              </a:bodyPr>
              <a:lstStyle/>
              <a:p>
                <a14:m>
                  <m:oMath xmlns:m="http://schemas.openxmlformats.org/officeDocument/2006/math">
                    <m:f>
                      <m:fPr>
                        <m:type m:val="skw"/>
                        <m:ctrlPr>
                          <a:rPr lang="en-GB" sz="2800" i="1" smtClean="0">
                            <a:solidFill>
                              <a:srgbClr val="836967"/>
                            </a:solidFill>
                            <a:latin typeface="Cambria Math" panose="02040503050406030204" pitchFamily="18" charset="0"/>
                          </a:rPr>
                        </m:ctrlPr>
                      </m:fPr>
                      <m:num>
                        <m:r>
                          <a:rPr lang="en-GB" sz="2800">
                            <a:latin typeface="Cambria Math" panose="02040503050406030204" pitchFamily="18" charset="0"/>
                          </a:rPr>
                          <m:t>1</m:t>
                        </m:r>
                      </m:num>
                      <m:den>
                        <m:r>
                          <a:rPr lang="en-GB" sz="2800" i="0">
                            <a:latin typeface="Cambria Math" panose="02040503050406030204" pitchFamily="18" charset="0"/>
                          </a:rPr>
                          <m:t>4</m:t>
                        </m:r>
                      </m:den>
                    </m:f>
                    <m:r>
                      <a:rPr lang="en-GB" sz="2800" b="0" i="1" smtClean="0">
                        <a:latin typeface="Cambria Math" panose="02040503050406030204" pitchFamily="18" charset="0"/>
                      </a:rPr>
                      <m:t>+</m:t>
                    </m:r>
                    <m:f>
                      <m:fPr>
                        <m:type m:val="skw"/>
                        <m:ctrlPr>
                          <a:rPr lang="en-GB" sz="2800" i="1">
                            <a:solidFill>
                              <a:srgbClr val="836967"/>
                            </a:solidFill>
                            <a:latin typeface="Cambria Math" panose="02040503050406030204" pitchFamily="18" charset="0"/>
                          </a:rPr>
                        </m:ctrlPr>
                      </m:fPr>
                      <m:num>
                        <m:r>
                          <a:rPr lang="en-GB" sz="2800">
                            <a:latin typeface="Cambria Math" panose="02040503050406030204" pitchFamily="18" charset="0"/>
                          </a:rPr>
                          <m:t>1</m:t>
                        </m:r>
                      </m:num>
                      <m:den>
                        <m:r>
                          <a:rPr lang="en-GB" sz="2800" b="0" i="0" smtClean="0">
                            <a:latin typeface="Cambria Math" panose="02040503050406030204" pitchFamily="18" charset="0"/>
                          </a:rPr>
                          <m:t>16</m:t>
                        </m:r>
                      </m:den>
                    </m:f>
                  </m:oMath>
                </a14:m>
                <a:r>
                  <a:rPr lang="en-GB" sz="2800" dirty="0"/>
                  <a:t> + </a:t>
                </a:r>
                <a14:m>
                  <m:oMath xmlns:m="http://schemas.openxmlformats.org/officeDocument/2006/math">
                    <m:f>
                      <m:fPr>
                        <m:type m:val="skw"/>
                        <m:ctrlPr>
                          <a:rPr lang="en-GB" sz="2800" i="1">
                            <a:solidFill>
                              <a:srgbClr val="836967"/>
                            </a:solidFill>
                            <a:latin typeface="Cambria Math" panose="02040503050406030204" pitchFamily="18" charset="0"/>
                          </a:rPr>
                        </m:ctrlPr>
                      </m:fPr>
                      <m:num>
                        <m:r>
                          <a:rPr lang="en-GB" sz="2800">
                            <a:latin typeface="Cambria Math" panose="02040503050406030204" pitchFamily="18" charset="0"/>
                          </a:rPr>
                          <m:t>1</m:t>
                        </m:r>
                      </m:num>
                      <m:den>
                        <m:r>
                          <a:rPr lang="en-GB" sz="2800" b="0" i="0" smtClean="0">
                            <a:latin typeface="Cambria Math" panose="02040503050406030204" pitchFamily="18" charset="0"/>
                          </a:rPr>
                          <m:t>64</m:t>
                        </m:r>
                      </m:den>
                    </m:f>
                  </m:oMath>
                </a14:m>
                <a:r>
                  <a:rPr lang="en-GB" sz="2800" dirty="0"/>
                  <a:t> + </a:t>
                </a:r>
                <a14:m>
                  <m:oMath xmlns:m="http://schemas.openxmlformats.org/officeDocument/2006/math">
                    <m:f>
                      <m:fPr>
                        <m:type m:val="skw"/>
                        <m:ctrlPr>
                          <a:rPr lang="en-GB" sz="2800" i="1">
                            <a:solidFill>
                              <a:srgbClr val="836967"/>
                            </a:solidFill>
                            <a:latin typeface="Cambria Math" panose="02040503050406030204" pitchFamily="18" charset="0"/>
                          </a:rPr>
                        </m:ctrlPr>
                      </m:fPr>
                      <m:num>
                        <m:r>
                          <a:rPr lang="en-GB" sz="2800">
                            <a:latin typeface="Cambria Math" panose="02040503050406030204" pitchFamily="18" charset="0"/>
                          </a:rPr>
                          <m:t>1</m:t>
                        </m:r>
                      </m:num>
                      <m:den>
                        <m:r>
                          <a:rPr lang="en-GB" sz="2800" b="0" i="0" smtClean="0">
                            <a:latin typeface="Cambria Math" panose="02040503050406030204" pitchFamily="18" charset="0"/>
                          </a:rPr>
                          <m:t>256</m:t>
                        </m:r>
                      </m:den>
                    </m:f>
                  </m:oMath>
                </a14:m>
                <a:r>
                  <a:rPr lang="en-GB" sz="2800" dirty="0"/>
                  <a:t> = 0.33203125</a:t>
                </a:r>
              </a:p>
            </p:txBody>
          </p:sp>
        </mc:Choice>
        <mc:Fallback xmlns="">
          <p:sp>
            <p:nvSpPr>
              <p:cNvPr id="3" name="TextBox 2">
                <a:extLst>
                  <a:ext uri="{FF2B5EF4-FFF2-40B4-BE49-F238E27FC236}">
                    <a16:creationId xmlns:a16="http://schemas.microsoft.com/office/drawing/2014/main" id="{EA5A2D9A-842F-4BCB-977B-187606AE1FB6}"/>
                  </a:ext>
                </a:extLst>
              </p:cNvPr>
              <p:cNvSpPr txBox="1">
                <a:spLocks noRot="1" noChangeAspect="1" noMove="1" noResize="1" noEditPoints="1" noAdjustHandles="1" noChangeArrowheads="1" noChangeShapeType="1" noTextEdit="1"/>
              </p:cNvSpPr>
              <p:nvPr/>
            </p:nvSpPr>
            <p:spPr>
              <a:xfrm>
                <a:off x="176564" y="3702389"/>
                <a:ext cx="5765681" cy="523220"/>
              </a:xfrm>
              <a:prstGeom prst="rect">
                <a:avLst/>
              </a:prstGeom>
              <a:blipFill>
                <a:blip r:embed="rId4"/>
                <a:stretch>
                  <a:fillRect t="-10465" r="-634"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70DFEE4-DA6C-4408-ADE5-02B22BDE0242}"/>
                  </a:ext>
                </a:extLst>
              </p:cNvPr>
              <p:cNvSpPr txBox="1"/>
              <p:nvPr/>
            </p:nvSpPr>
            <p:spPr>
              <a:xfrm>
                <a:off x="3182109" y="4403816"/>
                <a:ext cx="2708627" cy="523220"/>
              </a:xfrm>
              <a:prstGeom prst="rect">
                <a:avLst/>
              </a:prstGeom>
              <a:noFill/>
            </p:spPr>
            <p:txBody>
              <a:bodyPr wrap="none" rtlCol="0">
                <a:spAutoFit/>
              </a:bodyPr>
              <a:lstStyle/>
              <a:p>
                <a14:m>
                  <m:oMath xmlns:m="http://schemas.openxmlformats.org/officeDocument/2006/math">
                    <m:f>
                      <m:fPr>
                        <m:type m:val="skw"/>
                        <m:ctrlPr>
                          <a:rPr lang="en-GB" sz="2800" i="1" smtClean="0">
                            <a:solidFill>
                              <a:srgbClr val="836967"/>
                            </a:solidFill>
                            <a:latin typeface="Cambria Math" panose="02040503050406030204" pitchFamily="18" charset="0"/>
                          </a:rPr>
                        </m:ctrlPr>
                      </m:fPr>
                      <m:num>
                        <m:r>
                          <a:rPr lang="en-GB" sz="2800">
                            <a:latin typeface="Cambria Math" panose="02040503050406030204" pitchFamily="18" charset="0"/>
                          </a:rPr>
                          <m:t>1</m:t>
                        </m:r>
                      </m:num>
                      <m:den>
                        <m:r>
                          <a:rPr lang="en-GB" sz="2800" b="0" i="0" smtClean="0">
                            <a:latin typeface="Cambria Math" panose="02040503050406030204" pitchFamily="18" charset="0"/>
                          </a:rPr>
                          <m:t>3</m:t>
                        </m:r>
                      </m:den>
                    </m:f>
                  </m:oMath>
                </a14:m>
                <a:r>
                  <a:rPr lang="en-GB" sz="2800" dirty="0"/>
                  <a:t> = 0.33333333</a:t>
                </a:r>
              </a:p>
            </p:txBody>
          </p:sp>
        </mc:Choice>
        <mc:Fallback xmlns="">
          <p:sp>
            <p:nvSpPr>
              <p:cNvPr id="7" name="TextBox 6">
                <a:extLst>
                  <a:ext uri="{FF2B5EF4-FFF2-40B4-BE49-F238E27FC236}">
                    <a16:creationId xmlns:a16="http://schemas.microsoft.com/office/drawing/2014/main" id="{170DFEE4-DA6C-4408-ADE5-02B22BDE0242}"/>
                  </a:ext>
                </a:extLst>
              </p:cNvPr>
              <p:cNvSpPr txBox="1">
                <a:spLocks noRot="1" noChangeAspect="1" noMove="1" noResize="1" noEditPoints="1" noAdjustHandles="1" noChangeArrowheads="1" noChangeShapeType="1" noTextEdit="1"/>
              </p:cNvSpPr>
              <p:nvPr/>
            </p:nvSpPr>
            <p:spPr>
              <a:xfrm>
                <a:off x="3182109" y="4403816"/>
                <a:ext cx="2708627" cy="523220"/>
              </a:xfrm>
              <a:prstGeom prst="rect">
                <a:avLst/>
              </a:prstGeom>
              <a:blipFill>
                <a:blip r:embed="rId5"/>
                <a:stretch>
                  <a:fillRect t="-10465" r="-2477" b="-32558"/>
                </a:stretch>
              </a:blipFill>
            </p:spPr>
            <p:txBody>
              <a:bodyPr/>
              <a:lstStyle/>
              <a:p>
                <a:r>
                  <a:rPr lang="en-GB">
                    <a:noFill/>
                  </a:rPr>
                  <a:t> </a:t>
                </a:r>
              </a:p>
            </p:txBody>
          </p:sp>
        </mc:Fallback>
      </mc:AlternateContent>
      <p:cxnSp>
        <p:nvCxnSpPr>
          <p:cNvPr id="8" name="Straight Connector 7">
            <a:extLst>
              <a:ext uri="{FF2B5EF4-FFF2-40B4-BE49-F238E27FC236}">
                <a16:creationId xmlns:a16="http://schemas.microsoft.com/office/drawing/2014/main" id="{03E8116B-13B9-4362-ACB8-1D8F1890D9E1}"/>
              </a:ext>
            </a:extLst>
          </p:cNvPr>
          <p:cNvCxnSpPr>
            <a:cxnSpLocks/>
          </p:cNvCxnSpPr>
          <p:nvPr/>
        </p:nvCxnSpPr>
        <p:spPr>
          <a:xfrm>
            <a:off x="5610225" y="4495800"/>
            <a:ext cx="120650"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9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To increase accuracy, we can change the way we use the binary point.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While we are still using 8 bits to store the number here, the 8 bits on the number line change.</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20914DE7-4E34-4A67-9ECF-D4A1B6A7D703}"/>
              </a:ext>
            </a:extLst>
          </p:cNvPr>
          <p:cNvGraphicFramePr>
            <a:graphicFrameLocks noGrp="1"/>
          </p:cNvGraphicFramePr>
          <p:nvPr>
            <p:extLst>
              <p:ext uri="{D42A27DB-BD31-4B8C-83A1-F6EECF244321}">
                <p14:modId xmlns:p14="http://schemas.microsoft.com/office/powerpoint/2010/main" val="2882523962"/>
              </p:ext>
            </p:extLst>
          </p:nvPr>
        </p:nvGraphicFramePr>
        <p:xfrm>
          <a:off x="176565" y="1092677"/>
          <a:ext cx="8181048" cy="1383518"/>
        </p:xfrm>
        <a:graphic>
          <a:graphicData uri="http://schemas.openxmlformats.org/drawingml/2006/table">
            <a:tbl>
              <a:tblPr firstRow="1" bandRow="1">
                <a:tableStyleId>{21E4AEA4-8DFA-4A89-87EB-49C32662AFE0}</a:tableStyleId>
              </a:tblPr>
              <a:tblGrid>
                <a:gridCol w="681754">
                  <a:extLst>
                    <a:ext uri="{9D8B030D-6E8A-4147-A177-3AD203B41FA5}">
                      <a16:colId xmlns:a16="http://schemas.microsoft.com/office/drawing/2014/main" val="630306742"/>
                    </a:ext>
                  </a:extLst>
                </a:gridCol>
                <a:gridCol w="681754">
                  <a:extLst>
                    <a:ext uri="{9D8B030D-6E8A-4147-A177-3AD203B41FA5}">
                      <a16:colId xmlns:a16="http://schemas.microsoft.com/office/drawing/2014/main" val="153707555"/>
                    </a:ext>
                  </a:extLst>
                </a:gridCol>
                <a:gridCol w="681754">
                  <a:extLst>
                    <a:ext uri="{9D8B030D-6E8A-4147-A177-3AD203B41FA5}">
                      <a16:colId xmlns:a16="http://schemas.microsoft.com/office/drawing/2014/main" val="3488028593"/>
                    </a:ext>
                  </a:extLst>
                </a:gridCol>
                <a:gridCol w="681754">
                  <a:extLst>
                    <a:ext uri="{9D8B030D-6E8A-4147-A177-3AD203B41FA5}">
                      <a16:colId xmlns:a16="http://schemas.microsoft.com/office/drawing/2014/main" val="3932464074"/>
                    </a:ext>
                  </a:extLst>
                </a:gridCol>
                <a:gridCol w="681754">
                  <a:extLst>
                    <a:ext uri="{9D8B030D-6E8A-4147-A177-3AD203B41FA5}">
                      <a16:colId xmlns:a16="http://schemas.microsoft.com/office/drawing/2014/main" val="393373572"/>
                    </a:ext>
                  </a:extLst>
                </a:gridCol>
                <a:gridCol w="681754">
                  <a:extLst>
                    <a:ext uri="{9D8B030D-6E8A-4147-A177-3AD203B41FA5}">
                      <a16:colId xmlns:a16="http://schemas.microsoft.com/office/drawing/2014/main" val="2268249601"/>
                    </a:ext>
                  </a:extLst>
                </a:gridCol>
                <a:gridCol w="681754">
                  <a:extLst>
                    <a:ext uri="{9D8B030D-6E8A-4147-A177-3AD203B41FA5}">
                      <a16:colId xmlns:a16="http://schemas.microsoft.com/office/drawing/2014/main" val="895163314"/>
                    </a:ext>
                  </a:extLst>
                </a:gridCol>
                <a:gridCol w="681754">
                  <a:extLst>
                    <a:ext uri="{9D8B030D-6E8A-4147-A177-3AD203B41FA5}">
                      <a16:colId xmlns:a16="http://schemas.microsoft.com/office/drawing/2014/main" val="1263790025"/>
                    </a:ext>
                  </a:extLst>
                </a:gridCol>
                <a:gridCol w="681754">
                  <a:extLst>
                    <a:ext uri="{9D8B030D-6E8A-4147-A177-3AD203B41FA5}">
                      <a16:colId xmlns:a16="http://schemas.microsoft.com/office/drawing/2014/main" val="210054463"/>
                    </a:ext>
                  </a:extLst>
                </a:gridCol>
                <a:gridCol w="681754">
                  <a:extLst>
                    <a:ext uri="{9D8B030D-6E8A-4147-A177-3AD203B41FA5}">
                      <a16:colId xmlns:a16="http://schemas.microsoft.com/office/drawing/2014/main" val="1256505584"/>
                    </a:ext>
                  </a:extLst>
                </a:gridCol>
                <a:gridCol w="681754">
                  <a:extLst>
                    <a:ext uri="{9D8B030D-6E8A-4147-A177-3AD203B41FA5}">
                      <a16:colId xmlns:a16="http://schemas.microsoft.com/office/drawing/2014/main" val="399556833"/>
                    </a:ext>
                  </a:extLst>
                </a:gridCol>
                <a:gridCol w="681754">
                  <a:extLst>
                    <a:ext uri="{9D8B030D-6E8A-4147-A177-3AD203B41FA5}">
                      <a16:colId xmlns:a16="http://schemas.microsoft.com/office/drawing/2014/main" val="866529957"/>
                    </a:ext>
                  </a:extLst>
                </a:gridCol>
              </a:tblGrid>
              <a:tr h="633339">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r>
                        <a:rPr lang="en-GB" sz="2000" dirty="0"/>
                        <a:t>-8</a:t>
                      </a:r>
                    </a:p>
                  </a:txBody>
                  <a:tcPr anchor="ctr">
                    <a:solidFill>
                      <a:schemeClr val="accent2"/>
                    </a:solidFill>
                  </a:tcPr>
                </a:tc>
                <a:tc>
                  <a:txBody>
                    <a:bodyPr/>
                    <a:lstStyle/>
                    <a:p>
                      <a:pPr algn="ctr"/>
                      <a:r>
                        <a:rPr lang="en-GB" sz="2000" dirty="0"/>
                        <a:t>4</a:t>
                      </a:r>
                    </a:p>
                  </a:txBody>
                  <a:tcPr anchor="ctr">
                    <a:solidFill>
                      <a:schemeClr val="accent2"/>
                    </a:solidFill>
                  </a:tcPr>
                </a:tc>
                <a:tc>
                  <a:txBody>
                    <a:bodyPr/>
                    <a:lstStyle/>
                    <a:p>
                      <a:pPr algn="ctr"/>
                      <a:r>
                        <a:rPr lang="en-GB" sz="2000" dirty="0"/>
                        <a:t>2</a:t>
                      </a:r>
                    </a:p>
                  </a:txBody>
                  <a:tcPr anchor="ctr">
                    <a:solidFill>
                      <a:schemeClr val="accent2"/>
                    </a:solidFill>
                  </a:tcPr>
                </a:tc>
                <a:tc>
                  <a:txBody>
                    <a:bodyPr/>
                    <a:lstStyle/>
                    <a:p>
                      <a:pPr algn="ctr"/>
                      <a:r>
                        <a:rPr lang="en-GB" sz="2000" dirty="0"/>
                        <a:t>1</a:t>
                      </a:r>
                    </a:p>
                  </a:txBody>
                  <a:tcPr anchor="ctr">
                    <a:solidFill>
                      <a:schemeClr val="accent2"/>
                    </a:solidFill>
                  </a:tcPr>
                </a:tc>
                <a:tc>
                  <a:txBody>
                    <a:bodyPr/>
                    <a:lstStyle/>
                    <a:p>
                      <a:pPr algn="ctr"/>
                      <a:r>
                        <a:rPr lang="en-GB" sz="2000" dirty="0"/>
                        <a:t>1/2</a:t>
                      </a:r>
                    </a:p>
                  </a:txBody>
                  <a:tcPr anchor="ctr"/>
                </a:tc>
                <a:tc>
                  <a:txBody>
                    <a:bodyPr/>
                    <a:lstStyle/>
                    <a:p>
                      <a:pPr algn="ctr"/>
                      <a:r>
                        <a:rPr lang="en-GB" sz="2000" dirty="0"/>
                        <a:t>1/4</a:t>
                      </a:r>
                    </a:p>
                  </a:txBody>
                  <a:tcPr anchor="ctr"/>
                </a:tc>
                <a:tc>
                  <a:txBody>
                    <a:bodyPr/>
                    <a:lstStyle/>
                    <a:p>
                      <a:pPr algn="ctr"/>
                      <a:r>
                        <a:rPr lang="en-GB" sz="2000" dirty="0"/>
                        <a:t>1/8</a:t>
                      </a:r>
                    </a:p>
                  </a:txBody>
                  <a:tcPr anchor="ctr"/>
                </a:tc>
                <a:tc>
                  <a:txBody>
                    <a:bodyPr/>
                    <a:lstStyle/>
                    <a:p>
                      <a:pPr algn="ctr"/>
                      <a:r>
                        <a:rPr lang="en-GB" sz="2000" dirty="0"/>
                        <a:t>1/16</a:t>
                      </a:r>
                    </a:p>
                  </a:txBody>
                  <a:tcPr anchor="ctr"/>
                </a:tc>
                <a:tc>
                  <a:txBody>
                    <a:bodyPr/>
                    <a:lstStyle/>
                    <a:p>
                      <a:pPr algn="ctr"/>
                      <a:endParaRPr lang="en-GB" sz="2400" dirty="0"/>
                    </a:p>
                  </a:txBody>
                  <a:tcPr anchor="ctr">
                    <a:solidFill>
                      <a:schemeClr val="accent1"/>
                    </a:solidFill>
                  </a:tcP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extLst>
                  <a:ext uri="{0D108BD9-81ED-4DB2-BD59-A6C34878D82A}">
                    <a16:rowId xmlns:a16="http://schemas.microsoft.com/office/drawing/2014/main" val="1901301840"/>
                  </a:ext>
                </a:extLst>
              </a:tr>
              <a:tr h="633339">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solidFill>
                      <a:srgbClr val="ACB9CA"/>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A185BBC2-8FED-4894-AEFB-CD10927C65AD}"/>
              </a:ext>
            </a:extLst>
          </p:cNvPr>
          <p:cNvSpPr/>
          <p:nvPr/>
        </p:nvSpPr>
        <p:spPr>
          <a:xfrm>
            <a:off x="4795155" y="1631270"/>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Table 2">
            <a:extLst>
              <a:ext uri="{FF2B5EF4-FFF2-40B4-BE49-F238E27FC236}">
                <a16:creationId xmlns:a16="http://schemas.microsoft.com/office/drawing/2014/main" id="{A806DF78-A001-4165-8C9A-69AA502C751E}"/>
              </a:ext>
            </a:extLst>
          </p:cNvPr>
          <p:cNvGraphicFramePr>
            <a:graphicFrameLocks noGrp="1"/>
          </p:cNvGraphicFramePr>
          <p:nvPr>
            <p:extLst>
              <p:ext uri="{D42A27DB-BD31-4B8C-83A1-F6EECF244321}">
                <p14:modId xmlns:p14="http://schemas.microsoft.com/office/powerpoint/2010/main" val="480737359"/>
              </p:ext>
            </p:extLst>
          </p:nvPr>
        </p:nvGraphicFramePr>
        <p:xfrm>
          <a:off x="176565" y="2990164"/>
          <a:ext cx="8181048" cy="1407402"/>
        </p:xfrm>
        <a:graphic>
          <a:graphicData uri="http://schemas.openxmlformats.org/drawingml/2006/table">
            <a:tbl>
              <a:tblPr firstRow="1" bandRow="1">
                <a:tableStyleId>{21E4AEA4-8DFA-4A89-87EB-49C32662AFE0}</a:tableStyleId>
              </a:tblPr>
              <a:tblGrid>
                <a:gridCol w="681754">
                  <a:extLst>
                    <a:ext uri="{9D8B030D-6E8A-4147-A177-3AD203B41FA5}">
                      <a16:colId xmlns:a16="http://schemas.microsoft.com/office/drawing/2014/main" val="630306742"/>
                    </a:ext>
                  </a:extLst>
                </a:gridCol>
                <a:gridCol w="681754">
                  <a:extLst>
                    <a:ext uri="{9D8B030D-6E8A-4147-A177-3AD203B41FA5}">
                      <a16:colId xmlns:a16="http://schemas.microsoft.com/office/drawing/2014/main" val="153707555"/>
                    </a:ext>
                  </a:extLst>
                </a:gridCol>
                <a:gridCol w="681754">
                  <a:extLst>
                    <a:ext uri="{9D8B030D-6E8A-4147-A177-3AD203B41FA5}">
                      <a16:colId xmlns:a16="http://schemas.microsoft.com/office/drawing/2014/main" val="3488028593"/>
                    </a:ext>
                  </a:extLst>
                </a:gridCol>
                <a:gridCol w="681754">
                  <a:extLst>
                    <a:ext uri="{9D8B030D-6E8A-4147-A177-3AD203B41FA5}">
                      <a16:colId xmlns:a16="http://schemas.microsoft.com/office/drawing/2014/main" val="3932464074"/>
                    </a:ext>
                  </a:extLst>
                </a:gridCol>
                <a:gridCol w="681754">
                  <a:extLst>
                    <a:ext uri="{9D8B030D-6E8A-4147-A177-3AD203B41FA5}">
                      <a16:colId xmlns:a16="http://schemas.microsoft.com/office/drawing/2014/main" val="393373572"/>
                    </a:ext>
                  </a:extLst>
                </a:gridCol>
                <a:gridCol w="681754">
                  <a:extLst>
                    <a:ext uri="{9D8B030D-6E8A-4147-A177-3AD203B41FA5}">
                      <a16:colId xmlns:a16="http://schemas.microsoft.com/office/drawing/2014/main" val="2268249601"/>
                    </a:ext>
                  </a:extLst>
                </a:gridCol>
                <a:gridCol w="681754">
                  <a:extLst>
                    <a:ext uri="{9D8B030D-6E8A-4147-A177-3AD203B41FA5}">
                      <a16:colId xmlns:a16="http://schemas.microsoft.com/office/drawing/2014/main" val="895163314"/>
                    </a:ext>
                  </a:extLst>
                </a:gridCol>
                <a:gridCol w="681754">
                  <a:extLst>
                    <a:ext uri="{9D8B030D-6E8A-4147-A177-3AD203B41FA5}">
                      <a16:colId xmlns:a16="http://schemas.microsoft.com/office/drawing/2014/main" val="1263790025"/>
                    </a:ext>
                  </a:extLst>
                </a:gridCol>
                <a:gridCol w="681754">
                  <a:extLst>
                    <a:ext uri="{9D8B030D-6E8A-4147-A177-3AD203B41FA5}">
                      <a16:colId xmlns:a16="http://schemas.microsoft.com/office/drawing/2014/main" val="210054463"/>
                    </a:ext>
                  </a:extLst>
                </a:gridCol>
                <a:gridCol w="681754">
                  <a:extLst>
                    <a:ext uri="{9D8B030D-6E8A-4147-A177-3AD203B41FA5}">
                      <a16:colId xmlns:a16="http://schemas.microsoft.com/office/drawing/2014/main" val="1256505584"/>
                    </a:ext>
                  </a:extLst>
                </a:gridCol>
                <a:gridCol w="681754">
                  <a:extLst>
                    <a:ext uri="{9D8B030D-6E8A-4147-A177-3AD203B41FA5}">
                      <a16:colId xmlns:a16="http://schemas.microsoft.com/office/drawing/2014/main" val="399556833"/>
                    </a:ext>
                  </a:extLst>
                </a:gridCol>
                <a:gridCol w="681754">
                  <a:extLst>
                    <a:ext uri="{9D8B030D-6E8A-4147-A177-3AD203B41FA5}">
                      <a16:colId xmlns:a16="http://schemas.microsoft.com/office/drawing/2014/main" val="866529957"/>
                    </a:ext>
                  </a:extLst>
                </a:gridCol>
              </a:tblGrid>
              <a:tr h="645281">
                <a:tc>
                  <a:txBody>
                    <a:bodyPr/>
                    <a:lstStyle/>
                    <a:p>
                      <a:pPr algn="ctr"/>
                      <a:r>
                        <a:rPr lang="en-GB" sz="2000" dirty="0"/>
                        <a:t>-64</a:t>
                      </a:r>
                    </a:p>
                  </a:txBody>
                  <a:tcPr anchor="ctr">
                    <a:solidFill>
                      <a:schemeClr val="accent2"/>
                    </a:solidFill>
                  </a:tcPr>
                </a:tc>
                <a:tc>
                  <a:txBody>
                    <a:bodyPr/>
                    <a:lstStyle/>
                    <a:p>
                      <a:pPr algn="ctr"/>
                      <a:r>
                        <a:rPr lang="en-GB" sz="2000" dirty="0"/>
                        <a:t>32</a:t>
                      </a:r>
                    </a:p>
                  </a:txBody>
                  <a:tcPr anchor="ctr"/>
                </a:tc>
                <a:tc>
                  <a:txBody>
                    <a:bodyPr/>
                    <a:lstStyle/>
                    <a:p>
                      <a:pPr algn="ctr"/>
                      <a:r>
                        <a:rPr lang="en-GB" sz="2000" dirty="0"/>
                        <a:t>16</a:t>
                      </a:r>
                    </a:p>
                  </a:txBody>
                  <a:tcPr anchor="ctr">
                    <a:solidFill>
                      <a:schemeClr val="accent2"/>
                    </a:solidFill>
                  </a:tcPr>
                </a:tc>
                <a:tc>
                  <a:txBody>
                    <a:bodyPr/>
                    <a:lstStyle/>
                    <a:p>
                      <a:pPr algn="ctr"/>
                      <a:r>
                        <a:rPr lang="en-GB" sz="2000" dirty="0"/>
                        <a:t>8</a:t>
                      </a:r>
                    </a:p>
                  </a:txBody>
                  <a:tcPr anchor="ctr">
                    <a:solidFill>
                      <a:schemeClr val="accent2"/>
                    </a:solidFill>
                  </a:tcPr>
                </a:tc>
                <a:tc>
                  <a:txBody>
                    <a:bodyPr/>
                    <a:lstStyle/>
                    <a:p>
                      <a:pPr algn="ctr"/>
                      <a:r>
                        <a:rPr lang="en-GB" sz="2000" dirty="0"/>
                        <a:t>4</a:t>
                      </a:r>
                    </a:p>
                  </a:txBody>
                  <a:tcPr anchor="ctr">
                    <a:solidFill>
                      <a:schemeClr val="accent2"/>
                    </a:solidFill>
                  </a:tcPr>
                </a:tc>
                <a:tc>
                  <a:txBody>
                    <a:bodyPr/>
                    <a:lstStyle/>
                    <a:p>
                      <a:pPr algn="ctr"/>
                      <a:r>
                        <a:rPr lang="en-GB" sz="2000" dirty="0"/>
                        <a:t>2</a:t>
                      </a:r>
                    </a:p>
                  </a:txBody>
                  <a:tcPr anchor="ctr">
                    <a:solidFill>
                      <a:schemeClr val="accent2"/>
                    </a:solidFill>
                  </a:tcPr>
                </a:tc>
                <a:tc>
                  <a:txBody>
                    <a:bodyPr/>
                    <a:lstStyle/>
                    <a:p>
                      <a:pPr algn="ctr"/>
                      <a:r>
                        <a:rPr lang="en-GB" sz="2000" dirty="0"/>
                        <a:t>1</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1/2</a:t>
                      </a:r>
                    </a:p>
                  </a:txBody>
                  <a:tcPr anchor="ct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extLst>
                  <a:ext uri="{0D108BD9-81ED-4DB2-BD59-A6C34878D82A}">
                    <a16:rowId xmlns:a16="http://schemas.microsoft.com/office/drawing/2014/main" val="1901301840"/>
                  </a:ext>
                </a:extLst>
              </a:tr>
              <a:tr h="645281">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extLst>
                  <a:ext uri="{0D108BD9-81ED-4DB2-BD59-A6C34878D82A}">
                    <a16:rowId xmlns:a16="http://schemas.microsoft.com/office/drawing/2014/main" val="2963481805"/>
                  </a:ext>
                </a:extLst>
              </a:tr>
            </a:tbl>
          </a:graphicData>
        </a:graphic>
      </p:graphicFrame>
      <p:graphicFrame>
        <p:nvGraphicFramePr>
          <p:cNvPr id="9" name="Table 2">
            <a:extLst>
              <a:ext uri="{FF2B5EF4-FFF2-40B4-BE49-F238E27FC236}">
                <a16:creationId xmlns:a16="http://schemas.microsoft.com/office/drawing/2014/main" id="{169A1A39-89D2-434F-A736-62EC8D80DD3A}"/>
              </a:ext>
            </a:extLst>
          </p:cNvPr>
          <p:cNvGraphicFramePr>
            <a:graphicFrameLocks noGrp="1"/>
          </p:cNvGraphicFramePr>
          <p:nvPr>
            <p:extLst>
              <p:ext uri="{D42A27DB-BD31-4B8C-83A1-F6EECF244321}">
                <p14:modId xmlns:p14="http://schemas.microsoft.com/office/powerpoint/2010/main" val="3062115223"/>
              </p:ext>
            </p:extLst>
          </p:nvPr>
        </p:nvGraphicFramePr>
        <p:xfrm>
          <a:off x="176565" y="4970187"/>
          <a:ext cx="8181048" cy="1429680"/>
        </p:xfrm>
        <a:graphic>
          <a:graphicData uri="http://schemas.openxmlformats.org/drawingml/2006/table">
            <a:tbl>
              <a:tblPr firstRow="1" bandRow="1">
                <a:tableStyleId>{21E4AEA4-8DFA-4A89-87EB-49C32662AFE0}</a:tableStyleId>
              </a:tblPr>
              <a:tblGrid>
                <a:gridCol w="681754">
                  <a:extLst>
                    <a:ext uri="{9D8B030D-6E8A-4147-A177-3AD203B41FA5}">
                      <a16:colId xmlns:a16="http://schemas.microsoft.com/office/drawing/2014/main" val="630306742"/>
                    </a:ext>
                  </a:extLst>
                </a:gridCol>
                <a:gridCol w="681754">
                  <a:extLst>
                    <a:ext uri="{9D8B030D-6E8A-4147-A177-3AD203B41FA5}">
                      <a16:colId xmlns:a16="http://schemas.microsoft.com/office/drawing/2014/main" val="153707555"/>
                    </a:ext>
                  </a:extLst>
                </a:gridCol>
                <a:gridCol w="681754">
                  <a:extLst>
                    <a:ext uri="{9D8B030D-6E8A-4147-A177-3AD203B41FA5}">
                      <a16:colId xmlns:a16="http://schemas.microsoft.com/office/drawing/2014/main" val="3488028593"/>
                    </a:ext>
                  </a:extLst>
                </a:gridCol>
                <a:gridCol w="681754">
                  <a:extLst>
                    <a:ext uri="{9D8B030D-6E8A-4147-A177-3AD203B41FA5}">
                      <a16:colId xmlns:a16="http://schemas.microsoft.com/office/drawing/2014/main" val="3932464074"/>
                    </a:ext>
                  </a:extLst>
                </a:gridCol>
                <a:gridCol w="681754">
                  <a:extLst>
                    <a:ext uri="{9D8B030D-6E8A-4147-A177-3AD203B41FA5}">
                      <a16:colId xmlns:a16="http://schemas.microsoft.com/office/drawing/2014/main" val="393373572"/>
                    </a:ext>
                  </a:extLst>
                </a:gridCol>
                <a:gridCol w="681754">
                  <a:extLst>
                    <a:ext uri="{9D8B030D-6E8A-4147-A177-3AD203B41FA5}">
                      <a16:colId xmlns:a16="http://schemas.microsoft.com/office/drawing/2014/main" val="2268249601"/>
                    </a:ext>
                  </a:extLst>
                </a:gridCol>
                <a:gridCol w="681754">
                  <a:extLst>
                    <a:ext uri="{9D8B030D-6E8A-4147-A177-3AD203B41FA5}">
                      <a16:colId xmlns:a16="http://schemas.microsoft.com/office/drawing/2014/main" val="895163314"/>
                    </a:ext>
                  </a:extLst>
                </a:gridCol>
                <a:gridCol w="681754">
                  <a:extLst>
                    <a:ext uri="{9D8B030D-6E8A-4147-A177-3AD203B41FA5}">
                      <a16:colId xmlns:a16="http://schemas.microsoft.com/office/drawing/2014/main" val="1263790025"/>
                    </a:ext>
                  </a:extLst>
                </a:gridCol>
                <a:gridCol w="681754">
                  <a:extLst>
                    <a:ext uri="{9D8B030D-6E8A-4147-A177-3AD203B41FA5}">
                      <a16:colId xmlns:a16="http://schemas.microsoft.com/office/drawing/2014/main" val="210054463"/>
                    </a:ext>
                  </a:extLst>
                </a:gridCol>
                <a:gridCol w="681754">
                  <a:extLst>
                    <a:ext uri="{9D8B030D-6E8A-4147-A177-3AD203B41FA5}">
                      <a16:colId xmlns:a16="http://schemas.microsoft.com/office/drawing/2014/main" val="1256505584"/>
                    </a:ext>
                  </a:extLst>
                </a:gridCol>
                <a:gridCol w="681754">
                  <a:extLst>
                    <a:ext uri="{9D8B030D-6E8A-4147-A177-3AD203B41FA5}">
                      <a16:colId xmlns:a16="http://schemas.microsoft.com/office/drawing/2014/main" val="399556833"/>
                    </a:ext>
                  </a:extLst>
                </a:gridCol>
                <a:gridCol w="681754">
                  <a:extLst>
                    <a:ext uri="{9D8B030D-6E8A-4147-A177-3AD203B41FA5}">
                      <a16:colId xmlns:a16="http://schemas.microsoft.com/office/drawing/2014/main" val="866529957"/>
                    </a:ext>
                  </a:extLst>
                </a:gridCol>
              </a:tblGrid>
              <a:tr h="656420">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r>
                        <a:rPr lang="en-GB" sz="2000" dirty="0"/>
                        <a:t>-4</a:t>
                      </a:r>
                    </a:p>
                  </a:txBody>
                  <a:tcPr anchor="ctr">
                    <a:solidFill>
                      <a:schemeClr val="accent2"/>
                    </a:solidFill>
                  </a:tcPr>
                </a:tc>
                <a:tc>
                  <a:txBody>
                    <a:bodyPr/>
                    <a:lstStyle/>
                    <a:p>
                      <a:pPr algn="ctr"/>
                      <a:r>
                        <a:rPr lang="en-GB" sz="2000" dirty="0"/>
                        <a:t>2</a:t>
                      </a:r>
                    </a:p>
                  </a:txBody>
                  <a:tcPr anchor="ctr">
                    <a:solidFill>
                      <a:schemeClr val="accent2"/>
                    </a:solidFill>
                  </a:tcPr>
                </a:tc>
                <a:tc>
                  <a:txBody>
                    <a:bodyPr/>
                    <a:lstStyle/>
                    <a:p>
                      <a:pPr algn="ctr"/>
                      <a:r>
                        <a:rPr lang="en-GB" sz="2000" dirty="0"/>
                        <a:t>1</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1/2</a:t>
                      </a:r>
                    </a:p>
                  </a:txBody>
                  <a:tcPr anchor="ctr"/>
                </a:tc>
                <a:tc>
                  <a:txBody>
                    <a:bodyPr/>
                    <a:lstStyle/>
                    <a:p>
                      <a:pPr algn="ctr"/>
                      <a:r>
                        <a:rPr lang="en-GB" sz="2000" dirty="0"/>
                        <a:t>1/4</a:t>
                      </a:r>
                    </a:p>
                  </a:txBody>
                  <a:tcPr anchor="ctr"/>
                </a:tc>
                <a:tc>
                  <a:txBody>
                    <a:bodyPr/>
                    <a:lstStyle/>
                    <a:p>
                      <a:pPr algn="ctr"/>
                      <a:r>
                        <a:rPr lang="en-GB" sz="2000" dirty="0"/>
                        <a:t>1/8</a:t>
                      </a:r>
                    </a:p>
                  </a:txBody>
                  <a:tcPr anchor="ctr"/>
                </a:tc>
                <a:tc>
                  <a:txBody>
                    <a:bodyPr/>
                    <a:lstStyle/>
                    <a:p>
                      <a:pPr algn="ctr"/>
                      <a:r>
                        <a:rPr lang="en-GB" sz="2000" dirty="0"/>
                        <a:t>1/16</a:t>
                      </a:r>
                    </a:p>
                  </a:txBody>
                  <a:tcPr anchor="ctr"/>
                </a:tc>
                <a:tc>
                  <a:txBody>
                    <a:bodyPr/>
                    <a:lstStyle/>
                    <a:p>
                      <a:pPr algn="ctr"/>
                      <a:r>
                        <a:rPr lang="en-GB" sz="2000" dirty="0"/>
                        <a:t>1/32</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extLst>
                  <a:ext uri="{0D108BD9-81ED-4DB2-BD59-A6C34878D82A}">
                    <a16:rowId xmlns:a16="http://schemas.microsoft.com/office/drawing/2014/main" val="1901301840"/>
                  </a:ext>
                </a:extLst>
              </a:tr>
              <a:tr h="656420">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extLst>
                  <a:ext uri="{0D108BD9-81ED-4DB2-BD59-A6C34878D82A}">
                    <a16:rowId xmlns:a16="http://schemas.microsoft.com/office/drawing/2014/main" val="2963481805"/>
                  </a:ext>
                </a:extLst>
              </a:tr>
            </a:tbl>
          </a:graphicData>
        </a:graphic>
      </p:graphicFrame>
      <p:sp>
        <p:nvSpPr>
          <p:cNvPr id="10" name="Oval 9">
            <a:extLst>
              <a:ext uri="{FF2B5EF4-FFF2-40B4-BE49-F238E27FC236}">
                <a16:creationId xmlns:a16="http://schemas.microsoft.com/office/drawing/2014/main" id="{B261FEC9-BAB4-4146-BD5B-DFA1A01677D8}"/>
              </a:ext>
            </a:extLst>
          </p:cNvPr>
          <p:cNvSpPr/>
          <p:nvPr/>
        </p:nvSpPr>
        <p:spPr>
          <a:xfrm>
            <a:off x="4783995" y="353790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F8C7A68C-4FD6-4F3D-9B8D-B093287A0E91}"/>
              </a:ext>
            </a:extLst>
          </p:cNvPr>
          <p:cNvSpPr/>
          <p:nvPr/>
        </p:nvSpPr>
        <p:spPr>
          <a:xfrm>
            <a:off x="4793139" y="5508780"/>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033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AE448E87-AC80-4255-8CD6-9C308B4568AB}"/>
              </a:ext>
            </a:extLst>
          </p:cNvPr>
          <p:cNvPicPr>
            <a:picLocks noChangeAspect="1"/>
          </p:cNvPicPr>
          <p:nvPr/>
        </p:nvPicPr>
        <p:blipFill>
          <a:blip r:embed="rId2"/>
          <a:stretch>
            <a:fillRect/>
          </a:stretch>
        </p:blipFill>
        <p:spPr>
          <a:xfrm>
            <a:off x="-3939052" y="2742990"/>
            <a:ext cx="10955462" cy="1413382"/>
          </a:xfrm>
          <a:prstGeom prst="rect">
            <a:avLst/>
          </a:prstGeom>
        </p:spPr>
      </p:pic>
      <p:pic>
        <p:nvPicPr>
          <p:cNvPr id="23" name="Picture 22">
            <a:extLst>
              <a:ext uri="{FF2B5EF4-FFF2-40B4-BE49-F238E27FC236}">
                <a16:creationId xmlns:a16="http://schemas.microsoft.com/office/drawing/2014/main" id="{185F2FBD-7EE4-48BC-9A32-6075C2F1A1E6}"/>
              </a:ext>
            </a:extLst>
          </p:cNvPr>
          <p:cNvPicPr>
            <a:picLocks noChangeAspect="1"/>
          </p:cNvPicPr>
          <p:nvPr/>
        </p:nvPicPr>
        <p:blipFill rotWithShape="1">
          <a:blip r:embed="rId3"/>
          <a:srcRect l="1949"/>
          <a:stretch/>
        </p:blipFill>
        <p:spPr>
          <a:xfrm>
            <a:off x="0" y="2746800"/>
            <a:ext cx="12141200" cy="1413382"/>
          </a:xfrm>
          <a:prstGeom prst="rect">
            <a:avLst/>
          </a:prstGeom>
        </p:spPr>
      </p:pic>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C9E90B88-39C7-49D4-B8D2-52F838BEE60A}"/>
              </a:ext>
            </a:extLst>
          </p:cNvPr>
          <p:cNvSpPr/>
          <p:nvPr/>
        </p:nvSpPr>
        <p:spPr>
          <a:xfrm>
            <a:off x="7620" y="2188430"/>
            <a:ext cx="12192000" cy="577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To increase accuracy, we can change the way we use the binary point.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While we are still using 8 bits to store the number here, the 8 bits on the number line change.</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To put it another way, the binary point is floating up and down the number line.</a:t>
            </a:r>
          </a:p>
          <a:p>
            <a:pPr marL="285750" indent="-285750">
              <a:buFont typeface="Arial" panose="020B0604020202020204" pitchFamily="34" charset="0"/>
              <a:buChar char="•"/>
            </a:pPr>
            <a:endParaRPr lang="en-GB" sz="1600" dirty="0">
              <a:solidFill>
                <a:schemeClr val="tx1"/>
              </a:solidFill>
            </a:endParaRPr>
          </a:p>
        </p:txBody>
      </p:sp>
    </p:spTree>
    <p:extLst>
      <p:ext uri="{BB962C8B-B14F-4D97-AF65-F5344CB8AC3E}">
        <p14:creationId xmlns:p14="http://schemas.microsoft.com/office/powerpoint/2010/main" val="259927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2000" accel="50000" decel="50000" autoRev="1" fill="hold" nodeType="afterEffect">
                                  <p:stCondLst>
                                    <p:cond delay="0"/>
                                  </p:stCondLst>
                                  <p:childTnLst>
                                    <p:animMotion origin="layout" path="M 0.00039 -0.00324 L 0.33581 -0.00324 " pathEditMode="relative" rAng="0" ptsTypes="AA">
                                      <p:cBhvr>
                                        <p:cTn id="6" dur="4500" fill="hold"/>
                                        <p:tgtEl>
                                          <p:spTgt spid="24"/>
                                        </p:tgtEl>
                                        <p:attrNameLst>
                                          <p:attrName>ppt_x</p:attrName>
                                          <p:attrName>ppt_y</p:attrName>
                                        </p:attrNameLst>
                                      </p:cBhvr>
                                      <p:rCtr x="1677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74A4B4D2-D8B2-4BA9-AD7A-4E235B8F2D62}"/>
              </a:ext>
            </a:extLst>
          </p:cNvPr>
          <p:cNvPicPr>
            <a:picLocks noChangeAspect="1"/>
          </p:cNvPicPr>
          <p:nvPr/>
        </p:nvPicPr>
        <p:blipFill>
          <a:blip r:embed="rId3"/>
          <a:stretch>
            <a:fillRect/>
          </a:stretch>
        </p:blipFill>
        <p:spPr>
          <a:xfrm>
            <a:off x="-3939052" y="2744978"/>
            <a:ext cx="10955462" cy="1413382"/>
          </a:xfrm>
          <a:prstGeom prst="rect">
            <a:avLst/>
          </a:prstGeom>
        </p:spPr>
      </p:pic>
      <p:pic>
        <p:nvPicPr>
          <p:cNvPr id="7" name="Picture 6">
            <a:extLst>
              <a:ext uri="{FF2B5EF4-FFF2-40B4-BE49-F238E27FC236}">
                <a16:creationId xmlns:a16="http://schemas.microsoft.com/office/drawing/2014/main" id="{94F3A466-FF8B-4ABA-BF30-38779770C4FD}"/>
              </a:ext>
            </a:extLst>
          </p:cNvPr>
          <p:cNvPicPr>
            <a:picLocks noChangeAspect="1"/>
          </p:cNvPicPr>
          <p:nvPr/>
        </p:nvPicPr>
        <p:blipFill rotWithShape="1">
          <a:blip r:embed="rId4"/>
          <a:srcRect l="1949"/>
          <a:stretch/>
        </p:blipFill>
        <p:spPr>
          <a:xfrm>
            <a:off x="0" y="2747632"/>
            <a:ext cx="12141200" cy="1413382"/>
          </a:xfrm>
          <a:prstGeom prst="rect">
            <a:avLst/>
          </a:prstGeom>
        </p:spPr>
      </p:pic>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In this example, we are using 8 bits:</a:t>
            </a:r>
          </a:p>
          <a:p>
            <a:pPr marL="742950" lvl="1" indent="-285750">
              <a:buClr>
                <a:schemeClr val="tx1"/>
              </a:buClr>
              <a:buFont typeface="Courier New" panose="02070309020205020404" pitchFamily="49" charset="0"/>
              <a:buChar char="o"/>
            </a:pPr>
            <a:r>
              <a:rPr lang="en-GB" sz="1600" dirty="0">
                <a:solidFill>
                  <a:schemeClr val="tx1"/>
                </a:solidFill>
              </a:rPr>
              <a:t>From -8 down to 1/16</a:t>
            </a:r>
          </a:p>
          <a:p>
            <a:pPr marL="742950" lvl="1" indent="-285750">
              <a:buClr>
                <a:schemeClr val="tx1"/>
              </a:buClr>
              <a:buFont typeface="Courier New" panose="02070309020205020404" pitchFamily="49" charset="0"/>
              <a:buChar char="o"/>
            </a:pPr>
            <a:r>
              <a:rPr lang="en-GB" sz="1600" dirty="0">
                <a:solidFill>
                  <a:schemeClr val="tx1"/>
                </a:solidFill>
              </a:rPr>
              <a:t>4 bits for the whole number</a:t>
            </a:r>
          </a:p>
          <a:p>
            <a:pPr marL="742950" lvl="1" indent="-285750">
              <a:buClr>
                <a:schemeClr val="tx1"/>
              </a:buClr>
              <a:buFont typeface="Courier New" panose="02070309020205020404" pitchFamily="49" charset="0"/>
              <a:buChar char="o"/>
            </a:pPr>
            <a:r>
              <a:rPr lang="en-GB" sz="1600" dirty="0">
                <a:solidFill>
                  <a:schemeClr val="tx1"/>
                </a:solidFill>
              </a:rPr>
              <a:t>4 bits for the fractional part</a:t>
            </a:r>
          </a:p>
          <a:p>
            <a:pPr marL="285750" indent="-285750">
              <a:buFont typeface="Arial" panose="020B0604020202020204" pitchFamily="34" charset="0"/>
              <a:buChar char="•"/>
            </a:pPr>
            <a:endParaRPr lang="en-GB" sz="1600" dirty="0">
              <a:solidFill>
                <a:schemeClr val="tx1"/>
              </a:solidFill>
            </a:endParaRPr>
          </a:p>
        </p:txBody>
      </p:sp>
      <p:sp>
        <p:nvSpPr>
          <p:cNvPr id="3" name="TextBox 2">
            <a:extLst>
              <a:ext uri="{FF2B5EF4-FFF2-40B4-BE49-F238E27FC236}">
                <a16:creationId xmlns:a16="http://schemas.microsoft.com/office/drawing/2014/main" id="{87A71332-D9E2-4DBC-92E9-958FEFC4DC6A}"/>
              </a:ext>
            </a:extLst>
          </p:cNvPr>
          <p:cNvSpPr txBox="1"/>
          <p:nvPr/>
        </p:nvSpPr>
        <p:spPr>
          <a:xfrm>
            <a:off x="1589315" y="2867025"/>
            <a:ext cx="263214" cy="400110"/>
          </a:xfrm>
          <a:prstGeom prst="rect">
            <a:avLst/>
          </a:prstGeom>
          <a:noFill/>
        </p:spPr>
        <p:txBody>
          <a:bodyPr wrap="none" rtlCol="0">
            <a:spAutoFit/>
          </a:bodyPr>
          <a:lstStyle/>
          <a:p>
            <a:r>
              <a:rPr lang="en-GB" sz="2000" b="1" dirty="0">
                <a:solidFill>
                  <a:schemeClr val="bg1"/>
                </a:solidFill>
              </a:rPr>
              <a:t>-</a:t>
            </a:r>
          </a:p>
        </p:txBody>
      </p:sp>
      <p:grpSp>
        <p:nvGrpSpPr>
          <p:cNvPr id="23" name="Group 22">
            <a:extLst>
              <a:ext uri="{FF2B5EF4-FFF2-40B4-BE49-F238E27FC236}">
                <a16:creationId xmlns:a16="http://schemas.microsoft.com/office/drawing/2014/main" id="{3BE03CCA-3B65-45B6-B09C-9F1F2AEBDF0B}"/>
              </a:ext>
            </a:extLst>
          </p:cNvPr>
          <p:cNvGrpSpPr/>
          <p:nvPr/>
        </p:nvGrpSpPr>
        <p:grpSpPr>
          <a:xfrm>
            <a:off x="1589315" y="1853217"/>
            <a:ext cx="2649310" cy="874928"/>
            <a:chOff x="1589315" y="1853217"/>
            <a:chExt cx="2649310" cy="874928"/>
          </a:xfrm>
        </p:grpSpPr>
        <p:grpSp>
          <p:nvGrpSpPr>
            <p:cNvPr id="16" name="Group 15">
              <a:extLst>
                <a:ext uri="{FF2B5EF4-FFF2-40B4-BE49-F238E27FC236}">
                  <a16:creationId xmlns:a16="http://schemas.microsoft.com/office/drawing/2014/main" id="{722EA407-EC5B-4D84-83A8-F796A1A171B7}"/>
                </a:ext>
              </a:extLst>
            </p:cNvPr>
            <p:cNvGrpSpPr/>
            <p:nvPr/>
          </p:nvGrpSpPr>
          <p:grpSpPr>
            <a:xfrm>
              <a:off x="1589315" y="2242369"/>
              <a:ext cx="2649310" cy="485776"/>
              <a:chOff x="1589315" y="2019300"/>
              <a:chExt cx="2649310" cy="485776"/>
            </a:xfrm>
          </p:grpSpPr>
          <p:cxnSp>
            <p:nvCxnSpPr>
              <p:cNvPr id="12" name="Straight Connector 11">
                <a:extLst>
                  <a:ext uri="{FF2B5EF4-FFF2-40B4-BE49-F238E27FC236}">
                    <a16:creationId xmlns:a16="http://schemas.microsoft.com/office/drawing/2014/main" id="{47DCE064-C223-430C-9DC4-AC6C2D68E39E}"/>
                  </a:ext>
                </a:extLst>
              </p:cNvPr>
              <p:cNvCxnSpPr>
                <a:cxnSpLocks/>
              </p:cNvCxnSpPr>
              <p:nvPr/>
            </p:nvCxnSpPr>
            <p:spPr>
              <a:xfrm flipV="1">
                <a:off x="4229100" y="2019300"/>
                <a:ext cx="0" cy="485776"/>
              </a:xfrm>
              <a:prstGeom prst="line">
                <a:avLst/>
              </a:prstGeom>
              <a:ln w="762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A841C06-D64A-4B30-BA0F-705224D20634}"/>
                  </a:ext>
                </a:extLst>
              </p:cNvPr>
              <p:cNvCxnSpPr/>
              <p:nvPr/>
            </p:nvCxnSpPr>
            <p:spPr>
              <a:xfrm flipH="1">
                <a:off x="1589315" y="2276475"/>
                <a:ext cx="264931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096CF6C-F6D3-426D-86DA-BEF71881D139}"/>
                </a:ext>
              </a:extLst>
            </p:cNvPr>
            <p:cNvSpPr txBox="1"/>
            <p:nvPr/>
          </p:nvSpPr>
          <p:spPr>
            <a:xfrm>
              <a:off x="2200275" y="1853217"/>
              <a:ext cx="1600118" cy="646331"/>
            </a:xfrm>
            <a:prstGeom prst="rect">
              <a:avLst/>
            </a:prstGeom>
            <a:noFill/>
          </p:spPr>
          <p:txBody>
            <a:bodyPr wrap="none" rtlCol="0">
              <a:spAutoFit/>
            </a:bodyPr>
            <a:lstStyle/>
            <a:p>
              <a:pPr algn="ctr"/>
              <a:r>
                <a:rPr lang="en-GB" dirty="0"/>
                <a:t>4 bits</a:t>
              </a:r>
            </a:p>
            <a:p>
              <a:pPr algn="ctr"/>
              <a:r>
                <a:rPr lang="en-GB" dirty="0"/>
                <a:t>Whole number</a:t>
              </a:r>
            </a:p>
          </p:txBody>
        </p:sp>
      </p:grpSp>
      <p:grpSp>
        <p:nvGrpSpPr>
          <p:cNvPr id="24" name="Group 23">
            <a:extLst>
              <a:ext uri="{FF2B5EF4-FFF2-40B4-BE49-F238E27FC236}">
                <a16:creationId xmlns:a16="http://schemas.microsoft.com/office/drawing/2014/main" id="{92568A7F-443D-4358-8437-F23D8CBDB600}"/>
              </a:ext>
            </a:extLst>
          </p:cNvPr>
          <p:cNvGrpSpPr/>
          <p:nvPr/>
        </p:nvGrpSpPr>
        <p:grpSpPr>
          <a:xfrm>
            <a:off x="4295775" y="1852915"/>
            <a:ext cx="2649310" cy="870467"/>
            <a:chOff x="4295775" y="1852915"/>
            <a:chExt cx="2649310" cy="870467"/>
          </a:xfrm>
        </p:grpSpPr>
        <p:grpSp>
          <p:nvGrpSpPr>
            <p:cNvPr id="17" name="Group 16">
              <a:extLst>
                <a:ext uri="{FF2B5EF4-FFF2-40B4-BE49-F238E27FC236}">
                  <a16:creationId xmlns:a16="http://schemas.microsoft.com/office/drawing/2014/main" id="{0F71FF8B-0FCF-4C64-89BD-5DB6A8BDA8B4}"/>
                </a:ext>
              </a:extLst>
            </p:cNvPr>
            <p:cNvGrpSpPr/>
            <p:nvPr/>
          </p:nvGrpSpPr>
          <p:grpSpPr>
            <a:xfrm flipH="1">
              <a:off x="4295775" y="2237606"/>
              <a:ext cx="2649310" cy="485776"/>
              <a:chOff x="1589315" y="2019300"/>
              <a:chExt cx="2649310" cy="485776"/>
            </a:xfrm>
          </p:grpSpPr>
          <p:cxnSp>
            <p:nvCxnSpPr>
              <p:cNvPr id="18" name="Straight Connector 17">
                <a:extLst>
                  <a:ext uri="{FF2B5EF4-FFF2-40B4-BE49-F238E27FC236}">
                    <a16:creationId xmlns:a16="http://schemas.microsoft.com/office/drawing/2014/main" id="{30F9CEFF-59C8-4BF7-8B51-7A86A55D84FD}"/>
                  </a:ext>
                </a:extLst>
              </p:cNvPr>
              <p:cNvCxnSpPr>
                <a:cxnSpLocks/>
              </p:cNvCxnSpPr>
              <p:nvPr/>
            </p:nvCxnSpPr>
            <p:spPr>
              <a:xfrm flipV="1">
                <a:off x="4229100" y="2019300"/>
                <a:ext cx="0" cy="485776"/>
              </a:xfrm>
              <a:prstGeom prst="line">
                <a:avLst/>
              </a:prstGeom>
              <a:ln w="762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7FD0FB9-8C53-4849-B699-A7844D62C19B}"/>
                  </a:ext>
                </a:extLst>
              </p:cNvPr>
              <p:cNvCxnSpPr/>
              <p:nvPr/>
            </p:nvCxnSpPr>
            <p:spPr>
              <a:xfrm flipH="1">
                <a:off x="1589315" y="2276475"/>
                <a:ext cx="2649310" cy="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F7076D46-7E74-4DE3-B361-DFF3AFE7A6A6}"/>
                </a:ext>
              </a:extLst>
            </p:cNvPr>
            <p:cNvSpPr txBox="1"/>
            <p:nvPr/>
          </p:nvSpPr>
          <p:spPr>
            <a:xfrm>
              <a:off x="4734008" y="1852915"/>
              <a:ext cx="1553695" cy="646331"/>
            </a:xfrm>
            <a:prstGeom prst="rect">
              <a:avLst/>
            </a:prstGeom>
            <a:noFill/>
          </p:spPr>
          <p:txBody>
            <a:bodyPr wrap="none" rtlCol="0">
              <a:spAutoFit/>
            </a:bodyPr>
            <a:lstStyle/>
            <a:p>
              <a:pPr algn="ctr"/>
              <a:r>
                <a:rPr lang="en-GB" dirty="0"/>
                <a:t>4 bits</a:t>
              </a:r>
            </a:p>
            <a:p>
              <a:pPr algn="ctr"/>
              <a:r>
                <a:rPr lang="en-GB" dirty="0"/>
                <a:t>Fractional part</a:t>
              </a:r>
            </a:p>
          </p:txBody>
        </p:sp>
      </p:grpSp>
    </p:spTree>
    <p:extLst>
      <p:ext uri="{BB962C8B-B14F-4D97-AF65-F5344CB8AC3E}">
        <p14:creationId xmlns:p14="http://schemas.microsoft.com/office/powerpoint/2010/main" val="202226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75E-6 -7.40741E-7 L 0.16784 -0.00023 " pathEditMode="relative" rAng="0" ptsTypes="AA">
                                      <p:cBhvr>
                                        <p:cTn id="6" dur="4000" fill="hold"/>
                                        <p:tgtEl>
                                          <p:spTgt spid="6"/>
                                        </p:tgtEl>
                                        <p:attrNameLst>
                                          <p:attrName>ppt_x</p:attrName>
                                          <p:attrName>ppt_y</p:attrName>
                                        </p:attrNameLst>
                                      </p:cBhvr>
                                      <p:rCtr x="8385" y="-23"/>
                                    </p:animMotion>
                                  </p:childTnLst>
                                </p:cTn>
                              </p:par>
                            </p:childTnLst>
                          </p:cTn>
                        </p:par>
                        <p:par>
                          <p:cTn id="7" fill="hold">
                            <p:stCondLst>
                              <p:cond delay="4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4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EEEA794-05D5-4F50-AF0C-7FB38FAFBF73}"/>
              </a:ext>
            </a:extLst>
          </p:cNvPr>
          <p:cNvPicPr>
            <a:picLocks noChangeAspect="1"/>
          </p:cNvPicPr>
          <p:nvPr/>
        </p:nvPicPr>
        <p:blipFill>
          <a:blip r:embed="rId2"/>
          <a:stretch>
            <a:fillRect/>
          </a:stretch>
        </p:blipFill>
        <p:spPr>
          <a:xfrm>
            <a:off x="-3939052" y="2744978"/>
            <a:ext cx="10955462" cy="1413382"/>
          </a:xfrm>
          <a:prstGeom prst="rect">
            <a:avLst/>
          </a:prstGeom>
        </p:spPr>
      </p:pic>
      <p:pic>
        <p:nvPicPr>
          <p:cNvPr id="5" name="Picture 4">
            <a:extLst>
              <a:ext uri="{FF2B5EF4-FFF2-40B4-BE49-F238E27FC236}">
                <a16:creationId xmlns:a16="http://schemas.microsoft.com/office/drawing/2014/main" id="{9737FE29-F9DE-414D-BDEB-B6687D51E75E}"/>
              </a:ext>
            </a:extLst>
          </p:cNvPr>
          <p:cNvPicPr>
            <a:picLocks noChangeAspect="1"/>
          </p:cNvPicPr>
          <p:nvPr/>
        </p:nvPicPr>
        <p:blipFill rotWithShape="1">
          <a:blip r:embed="rId3"/>
          <a:srcRect l="1949"/>
          <a:stretch/>
        </p:blipFill>
        <p:spPr>
          <a:xfrm>
            <a:off x="0" y="2747632"/>
            <a:ext cx="12141200" cy="1413382"/>
          </a:xfrm>
          <a:prstGeom prst="rect">
            <a:avLst/>
          </a:prstGeom>
        </p:spPr>
      </p:pic>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In this example, we are using 8 bits:</a:t>
            </a:r>
          </a:p>
          <a:p>
            <a:pPr marL="742950" lvl="1" indent="-285750">
              <a:buClr>
                <a:schemeClr val="tx1"/>
              </a:buClr>
              <a:buFont typeface="Courier New" panose="02070309020205020404" pitchFamily="49" charset="0"/>
              <a:buChar char="o"/>
            </a:pPr>
            <a:r>
              <a:rPr lang="en-GB" sz="1600" dirty="0">
                <a:solidFill>
                  <a:schemeClr val="tx1"/>
                </a:solidFill>
              </a:rPr>
              <a:t>From -8 down to 1/16</a:t>
            </a:r>
          </a:p>
          <a:p>
            <a:pPr marL="742950" lvl="1" indent="-285750">
              <a:buClr>
                <a:schemeClr val="tx1"/>
              </a:buClr>
              <a:buFont typeface="Courier New" panose="02070309020205020404" pitchFamily="49" charset="0"/>
              <a:buChar char="o"/>
            </a:pPr>
            <a:r>
              <a:rPr lang="en-GB" sz="1600" dirty="0">
                <a:solidFill>
                  <a:schemeClr val="tx1"/>
                </a:solidFill>
              </a:rPr>
              <a:t>4 bits for the whole number</a:t>
            </a:r>
          </a:p>
          <a:p>
            <a:pPr marL="742950" lvl="1" indent="-285750">
              <a:buClr>
                <a:schemeClr val="tx1"/>
              </a:buClr>
              <a:buFont typeface="Courier New" panose="02070309020205020404" pitchFamily="49" charset="0"/>
              <a:buChar char="o"/>
            </a:pPr>
            <a:r>
              <a:rPr lang="en-GB" sz="1600" dirty="0">
                <a:solidFill>
                  <a:schemeClr val="tx1"/>
                </a:solidFill>
              </a:rPr>
              <a:t>4 bits for the fractional part</a:t>
            </a:r>
          </a:p>
          <a:p>
            <a:pPr marL="285750" indent="-285750">
              <a:buFont typeface="Arial" panose="020B0604020202020204" pitchFamily="34" charset="0"/>
              <a:buChar char="•"/>
            </a:pPr>
            <a:endParaRPr lang="en-GB" sz="14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In this example, we are using 8 bits:</a:t>
            </a:r>
          </a:p>
          <a:p>
            <a:pPr marL="742950" lvl="1" indent="-285750">
              <a:buClr>
                <a:schemeClr val="tx1"/>
              </a:buClr>
              <a:buFont typeface="Courier New" panose="02070309020205020404" pitchFamily="49" charset="0"/>
              <a:buChar char="o"/>
            </a:pPr>
            <a:r>
              <a:rPr lang="en-GB" sz="1600" dirty="0">
                <a:solidFill>
                  <a:schemeClr val="tx1"/>
                </a:solidFill>
              </a:rPr>
              <a:t>From -64 down to 1/2</a:t>
            </a:r>
          </a:p>
          <a:p>
            <a:pPr marL="742950" lvl="1" indent="-285750">
              <a:buClr>
                <a:schemeClr val="tx1"/>
              </a:buClr>
              <a:buFont typeface="Courier New" panose="02070309020205020404" pitchFamily="49" charset="0"/>
              <a:buChar char="o"/>
            </a:pPr>
            <a:r>
              <a:rPr lang="en-GB" sz="1600" dirty="0">
                <a:solidFill>
                  <a:schemeClr val="tx1"/>
                </a:solidFill>
              </a:rPr>
              <a:t>7 bits for the whole number</a:t>
            </a:r>
          </a:p>
          <a:p>
            <a:pPr marL="742950" lvl="1" indent="-285750">
              <a:buClr>
                <a:schemeClr val="tx1"/>
              </a:buClr>
              <a:buFont typeface="Courier New" panose="02070309020205020404" pitchFamily="49" charset="0"/>
              <a:buChar char="o"/>
            </a:pPr>
            <a:r>
              <a:rPr lang="en-GB" sz="1600" dirty="0">
                <a:solidFill>
                  <a:schemeClr val="tx1"/>
                </a:solidFill>
              </a:rPr>
              <a:t>1 bit for the fractional part</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600" dirty="0">
                <a:solidFill>
                  <a:schemeClr val="tx1"/>
                </a:solidFill>
              </a:rPr>
              <a:t>Note how the size of the number we can store has increased at the cost of reduced accuracy.</a:t>
            </a:r>
          </a:p>
        </p:txBody>
      </p:sp>
      <p:grpSp>
        <p:nvGrpSpPr>
          <p:cNvPr id="7" name="Group 6">
            <a:extLst>
              <a:ext uri="{FF2B5EF4-FFF2-40B4-BE49-F238E27FC236}">
                <a16:creationId xmlns:a16="http://schemas.microsoft.com/office/drawing/2014/main" id="{231E425E-92DC-4F8F-B543-322699E2D688}"/>
              </a:ext>
            </a:extLst>
          </p:cNvPr>
          <p:cNvGrpSpPr/>
          <p:nvPr/>
        </p:nvGrpSpPr>
        <p:grpSpPr>
          <a:xfrm>
            <a:off x="1589314" y="1853217"/>
            <a:ext cx="4735517" cy="874928"/>
            <a:chOff x="1589315" y="1853217"/>
            <a:chExt cx="2649310" cy="874928"/>
          </a:xfrm>
        </p:grpSpPr>
        <p:grpSp>
          <p:nvGrpSpPr>
            <p:cNvPr id="8" name="Group 7">
              <a:extLst>
                <a:ext uri="{FF2B5EF4-FFF2-40B4-BE49-F238E27FC236}">
                  <a16:creationId xmlns:a16="http://schemas.microsoft.com/office/drawing/2014/main" id="{EA147791-BC0E-4055-BD64-F0A5D62778CE}"/>
                </a:ext>
              </a:extLst>
            </p:cNvPr>
            <p:cNvGrpSpPr/>
            <p:nvPr/>
          </p:nvGrpSpPr>
          <p:grpSpPr>
            <a:xfrm>
              <a:off x="1589315" y="2242369"/>
              <a:ext cx="2649310" cy="485776"/>
              <a:chOff x="1589315" y="2019300"/>
              <a:chExt cx="2649310" cy="485776"/>
            </a:xfrm>
          </p:grpSpPr>
          <p:cxnSp>
            <p:nvCxnSpPr>
              <p:cNvPr id="10" name="Straight Connector 9">
                <a:extLst>
                  <a:ext uri="{FF2B5EF4-FFF2-40B4-BE49-F238E27FC236}">
                    <a16:creationId xmlns:a16="http://schemas.microsoft.com/office/drawing/2014/main" id="{3A59F56F-3FEC-447D-99A2-06C472C951FA}"/>
                  </a:ext>
                </a:extLst>
              </p:cNvPr>
              <p:cNvCxnSpPr>
                <a:cxnSpLocks/>
              </p:cNvCxnSpPr>
              <p:nvPr/>
            </p:nvCxnSpPr>
            <p:spPr>
              <a:xfrm flipV="1">
                <a:off x="4229100" y="2019300"/>
                <a:ext cx="0" cy="485776"/>
              </a:xfrm>
              <a:prstGeom prst="line">
                <a:avLst/>
              </a:prstGeom>
              <a:ln w="762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CB25E9-AFBA-4763-8256-DBF607A731CD}"/>
                  </a:ext>
                </a:extLst>
              </p:cNvPr>
              <p:cNvCxnSpPr/>
              <p:nvPr/>
            </p:nvCxnSpPr>
            <p:spPr>
              <a:xfrm flipH="1">
                <a:off x="1589315" y="2276475"/>
                <a:ext cx="264931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A8411B89-46D8-4321-A170-26F686A56FED}"/>
                </a:ext>
              </a:extLst>
            </p:cNvPr>
            <p:cNvSpPr txBox="1"/>
            <p:nvPr/>
          </p:nvSpPr>
          <p:spPr>
            <a:xfrm>
              <a:off x="2552737" y="1853217"/>
              <a:ext cx="895194" cy="646331"/>
            </a:xfrm>
            <a:prstGeom prst="rect">
              <a:avLst/>
            </a:prstGeom>
            <a:noFill/>
          </p:spPr>
          <p:txBody>
            <a:bodyPr wrap="none" rtlCol="0">
              <a:spAutoFit/>
            </a:bodyPr>
            <a:lstStyle/>
            <a:p>
              <a:pPr algn="ctr"/>
              <a:r>
                <a:rPr lang="en-GB" dirty="0"/>
                <a:t>7 bits</a:t>
              </a:r>
            </a:p>
            <a:p>
              <a:pPr algn="ctr"/>
              <a:r>
                <a:rPr lang="en-GB" dirty="0"/>
                <a:t>Whole number</a:t>
              </a:r>
            </a:p>
          </p:txBody>
        </p:sp>
      </p:grpSp>
      <p:grpSp>
        <p:nvGrpSpPr>
          <p:cNvPr id="13" name="Group 12">
            <a:extLst>
              <a:ext uri="{FF2B5EF4-FFF2-40B4-BE49-F238E27FC236}">
                <a16:creationId xmlns:a16="http://schemas.microsoft.com/office/drawing/2014/main" id="{84E97454-5787-4AA6-9C58-F0293D0DA643}"/>
              </a:ext>
            </a:extLst>
          </p:cNvPr>
          <p:cNvGrpSpPr/>
          <p:nvPr/>
        </p:nvGrpSpPr>
        <p:grpSpPr>
          <a:xfrm>
            <a:off x="6372225" y="1719862"/>
            <a:ext cx="1797830" cy="1003520"/>
            <a:chOff x="4295775" y="1719862"/>
            <a:chExt cx="8314438" cy="1003520"/>
          </a:xfrm>
        </p:grpSpPr>
        <p:grpSp>
          <p:nvGrpSpPr>
            <p:cNvPr id="14" name="Group 13">
              <a:extLst>
                <a:ext uri="{FF2B5EF4-FFF2-40B4-BE49-F238E27FC236}">
                  <a16:creationId xmlns:a16="http://schemas.microsoft.com/office/drawing/2014/main" id="{F7570C3A-38BF-475E-AFC2-83127C6CD677}"/>
                </a:ext>
              </a:extLst>
            </p:cNvPr>
            <p:cNvGrpSpPr/>
            <p:nvPr/>
          </p:nvGrpSpPr>
          <p:grpSpPr>
            <a:xfrm flipH="1">
              <a:off x="4295775" y="2237606"/>
              <a:ext cx="2649310" cy="485776"/>
              <a:chOff x="1589315" y="2019300"/>
              <a:chExt cx="2649310" cy="485776"/>
            </a:xfrm>
          </p:grpSpPr>
          <p:cxnSp>
            <p:nvCxnSpPr>
              <p:cNvPr id="16" name="Straight Connector 15">
                <a:extLst>
                  <a:ext uri="{FF2B5EF4-FFF2-40B4-BE49-F238E27FC236}">
                    <a16:creationId xmlns:a16="http://schemas.microsoft.com/office/drawing/2014/main" id="{27F3C312-B9D3-41D5-A0E9-B9EE13AF5498}"/>
                  </a:ext>
                </a:extLst>
              </p:cNvPr>
              <p:cNvCxnSpPr>
                <a:cxnSpLocks/>
              </p:cNvCxnSpPr>
              <p:nvPr/>
            </p:nvCxnSpPr>
            <p:spPr>
              <a:xfrm flipV="1">
                <a:off x="4229100" y="2019300"/>
                <a:ext cx="0" cy="485776"/>
              </a:xfrm>
              <a:prstGeom prst="line">
                <a:avLst/>
              </a:prstGeom>
              <a:ln w="762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01B0F6-0AFF-464B-BDA2-140B106DDB89}"/>
                  </a:ext>
                </a:extLst>
              </p:cNvPr>
              <p:cNvCxnSpPr/>
              <p:nvPr/>
            </p:nvCxnSpPr>
            <p:spPr>
              <a:xfrm flipH="1">
                <a:off x="1589315" y="2276475"/>
                <a:ext cx="2649310" cy="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F1B3CB76-2D44-4AF9-8634-B0BF0FC0A2A3}"/>
                </a:ext>
              </a:extLst>
            </p:cNvPr>
            <p:cNvSpPr txBox="1"/>
            <p:nvPr/>
          </p:nvSpPr>
          <p:spPr>
            <a:xfrm>
              <a:off x="4612748" y="1719862"/>
              <a:ext cx="7997465" cy="646331"/>
            </a:xfrm>
            <a:prstGeom prst="rect">
              <a:avLst/>
            </a:prstGeom>
            <a:noFill/>
          </p:spPr>
          <p:txBody>
            <a:bodyPr wrap="square" rtlCol="0">
              <a:spAutoFit/>
            </a:bodyPr>
            <a:lstStyle/>
            <a:p>
              <a:r>
                <a:rPr lang="en-GB" dirty="0"/>
                <a:t>1 bit</a:t>
              </a:r>
            </a:p>
            <a:p>
              <a:r>
                <a:rPr lang="en-GB" dirty="0"/>
                <a:t>Fractional part</a:t>
              </a:r>
            </a:p>
          </p:txBody>
        </p:sp>
      </p:grpSp>
      <p:sp>
        <p:nvSpPr>
          <p:cNvPr id="18" name="TextBox 17">
            <a:extLst>
              <a:ext uri="{FF2B5EF4-FFF2-40B4-BE49-F238E27FC236}">
                <a16:creationId xmlns:a16="http://schemas.microsoft.com/office/drawing/2014/main" id="{3BB26EA6-C97E-4F61-B3CC-3BF59F0D0352}"/>
              </a:ext>
            </a:extLst>
          </p:cNvPr>
          <p:cNvSpPr txBox="1"/>
          <p:nvPr/>
        </p:nvSpPr>
        <p:spPr>
          <a:xfrm>
            <a:off x="1589315" y="2867025"/>
            <a:ext cx="263214" cy="400110"/>
          </a:xfrm>
          <a:prstGeom prst="rect">
            <a:avLst/>
          </a:prstGeom>
          <a:noFill/>
        </p:spPr>
        <p:txBody>
          <a:bodyPr wrap="none" rtlCol="0">
            <a:spAutoFit/>
          </a:bodyPr>
          <a:lstStyle/>
          <a:p>
            <a:r>
              <a:rPr lang="en-GB" sz="2000" b="1" dirty="0">
                <a:solidFill>
                  <a:schemeClr val="bg1"/>
                </a:solidFill>
              </a:rPr>
              <a:t>-</a:t>
            </a:r>
          </a:p>
        </p:txBody>
      </p:sp>
    </p:spTree>
    <p:extLst>
      <p:ext uri="{BB962C8B-B14F-4D97-AF65-F5344CB8AC3E}">
        <p14:creationId xmlns:p14="http://schemas.microsoft.com/office/powerpoint/2010/main" val="10371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75E-6 -7.40741E-7 L 0.33633 -7.40741E-7 " pathEditMode="relative" rAng="0" ptsTypes="AA">
                                      <p:cBhvr>
                                        <p:cTn id="6" dur="4000" fill="hold"/>
                                        <p:tgtEl>
                                          <p:spTgt spid="4"/>
                                        </p:tgtEl>
                                        <p:attrNameLst>
                                          <p:attrName>ppt_x</p:attrName>
                                          <p:attrName>ppt_y</p:attrName>
                                        </p:attrNameLst>
                                      </p:cBhvr>
                                      <p:rCtr x="16810" y="0"/>
                                    </p:animMotion>
                                  </p:childTnLst>
                                </p:cTn>
                              </p:par>
                            </p:childTnLst>
                          </p:cTn>
                        </p:par>
                        <p:par>
                          <p:cTn id="7" fill="hold">
                            <p:stCondLst>
                              <p:cond delay="40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4500"/>
                            </p:stCondLst>
                            <p:childTnLst>
                              <p:par>
                                <p:cTn id="12" presetID="10"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50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33767FB-692F-443C-9C67-CEDD8FC26DBD}"/>
              </a:ext>
            </a:extLst>
          </p:cNvPr>
          <p:cNvPicPr>
            <a:picLocks noChangeAspect="1"/>
          </p:cNvPicPr>
          <p:nvPr/>
        </p:nvPicPr>
        <p:blipFill>
          <a:blip r:embed="rId2"/>
          <a:stretch>
            <a:fillRect/>
          </a:stretch>
        </p:blipFill>
        <p:spPr>
          <a:xfrm>
            <a:off x="-3939052" y="2744978"/>
            <a:ext cx="10955462" cy="1413382"/>
          </a:xfrm>
          <a:prstGeom prst="rect">
            <a:avLst/>
          </a:prstGeom>
        </p:spPr>
      </p:pic>
      <p:pic>
        <p:nvPicPr>
          <p:cNvPr id="5" name="Picture 4">
            <a:extLst>
              <a:ext uri="{FF2B5EF4-FFF2-40B4-BE49-F238E27FC236}">
                <a16:creationId xmlns:a16="http://schemas.microsoft.com/office/drawing/2014/main" id="{072A9E16-172B-4872-B6FA-292834E2DDF2}"/>
              </a:ext>
            </a:extLst>
          </p:cNvPr>
          <p:cNvPicPr>
            <a:picLocks noChangeAspect="1"/>
          </p:cNvPicPr>
          <p:nvPr/>
        </p:nvPicPr>
        <p:blipFill rotWithShape="1">
          <a:blip r:embed="rId3"/>
          <a:srcRect l="1949"/>
          <a:stretch/>
        </p:blipFill>
        <p:spPr>
          <a:xfrm>
            <a:off x="0" y="2747632"/>
            <a:ext cx="12141200" cy="1413382"/>
          </a:xfrm>
          <a:prstGeom prst="rect">
            <a:avLst/>
          </a:prstGeom>
        </p:spPr>
      </p:pic>
      <p:sp>
        <p:nvSpPr>
          <p:cNvPr id="6" name="TextBox 5">
            <a:extLst>
              <a:ext uri="{FF2B5EF4-FFF2-40B4-BE49-F238E27FC236}">
                <a16:creationId xmlns:a16="http://schemas.microsoft.com/office/drawing/2014/main" id="{022B71EA-4D6C-4E06-9C43-9690C24A185D}"/>
              </a:ext>
            </a:extLst>
          </p:cNvPr>
          <p:cNvSpPr txBox="1"/>
          <p:nvPr/>
        </p:nvSpPr>
        <p:spPr>
          <a:xfrm>
            <a:off x="1584815" y="2867025"/>
            <a:ext cx="263214" cy="400110"/>
          </a:xfrm>
          <a:prstGeom prst="rect">
            <a:avLst/>
          </a:prstGeom>
          <a:noFill/>
        </p:spPr>
        <p:txBody>
          <a:bodyPr wrap="none" rtlCol="0">
            <a:spAutoFit/>
          </a:bodyPr>
          <a:lstStyle/>
          <a:p>
            <a:r>
              <a:rPr lang="en-GB" sz="2000" b="1" dirty="0">
                <a:solidFill>
                  <a:schemeClr val="bg1"/>
                </a:solidFill>
              </a:rPr>
              <a:t>-</a:t>
            </a:r>
          </a:p>
        </p:txBody>
      </p:sp>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In this example, we are using 8 bits:</a:t>
            </a:r>
          </a:p>
          <a:p>
            <a:pPr marL="742950" lvl="1" indent="-285750">
              <a:buClr>
                <a:schemeClr val="tx1"/>
              </a:buClr>
              <a:buFont typeface="Courier New" panose="02070309020205020404" pitchFamily="49" charset="0"/>
              <a:buChar char="o"/>
            </a:pPr>
            <a:r>
              <a:rPr lang="en-GB" sz="1600" dirty="0">
                <a:solidFill>
                  <a:schemeClr val="tx1"/>
                </a:solidFill>
              </a:rPr>
              <a:t>From -8 down to 1/16</a:t>
            </a:r>
          </a:p>
          <a:p>
            <a:pPr marL="742950" lvl="1" indent="-285750">
              <a:buClr>
                <a:schemeClr val="tx1"/>
              </a:buClr>
              <a:buFont typeface="Courier New" panose="02070309020205020404" pitchFamily="49" charset="0"/>
              <a:buChar char="o"/>
            </a:pPr>
            <a:r>
              <a:rPr lang="en-GB" sz="1600" dirty="0">
                <a:solidFill>
                  <a:schemeClr val="tx1"/>
                </a:solidFill>
              </a:rPr>
              <a:t>4 bits for the whole number</a:t>
            </a:r>
          </a:p>
          <a:p>
            <a:pPr marL="742950" lvl="1" indent="-285750">
              <a:buClr>
                <a:schemeClr val="tx1"/>
              </a:buClr>
              <a:buFont typeface="Courier New" panose="02070309020205020404" pitchFamily="49" charset="0"/>
              <a:buChar char="o"/>
            </a:pPr>
            <a:r>
              <a:rPr lang="en-GB" sz="1600" dirty="0">
                <a:solidFill>
                  <a:schemeClr val="tx1"/>
                </a:solidFill>
              </a:rPr>
              <a:t>4 bits for the fractional part</a:t>
            </a:r>
          </a:p>
          <a:p>
            <a:pPr marL="285750" indent="-285750">
              <a:buFont typeface="Arial" panose="020B0604020202020204" pitchFamily="34" charset="0"/>
              <a:buChar char="•"/>
            </a:pPr>
            <a:endParaRPr lang="en-GB" sz="14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In this example, we are using 8 bits:</a:t>
            </a:r>
          </a:p>
          <a:p>
            <a:pPr marL="742950" lvl="1" indent="-285750">
              <a:buClr>
                <a:schemeClr val="tx1"/>
              </a:buClr>
              <a:buFont typeface="Courier New" panose="02070309020205020404" pitchFamily="49" charset="0"/>
              <a:buChar char="o"/>
            </a:pPr>
            <a:r>
              <a:rPr lang="en-GB" sz="1600" dirty="0">
                <a:solidFill>
                  <a:schemeClr val="tx1"/>
                </a:solidFill>
              </a:rPr>
              <a:t>From -64 down to 1/2</a:t>
            </a:r>
          </a:p>
          <a:p>
            <a:pPr marL="742950" lvl="1" indent="-285750">
              <a:buClr>
                <a:schemeClr val="tx1"/>
              </a:buClr>
              <a:buFont typeface="Courier New" panose="02070309020205020404" pitchFamily="49" charset="0"/>
              <a:buChar char="o"/>
            </a:pPr>
            <a:r>
              <a:rPr lang="en-GB" sz="1600" dirty="0">
                <a:solidFill>
                  <a:schemeClr val="tx1"/>
                </a:solidFill>
              </a:rPr>
              <a:t>7 bits for the whole number</a:t>
            </a:r>
          </a:p>
          <a:p>
            <a:pPr marL="742950" lvl="1" indent="-285750">
              <a:buClr>
                <a:schemeClr val="tx1"/>
              </a:buClr>
              <a:buFont typeface="Courier New" panose="02070309020205020404" pitchFamily="49" charset="0"/>
              <a:buChar char="o"/>
            </a:pPr>
            <a:r>
              <a:rPr lang="en-GB" sz="1600" dirty="0">
                <a:solidFill>
                  <a:schemeClr val="tx1"/>
                </a:solidFill>
              </a:rPr>
              <a:t>1 bit for the fractional part</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600" dirty="0">
                <a:solidFill>
                  <a:schemeClr val="tx1"/>
                </a:solidFill>
              </a:rPr>
              <a:t>Note how the size of the number we can store has increased at the cost of reduced accuracy.</a:t>
            </a:r>
          </a:p>
          <a:p>
            <a:pPr marL="285750" indent="-285750">
              <a:buFont typeface="Arial" panose="020B0604020202020204" pitchFamily="34" charset="0"/>
              <a:buChar char="•"/>
            </a:pPr>
            <a:endParaRPr lang="en-GB" sz="14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In this example, we are using 8 bits:</a:t>
            </a:r>
          </a:p>
          <a:p>
            <a:pPr marL="742950" lvl="1" indent="-285750">
              <a:buClr>
                <a:schemeClr val="tx1"/>
              </a:buClr>
              <a:buFont typeface="Courier New" panose="02070309020205020404" pitchFamily="49" charset="0"/>
              <a:buChar char="o"/>
            </a:pPr>
            <a:r>
              <a:rPr lang="en-GB" sz="1600" dirty="0">
                <a:solidFill>
                  <a:schemeClr val="tx1"/>
                </a:solidFill>
              </a:rPr>
              <a:t>From -4 down to 1/32</a:t>
            </a:r>
          </a:p>
          <a:p>
            <a:pPr marL="742950" lvl="1" indent="-285750">
              <a:buClr>
                <a:schemeClr val="tx1"/>
              </a:buClr>
              <a:buFont typeface="Courier New" panose="02070309020205020404" pitchFamily="49" charset="0"/>
              <a:buChar char="o"/>
            </a:pPr>
            <a:r>
              <a:rPr lang="en-GB" sz="1600" dirty="0">
                <a:solidFill>
                  <a:schemeClr val="tx1"/>
                </a:solidFill>
              </a:rPr>
              <a:t>3 bits for the whole number</a:t>
            </a:r>
          </a:p>
          <a:p>
            <a:pPr marL="742950" lvl="1" indent="-285750">
              <a:buClr>
                <a:schemeClr val="tx1"/>
              </a:buClr>
              <a:buFont typeface="Courier New" panose="02070309020205020404" pitchFamily="49" charset="0"/>
              <a:buChar char="o"/>
            </a:pPr>
            <a:r>
              <a:rPr lang="en-GB" sz="1600" dirty="0">
                <a:solidFill>
                  <a:schemeClr val="tx1"/>
                </a:solidFill>
              </a:rPr>
              <a:t>5 bits for the fractional part</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600" dirty="0">
                <a:solidFill>
                  <a:schemeClr val="tx1"/>
                </a:solidFill>
              </a:rPr>
              <a:t>The size of the number we can store has decreased, but we can now store it with a higher degree of accuracy.</a:t>
            </a:r>
          </a:p>
        </p:txBody>
      </p:sp>
      <p:grpSp>
        <p:nvGrpSpPr>
          <p:cNvPr id="7" name="Group 6">
            <a:extLst>
              <a:ext uri="{FF2B5EF4-FFF2-40B4-BE49-F238E27FC236}">
                <a16:creationId xmlns:a16="http://schemas.microsoft.com/office/drawing/2014/main" id="{9E85BBE9-AE05-488A-B2A5-263B401D38C9}"/>
              </a:ext>
            </a:extLst>
          </p:cNvPr>
          <p:cNvGrpSpPr/>
          <p:nvPr/>
        </p:nvGrpSpPr>
        <p:grpSpPr>
          <a:xfrm>
            <a:off x="1589315" y="1853217"/>
            <a:ext cx="1973030" cy="874928"/>
            <a:chOff x="1589315" y="1853217"/>
            <a:chExt cx="2649310" cy="874928"/>
          </a:xfrm>
        </p:grpSpPr>
        <p:grpSp>
          <p:nvGrpSpPr>
            <p:cNvPr id="8" name="Group 7">
              <a:extLst>
                <a:ext uri="{FF2B5EF4-FFF2-40B4-BE49-F238E27FC236}">
                  <a16:creationId xmlns:a16="http://schemas.microsoft.com/office/drawing/2014/main" id="{C20C2097-4649-41D8-BF41-AB53A36644AE}"/>
                </a:ext>
              </a:extLst>
            </p:cNvPr>
            <p:cNvGrpSpPr/>
            <p:nvPr/>
          </p:nvGrpSpPr>
          <p:grpSpPr>
            <a:xfrm>
              <a:off x="1589315" y="2242369"/>
              <a:ext cx="2649310" cy="485776"/>
              <a:chOff x="1589315" y="2019300"/>
              <a:chExt cx="2649310" cy="485776"/>
            </a:xfrm>
          </p:grpSpPr>
          <p:cxnSp>
            <p:nvCxnSpPr>
              <p:cNvPr id="10" name="Straight Connector 9">
                <a:extLst>
                  <a:ext uri="{FF2B5EF4-FFF2-40B4-BE49-F238E27FC236}">
                    <a16:creationId xmlns:a16="http://schemas.microsoft.com/office/drawing/2014/main" id="{A7DCFBD5-27F3-497B-9CF1-0ADC5A05D438}"/>
                  </a:ext>
                </a:extLst>
              </p:cNvPr>
              <p:cNvCxnSpPr>
                <a:cxnSpLocks/>
              </p:cNvCxnSpPr>
              <p:nvPr/>
            </p:nvCxnSpPr>
            <p:spPr>
              <a:xfrm flipV="1">
                <a:off x="4229100" y="2019300"/>
                <a:ext cx="0" cy="485776"/>
              </a:xfrm>
              <a:prstGeom prst="line">
                <a:avLst/>
              </a:prstGeom>
              <a:ln w="762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E3A14E-ECA5-413D-A68D-6880DAB85E01}"/>
                  </a:ext>
                </a:extLst>
              </p:cNvPr>
              <p:cNvCxnSpPr/>
              <p:nvPr/>
            </p:nvCxnSpPr>
            <p:spPr>
              <a:xfrm flipH="1">
                <a:off x="1589315" y="2276475"/>
                <a:ext cx="2649310"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48AD32A-A268-4692-BA44-C4813AE64F93}"/>
                </a:ext>
              </a:extLst>
            </p:cNvPr>
            <p:cNvSpPr txBox="1"/>
            <p:nvPr/>
          </p:nvSpPr>
          <p:spPr>
            <a:xfrm>
              <a:off x="1926045" y="1853217"/>
              <a:ext cx="2148578" cy="646331"/>
            </a:xfrm>
            <a:prstGeom prst="rect">
              <a:avLst/>
            </a:prstGeom>
            <a:noFill/>
          </p:spPr>
          <p:txBody>
            <a:bodyPr wrap="none" rtlCol="0">
              <a:spAutoFit/>
            </a:bodyPr>
            <a:lstStyle/>
            <a:p>
              <a:pPr algn="ctr"/>
              <a:r>
                <a:rPr lang="en-GB" dirty="0"/>
                <a:t>3 bits</a:t>
              </a:r>
            </a:p>
            <a:p>
              <a:pPr algn="ctr"/>
              <a:r>
                <a:rPr lang="en-GB" dirty="0"/>
                <a:t>Whole number</a:t>
              </a:r>
            </a:p>
          </p:txBody>
        </p:sp>
      </p:grpSp>
      <p:grpSp>
        <p:nvGrpSpPr>
          <p:cNvPr id="13" name="Group 12">
            <a:extLst>
              <a:ext uri="{FF2B5EF4-FFF2-40B4-BE49-F238E27FC236}">
                <a16:creationId xmlns:a16="http://schemas.microsoft.com/office/drawing/2014/main" id="{AD066A76-5573-465A-92EA-F69389ABCF2D}"/>
              </a:ext>
            </a:extLst>
          </p:cNvPr>
          <p:cNvGrpSpPr/>
          <p:nvPr/>
        </p:nvGrpSpPr>
        <p:grpSpPr>
          <a:xfrm>
            <a:off x="3614199" y="1852915"/>
            <a:ext cx="3402211" cy="870467"/>
            <a:chOff x="4295775" y="1852915"/>
            <a:chExt cx="2753280" cy="870467"/>
          </a:xfrm>
        </p:grpSpPr>
        <p:grpSp>
          <p:nvGrpSpPr>
            <p:cNvPr id="14" name="Group 13">
              <a:extLst>
                <a:ext uri="{FF2B5EF4-FFF2-40B4-BE49-F238E27FC236}">
                  <a16:creationId xmlns:a16="http://schemas.microsoft.com/office/drawing/2014/main" id="{793A6DE5-36C9-469B-947C-BC224BCC93FE}"/>
                </a:ext>
              </a:extLst>
            </p:cNvPr>
            <p:cNvGrpSpPr/>
            <p:nvPr/>
          </p:nvGrpSpPr>
          <p:grpSpPr>
            <a:xfrm flipH="1">
              <a:off x="4295775" y="2237606"/>
              <a:ext cx="2753280" cy="485776"/>
              <a:chOff x="1485345" y="2019300"/>
              <a:chExt cx="2753280" cy="485776"/>
            </a:xfrm>
          </p:grpSpPr>
          <p:cxnSp>
            <p:nvCxnSpPr>
              <p:cNvPr id="16" name="Straight Connector 15">
                <a:extLst>
                  <a:ext uri="{FF2B5EF4-FFF2-40B4-BE49-F238E27FC236}">
                    <a16:creationId xmlns:a16="http://schemas.microsoft.com/office/drawing/2014/main" id="{529A9ACE-A930-434C-B448-077AAF9C89E2}"/>
                  </a:ext>
                </a:extLst>
              </p:cNvPr>
              <p:cNvCxnSpPr>
                <a:cxnSpLocks/>
              </p:cNvCxnSpPr>
              <p:nvPr/>
            </p:nvCxnSpPr>
            <p:spPr>
              <a:xfrm flipV="1">
                <a:off x="4229100" y="2019300"/>
                <a:ext cx="0" cy="485776"/>
              </a:xfrm>
              <a:prstGeom prst="line">
                <a:avLst/>
              </a:prstGeom>
              <a:ln w="76200">
                <a:solidFill>
                  <a:schemeClr val="accent4"/>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7E27ADF-4FED-413F-B66D-44E246AA4FC5}"/>
                  </a:ext>
                </a:extLst>
              </p:cNvPr>
              <p:cNvCxnSpPr>
                <a:cxnSpLocks/>
              </p:cNvCxnSpPr>
              <p:nvPr/>
            </p:nvCxnSpPr>
            <p:spPr>
              <a:xfrm flipH="1">
                <a:off x="1485345" y="2276475"/>
                <a:ext cx="2753280" cy="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74D6CB07-5B61-4B2D-ADF8-D9C253B2005A}"/>
                </a:ext>
              </a:extLst>
            </p:cNvPr>
            <p:cNvSpPr txBox="1"/>
            <p:nvPr/>
          </p:nvSpPr>
          <p:spPr>
            <a:xfrm>
              <a:off x="4882182" y="1852915"/>
              <a:ext cx="1257345" cy="646331"/>
            </a:xfrm>
            <a:prstGeom prst="rect">
              <a:avLst/>
            </a:prstGeom>
            <a:noFill/>
          </p:spPr>
          <p:txBody>
            <a:bodyPr wrap="none" rtlCol="0">
              <a:spAutoFit/>
            </a:bodyPr>
            <a:lstStyle/>
            <a:p>
              <a:pPr algn="ctr"/>
              <a:r>
                <a:rPr lang="en-GB" dirty="0"/>
                <a:t>5 bits</a:t>
              </a:r>
            </a:p>
            <a:p>
              <a:pPr algn="ctr"/>
              <a:r>
                <a:rPr lang="en-GB" dirty="0"/>
                <a:t>Fractional part</a:t>
              </a:r>
            </a:p>
          </p:txBody>
        </p:sp>
      </p:grpSp>
    </p:spTree>
    <p:extLst>
      <p:ext uri="{BB962C8B-B14F-4D97-AF65-F5344CB8AC3E}">
        <p14:creationId xmlns:p14="http://schemas.microsoft.com/office/powerpoint/2010/main" val="81285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75E-6 -7.40741E-7 L 0.11302 -7.40741E-7 " pathEditMode="relative" rAng="0" ptsTypes="AA">
                                      <p:cBhvr>
                                        <p:cTn id="6" dur="4000" fill="hold"/>
                                        <p:tgtEl>
                                          <p:spTgt spid="4"/>
                                        </p:tgtEl>
                                        <p:attrNameLst>
                                          <p:attrName>ppt_x</p:attrName>
                                          <p:attrName>ppt_y</p:attrName>
                                        </p:attrNameLst>
                                      </p:cBhvr>
                                      <p:rCtr x="5651" y="0"/>
                                    </p:animMotion>
                                  </p:childTnLst>
                                </p:cTn>
                              </p:par>
                            </p:childTnLst>
                          </p:cTn>
                        </p:par>
                        <p:par>
                          <p:cTn id="7" fill="hold">
                            <p:stCondLst>
                              <p:cond delay="4000"/>
                            </p:stCondLst>
                            <p:childTnLst>
                              <p:par>
                                <p:cTn id="8" presetID="10" presetClass="entr"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45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The important takeaway here is that the </a:t>
            </a:r>
            <a:r>
              <a:rPr lang="en-GB" sz="1600" b="1" dirty="0">
                <a:solidFill>
                  <a:schemeClr val="tx1"/>
                </a:solidFill>
              </a:rPr>
              <a:t>binary point </a:t>
            </a:r>
            <a:r>
              <a:rPr lang="en-GB" sz="1600" dirty="0">
                <a:solidFill>
                  <a:schemeClr val="tx1"/>
                </a:solidFill>
              </a:rPr>
              <a:t>is moving – floating up and down the number line.</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As it does, we can use more (or fewer) </a:t>
            </a:r>
            <a:r>
              <a:rPr lang="en-GB" sz="1600" b="1" dirty="0">
                <a:solidFill>
                  <a:schemeClr val="tx1"/>
                </a:solidFill>
              </a:rPr>
              <a:t>bits</a:t>
            </a:r>
            <a:r>
              <a:rPr lang="en-GB" sz="1600" dirty="0">
                <a:solidFill>
                  <a:schemeClr val="tx1"/>
                </a:solidFill>
              </a:rPr>
              <a:t> to store the fraction component – this is known as </a:t>
            </a:r>
            <a:r>
              <a:rPr lang="en-GB" sz="1600" b="1" dirty="0">
                <a:solidFill>
                  <a:schemeClr val="tx1"/>
                </a:solidFill>
              </a:rPr>
              <a:t>floating-point binary</a:t>
            </a:r>
            <a:r>
              <a:rPr lang="en-GB" sz="1600" dirty="0">
                <a:solidFill>
                  <a:schemeClr val="tx1"/>
                </a:solidFill>
              </a:rPr>
              <a: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big advantage of this approach is, with just 8 bits, we can choose to increase either:</a:t>
            </a:r>
          </a:p>
          <a:p>
            <a:pPr marL="800100" lvl="1" indent="-342900">
              <a:buClr>
                <a:schemeClr val="tx1"/>
              </a:buClr>
              <a:buFont typeface="Courier New" panose="02070309020205020404" pitchFamily="49" charset="0"/>
              <a:buChar char="o"/>
            </a:pPr>
            <a:r>
              <a:rPr lang="en-GB" sz="1600" dirty="0">
                <a:solidFill>
                  <a:schemeClr val="tx1"/>
                </a:solidFill>
              </a:rPr>
              <a:t>The size of the number</a:t>
            </a:r>
          </a:p>
          <a:p>
            <a:pPr marL="800100" lvl="1" indent="-342900">
              <a:buClr>
                <a:schemeClr val="tx1"/>
              </a:buClr>
              <a:buFont typeface="Courier New" panose="02070309020205020404" pitchFamily="49" charset="0"/>
              <a:buChar char="o"/>
            </a:pPr>
            <a:r>
              <a:rPr lang="en-GB" sz="1600" dirty="0">
                <a:solidFill>
                  <a:schemeClr val="tx1"/>
                </a:solidFill>
              </a:rPr>
              <a:t>The accuracy of the number</a:t>
            </a:r>
          </a:p>
          <a:p>
            <a:pPr marL="742950" lvl="1" indent="-285750">
              <a:buClr>
                <a:schemeClr val="tx1"/>
              </a:buClr>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A177A49E-EC41-41D2-A83C-1A7923FFAC33}"/>
              </a:ext>
            </a:extLst>
          </p:cNvPr>
          <p:cNvGraphicFramePr>
            <a:graphicFrameLocks noGrp="1"/>
          </p:cNvGraphicFramePr>
          <p:nvPr>
            <p:extLst>
              <p:ext uri="{D42A27DB-BD31-4B8C-83A1-F6EECF244321}">
                <p14:modId xmlns:p14="http://schemas.microsoft.com/office/powerpoint/2010/main" val="4017296651"/>
              </p:ext>
            </p:extLst>
          </p:nvPr>
        </p:nvGraphicFramePr>
        <p:xfrm>
          <a:off x="176565" y="1075981"/>
          <a:ext cx="8181048" cy="1407402"/>
        </p:xfrm>
        <a:graphic>
          <a:graphicData uri="http://schemas.openxmlformats.org/drawingml/2006/table">
            <a:tbl>
              <a:tblPr firstRow="1" bandRow="1">
                <a:tableStyleId>{21E4AEA4-8DFA-4A89-87EB-49C32662AFE0}</a:tableStyleId>
              </a:tblPr>
              <a:tblGrid>
                <a:gridCol w="681754">
                  <a:extLst>
                    <a:ext uri="{9D8B030D-6E8A-4147-A177-3AD203B41FA5}">
                      <a16:colId xmlns:a16="http://schemas.microsoft.com/office/drawing/2014/main" val="630306742"/>
                    </a:ext>
                  </a:extLst>
                </a:gridCol>
                <a:gridCol w="681754">
                  <a:extLst>
                    <a:ext uri="{9D8B030D-6E8A-4147-A177-3AD203B41FA5}">
                      <a16:colId xmlns:a16="http://schemas.microsoft.com/office/drawing/2014/main" val="153707555"/>
                    </a:ext>
                  </a:extLst>
                </a:gridCol>
                <a:gridCol w="681754">
                  <a:extLst>
                    <a:ext uri="{9D8B030D-6E8A-4147-A177-3AD203B41FA5}">
                      <a16:colId xmlns:a16="http://schemas.microsoft.com/office/drawing/2014/main" val="3488028593"/>
                    </a:ext>
                  </a:extLst>
                </a:gridCol>
                <a:gridCol w="681754">
                  <a:extLst>
                    <a:ext uri="{9D8B030D-6E8A-4147-A177-3AD203B41FA5}">
                      <a16:colId xmlns:a16="http://schemas.microsoft.com/office/drawing/2014/main" val="3932464074"/>
                    </a:ext>
                  </a:extLst>
                </a:gridCol>
                <a:gridCol w="681754">
                  <a:extLst>
                    <a:ext uri="{9D8B030D-6E8A-4147-A177-3AD203B41FA5}">
                      <a16:colId xmlns:a16="http://schemas.microsoft.com/office/drawing/2014/main" val="393373572"/>
                    </a:ext>
                  </a:extLst>
                </a:gridCol>
                <a:gridCol w="681754">
                  <a:extLst>
                    <a:ext uri="{9D8B030D-6E8A-4147-A177-3AD203B41FA5}">
                      <a16:colId xmlns:a16="http://schemas.microsoft.com/office/drawing/2014/main" val="2268249601"/>
                    </a:ext>
                  </a:extLst>
                </a:gridCol>
                <a:gridCol w="681754">
                  <a:extLst>
                    <a:ext uri="{9D8B030D-6E8A-4147-A177-3AD203B41FA5}">
                      <a16:colId xmlns:a16="http://schemas.microsoft.com/office/drawing/2014/main" val="895163314"/>
                    </a:ext>
                  </a:extLst>
                </a:gridCol>
                <a:gridCol w="681754">
                  <a:extLst>
                    <a:ext uri="{9D8B030D-6E8A-4147-A177-3AD203B41FA5}">
                      <a16:colId xmlns:a16="http://schemas.microsoft.com/office/drawing/2014/main" val="1263790025"/>
                    </a:ext>
                  </a:extLst>
                </a:gridCol>
                <a:gridCol w="681754">
                  <a:extLst>
                    <a:ext uri="{9D8B030D-6E8A-4147-A177-3AD203B41FA5}">
                      <a16:colId xmlns:a16="http://schemas.microsoft.com/office/drawing/2014/main" val="210054463"/>
                    </a:ext>
                  </a:extLst>
                </a:gridCol>
                <a:gridCol w="681754">
                  <a:extLst>
                    <a:ext uri="{9D8B030D-6E8A-4147-A177-3AD203B41FA5}">
                      <a16:colId xmlns:a16="http://schemas.microsoft.com/office/drawing/2014/main" val="1256505584"/>
                    </a:ext>
                  </a:extLst>
                </a:gridCol>
                <a:gridCol w="681754">
                  <a:extLst>
                    <a:ext uri="{9D8B030D-6E8A-4147-A177-3AD203B41FA5}">
                      <a16:colId xmlns:a16="http://schemas.microsoft.com/office/drawing/2014/main" val="399556833"/>
                    </a:ext>
                  </a:extLst>
                </a:gridCol>
                <a:gridCol w="681754">
                  <a:extLst>
                    <a:ext uri="{9D8B030D-6E8A-4147-A177-3AD203B41FA5}">
                      <a16:colId xmlns:a16="http://schemas.microsoft.com/office/drawing/2014/main" val="866529957"/>
                    </a:ext>
                  </a:extLst>
                </a:gridCol>
              </a:tblGrid>
              <a:tr h="645281">
                <a:tc>
                  <a:txBody>
                    <a:bodyPr/>
                    <a:lstStyle/>
                    <a:p>
                      <a:pPr algn="ctr"/>
                      <a:r>
                        <a:rPr lang="en-GB" sz="2000" dirty="0"/>
                        <a:t>-64</a:t>
                      </a:r>
                    </a:p>
                  </a:txBody>
                  <a:tcPr anchor="ctr">
                    <a:solidFill>
                      <a:schemeClr val="accent2"/>
                    </a:solidFill>
                  </a:tcPr>
                </a:tc>
                <a:tc>
                  <a:txBody>
                    <a:bodyPr/>
                    <a:lstStyle/>
                    <a:p>
                      <a:pPr algn="ctr"/>
                      <a:r>
                        <a:rPr lang="en-GB" sz="2000" dirty="0"/>
                        <a:t>32</a:t>
                      </a:r>
                    </a:p>
                  </a:txBody>
                  <a:tcPr anchor="ctr"/>
                </a:tc>
                <a:tc>
                  <a:txBody>
                    <a:bodyPr/>
                    <a:lstStyle/>
                    <a:p>
                      <a:pPr algn="ctr"/>
                      <a:r>
                        <a:rPr lang="en-GB" sz="2000" dirty="0"/>
                        <a:t>16</a:t>
                      </a:r>
                    </a:p>
                  </a:txBody>
                  <a:tcPr anchor="ctr">
                    <a:solidFill>
                      <a:schemeClr val="accent2"/>
                    </a:solidFill>
                  </a:tcPr>
                </a:tc>
                <a:tc>
                  <a:txBody>
                    <a:bodyPr/>
                    <a:lstStyle/>
                    <a:p>
                      <a:pPr algn="ctr"/>
                      <a:r>
                        <a:rPr lang="en-GB" sz="2000" dirty="0"/>
                        <a:t>8</a:t>
                      </a:r>
                    </a:p>
                  </a:txBody>
                  <a:tcPr anchor="ctr">
                    <a:solidFill>
                      <a:schemeClr val="accent2"/>
                    </a:solidFill>
                  </a:tcPr>
                </a:tc>
                <a:tc>
                  <a:txBody>
                    <a:bodyPr/>
                    <a:lstStyle/>
                    <a:p>
                      <a:pPr algn="ctr"/>
                      <a:r>
                        <a:rPr lang="en-GB" sz="2000" dirty="0"/>
                        <a:t>4</a:t>
                      </a:r>
                    </a:p>
                  </a:txBody>
                  <a:tcPr anchor="ctr">
                    <a:solidFill>
                      <a:schemeClr val="accent2"/>
                    </a:solidFill>
                  </a:tcPr>
                </a:tc>
                <a:tc>
                  <a:txBody>
                    <a:bodyPr/>
                    <a:lstStyle/>
                    <a:p>
                      <a:pPr algn="ctr"/>
                      <a:r>
                        <a:rPr lang="en-GB" sz="2000" dirty="0"/>
                        <a:t>2</a:t>
                      </a:r>
                    </a:p>
                  </a:txBody>
                  <a:tcPr anchor="ctr">
                    <a:solidFill>
                      <a:schemeClr val="accent2"/>
                    </a:solidFill>
                  </a:tcPr>
                </a:tc>
                <a:tc>
                  <a:txBody>
                    <a:bodyPr/>
                    <a:lstStyle/>
                    <a:p>
                      <a:pPr algn="ctr"/>
                      <a:r>
                        <a:rPr lang="en-GB" sz="2000" dirty="0"/>
                        <a:t>1</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1/2</a:t>
                      </a:r>
                    </a:p>
                  </a:txBody>
                  <a:tcPr anchor="ct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extLst>
                  <a:ext uri="{0D108BD9-81ED-4DB2-BD59-A6C34878D82A}">
                    <a16:rowId xmlns:a16="http://schemas.microsoft.com/office/drawing/2014/main" val="1901301840"/>
                  </a:ext>
                </a:extLst>
              </a:tr>
              <a:tr h="645281">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extLst>
                  <a:ext uri="{0D108BD9-81ED-4DB2-BD59-A6C34878D82A}">
                    <a16:rowId xmlns:a16="http://schemas.microsoft.com/office/drawing/2014/main" val="2963481805"/>
                  </a:ext>
                </a:extLst>
              </a:tr>
            </a:tbl>
          </a:graphicData>
        </a:graphic>
      </p:graphicFrame>
      <p:graphicFrame>
        <p:nvGraphicFramePr>
          <p:cNvPr id="5" name="Table 2">
            <a:extLst>
              <a:ext uri="{FF2B5EF4-FFF2-40B4-BE49-F238E27FC236}">
                <a16:creationId xmlns:a16="http://schemas.microsoft.com/office/drawing/2014/main" id="{981E6C72-0CE4-42A3-8F14-549A1764687F}"/>
              </a:ext>
            </a:extLst>
          </p:cNvPr>
          <p:cNvGraphicFramePr>
            <a:graphicFrameLocks noGrp="1"/>
          </p:cNvGraphicFramePr>
          <p:nvPr>
            <p:extLst>
              <p:ext uri="{D42A27DB-BD31-4B8C-83A1-F6EECF244321}">
                <p14:modId xmlns:p14="http://schemas.microsoft.com/office/powerpoint/2010/main" val="794356347"/>
              </p:ext>
            </p:extLst>
          </p:nvPr>
        </p:nvGraphicFramePr>
        <p:xfrm>
          <a:off x="176565" y="3804602"/>
          <a:ext cx="8181048" cy="1429680"/>
        </p:xfrm>
        <a:graphic>
          <a:graphicData uri="http://schemas.openxmlformats.org/drawingml/2006/table">
            <a:tbl>
              <a:tblPr firstRow="1" bandRow="1">
                <a:tableStyleId>{21E4AEA4-8DFA-4A89-87EB-49C32662AFE0}</a:tableStyleId>
              </a:tblPr>
              <a:tblGrid>
                <a:gridCol w="681754">
                  <a:extLst>
                    <a:ext uri="{9D8B030D-6E8A-4147-A177-3AD203B41FA5}">
                      <a16:colId xmlns:a16="http://schemas.microsoft.com/office/drawing/2014/main" val="630306742"/>
                    </a:ext>
                  </a:extLst>
                </a:gridCol>
                <a:gridCol w="681754">
                  <a:extLst>
                    <a:ext uri="{9D8B030D-6E8A-4147-A177-3AD203B41FA5}">
                      <a16:colId xmlns:a16="http://schemas.microsoft.com/office/drawing/2014/main" val="153707555"/>
                    </a:ext>
                  </a:extLst>
                </a:gridCol>
                <a:gridCol w="681754">
                  <a:extLst>
                    <a:ext uri="{9D8B030D-6E8A-4147-A177-3AD203B41FA5}">
                      <a16:colId xmlns:a16="http://schemas.microsoft.com/office/drawing/2014/main" val="3488028593"/>
                    </a:ext>
                  </a:extLst>
                </a:gridCol>
                <a:gridCol w="681754">
                  <a:extLst>
                    <a:ext uri="{9D8B030D-6E8A-4147-A177-3AD203B41FA5}">
                      <a16:colId xmlns:a16="http://schemas.microsoft.com/office/drawing/2014/main" val="3932464074"/>
                    </a:ext>
                  </a:extLst>
                </a:gridCol>
                <a:gridCol w="681754">
                  <a:extLst>
                    <a:ext uri="{9D8B030D-6E8A-4147-A177-3AD203B41FA5}">
                      <a16:colId xmlns:a16="http://schemas.microsoft.com/office/drawing/2014/main" val="393373572"/>
                    </a:ext>
                  </a:extLst>
                </a:gridCol>
                <a:gridCol w="681754">
                  <a:extLst>
                    <a:ext uri="{9D8B030D-6E8A-4147-A177-3AD203B41FA5}">
                      <a16:colId xmlns:a16="http://schemas.microsoft.com/office/drawing/2014/main" val="2268249601"/>
                    </a:ext>
                  </a:extLst>
                </a:gridCol>
                <a:gridCol w="681754">
                  <a:extLst>
                    <a:ext uri="{9D8B030D-6E8A-4147-A177-3AD203B41FA5}">
                      <a16:colId xmlns:a16="http://schemas.microsoft.com/office/drawing/2014/main" val="895163314"/>
                    </a:ext>
                  </a:extLst>
                </a:gridCol>
                <a:gridCol w="681754">
                  <a:extLst>
                    <a:ext uri="{9D8B030D-6E8A-4147-A177-3AD203B41FA5}">
                      <a16:colId xmlns:a16="http://schemas.microsoft.com/office/drawing/2014/main" val="1263790025"/>
                    </a:ext>
                  </a:extLst>
                </a:gridCol>
                <a:gridCol w="681754">
                  <a:extLst>
                    <a:ext uri="{9D8B030D-6E8A-4147-A177-3AD203B41FA5}">
                      <a16:colId xmlns:a16="http://schemas.microsoft.com/office/drawing/2014/main" val="210054463"/>
                    </a:ext>
                  </a:extLst>
                </a:gridCol>
                <a:gridCol w="681754">
                  <a:extLst>
                    <a:ext uri="{9D8B030D-6E8A-4147-A177-3AD203B41FA5}">
                      <a16:colId xmlns:a16="http://schemas.microsoft.com/office/drawing/2014/main" val="1256505584"/>
                    </a:ext>
                  </a:extLst>
                </a:gridCol>
                <a:gridCol w="681754">
                  <a:extLst>
                    <a:ext uri="{9D8B030D-6E8A-4147-A177-3AD203B41FA5}">
                      <a16:colId xmlns:a16="http://schemas.microsoft.com/office/drawing/2014/main" val="399556833"/>
                    </a:ext>
                  </a:extLst>
                </a:gridCol>
                <a:gridCol w="681754">
                  <a:extLst>
                    <a:ext uri="{9D8B030D-6E8A-4147-A177-3AD203B41FA5}">
                      <a16:colId xmlns:a16="http://schemas.microsoft.com/office/drawing/2014/main" val="866529957"/>
                    </a:ext>
                  </a:extLst>
                </a:gridCol>
              </a:tblGrid>
              <a:tr h="656420">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r>
                        <a:rPr lang="en-GB" sz="2000" dirty="0"/>
                        <a:t>-4</a:t>
                      </a:r>
                    </a:p>
                  </a:txBody>
                  <a:tcPr anchor="ctr">
                    <a:solidFill>
                      <a:schemeClr val="accent2"/>
                    </a:solidFill>
                  </a:tcPr>
                </a:tc>
                <a:tc>
                  <a:txBody>
                    <a:bodyPr/>
                    <a:lstStyle/>
                    <a:p>
                      <a:pPr algn="ctr"/>
                      <a:r>
                        <a:rPr lang="en-GB" sz="2000" dirty="0"/>
                        <a:t>2</a:t>
                      </a:r>
                    </a:p>
                  </a:txBody>
                  <a:tcPr anchor="ctr">
                    <a:solidFill>
                      <a:schemeClr val="accent2"/>
                    </a:solidFill>
                  </a:tcPr>
                </a:tc>
                <a:tc>
                  <a:txBody>
                    <a:bodyPr/>
                    <a:lstStyle/>
                    <a:p>
                      <a:pPr algn="ctr"/>
                      <a:r>
                        <a:rPr lang="en-GB" sz="2000" dirty="0"/>
                        <a:t>1</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1/2</a:t>
                      </a:r>
                    </a:p>
                  </a:txBody>
                  <a:tcPr anchor="ctr"/>
                </a:tc>
                <a:tc>
                  <a:txBody>
                    <a:bodyPr/>
                    <a:lstStyle/>
                    <a:p>
                      <a:pPr algn="ctr"/>
                      <a:r>
                        <a:rPr lang="en-GB" sz="2000" dirty="0"/>
                        <a:t>1/4</a:t>
                      </a:r>
                    </a:p>
                  </a:txBody>
                  <a:tcPr anchor="ctr"/>
                </a:tc>
                <a:tc>
                  <a:txBody>
                    <a:bodyPr/>
                    <a:lstStyle/>
                    <a:p>
                      <a:pPr algn="ctr"/>
                      <a:r>
                        <a:rPr lang="en-GB" sz="2000" dirty="0"/>
                        <a:t>1/8</a:t>
                      </a:r>
                    </a:p>
                  </a:txBody>
                  <a:tcPr anchor="ctr"/>
                </a:tc>
                <a:tc>
                  <a:txBody>
                    <a:bodyPr/>
                    <a:lstStyle/>
                    <a:p>
                      <a:pPr algn="ctr"/>
                      <a:r>
                        <a:rPr lang="en-GB" sz="2000" dirty="0"/>
                        <a:t>1/16</a:t>
                      </a:r>
                    </a:p>
                  </a:txBody>
                  <a:tcPr anchor="ctr"/>
                </a:tc>
                <a:tc>
                  <a:txBody>
                    <a:bodyPr/>
                    <a:lstStyle/>
                    <a:p>
                      <a:pPr algn="ctr"/>
                      <a:r>
                        <a:rPr lang="en-GB" sz="2000" dirty="0"/>
                        <a:t>1/32</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extLst>
                  <a:ext uri="{0D108BD9-81ED-4DB2-BD59-A6C34878D82A}">
                    <a16:rowId xmlns:a16="http://schemas.microsoft.com/office/drawing/2014/main" val="1901301840"/>
                  </a:ext>
                </a:extLst>
              </a:tr>
              <a:tr h="656420">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extLst>
                  <a:ext uri="{0D108BD9-81ED-4DB2-BD59-A6C34878D82A}">
                    <a16:rowId xmlns:a16="http://schemas.microsoft.com/office/drawing/2014/main" val="2963481805"/>
                  </a:ext>
                </a:extLst>
              </a:tr>
            </a:tbl>
          </a:graphicData>
        </a:graphic>
      </p:graphicFrame>
      <p:sp>
        <p:nvSpPr>
          <p:cNvPr id="6" name="Oval 5">
            <a:extLst>
              <a:ext uri="{FF2B5EF4-FFF2-40B4-BE49-F238E27FC236}">
                <a16:creationId xmlns:a16="http://schemas.microsoft.com/office/drawing/2014/main" id="{738592BD-E69A-40C1-9D64-9B366B12E02E}"/>
              </a:ext>
            </a:extLst>
          </p:cNvPr>
          <p:cNvSpPr/>
          <p:nvPr/>
        </p:nvSpPr>
        <p:spPr>
          <a:xfrm>
            <a:off x="4783995" y="1623718"/>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749C59B7-EDD5-4486-B2BB-92285583FE68}"/>
              </a:ext>
            </a:extLst>
          </p:cNvPr>
          <p:cNvSpPr/>
          <p:nvPr/>
        </p:nvSpPr>
        <p:spPr>
          <a:xfrm>
            <a:off x="4793139" y="4343195"/>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23">
            <a:extLst>
              <a:ext uri="{FF2B5EF4-FFF2-40B4-BE49-F238E27FC236}">
                <a16:creationId xmlns:a16="http://schemas.microsoft.com/office/drawing/2014/main" id="{DB0619F6-286E-4836-960C-F85E80169128}"/>
              </a:ext>
            </a:extLst>
          </p:cNvPr>
          <p:cNvGrpSpPr/>
          <p:nvPr/>
        </p:nvGrpSpPr>
        <p:grpSpPr>
          <a:xfrm>
            <a:off x="103611" y="2468725"/>
            <a:ext cx="3896091" cy="1121721"/>
            <a:chOff x="84561" y="2468725"/>
            <a:chExt cx="3896091" cy="1121721"/>
          </a:xfrm>
        </p:grpSpPr>
        <p:pic>
          <p:nvPicPr>
            <p:cNvPr id="14" name="Graphic 13" descr="Sad face outline">
              <a:extLst>
                <a:ext uri="{FF2B5EF4-FFF2-40B4-BE49-F238E27FC236}">
                  <a16:creationId xmlns:a16="http://schemas.microsoft.com/office/drawing/2014/main" id="{6CC908A6-372F-45BD-A853-8147D08033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61" y="3005773"/>
              <a:ext cx="584673" cy="584673"/>
            </a:xfrm>
            <a:prstGeom prst="rect">
              <a:avLst/>
            </a:prstGeom>
          </p:spPr>
        </p:pic>
        <p:pic>
          <p:nvPicPr>
            <p:cNvPr id="16" name="Graphic 15" descr="Smiling face outline">
              <a:extLst>
                <a:ext uri="{FF2B5EF4-FFF2-40B4-BE49-F238E27FC236}">
                  <a16:creationId xmlns:a16="http://schemas.microsoft.com/office/drawing/2014/main" id="{2BEDDF21-8562-40D7-A0D8-F0974C0718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61" y="2468725"/>
              <a:ext cx="584673" cy="584673"/>
            </a:xfrm>
            <a:prstGeom prst="rect">
              <a:avLst/>
            </a:prstGeom>
          </p:spPr>
        </p:pic>
        <p:sp>
          <p:nvSpPr>
            <p:cNvPr id="17" name="TextBox 16">
              <a:extLst>
                <a:ext uri="{FF2B5EF4-FFF2-40B4-BE49-F238E27FC236}">
                  <a16:creationId xmlns:a16="http://schemas.microsoft.com/office/drawing/2014/main" id="{9AD1EBCB-BE24-4392-B196-9238E32920CB}"/>
                </a:ext>
              </a:extLst>
            </p:cNvPr>
            <p:cNvSpPr txBox="1"/>
            <p:nvPr/>
          </p:nvSpPr>
          <p:spPr>
            <a:xfrm>
              <a:off x="669234" y="2582666"/>
              <a:ext cx="3152273" cy="369332"/>
            </a:xfrm>
            <a:prstGeom prst="rect">
              <a:avLst/>
            </a:prstGeom>
            <a:noFill/>
          </p:spPr>
          <p:txBody>
            <a:bodyPr wrap="none" rtlCol="0">
              <a:spAutoFit/>
            </a:bodyPr>
            <a:lstStyle/>
            <a:p>
              <a:r>
                <a:rPr lang="en-GB" dirty="0"/>
                <a:t>Larger numbers can be stored…</a:t>
              </a:r>
            </a:p>
          </p:txBody>
        </p:sp>
        <p:sp>
          <p:nvSpPr>
            <p:cNvPr id="18" name="TextBox 17">
              <a:extLst>
                <a:ext uri="{FF2B5EF4-FFF2-40B4-BE49-F238E27FC236}">
                  <a16:creationId xmlns:a16="http://schemas.microsoft.com/office/drawing/2014/main" id="{DDE3D408-A75D-48F4-BF5F-E2FA899308AE}"/>
                </a:ext>
              </a:extLst>
            </p:cNvPr>
            <p:cNvSpPr txBox="1"/>
            <p:nvPr/>
          </p:nvSpPr>
          <p:spPr>
            <a:xfrm>
              <a:off x="669233" y="3103696"/>
              <a:ext cx="3311419" cy="369332"/>
            </a:xfrm>
            <a:prstGeom prst="rect">
              <a:avLst/>
            </a:prstGeom>
            <a:noFill/>
          </p:spPr>
          <p:txBody>
            <a:bodyPr wrap="none" rtlCol="0">
              <a:spAutoFit/>
            </a:bodyPr>
            <a:lstStyle/>
            <a:p>
              <a:r>
                <a:rPr lang="en-GB" dirty="0"/>
                <a:t>…at the cost of reduced accuracy.</a:t>
              </a:r>
            </a:p>
          </p:txBody>
        </p:sp>
      </p:grpSp>
      <p:grpSp>
        <p:nvGrpSpPr>
          <p:cNvPr id="23" name="Group 22">
            <a:extLst>
              <a:ext uri="{FF2B5EF4-FFF2-40B4-BE49-F238E27FC236}">
                <a16:creationId xmlns:a16="http://schemas.microsoft.com/office/drawing/2014/main" id="{B45DB659-8985-435B-B104-06DAD6CFA131}"/>
              </a:ext>
            </a:extLst>
          </p:cNvPr>
          <p:cNvGrpSpPr/>
          <p:nvPr/>
        </p:nvGrpSpPr>
        <p:grpSpPr>
          <a:xfrm>
            <a:off x="109341" y="5267249"/>
            <a:ext cx="5124185" cy="1121721"/>
            <a:chOff x="233166" y="5267249"/>
            <a:chExt cx="5124185" cy="1121721"/>
          </a:xfrm>
        </p:grpSpPr>
        <p:pic>
          <p:nvPicPr>
            <p:cNvPr id="19" name="Graphic 18" descr="Sad face outline">
              <a:extLst>
                <a:ext uri="{FF2B5EF4-FFF2-40B4-BE49-F238E27FC236}">
                  <a16:creationId xmlns:a16="http://schemas.microsoft.com/office/drawing/2014/main" id="{1A305966-76DF-4689-8009-E8CC1FC91A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3166" y="5804297"/>
              <a:ext cx="584673" cy="584673"/>
            </a:xfrm>
            <a:prstGeom prst="rect">
              <a:avLst/>
            </a:prstGeom>
          </p:spPr>
        </p:pic>
        <p:pic>
          <p:nvPicPr>
            <p:cNvPr id="20" name="Graphic 19" descr="Smiling face outline">
              <a:extLst>
                <a:ext uri="{FF2B5EF4-FFF2-40B4-BE49-F238E27FC236}">
                  <a16:creationId xmlns:a16="http://schemas.microsoft.com/office/drawing/2014/main" id="{36CE4C2C-7883-4B8D-8554-98ECA806C9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166" y="5267249"/>
              <a:ext cx="584673" cy="584673"/>
            </a:xfrm>
            <a:prstGeom prst="rect">
              <a:avLst/>
            </a:prstGeom>
          </p:spPr>
        </p:pic>
        <p:sp>
          <p:nvSpPr>
            <p:cNvPr id="21" name="TextBox 20">
              <a:extLst>
                <a:ext uri="{FF2B5EF4-FFF2-40B4-BE49-F238E27FC236}">
                  <a16:creationId xmlns:a16="http://schemas.microsoft.com/office/drawing/2014/main" id="{DFA41173-1D17-4E76-B9DE-EDC300DC4E4C}"/>
                </a:ext>
              </a:extLst>
            </p:cNvPr>
            <p:cNvSpPr txBox="1"/>
            <p:nvPr/>
          </p:nvSpPr>
          <p:spPr>
            <a:xfrm>
              <a:off x="817839" y="5381190"/>
              <a:ext cx="4539512" cy="369332"/>
            </a:xfrm>
            <a:prstGeom prst="rect">
              <a:avLst/>
            </a:prstGeom>
            <a:noFill/>
          </p:spPr>
          <p:txBody>
            <a:bodyPr wrap="none" rtlCol="0">
              <a:spAutoFit/>
            </a:bodyPr>
            <a:lstStyle/>
            <a:p>
              <a:r>
                <a:rPr lang="en-GB" dirty="0"/>
                <a:t>Numbers can be stored with more precision…</a:t>
              </a:r>
            </a:p>
          </p:txBody>
        </p:sp>
        <p:sp>
          <p:nvSpPr>
            <p:cNvPr id="22" name="TextBox 21">
              <a:extLst>
                <a:ext uri="{FF2B5EF4-FFF2-40B4-BE49-F238E27FC236}">
                  <a16:creationId xmlns:a16="http://schemas.microsoft.com/office/drawing/2014/main" id="{34BDE3F0-C262-46F7-9DAC-91AB3FE9BA80}"/>
                </a:ext>
              </a:extLst>
            </p:cNvPr>
            <p:cNvSpPr txBox="1"/>
            <p:nvPr/>
          </p:nvSpPr>
          <p:spPr>
            <a:xfrm>
              <a:off x="817838" y="5902220"/>
              <a:ext cx="2854884" cy="369332"/>
            </a:xfrm>
            <a:prstGeom prst="rect">
              <a:avLst/>
            </a:prstGeom>
            <a:noFill/>
          </p:spPr>
          <p:txBody>
            <a:bodyPr wrap="none" rtlCol="0">
              <a:spAutoFit/>
            </a:bodyPr>
            <a:lstStyle/>
            <a:p>
              <a:r>
                <a:rPr lang="en-GB" dirty="0"/>
                <a:t>…at the cost of reduced size.</a:t>
              </a:r>
            </a:p>
          </p:txBody>
        </p:sp>
      </p:grpSp>
    </p:spTree>
    <p:extLst>
      <p:ext uri="{BB962C8B-B14F-4D97-AF65-F5344CB8AC3E}">
        <p14:creationId xmlns:p14="http://schemas.microsoft.com/office/powerpoint/2010/main" val="188003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childTnLst>
                                </p:cTn>
                              </p:par>
                            </p:childTnLst>
                          </p:cTn>
                        </p:par>
                        <p:par>
                          <p:cTn id="15" fill="hold">
                            <p:stCondLst>
                              <p:cond delay="5000"/>
                            </p:stCondLst>
                            <p:childTnLst>
                              <p:par>
                                <p:cTn id="16" presetID="10" presetClass="entr" presetSubtype="0" fill="hold" nodeType="afterEffect">
                                  <p:stCondLst>
                                    <p:cond delay="2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2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It may not have escaped your notice that, with </a:t>
            </a:r>
            <a:r>
              <a:rPr lang="en-GB" sz="1600" b="1" dirty="0">
                <a:solidFill>
                  <a:schemeClr val="tx1"/>
                </a:solidFill>
              </a:rPr>
              <a:t>floating-point binary</a:t>
            </a:r>
            <a:r>
              <a:rPr lang="en-GB" sz="1600" dirty="0">
                <a:solidFill>
                  <a:schemeClr val="tx1"/>
                </a:solidFill>
              </a:rPr>
              <a:t>, we have introduced a new problem.</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Along with the actual number, which needs to be stored in binary, we also need to store the position of the binary point on the number line.</a:t>
            </a:r>
          </a:p>
          <a:p>
            <a:pPr marL="742950" lvl="1" indent="-285750">
              <a:buClr>
                <a:schemeClr val="tx1"/>
              </a:buClr>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63AF49FE-30C1-4314-A5D8-20253A3DBA22}"/>
              </a:ext>
            </a:extLst>
          </p:cNvPr>
          <p:cNvGraphicFramePr>
            <a:graphicFrameLocks noGrp="1"/>
          </p:cNvGraphicFramePr>
          <p:nvPr>
            <p:extLst>
              <p:ext uri="{D42A27DB-BD31-4B8C-83A1-F6EECF244321}">
                <p14:modId xmlns:p14="http://schemas.microsoft.com/office/powerpoint/2010/main" val="1265349443"/>
              </p:ext>
            </p:extLst>
          </p:nvPr>
        </p:nvGraphicFramePr>
        <p:xfrm>
          <a:off x="176565" y="1092677"/>
          <a:ext cx="8181048" cy="1383518"/>
        </p:xfrm>
        <a:graphic>
          <a:graphicData uri="http://schemas.openxmlformats.org/drawingml/2006/table">
            <a:tbl>
              <a:tblPr firstRow="1" bandRow="1">
                <a:tableStyleId>{21E4AEA4-8DFA-4A89-87EB-49C32662AFE0}</a:tableStyleId>
              </a:tblPr>
              <a:tblGrid>
                <a:gridCol w="681754">
                  <a:extLst>
                    <a:ext uri="{9D8B030D-6E8A-4147-A177-3AD203B41FA5}">
                      <a16:colId xmlns:a16="http://schemas.microsoft.com/office/drawing/2014/main" val="630306742"/>
                    </a:ext>
                  </a:extLst>
                </a:gridCol>
                <a:gridCol w="681754">
                  <a:extLst>
                    <a:ext uri="{9D8B030D-6E8A-4147-A177-3AD203B41FA5}">
                      <a16:colId xmlns:a16="http://schemas.microsoft.com/office/drawing/2014/main" val="153707555"/>
                    </a:ext>
                  </a:extLst>
                </a:gridCol>
                <a:gridCol w="681754">
                  <a:extLst>
                    <a:ext uri="{9D8B030D-6E8A-4147-A177-3AD203B41FA5}">
                      <a16:colId xmlns:a16="http://schemas.microsoft.com/office/drawing/2014/main" val="3488028593"/>
                    </a:ext>
                  </a:extLst>
                </a:gridCol>
                <a:gridCol w="681754">
                  <a:extLst>
                    <a:ext uri="{9D8B030D-6E8A-4147-A177-3AD203B41FA5}">
                      <a16:colId xmlns:a16="http://schemas.microsoft.com/office/drawing/2014/main" val="3932464074"/>
                    </a:ext>
                  </a:extLst>
                </a:gridCol>
                <a:gridCol w="681754">
                  <a:extLst>
                    <a:ext uri="{9D8B030D-6E8A-4147-A177-3AD203B41FA5}">
                      <a16:colId xmlns:a16="http://schemas.microsoft.com/office/drawing/2014/main" val="393373572"/>
                    </a:ext>
                  </a:extLst>
                </a:gridCol>
                <a:gridCol w="681754">
                  <a:extLst>
                    <a:ext uri="{9D8B030D-6E8A-4147-A177-3AD203B41FA5}">
                      <a16:colId xmlns:a16="http://schemas.microsoft.com/office/drawing/2014/main" val="2268249601"/>
                    </a:ext>
                  </a:extLst>
                </a:gridCol>
                <a:gridCol w="681754">
                  <a:extLst>
                    <a:ext uri="{9D8B030D-6E8A-4147-A177-3AD203B41FA5}">
                      <a16:colId xmlns:a16="http://schemas.microsoft.com/office/drawing/2014/main" val="895163314"/>
                    </a:ext>
                  </a:extLst>
                </a:gridCol>
                <a:gridCol w="681754">
                  <a:extLst>
                    <a:ext uri="{9D8B030D-6E8A-4147-A177-3AD203B41FA5}">
                      <a16:colId xmlns:a16="http://schemas.microsoft.com/office/drawing/2014/main" val="1263790025"/>
                    </a:ext>
                  </a:extLst>
                </a:gridCol>
                <a:gridCol w="681754">
                  <a:extLst>
                    <a:ext uri="{9D8B030D-6E8A-4147-A177-3AD203B41FA5}">
                      <a16:colId xmlns:a16="http://schemas.microsoft.com/office/drawing/2014/main" val="210054463"/>
                    </a:ext>
                  </a:extLst>
                </a:gridCol>
                <a:gridCol w="681754">
                  <a:extLst>
                    <a:ext uri="{9D8B030D-6E8A-4147-A177-3AD203B41FA5}">
                      <a16:colId xmlns:a16="http://schemas.microsoft.com/office/drawing/2014/main" val="1256505584"/>
                    </a:ext>
                  </a:extLst>
                </a:gridCol>
                <a:gridCol w="681754">
                  <a:extLst>
                    <a:ext uri="{9D8B030D-6E8A-4147-A177-3AD203B41FA5}">
                      <a16:colId xmlns:a16="http://schemas.microsoft.com/office/drawing/2014/main" val="399556833"/>
                    </a:ext>
                  </a:extLst>
                </a:gridCol>
                <a:gridCol w="681754">
                  <a:extLst>
                    <a:ext uri="{9D8B030D-6E8A-4147-A177-3AD203B41FA5}">
                      <a16:colId xmlns:a16="http://schemas.microsoft.com/office/drawing/2014/main" val="866529957"/>
                    </a:ext>
                  </a:extLst>
                </a:gridCol>
              </a:tblGrid>
              <a:tr h="633339">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r>
                        <a:rPr lang="en-GB" sz="2000" dirty="0"/>
                        <a:t>-8</a:t>
                      </a:r>
                    </a:p>
                  </a:txBody>
                  <a:tcPr anchor="ctr">
                    <a:solidFill>
                      <a:schemeClr val="accent2"/>
                    </a:solidFill>
                  </a:tcPr>
                </a:tc>
                <a:tc>
                  <a:txBody>
                    <a:bodyPr/>
                    <a:lstStyle/>
                    <a:p>
                      <a:pPr algn="ctr"/>
                      <a:r>
                        <a:rPr lang="en-GB" sz="2000" dirty="0"/>
                        <a:t>4</a:t>
                      </a:r>
                    </a:p>
                  </a:txBody>
                  <a:tcPr anchor="ctr">
                    <a:solidFill>
                      <a:schemeClr val="accent2"/>
                    </a:solidFill>
                  </a:tcPr>
                </a:tc>
                <a:tc>
                  <a:txBody>
                    <a:bodyPr/>
                    <a:lstStyle/>
                    <a:p>
                      <a:pPr algn="ctr"/>
                      <a:r>
                        <a:rPr lang="en-GB" sz="2000" dirty="0"/>
                        <a:t>2</a:t>
                      </a:r>
                    </a:p>
                  </a:txBody>
                  <a:tcPr anchor="ctr">
                    <a:solidFill>
                      <a:schemeClr val="accent2"/>
                    </a:solidFill>
                  </a:tcPr>
                </a:tc>
                <a:tc>
                  <a:txBody>
                    <a:bodyPr/>
                    <a:lstStyle/>
                    <a:p>
                      <a:pPr algn="ctr"/>
                      <a:r>
                        <a:rPr lang="en-GB" sz="2000" dirty="0"/>
                        <a:t>1</a:t>
                      </a:r>
                    </a:p>
                  </a:txBody>
                  <a:tcPr anchor="ctr">
                    <a:solidFill>
                      <a:schemeClr val="accent2"/>
                    </a:solidFill>
                  </a:tcPr>
                </a:tc>
                <a:tc>
                  <a:txBody>
                    <a:bodyPr/>
                    <a:lstStyle/>
                    <a:p>
                      <a:pPr algn="ctr"/>
                      <a:r>
                        <a:rPr lang="en-GB" sz="2000" dirty="0"/>
                        <a:t>1/2</a:t>
                      </a:r>
                    </a:p>
                  </a:txBody>
                  <a:tcPr anchor="ctr"/>
                </a:tc>
                <a:tc>
                  <a:txBody>
                    <a:bodyPr/>
                    <a:lstStyle/>
                    <a:p>
                      <a:pPr algn="ctr"/>
                      <a:r>
                        <a:rPr lang="en-GB" sz="2000" dirty="0"/>
                        <a:t>1/4</a:t>
                      </a:r>
                    </a:p>
                  </a:txBody>
                  <a:tcPr anchor="ctr"/>
                </a:tc>
                <a:tc>
                  <a:txBody>
                    <a:bodyPr/>
                    <a:lstStyle/>
                    <a:p>
                      <a:pPr algn="ctr"/>
                      <a:r>
                        <a:rPr lang="en-GB" sz="2000" dirty="0"/>
                        <a:t>1/8</a:t>
                      </a:r>
                    </a:p>
                  </a:txBody>
                  <a:tcPr anchor="ctr"/>
                </a:tc>
                <a:tc>
                  <a:txBody>
                    <a:bodyPr/>
                    <a:lstStyle/>
                    <a:p>
                      <a:pPr algn="ctr"/>
                      <a:r>
                        <a:rPr lang="en-GB" sz="2000" dirty="0"/>
                        <a:t>1/16</a:t>
                      </a:r>
                    </a:p>
                  </a:txBody>
                  <a:tcPr anchor="ctr"/>
                </a:tc>
                <a:tc>
                  <a:txBody>
                    <a:bodyPr/>
                    <a:lstStyle/>
                    <a:p>
                      <a:pPr algn="ctr"/>
                      <a:endParaRPr lang="en-GB" sz="2400" dirty="0"/>
                    </a:p>
                  </a:txBody>
                  <a:tcPr anchor="ctr">
                    <a:solidFill>
                      <a:schemeClr val="accent1"/>
                    </a:solidFill>
                  </a:tcP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extLst>
                  <a:ext uri="{0D108BD9-81ED-4DB2-BD59-A6C34878D82A}">
                    <a16:rowId xmlns:a16="http://schemas.microsoft.com/office/drawing/2014/main" val="1901301840"/>
                  </a:ext>
                </a:extLst>
              </a:tr>
              <a:tr h="633339">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solidFill>
                      <a:srgbClr val="ACB9CA"/>
                    </a:solidFill>
                  </a:tcPr>
                </a:tc>
                <a:extLst>
                  <a:ext uri="{0D108BD9-81ED-4DB2-BD59-A6C34878D82A}">
                    <a16:rowId xmlns:a16="http://schemas.microsoft.com/office/drawing/2014/main" val="2963481805"/>
                  </a:ext>
                </a:extLst>
              </a:tr>
            </a:tbl>
          </a:graphicData>
        </a:graphic>
      </p:graphicFrame>
      <p:cxnSp>
        <p:nvCxnSpPr>
          <p:cNvPr id="10" name="Straight Arrow Connector 9">
            <a:extLst>
              <a:ext uri="{FF2B5EF4-FFF2-40B4-BE49-F238E27FC236}">
                <a16:creationId xmlns:a16="http://schemas.microsoft.com/office/drawing/2014/main" id="{984BAF50-14B4-4C9B-A4D8-4C0FA362B0B4}"/>
              </a:ext>
            </a:extLst>
          </p:cNvPr>
          <p:cNvCxnSpPr/>
          <p:nvPr/>
        </p:nvCxnSpPr>
        <p:spPr>
          <a:xfrm>
            <a:off x="2219325" y="1781175"/>
            <a:ext cx="5457825" cy="0"/>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C75BAA7-2137-4F67-885A-0B456C11B5D4}"/>
              </a:ext>
            </a:extLst>
          </p:cNvPr>
          <p:cNvSpPr/>
          <p:nvPr/>
        </p:nvSpPr>
        <p:spPr>
          <a:xfrm>
            <a:off x="4795155" y="1631270"/>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Table 2">
            <a:extLst>
              <a:ext uri="{FF2B5EF4-FFF2-40B4-BE49-F238E27FC236}">
                <a16:creationId xmlns:a16="http://schemas.microsoft.com/office/drawing/2014/main" id="{7D8DECF6-7F23-4A66-82D8-AA5A453761E4}"/>
              </a:ext>
            </a:extLst>
          </p:cNvPr>
          <p:cNvGraphicFramePr>
            <a:graphicFrameLocks noGrp="1"/>
          </p:cNvGraphicFramePr>
          <p:nvPr>
            <p:extLst>
              <p:ext uri="{D42A27DB-BD31-4B8C-83A1-F6EECF244321}">
                <p14:modId xmlns:p14="http://schemas.microsoft.com/office/powerpoint/2010/main" val="870195703"/>
              </p:ext>
            </p:extLst>
          </p:nvPr>
        </p:nvGraphicFramePr>
        <p:xfrm>
          <a:off x="176565" y="2990164"/>
          <a:ext cx="8181048" cy="1407402"/>
        </p:xfrm>
        <a:graphic>
          <a:graphicData uri="http://schemas.openxmlformats.org/drawingml/2006/table">
            <a:tbl>
              <a:tblPr firstRow="1" bandRow="1">
                <a:tableStyleId>{21E4AEA4-8DFA-4A89-87EB-49C32662AFE0}</a:tableStyleId>
              </a:tblPr>
              <a:tblGrid>
                <a:gridCol w="681754">
                  <a:extLst>
                    <a:ext uri="{9D8B030D-6E8A-4147-A177-3AD203B41FA5}">
                      <a16:colId xmlns:a16="http://schemas.microsoft.com/office/drawing/2014/main" val="630306742"/>
                    </a:ext>
                  </a:extLst>
                </a:gridCol>
                <a:gridCol w="681754">
                  <a:extLst>
                    <a:ext uri="{9D8B030D-6E8A-4147-A177-3AD203B41FA5}">
                      <a16:colId xmlns:a16="http://schemas.microsoft.com/office/drawing/2014/main" val="153707555"/>
                    </a:ext>
                  </a:extLst>
                </a:gridCol>
                <a:gridCol w="681754">
                  <a:extLst>
                    <a:ext uri="{9D8B030D-6E8A-4147-A177-3AD203B41FA5}">
                      <a16:colId xmlns:a16="http://schemas.microsoft.com/office/drawing/2014/main" val="3488028593"/>
                    </a:ext>
                  </a:extLst>
                </a:gridCol>
                <a:gridCol w="681754">
                  <a:extLst>
                    <a:ext uri="{9D8B030D-6E8A-4147-A177-3AD203B41FA5}">
                      <a16:colId xmlns:a16="http://schemas.microsoft.com/office/drawing/2014/main" val="3932464074"/>
                    </a:ext>
                  </a:extLst>
                </a:gridCol>
                <a:gridCol w="681754">
                  <a:extLst>
                    <a:ext uri="{9D8B030D-6E8A-4147-A177-3AD203B41FA5}">
                      <a16:colId xmlns:a16="http://schemas.microsoft.com/office/drawing/2014/main" val="393373572"/>
                    </a:ext>
                  </a:extLst>
                </a:gridCol>
                <a:gridCol w="681754">
                  <a:extLst>
                    <a:ext uri="{9D8B030D-6E8A-4147-A177-3AD203B41FA5}">
                      <a16:colId xmlns:a16="http://schemas.microsoft.com/office/drawing/2014/main" val="2268249601"/>
                    </a:ext>
                  </a:extLst>
                </a:gridCol>
                <a:gridCol w="681754">
                  <a:extLst>
                    <a:ext uri="{9D8B030D-6E8A-4147-A177-3AD203B41FA5}">
                      <a16:colId xmlns:a16="http://schemas.microsoft.com/office/drawing/2014/main" val="895163314"/>
                    </a:ext>
                  </a:extLst>
                </a:gridCol>
                <a:gridCol w="681754">
                  <a:extLst>
                    <a:ext uri="{9D8B030D-6E8A-4147-A177-3AD203B41FA5}">
                      <a16:colId xmlns:a16="http://schemas.microsoft.com/office/drawing/2014/main" val="1263790025"/>
                    </a:ext>
                  </a:extLst>
                </a:gridCol>
                <a:gridCol w="681754">
                  <a:extLst>
                    <a:ext uri="{9D8B030D-6E8A-4147-A177-3AD203B41FA5}">
                      <a16:colId xmlns:a16="http://schemas.microsoft.com/office/drawing/2014/main" val="210054463"/>
                    </a:ext>
                  </a:extLst>
                </a:gridCol>
                <a:gridCol w="681754">
                  <a:extLst>
                    <a:ext uri="{9D8B030D-6E8A-4147-A177-3AD203B41FA5}">
                      <a16:colId xmlns:a16="http://schemas.microsoft.com/office/drawing/2014/main" val="1256505584"/>
                    </a:ext>
                  </a:extLst>
                </a:gridCol>
                <a:gridCol w="681754">
                  <a:extLst>
                    <a:ext uri="{9D8B030D-6E8A-4147-A177-3AD203B41FA5}">
                      <a16:colId xmlns:a16="http://schemas.microsoft.com/office/drawing/2014/main" val="399556833"/>
                    </a:ext>
                  </a:extLst>
                </a:gridCol>
                <a:gridCol w="681754">
                  <a:extLst>
                    <a:ext uri="{9D8B030D-6E8A-4147-A177-3AD203B41FA5}">
                      <a16:colId xmlns:a16="http://schemas.microsoft.com/office/drawing/2014/main" val="866529957"/>
                    </a:ext>
                  </a:extLst>
                </a:gridCol>
              </a:tblGrid>
              <a:tr h="645281">
                <a:tc>
                  <a:txBody>
                    <a:bodyPr/>
                    <a:lstStyle/>
                    <a:p>
                      <a:pPr algn="ctr"/>
                      <a:r>
                        <a:rPr lang="en-GB" sz="2000" dirty="0"/>
                        <a:t>-64</a:t>
                      </a:r>
                    </a:p>
                  </a:txBody>
                  <a:tcPr anchor="ctr">
                    <a:solidFill>
                      <a:schemeClr val="accent2"/>
                    </a:solidFill>
                  </a:tcPr>
                </a:tc>
                <a:tc>
                  <a:txBody>
                    <a:bodyPr/>
                    <a:lstStyle/>
                    <a:p>
                      <a:pPr algn="ctr"/>
                      <a:r>
                        <a:rPr lang="en-GB" sz="2000" dirty="0"/>
                        <a:t>32</a:t>
                      </a:r>
                    </a:p>
                  </a:txBody>
                  <a:tcPr anchor="ctr"/>
                </a:tc>
                <a:tc>
                  <a:txBody>
                    <a:bodyPr/>
                    <a:lstStyle/>
                    <a:p>
                      <a:pPr algn="ctr"/>
                      <a:r>
                        <a:rPr lang="en-GB" sz="2000" dirty="0"/>
                        <a:t>16</a:t>
                      </a:r>
                    </a:p>
                  </a:txBody>
                  <a:tcPr anchor="ctr">
                    <a:solidFill>
                      <a:schemeClr val="accent2"/>
                    </a:solidFill>
                  </a:tcPr>
                </a:tc>
                <a:tc>
                  <a:txBody>
                    <a:bodyPr/>
                    <a:lstStyle/>
                    <a:p>
                      <a:pPr algn="ctr"/>
                      <a:r>
                        <a:rPr lang="en-GB" sz="2000" dirty="0"/>
                        <a:t>8</a:t>
                      </a:r>
                    </a:p>
                  </a:txBody>
                  <a:tcPr anchor="ctr">
                    <a:solidFill>
                      <a:schemeClr val="accent2"/>
                    </a:solidFill>
                  </a:tcPr>
                </a:tc>
                <a:tc>
                  <a:txBody>
                    <a:bodyPr/>
                    <a:lstStyle/>
                    <a:p>
                      <a:pPr algn="ctr"/>
                      <a:r>
                        <a:rPr lang="en-GB" sz="2000" dirty="0"/>
                        <a:t>4</a:t>
                      </a:r>
                    </a:p>
                  </a:txBody>
                  <a:tcPr anchor="ctr">
                    <a:solidFill>
                      <a:schemeClr val="accent2"/>
                    </a:solidFill>
                  </a:tcPr>
                </a:tc>
                <a:tc>
                  <a:txBody>
                    <a:bodyPr/>
                    <a:lstStyle/>
                    <a:p>
                      <a:pPr algn="ctr"/>
                      <a:r>
                        <a:rPr lang="en-GB" sz="2000" dirty="0"/>
                        <a:t>2</a:t>
                      </a:r>
                    </a:p>
                  </a:txBody>
                  <a:tcPr anchor="ctr">
                    <a:solidFill>
                      <a:schemeClr val="accent2"/>
                    </a:solidFill>
                  </a:tcPr>
                </a:tc>
                <a:tc>
                  <a:txBody>
                    <a:bodyPr/>
                    <a:lstStyle/>
                    <a:p>
                      <a:pPr algn="ctr"/>
                      <a:r>
                        <a:rPr lang="en-GB" sz="2000" dirty="0"/>
                        <a:t>1</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1/2</a:t>
                      </a:r>
                    </a:p>
                  </a:txBody>
                  <a:tcPr anchor="ct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extLst>
                  <a:ext uri="{0D108BD9-81ED-4DB2-BD59-A6C34878D82A}">
                    <a16:rowId xmlns:a16="http://schemas.microsoft.com/office/drawing/2014/main" val="1901301840"/>
                  </a:ext>
                </a:extLst>
              </a:tr>
              <a:tr h="645281">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extLst>
                  <a:ext uri="{0D108BD9-81ED-4DB2-BD59-A6C34878D82A}">
                    <a16:rowId xmlns:a16="http://schemas.microsoft.com/office/drawing/2014/main" val="2963481805"/>
                  </a:ext>
                </a:extLst>
              </a:tr>
            </a:tbl>
          </a:graphicData>
        </a:graphic>
      </p:graphicFrame>
      <p:graphicFrame>
        <p:nvGraphicFramePr>
          <p:cNvPr id="7" name="Table 2">
            <a:extLst>
              <a:ext uri="{FF2B5EF4-FFF2-40B4-BE49-F238E27FC236}">
                <a16:creationId xmlns:a16="http://schemas.microsoft.com/office/drawing/2014/main" id="{D4B107A7-5F30-4862-BD5D-E5D635634C0D}"/>
              </a:ext>
            </a:extLst>
          </p:cNvPr>
          <p:cNvGraphicFramePr>
            <a:graphicFrameLocks noGrp="1"/>
          </p:cNvGraphicFramePr>
          <p:nvPr>
            <p:extLst>
              <p:ext uri="{D42A27DB-BD31-4B8C-83A1-F6EECF244321}">
                <p14:modId xmlns:p14="http://schemas.microsoft.com/office/powerpoint/2010/main" val="2010832705"/>
              </p:ext>
            </p:extLst>
          </p:nvPr>
        </p:nvGraphicFramePr>
        <p:xfrm>
          <a:off x="176565" y="4970187"/>
          <a:ext cx="8181048" cy="1429680"/>
        </p:xfrm>
        <a:graphic>
          <a:graphicData uri="http://schemas.openxmlformats.org/drawingml/2006/table">
            <a:tbl>
              <a:tblPr firstRow="1" bandRow="1">
                <a:tableStyleId>{21E4AEA4-8DFA-4A89-87EB-49C32662AFE0}</a:tableStyleId>
              </a:tblPr>
              <a:tblGrid>
                <a:gridCol w="681754">
                  <a:extLst>
                    <a:ext uri="{9D8B030D-6E8A-4147-A177-3AD203B41FA5}">
                      <a16:colId xmlns:a16="http://schemas.microsoft.com/office/drawing/2014/main" val="630306742"/>
                    </a:ext>
                  </a:extLst>
                </a:gridCol>
                <a:gridCol w="681754">
                  <a:extLst>
                    <a:ext uri="{9D8B030D-6E8A-4147-A177-3AD203B41FA5}">
                      <a16:colId xmlns:a16="http://schemas.microsoft.com/office/drawing/2014/main" val="153707555"/>
                    </a:ext>
                  </a:extLst>
                </a:gridCol>
                <a:gridCol w="681754">
                  <a:extLst>
                    <a:ext uri="{9D8B030D-6E8A-4147-A177-3AD203B41FA5}">
                      <a16:colId xmlns:a16="http://schemas.microsoft.com/office/drawing/2014/main" val="3488028593"/>
                    </a:ext>
                  </a:extLst>
                </a:gridCol>
                <a:gridCol w="681754">
                  <a:extLst>
                    <a:ext uri="{9D8B030D-6E8A-4147-A177-3AD203B41FA5}">
                      <a16:colId xmlns:a16="http://schemas.microsoft.com/office/drawing/2014/main" val="3932464074"/>
                    </a:ext>
                  </a:extLst>
                </a:gridCol>
                <a:gridCol w="681754">
                  <a:extLst>
                    <a:ext uri="{9D8B030D-6E8A-4147-A177-3AD203B41FA5}">
                      <a16:colId xmlns:a16="http://schemas.microsoft.com/office/drawing/2014/main" val="393373572"/>
                    </a:ext>
                  </a:extLst>
                </a:gridCol>
                <a:gridCol w="681754">
                  <a:extLst>
                    <a:ext uri="{9D8B030D-6E8A-4147-A177-3AD203B41FA5}">
                      <a16:colId xmlns:a16="http://schemas.microsoft.com/office/drawing/2014/main" val="2268249601"/>
                    </a:ext>
                  </a:extLst>
                </a:gridCol>
                <a:gridCol w="681754">
                  <a:extLst>
                    <a:ext uri="{9D8B030D-6E8A-4147-A177-3AD203B41FA5}">
                      <a16:colId xmlns:a16="http://schemas.microsoft.com/office/drawing/2014/main" val="895163314"/>
                    </a:ext>
                  </a:extLst>
                </a:gridCol>
                <a:gridCol w="681754">
                  <a:extLst>
                    <a:ext uri="{9D8B030D-6E8A-4147-A177-3AD203B41FA5}">
                      <a16:colId xmlns:a16="http://schemas.microsoft.com/office/drawing/2014/main" val="1263790025"/>
                    </a:ext>
                  </a:extLst>
                </a:gridCol>
                <a:gridCol w="681754">
                  <a:extLst>
                    <a:ext uri="{9D8B030D-6E8A-4147-A177-3AD203B41FA5}">
                      <a16:colId xmlns:a16="http://schemas.microsoft.com/office/drawing/2014/main" val="210054463"/>
                    </a:ext>
                  </a:extLst>
                </a:gridCol>
                <a:gridCol w="681754">
                  <a:extLst>
                    <a:ext uri="{9D8B030D-6E8A-4147-A177-3AD203B41FA5}">
                      <a16:colId xmlns:a16="http://schemas.microsoft.com/office/drawing/2014/main" val="1256505584"/>
                    </a:ext>
                  </a:extLst>
                </a:gridCol>
                <a:gridCol w="681754">
                  <a:extLst>
                    <a:ext uri="{9D8B030D-6E8A-4147-A177-3AD203B41FA5}">
                      <a16:colId xmlns:a16="http://schemas.microsoft.com/office/drawing/2014/main" val="399556833"/>
                    </a:ext>
                  </a:extLst>
                </a:gridCol>
                <a:gridCol w="681754">
                  <a:extLst>
                    <a:ext uri="{9D8B030D-6E8A-4147-A177-3AD203B41FA5}">
                      <a16:colId xmlns:a16="http://schemas.microsoft.com/office/drawing/2014/main" val="866529957"/>
                    </a:ext>
                  </a:extLst>
                </a:gridCol>
              </a:tblGrid>
              <a:tr h="656420">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endParaRPr lang="en-GB" sz="2400" dirty="0"/>
                    </a:p>
                  </a:txBody>
                  <a:tcPr anchor="ctr">
                    <a:solidFill>
                      <a:schemeClr val="accent1"/>
                    </a:solidFill>
                  </a:tcPr>
                </a:tc>
                <a:tc>
                  <a:txBody>
                    <a:bodyPr/>
                    <a:lstStyle/>
                    <a:p>
                      <a:pPr algn="ctr"/>
                      <a:r>
                        <a:rPr lang="en-GB" sz="2000" dirty="0"/>
                        <a:t>-4</a:t>
                      </a:r>
                    </a:p>
                  </a:txBody>
                  <a:tcPr anchor="ctr">
                    <a:solidFill>
                      <a:schemeClr val="accent2"/>
                    </a:solidFill>
                  </a:tcPr>
                </a:tc>
                <a:tc>
                  <a:txBody>
                    <a:bodyPr/>
                    <a:lstStyle/>
                    <a:p>
                      <a:pPr algn="ctr"/>
                      <a:r>
                        <a:rPr lang="en-GB" sz="2000" dirty="0"/>
                        <a:t>2</a:t>
                      </a:r>
                    </a:p>
                  </a:txBody>
                  <a:tcPr anchor="ctr">
                    <a:solidFill>
                      <a:schemeClr val="accent2"/>
                    </a:solidFill>
                  </a:tcPr>
                </a:tc>
                <a:tc>
                  <a:txBody>
                    <a:bodyPr/>
                    <a:lstStyle/>
                    <a:p>
                      <a:pPr algn="ctr"/>
                      <a:r>
                        <a:rPr lang="en-GB" sz="2000" dirty="0"/>
                        <a:t>1</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1/2</a:t>
                      </a:r>
                    </a:p>
                  </a:txBody>
                  <a:tcPr anchor="ctr"/>
                </a:tc>
                <a:tc>
                  <a:txBody>
                    <a:bodyPr/>
                    <a:lstStyle/>
                    <a:p>
                      <a:pPr algn="ctr"/>
                      <a:r>
                        <a:rPr lang="en-GB" sz="2000" dirty="0"/>
                        <a:t>1/4</a:t>
                      </a:r>
                    </a:p>
                  </a:txBody>
                  <a:tcPr anchor="ctr"/>
                </a:tc>
                <a:tc>
                  <a:txBody>
                    <a:bodyPr/>
                    <a:lstStyle/>
                    <a:p>
                      <a:pPr algn="ctr"/>
                      <a:r>
                        <a:rPr lang="en-GB" sz="2000" dirty="0"/>
                        <a:t>1/8</a:t>
                      </a:r>
                    </a:p>
                  </a:txBody>
                  <a:tcPr anchor="ctr"/>
                </a:tc>
                <a:tc>
                  <a:txBody>
                    <a:bodyPr/>
                    <a:lstStyle/>
                    <a:p>
                      <a:pPr algn="ctr"/>
                      <a:r>
                        <a:rPr lang="en-GB" sz="2000" dirty="0"/>
                        <a:t>1/16</a:t>
                      </a:r>
                    </a:p>
                  </a:txBody>
                  <a:tcPr anchor="ctr"/>
                </a:tc>
                <a:tc>
                  <a:txBody>
                    <a:bodyPr/>
                    <a:lstStyle/>
                    <a:p>
                      <a:pPr algn="ctr"/>
                      <a:r>
                        <a:rPr lang="en-GB" sz="2000" dirty="0"/>
                        <a:t>1/32</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tc>
                  <a:txBody>
                    <a:bodyPr/>
                    <a:lstStyle/>
                    <a:p>
                      <a:pPr algn="ctr"/>
                      <a:endParaRPr lang="en-GB" sz="100" dirty="0"/>
                    </a:p>
                  </a:txBody>
                  <a:tcPr>
                    <a:solidFill>
                      <a:schemeClr val="bg1"/>
                    </a:solidFill>
                  </a:tcPr>
                </a:tc>
                <a:extLst>
                  <a:ext uri="{0D108BD9-81ED-4DB2-BD59-A6C34878D82A}">
                    <a16:rowId xmlns:a16="http://schemas.microsoft.com/office/drawing/2014/main" val="1901301840"/>
                  </a:ext>
                </a:extLst>
              </a:tr>
              <a:tr h="656420">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ACB9CA"/>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tc>
                <a:extLst>
                  <a:ext uri="{0D108BD9-81ED-4DB2-BD59-A6C34878D82A}">
                    <a16:rowId xmlns:a16="http://schemas.microsoft.com/office/drawing/2014/main" val="2963481805"/>
                  </a:ext>
                </a:extLst>
              </a:tr>
            </a:tbl>
          </a:graphicData>
        </a:graphic>
      </p:graphicFrame>
      <p:cxnSp>
        <p:nvCxnSpPr>
          <p:cNvPr id="12" name="Straight Arrow Connector 11">
            <a:extLst>
              <a:ext uri="{FF2B5EF4-FFF2-40B4-BE49-F238E27FC236}">
                <a16:creationId xmlns:a16="http://schemas.microsoft.com/office/drawing/2014/main" id="{BD2EF7DB-2E60-4421-BC5F-900E9B1E8662}"/>
              </a:ext>
            </a:extLst>
          </p:cNvPr>
          <p:cNvCxnSpPr/>
          <p:nvPr/>
        </p:nvCxnSpPr>
        <p:spPr>
          <a:xfrm>
            <a:off x="176565" y="3686175"/>
            <a:ext cx="5457825" cy="0"/>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C84D444-C4A1-484E-B0A3-D2FD66F668F4}"/>
              </a:ext>
            </a:extLst>
          </p:cNvPr>
          <p:cNvCxnSpPr/>
          <p:nvPr/>
        </p:nvCxnSpPr>
        <p:spPr>
          <a:xfrm>
            <a:off x="2899788" y="5676900"/>
            <a:ext cx="5457825" cy="0"/>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AF451FD-BAAE-4C07-BD8E-C9E2A4E99633}"/>
              </a:ext>
            </a:extLst>
          </p:cNvPr>
          <p:cNvSpPr/>
          <p:nvPr/>
        </p:nvSpPr>
        <p:spPr>
          <a:xfrm>
            <a:off x="4783995" y="353790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15D8835-7E09-4CA8-AA86-B7C0B5F79B32}"/>
              </a:ext>
            </a:extLst>
          </p:cNvPr>
          <p:cNvSpPr/>
          <p:nvPr/>
        </p:nvSpPr>
        <p:spPr>
          <a:xfrm>
            <a:off x="4793139" y="5508780"/>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581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300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par>
                                <p:cTn id="8" presetID="26" presetClass="emph" presetSubtype="0" fill="hold" grpId="0" nodeType="withEffect">
                                  <p:stCondLst>
                                    <p:cond delay="3000"/>
                                  </p:stCondLst>
                                  <p:childTnLst>
                                    <p:animEffect transition="out" filter="fade">
                                      <p:cBhvr>
                                        <p:cTn id="9" dur="2000" tmFilter="0, 0; .2, .5; .8, .5; 1, 0"/>
                                        <p:tgtEl>
                                          <p:spTgt spid="8"/>
                                        </p:tgtEl>
                                      </p:cBhvr>
                                    </p:animEffect>
                                    <p:animScale>
                                      <p:cBhvr>
                                        <p:cTn id="10" dur="1000" autoRev="1" fill="hold"/>
                                        <p:tgtEl>
                                          <p:spTgt spid="8"/>
                                        </p:tgtEl>
                                      </p:cBhvr>
                                      <p:by x="105000" y="105000"/>
                                    </p:animScale>
                                  </p:childTnLst>
                                </p:cTn>
                              </p:par>
                              <p:par>
                                <p:cTn id="11" presetID="26" presetClass="emph" presetSubtype="0" fill="hold" grpId="0" nodeType="withEffect">
                                  <p:stCondLst>
                                    <p:cond delay="3000"/>
                                  </p:stCondLst>
                                  <p:childTnLst>
                                    <p:animEffect transition="out" filter="fade">
                                      <p:cBhvr>
                                        <p:cTn id="12" dur="2000" tmFilter="0, 0; .2, .5; .8, .5; 1, 0"/>
                                        <p:tgtEl>
                                          <p:spTgt spid="9"/>
                                        </p:tgtEl>
                                      </p:cBhvr>
                                    </p:animEffect>
                                    <p:animScale>
                                      <p:cBhvr>
                                        <p:cTn id="13" dur="1000" autoRev="1" fill="hold"/>
                                        <p:tgtEl>
                                          <p:spTgt spid="9"/>
                                        </p:tgtEl>
                                      </p:cBhvr>
                                      <p:by x="105000" y="105000"/>
                                    </p:animScale>
                                  </p:childTnLst>
                                </p:cTn>
                              </p:par>
                              <p:par>
                                <p:cTn id="14" presetID="27" presetClass="emph" presetSubtype="0" fill="remove" grpId="1" nodeType="withEffect">
                                  <p:stCondLst>
                                    <p:cond delay="3000"/>
                                  </p:stCondLst>
                                  <p:childTnLst>
                                    <p:animClr clrSpc="rgb" dir="cw">
                                      <p:cBhvr override="childStyle">
                                        <p:cTn id="15" dur="1000" autoRev="1" fill="remove"/>
                                        <p:tgtEl>
                                          <p:spTgt spid="5"/>
                                        </p:tgtEl>
                                        <p:attrNameLst>
                                          <p:attrName>style.color</p:attrName>
                                        </p:attrNameLst>
                                      </p:cBhvr>
                                      <p:to>
                                        <a:srgbClr val="C00000"/>
                                      </p:to>
                                    </p:animClr>
                                    <p:animClr clrSpc="rgb" dir="cw">
                                      <p:cBhvr>
                                        <p:cTn id="16" dur="1000" autoRev="1" fill="remove"/>
                                        <p:tgtEl>
                                          <p:spTgt spid="5"/>
                                        </p:tgtEl>
                                        <p:attrNameLst>
                                          <p:attrName>fillcolor</p:attrName>
                                        </p:attrNameLst>
                                      </p:cBhvr>
                                      <p:to>
                                        <a:srgbClr val="C00000"/>
                                      </p:to>
                                    </p:animClr>
                                    <p:set>
                                      <p:cBhvr>
                                        <p:cTn id="17" dur="1000" autoRev="1" fill="remove"/>
                                        <p:tgtEl>
                                          <p:spTgt spid="5"/>
                                        </p:tgtEl>
                                        <p:attrNameLst>
                                          <p:attrName>fill.type</p:attrName>
                                        </p:attrNameLst>
                                      </p:cBhvr>
                                      <p:to>
                                        <p:strVal val="solid"/>
                                      </p:to>
                                    </p:set>
                                    <p:set>
                                      <p:cBhvr>
                                        <p:cTn id="18" dur="1000" autoRev="1" fill="remove"/>
                                        <p:tgtEl>
                                          <p:spTgt spid="5"/>
                                        </p:tgtEl>
                                        <p:attrNameLst>
                                          <p:attrName>fill.on</p:attrName>
                                        </p:attrNameLst>
                                      </p:cBhvr>
                                      <p:to>
                                        <p:strVal val="true"/>
                                      </p:to>
                                    </p:set>
                                  </p:childTnLst>
                                </p:cTn>
                              </p:par>
                              <p:par>
                                <p:cTn id="19" presetID="27" presetClass="emph" presetSubtype="0" fill="remove" grpId="1" nodeType="withEffect">
                                  <p:stCondLst>
                                    <p:cond delay="3000"/>
                                  </p:stCondLst>
                                  <p:childTnLst>
                                    <p:animClr clrSpc="rgb" dir="cw">
                                      <p:cBhvr override="childStyle">
                                        <p:cTn id="20" dur="1000" autoRev="1" fill="remove"/>
                                        <p:tgtEl>
                                          <p:spTgt spid="8"/>
                                        </p:tgtEl>
                                        <p:attrNameLst>
                                          <p:attrName>style.color</p:attrName>
                                        </p:attrNameLst>
                                      </p:cBhvr>
                                      <p:to>
                                        <a:srgbClr val="C00000"/>
                                      </p:to>
                                    </p:animClr>
                                    <p:animClr clrSpc="rgb" dir="cw">
                                      <p:cBhvr>
                                        <p:cTn id="21" dur="1000" autoRev="1" fill="remove"/>
                                        <p:tgtEl>
                                          <p:spTgt spid="8"/>
                                        </p:tgtEl>
                                        <p:attrNameLst>
                                          <p:attrName>fillcolor</p:attrName>
                                        </p:attrNameLst>
                                      </p:cBhvr>
                                      <p:to>
                                        <a:srgbClr val="C00000"/>
                                      </p:to>
                                    </p:animClr>
                                    <p:set>
                                      <p:cBhvr>
                                        <p:cTn id="22" dur="1000" autoRev="1" fill="remove"/>
                                        <p:tgtEl>
                                          <p:spTgt spid="8"/>
                                        </p:tgtEl>
                                        <p:attrNameLst>
                                          <p:attrName>fill.type</p:attrName>
                                        </p:attrNameLst>
                                      </p:cBhvr>
                                      <p:to>
                                        <p:strVal val="solid"/>
                                      </p:to>
                                    </p:set>
                                    <p:set>
                                      <p:cBhvr>
                                        <p:cTn id="23" dur="1000" autoRev="1" fill="remove"/>
                                        <p:tgtEl>
                                          <p:spTgt spid="8"/>
                                        </p:tgtEl>
                                        <p:attrNameLst>
                                          <p:attrName>fill.on</p:attrName>
                                        </p:attrNameLst>
                                      </p:cBhvr>
                                      <p:to>
                                        <p:strVal val="true"/>
                                      </p:to>
                                    </p:set>
                                  </p:childTnLst>
                                </p:cTn>
                              </p:par>
                              <p:par>
                                <p:cTn id="24" presetID="27" presetClass="emph" presetSubtype="0" fill="remove" grpId="1" nodeType="withEffect">
                                  <p:stCondLst>
                                    <p:cond delay="3000"/>
                                  </p:stCondLst>
                                  <p:childTnLst>
                                    <p:animClr clrSpc="rgb" dir="cw">
                                      <p:cBhvr override="childStyle">
                                        <p:cTn id="25" dur="1000" autoRev="1" fill="remove"/>
                                        <p:tgtEl>
                                          <p:spTgt spid="9"/>
                                        </p:tgtEl>
                                        <p:attrNameLst>
                                          <p:attrName>style.color</p:attrName>
                                        </p:attrNameLst>
                                      </p:cBhvr>
                                      <p:to>
                                        <a:srgbClr val="C00000"/>
                                      </p:to>
                                    </p:animClr>
                                    <p:animClr clrSpc="rgb" dir="cw">
                                      <p:cBhvr>
                                        <p:cTn id="26" dur="1000" autoRev="1" fill="remove"/>
                                        <p:tgtEl>
                                          <p:spTgt spid="9"/>
                                        </p:tgtEl>
                                        <p:attrNameLst>
                                          <p:attrName>fillcolor</p:attrName>
                                        </p:attrNameLst>
                                      </p:cBhvr>
                                      <p:to>
                                        <a:srgbClr val="C00000"/>
                                      </p:to>
                                    </p:animClr>
                                    <p:set>
                                      <p:cBhvr>
                                        <p:cTn id="27" dur="1000" autoRev="1" fill="remove"/>
                                        <p:tgtEl>
                                          <p:spTgt spid="9"/>
                                        </p:tgtEl>
                                        <p:attrNameLst>
                                          <p:attrName>fill.type</p:attrName>
                                        </p:attrNameLst>
                                      </p:cBhvr>
                                      <p:to>
                                        <p:strVal val="solid"/>
                                      </p:to>
                                    </p:set>
                                    <p:set>
                                      <p:cBhvr>
                                        <p:cTn id="28" dur="1000" autoRev="1" fill="remove"/>
                                        <p:tgtEl>
                                          <p:spTgt spid="9"/>
                                        </p:tgtEl>
                                        <p:attrNameLst>
                                          <p:attrName>fill.on</p:attrName>
                                        </p:attrNameLst>
                                      </p:cBhvr>
                                      <p:to>
                                        <p:strVal val="true"/>
                                      </p:to>
                                    </p:set>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Look at this 8-bit </a:t>
            </a:r>
            <a:r>
              <a:rPr lang="en-GB" sz="1600" b="1" dirty="0">
                <a:solidFill>
                  <a:schemeClr val="tx1"/>
                </a:solidFill>
              </a:rPr>
              <a:t>binary</a:t>
            </a:r>
            <a:r>
              <a:rPr lang="en-GB" sz="1600" dirty="0">
                <a:solidFill>
                  <a:schemeClr val="tx1"/>
                </a:solidFill>
              </a:rPr>
              <a:t> number line. Note how the place values double as we move right to left.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Unlike unsigned binary, with </a:t>
            </a:r>
            <a:r>
              <a:rPr lang="en-GB" sz="1600" b="1" dirty="0">
                <a:solidFill>
                  <a:schemeClr val="tx1"/>
                </a:solidFill>
              </a:rPr>
              <a:t>two’s complement</a:t>
            </a:r>
            <a:r>
              <a:rPr lang="en-GB" sz="1600" dirty="0">
                <a:solidFill>
                  <a:schemeClr val="tx1"/>
                </a:solidFill>
              </a:rPr>
              <a:t>, the left-most bit </a:t>
            </a:r>
            <a:r>
              <a:rPr lang="en-GB" sz="1600" b="1" dirty="0">
                <a:solidFill>
                  <a:schemeClr val="tx1"/>
                </a:solidFill>
              </a:rPr>
              <a:t>(most significant bit </a:t>
            </a:r>
            <a:r>
              <a:rPr lang="en-GB" sz="1600" dirty="0">
                <a:solidFill>
                  <a:schemeClr val="tx1"/>
                </a:solidFill>
              </a:rPr>
              <a:t>or</a:t>
            </a:r>
            <a:r>
              <a:rPr lang="en-GB" sz="1600" b="1" dirty="0">
                <a:solidFill>
                  <a:schemeClr val="tx1"/>
                </a:solidFill>
              </a:rPr>
              <a:t> MSB</a:t>
            </a:r>
            <a:r>
              <a:rPr lang="en-GB" sz="1600" dirty="0">
                <a:solidFill>
                  <a:schemeClr val="tx1"/>
                </a:solidFill>
              </a:rPr>
              <a:t>) always represents a negative number.</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5401275"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Recap – Storing binary integers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A16EBEB8-9DF3-4CA2-9A61-9AAC15DD2D00}"/>
              </a:ext>
            </a:extLst>
          </p:cNvPr>
          <p:cNvGraphicFramePr>
            <a:graphicFrameLocks noGrp="1"/>
          </p:cNvGraphicFramePr>
          <p:nvPr>
            <p:extLst>
              <p:ext uri="{D42A27DB-BD31-4B8C-83A1-F6EECF244321}">
                <p14:modId xmlns:p14="http://schemas.microsoft.com/office/powerpoint/2010/main" val="4027422539"/>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-128</a:t>
                      </a:r>
                    </a:p>
                  </a:txBody>
                  <a:tcPr anchor="ctr">
                    <a:solidFill>
                      <a:schemeClr val="accent4"/>
                    </a:solidFill>
                  </a:tcPr>
                </a:tc>
                <a:tc>
                  <a:txBody>
                    <a:bodyPr/>
                    <a:lstStyle/>
                    <a:p>
                      <a:pPr algn="ctr"/>
                      <a:r>
                        <a:rPr lang="en-GB" sz="2400" dirty="0"/>
                        <a:t>64</a:t>
                      </a:r>
                    </a:p>
                  </a:txBody>
                  <a:tcPr anchor="ctr"/>
                </a:tc>
                <a:tc>
                  <a:txBody>
                    <a:bodyPr/>
                    <a:lstStyle/>
                    <a:p>
                      <a:pPr algn="ctr"/>
                      <a:r>
                        <a:rPr lang="en-GB" sz="2400" dirty="0"/>
                        <a:t>32</a:t>
                      </a:r>
                    </a:p>
                  </a:txBody>
                  <a:tcPr anchor="ctr"/>
                </a:tc>
                <a:tc>
                  <a:txBody>
                    <a:bodyPr/>
                    <a:lstStyle/>
                    <a:p>
                      <a:pPr algn="ctr"/>
                      <a:r>
                        <a:rPr lang="en-GB" sz="2400" dirty="0"/>
                        <a:t>16</a:t>
                      </a:r>
                    </a:p>
                  </a:txBody>
                  <a:tcPr anchor="ctr"/>
                </a:tc>
                <a:tc>
                  <a:txBody>
                    <a:bodyPr/>
                    <a:lstStyle/>
                    <a:p>
                      <a:pPr algn="ctr"/>
                      <a:r>
                        <a:rPr lang="en-GB" sz="2400" dirty="0"/>
                        <a:t>8</a:t>
                      </a:r>
                    </a:p>
                  </a:txBody>
                  <a:tcPr anchor="ctr"/>
                </a:tc>
                <a:tc>
                  <a:txBody>
                    <a:bodyPr/>
                    <a:lstStyle/>
                    <a:p>
                      <a:pPr algn="ctr"/>
                      <a:r>
                        <a:rPr lang="en-GB" sz="2400" dirty="0"/>
                        <a:t>4</a:t>
                      </a:r>
                    </a:p>
                  </a:txBody>
                  <a:tcPr anchor="ctr"/>
                </a:tc>
                <a:tc>
                  <a:txBody>
                    <a:bodyPr/>
                    <a:lstStyle/>
                    <a:p>
                      <a:pPr algn="ctr"/>
                      <a:r>
                        <a:rPr lang="en-GB" sz="2400" dirty="0"/>
                        <a:t>2</a:t>
                      </a:r>
                    </a:p>
                  </a:txBody>
                  <a:tcPr anchor="ctr"/>
                </a:tc>
                <a:tc>
                  <a:txBody>
                    <a:bodyPr/>
                    <a:lstStyle/>
                    <a:p>
                      <a:pPr algn="ctr"/>
                      <a:r>
                        <a:rPr lang="en-GB" sz="2400" dirty="0"/>
                        <a:t>1</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extLst>
                  <a:ext uri="{0D108BD9-81ED-4DB2-BD59-A6C34878D82A}">
                    <a16:rowId xmlns:a16="http://schemas.microsoft.com/office/drawing/2014/main" val="2963481805"/>
                  </a:ext>
                </a:extLst>
              </a:tr>
            </a:tbl>
          </a:graphicData>
        </a:graphic>
      </p:graphicFrame>
      <p:grpSp>
        <p:nvGrpSpPr>
          <p:cNvPr id="6" name="Group 5">
            <a:extLst>
              <a:ext uri="{FF2B5EF4-FFF2-40B4-BE49-F238E27FC236}">
                <a16:creationId xmlns:a16="http://schemas.microsoft.com/office/drawing/2014/main" id="{27D88390-C12A-43B3-B052-4E0B0178E500}"/>
              </a:ext>
            </a:extLst>
          </p:cNvPr>
          <p:cNvGrpSpPr/>
          <p:nvPr/>
        </p:nvGrpSpPr>
        <p:grpSpPr>
          <a:xfrm>
            <a:off x="7019926" y="1436671"/>
            <a:ext cx="832644" cy="1069272"/>
            <a:chOff x="7019926" y="1436671"/>
            <a:chExt cx="832644" cy="1069272"/>
          </a:xfrm>
        </p:grpSpPr>
        <p:sp>
          <p:nvSpPr>
            <p:cNvPr id="3" name="Arc 2">
              <a:extLst>
                <a:ext uri="{FF2B5EF4-FFF2-40B4-BE49-F238E27FC236}">
                  <a16:creationId xmlns:a16="http://schemas.microsoft.com/office/drawing/2014/main" id="{1304A640-06EA-4063-BDC2-A4F1A3C9D159}"/>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41E8714E-6D86-47CF-88AD-5B119459AF8F}"/>
                </a:ext>
              </a:extLst>
            </p:cNvPr>
            <p:cNvSpPr txBox="1"/>
            <p:nvPr/>
          </p:nvSpPr>
          <p:spPr>
            <a:xfrm>
              <a:off x="7235712" y="1436671"/>
              <a:ext cx="407484" cy="369332"/>
            </a:xfrm>
            <a:prstGeom prst="rect">
              <a:avLst/>
            </a:prstGeom>
            <a:noFill/>
          </p:spPr>
          <p:txBody>
            <a:bodyPr wrap="none" rtlCol="0">
              <a:spAutoFit/>
            </a:bodyPr>
            <a:lstStyle/>
            <a:p>
              <a:r>
                <a:rPr lang="en-GB" b="1" dirty="0"/>
                <a:t>x2</a:t>
              </a:r>
            </a:p>
          </p:txBody>
        </p:sp>
      </p:grpSp>
      <p:grpSp>
        <p:nvGrpSpPr>
          <p:cNvPr id="8" name="Group 7">
            <a:extLst>
              <a:ext uri="{FF2B5EF4-FFF2-40B4-BE49-F238E27FC236}">
                <a16:creationId xmlns:a16="http://schemas.microsoft.com/office/drawing/2014/main" id="{3F2FCA47-B1A5-4824-B681-BF370BC8E843}"/>
              </a:ext>
            </a:extLst>
          </p:cNvPr>
          <p:cNvGrpSpPr/>
          <p:nvPr/>
        </p:nvGrpSpPr>
        <p:grpSpPr>
          <a:xfrm>
            <a:off x="6024243" y="1436671"/>
            <a:ext cx="832644" cy="1069272"/>
            <a:chOff x="7019926" y="1436671"/>
            <a:chExt cx="832644" cy="1069272"/>
          </a:xfrm>
        </p:grpSpPr>
        <p:sp>
          <p:nvSpPr>
            <p:cNvPr id="9" name="Arc 8">
              <a:extLst>
                <a:ext uri="{FF2B5EF4-FFF2-40B4-BE49-F238E27FC236}">
                  <a16:creationId xmlns:a16="http://schemas.microsoft.com/office/drawing/2014/main" id="{62AF5241-FA25-4E5A-BC90-BCB68FA2F537}"/>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152BEE09-D0FC-4B31-A951-0195E854E79F}"/>
                </a:ext>
              </a:extLst>
            </p:cNvPr>
            <p:cNvSpPr txBox="1"/>
            <p:nvPr/>
          </p:nvSpPr>
          <p:spPr>
            <a:xfrm>
              <a:off x="7235712" y="1436671"/>
              <a:ext cx="407484" cy="369332"/>
            </a:xfrm>
            <a:prstGeom prst="rect">
              <a:avLst/>
            </a:prstGeom>
            <a:noFill/>
          </p:spPr>
          <p:txBody>
            <a:bodyPr wrap="none" rtlCol="0">
              <a:spAutoFit/>
            </a:bodyPr>
            <a:lstStyle/>
            <a:p>
              <a:r>
                <a:rPr lang="en-GB" b="1" dirty="0"/>
                <a:t>x2</a:t>
              </a:r>
            </a:p>
          </p:txBody>
        </p:sp>
      </p:grpSp>
      <p:grpSp>
        <p:nvGrpSpPr>
          <p:cNvPr id="12" name="Group 11">
            <a:extLst>
              <a:ext uri="{FF2B5EF4-FFF2-40B4-BE49-F238E27FC236}">
                <a16:creationId xmlns:a16="http://schemas.microsoft.com/office/drawing/2014/main" id="{5CDCB58F-5A28-4CA2-9E3A-9CD569A0A6F9}"/>
              </a:ext>
            </a:extLst>
          </p:cNvPr>
          <p:cNvGrpSpPr/>
          <p:nvPr/>
        </p:nvGrpSpPr>
        <p:grpSpPr>
          <a:xfrm>
            <a:off x="5002187" y="1436671"/>
            <a:ext cx="832644" cy="1069272"/>
            <a:chOff x="7019926" y="1436671"/>
            <a:chExt cx="832644" cy="1069272"/>
          </a:xfrm>
        </p:grpSpPr>
        <p:sp>
          <p:nvSpPr>
            <p:cNvPr id="13" name="Arc 12">
              <a:extLst>
                <a:ext uri="{FF2B5EF4-FFF2-40B4-BE49-F238E27FC236}">
                  <a16:creationId xmlns:a16="http://schemas.microsoft.com/office/drawing/2014/main" id="{1F62E41A-44CD-4C05-9BFA-2F64D932ACDD}"/>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E4312330-965C-4B88-8905-2955A2754005}"/>
                </a:ext>
              </a:extLst>
            </p:cNvPr>
            <p:cNvSpPr txBox="1"/>
            <p:nvPr/>
          </p:nvSpPr>
          <p:spPr>
            <a:xfrm>
              <a:off x="7235712" y="1436671"/>
              <a:ext cx="407484" cy="369332"/>
            </a:xfrm>
            <a:prstGeom prst="rect">
              <a:avLst/>
            </a:prstGeom>
            <a:noFill/>
          </p:spPr>
          <p:txBody>
            <a:bodyPr wrap="none" rtlCol="0">
              <a:spAutoFit/>
            </a:bodyPr>
            <a:lstStyle/>
            <a:p>
              <a:r>
                <a:rPr lang="en-GB" b="1" dirty="0"/>
                <a:t>x2</a:t>
              </a:r>
            </a:p>
          </p:txBody>
        </p:sp>
      </p:grpSp>
      <p:grpSp>
        <p:nvGrpSpPr>
          <p:cNvPr id="15" name="Group 14">
            <a:extLst>
              <a:ext uri="{FF2B5EF4-FFF2-40B4-BE49-F238E27FC236}">
                <a16:creationId xmlns:a16="http://schemas.microsoft.com/office/drawing/2014/main" id="{A4929042-EEF8-45BE-87CB-B27BA01B1699}"/>
              </a:ext>
            </a:extLst>
          </p:cNvPr>
          <p:cNvGrpSpPr/>
          <p:nvPr/>
        </p:nvGrpSpPr>
        <p:grpSpPr>
          <a:xfrm>
            <a:off x="3947764" y="1436671"/>
            <a:ext cx="832644" cy="1069272"/>
            <a:chOff x="7019926" y="1436671"/>
            <a:chExt cx="832644" cy="1069272"/>
          </a:xfrm>
        </p:grpSpPr>
        <p:sp>
          <p:nvSpPr>
            <p:cNvPr id="16" name="Arc 15">
              <a:extLst>
                <a:ext uri="{FF2B5EF4-FFF2-40B4-BE49-F238E27FC236}">
                  <a16:creationId xmlns:a16="http://schemas.microsoft.com/office/drawing/2014/main" id="{18C4E3C6-2E95-4197-9259-FA3EB6F42F0B}"/>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A39D051F-3968-4D6A-BB16-730D186329A6}"/>
                </a:ext>
              </a:extLst>
            </p:cNvPr>
            <p:cNvSpPr txBox="1"/>
            <p:nvPr/>
          </p:nvSpPr>
          <p:spPr>
            <a:xfrm>
              <a:off x="7235712" y="1436671"/>
              <a:ext cx="407484" cy="369332"/>
            </a:xfrm>
            <a:prstGeom prst="rect">
              <a:avLst/>
            </a:prstGeom>
            <a:noFill/>
          </p:spPr>
          <p:txBody>
            <a:bodyPr wrap="none" rtlCol="0">
              <a:spAutoFit/>
            </a:bodyPr>
            <a:lstStyle/>
            <a:p>
              <a:r>
                <a:rPr lang="en-GB" b="1" dirty="0"/>
                <a:t>x2</a:t>
              </a:r>
            </a:p>
          </p:txBody>
        </p:sp>
      </p:grpSp>
      <p:grpSp>
        <p:nvGrpSpPr>
          <p:cNvPr id="18" name="Group 17">
            <a:extLst>
              <a:ext uri="{FF2B5EF4-FFF2-40B4-BE49-F238E27FC236}">
                <a16:creationId xmlns:a16="http://schemas.microsoft.com/office/drawing/2014/main" id="{E9228BF6-C088-482B-8CD6-7AA612EFF5B8}"/>
              </a:ext>
            </a:extLst>
          </p:cNvPr>
          <p:cNvGrpSpPr/>
          <p:nvPr/>
        </p:nvGrpSpPr>
        <p:grpSpPr>
          <a:xfrm>
            <a:off x="2952081" y="1436671"/>
            <a:ext cx="832644" cy="1069272"/>
            <a:chOff x="7019926" y="1436671"/>
            <a:chExt cx="832644" cy="1069272"/>
          </a:xfrm>
        </p:grpSpPr>
        <p:sp>
          <p:nvSpPr>
            <p:cNvPr id="19" name="Arc 18">
              <a:extLst>
                <a:ext uri="{FF2B5EF4-FFF2-40B4-BE49-F238E27FC236}">
                  <a16:creationId xmlns:a16="http://schemas.microsoft.com/office/drawing/2014/main" id="{B929693A-036E-4962-A217-10A7FBC2081D}"/>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a:extLst>
                <a:ext uri="{FF2B5EF4-FFF2-40B4-BE49-F238E27FC236}">
                  <a16:creationId xmlns:a16="http://schemas.microsoft.com/office/drawing/2014/main" id="{9A647771-9BA0-4176-AFF9-466DA7A7EF4F}"/>
                </a:ext>
              </a:extLst>
            </p:cNvPr>
            <p:cNvSpPr txBox="1"/>
            <p:nvPr/>
          </p:nvSpPr>
          <p:spPr>
            <a:xfrm>
              <a:off x="7235712" y="1436671"/>
              <a:ext cx="407484" cy="369332"/>
            </a:xfrm>
            <a:prstGeom prst="rect">
              <a:avLst/>
            </a:prstGeom>
            <a:noFill/>
          </p:spPr>
          <p:txBody>
            <a:bodyPr wrap="none" rtlCol="0">
              <a:spAutoFit/>
            </a:bodyPr>
            <a:lstStyle/>
            <a:p>
              <a:r>
                <a:rPr lang="en-GB" b="1" dirty="0"/>
                <a:t>x2</a:t>
              </a:r>
            </a:p>
          </p:txBody>
        </p:sp>
      </p:grpSp>
      <p:grpSp>
        <p:nvGrpSpPr>
          <p:cNvPr id="21" name="Group 20">
            <a:extLst>
              <a:ext uri="{FF2B5EF4-FFF2-40B4-BE49-F238E27FC236}">
                <a16:creationId xmlns:a16="http://schemas.microsoft.com/office/drawing/2014/main" id="{5938868F-288D-4BBA-983C-6D4D2A18384F}"/>
              </a:ext>
            </a:extLst>
          </p:cNvPr>
          <p:cNvGrpSpPr/>
          <p:nvPr/>
        </p:nvGrpSpPr>
        <p:grpSpPr>
          <a:xfrm>
            <a:off x="1912679" y="1436671"/>
            <a:ext cx="832644" cy="1069272"/>
            <a:chOff x="7019926" y="1436671"/>
            <a:chExt cx="832644" cy="1069272"/>
          </a:xfrm>
        </p:grpSpPr>
        <p:sp>
          <p:nvSpPr>
            <p:cNvPr id="22" name="Arc 21">
              <a:extLst>
                <a:ext uri="{FF2B5EF4-FFF2-40B4-BE49-F238E27FC236}">
                  <a16:creationId xmlns:a16="http://schemas.microsoft.com/office/drawing/2014/main" id="{D7F20C01-35DC-489A-8106-4FAFACFD13A8}"/>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a:extLst>
                <a:ext uri="{FF2B5EF4-FFF2-40B4-BE49-F238E27FC236}">
                  <a16:creationId xmlns:a16="http://schemas.microsoft.com/office/drawing/2014/main" id="{AD0542DA-DE92-44A5-A4D3-585DB59690E9}"/>
                </a:ext>
              </a:extLst>
            </p:cNvPr>
            <p:cNvSpPr txBox="1"/>
            <p:nvPr/>
          </p:nvSpPr>
          <p:spPr>
            <a:xfrm>
              <a:off x="7235712" y="1436671"/>
              <a:ext cx="407484" cy="369332"/>
            </a:xfrm>
            <a:prstGeom prst="rect">
              <a:avLst/>
            </a:prstGeom>
            <a:noFill/>
          </p:spPr>
          <p:txBody>
            <a:bodyPr wrap="none" rtlCol="0">
              <a:spAutoFit/>
            </a:bodyPr>
            <a:lstStyle/>
            <a:p>
              <a:r>
                <a:rPr lang="en-GB" b="1" dirty="0"/>
                <a:t>x2</a:t>
              </a:r>
            </a:p>
          </p:txBody>
        </p:sp>
      </p:grpSp>
      <p:grpSp>
        <p:nvGrpSpPr>
          <p:cNvPr id="24" name="Group 23">
            <a:extLst>
              <a:ext uri="{FF2B5EF4-FFF2-40B4-BE49-F238E27FC236}">
                <a16:creationId xmlns:a16="http://schemas.microsoft.com/office/drawing/2014/main" id="{CFB22E1D-0D75-45E4-A55A-DE93B550CA46}"/>
              </a:ext>
            </a:extLst>
          </p:cNvPr>
          <p:cNvGrpSpPr/>
          <p:nvPr/>
        </p:nvGrpSpPr>
        <p:grpSpPr>
          <a:xfrm>
            <a:off x="923408" y="1436671"/>
            <a:ext cx="832644" cy="1069272"/>
            <a:chOff x="7019926" y="1436671"/>
            <a:chExt cx="832644" cy="1069272"/>
          </a:xfrm>
        </p:grpSpPr>
        <p:sp>
          <p:nvSpPr>
            <p:cNvPr id="25" name="Arc 24">
              <a:extLst>
                <a:ext uri="{FF2B5EF4-FFF2-40B4-BE49-F238E27FC236}">
                  <a16:creationId xmlns:a16="http://schemas.microsoft.com/office/drawing/2014/main" id="{97601734-1828-453E-B6F5-5DB91D553AA9}"/>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A1069A62-258E-4D04-83C2-53D25219597B}"/>
                </a:ext>
              </a:extLst>
            </p:cNvPr>
            <p:cNvSpPr txBox="1"/>
            <p:nvPr/>
          </p:nvSpPr>
          <p:spPr>
            <a:xfrm>
              <a:off x="7235712" y="1436671"/>
              <a:ext cx="407484" cy="369332"/>
            </a:xfrm>
            <a:prstGeom prst="rect">
              <a:avLst/>
            </a:prstGeom>
            <a:noFill/>
          </p:spPr>
          <p:txBody>
            <a:bodyPr wrap="none" rtlCol="0">
              <a:spAutoFit/>
            </a:bodyPr>
            <a:lstStyle/>
            <a:p>
              <a:r>
                <a:rPr lang="en-GB" b="1" dirty="0"/>
                <a:t>x2</a:t>
              </a:r>
            </a:p>
          </p:txBody>
        </p:sp>
      </p:grpSp>
    </p:spTree>
    <p:extLst>
      <p:ext uri="{BB962C8B-B14F-4D97-AF65-F5344CB8AC3E}">
        <p14:creationId xmlns:p14="http://schemas.microsoft.com/office/powerpoint/2010/main" val="1473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We do this by splitting the bits into two parts.</a:t>
            </a:r>
          </a:p>
          <a:p>
            <a:pPr marL="742950" lvl="1" indent="-285750">
              <a:buClr>
                <a:schemeClr val="tx1"/>
              </a:buClr>
              <a:buFont typeface="Courier New" panose="02070309020205020404" pitchFamily="49" charset="0"/>
              <a:buChar char="o"/>
            </a:pPr>
            <a:r>
              <a:rPr lang="en-GB" sz="1600" b="1" dirty="0">
                <a:solidFill>
                  <a:schemeClr val="tx1"/>
                </a:solidFill>
              </a:rPr>
              <a:t>Mantissa</a:t>
            </a:r>
            <a:r>
              <a:rPr lang="en-GB" sz="1600" dirty="0">
                <a:solidFill>
                  <a:schemeClr val="tx1"/>
                </a:solidFill>
              </a:rPr>
              <a:t>: The number itself.</a:t>
            </a:r>
          </a:p>
          <a:p>
            <a:pPr marL="742950" lvl="1" indent="-285750">
              <a:buClr>
                <a:schemeClr val="tx1"/>
              </a:buClr>
              <a:buFont typeface="Courier New" panose="02070309020205020404" pitchFamily="49" charset="0"/>
              <a:buChar char="o"/>
            </a:pPr>
            <a:r>
              <a:rPr lang="en-GB" sz="1600" b="1" dirty="0">
                <a:solidFill>
                  <a:schemeClr val="tx1"/>
                </a:solidFill>
              </a:rPr>
              <a:t>Exponent</a:t>
            </a:r>
            <a:r>
              <a:rPr lang="en-GB" sz="1600" dirty="0">
                <a:solidFill>
                  <a:schemeClr val="tx1"/>
                </a:solidFill>
              </a:rPr>
              <a:t>: The position of the binary point in the number.</a:t>
            </a:r>
          </a:p>
          <a:p>
            <a:pPr marL="742950" lvl="1"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number of bits used for the </a:t>
            </a:r>
            <a:r>
              <a:rPr lang="en-GB" sz="1600" b="1" dirty="0">
                <a:solidFill>
                  <a:schemeClr val="tx1"/>
                </a:solidFill>
              </a:rPr>
              <a:t>mantissa</a:t>
            </a:r>
            <a:r>
              <a:rPr lang="en-GB" sz="1600" dirty="0">
                <a:solidFill>
                  <a:schemeClr val="tx1"/>
                </a:solidFill>
              </a:rPr>
              <a:t> and </a:t>
            </a:r>
            <a:r>
              <a:rPr lang="en-GB" sz="1600" b="1" dirty="0">
                <a:solidFill>
                  <a:schemeClr val="tx1"/>
                </a:solidFill>
              </a:rPr>
              <a:t>exponent</a:t>
            </a:r>
            <a:r>
              <a:rPr lang="en-GB" sz="1600" dirty="0">
                <a:solidFill>
                  <a:schemeClr val="tx1"/>
                </a:solidFill>
              </a:rPr>
              <a:t> is determined by the data type. A 32-bit, single-precision number uses 24 bits for the </a:t>
            </a:r>
            <a:r>
              <a:rPr lang="en-GB" sz="1600" b="1" dirty="0">
                <a:solidFill>
                  <a:schemeClr val="tx1"/>
                </a:solidFill>
              </a:rPr>
              <a:t>mantissa</a:t>
            </a:r>
            <a:r>
              <a:rPr lang="en-GB" sz="1600" dirty="0">
                <a:solidFill>
                  <a:schemeClr val="tx1"/>
                </a:solidFill>
              </a:rPr>
              <a:t> and 8 for the </a:t>
            </a:r>
            <a:r>
              <a:rPr lang="en-GB" sz="1600" b="1" dirty="0">
                <a:solidFill>
                  <a:schemeClr val="tx1"/>
                </a:solidFill>
              </a:rPr>
              <a:t>exponent</a:t>
            </a:r>
            <a:r>
              <a:rPr lang="en-GB" sz="1600" dirty="0">
                <a:solidFill>
                  <a:schemeClr val="tx1"/>
                </a:solidFill>
              </a:rPr>
              <a:t>, giving 24 bits of precision. </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In the exam, the number of bits used for the </a:t>
            </a:r>
            <a:r>
              <a:rPr lang="en-GB" sz="1600" b="1" dirty="0">
                <a:solidFill>
                  <a:schemeClr val="tx1"/>
                </a:solidFill>
              </a:rPr>
              <a:t>mantissa</a:t>
            </a:r>
            <a:r>
              <a:rPr lang="en-GB" sz="1600" dirty="0">
                <a:solidFill>
                  <a:schemeClr val="tx1"/>
                </a:solidFill>
              </a:rPr>
              <a:t> and </a:t>
            </a:r>
            <a:r>
              <a:rPr lang="en-GB" sz="1600" b="1" dirty="0">
                <a:solidFill>
                  <a:schemeClr val="tx1"/>
                </a:solidFill>
              </a:rPr>
              <a:t>exponent</a:t>
            </a:r>
            <a:r>
              <a:rPr lang="en-GB" sz="1600" dirty="0">
                <a:solidFill>
                  <a:schemeClr val="tx1"/>
                </a:solidFill>
              </a:rPr>
              <a:t> will always be stated.</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In this example, we have a 5-bit </a:t>
            </a:r>
            <a:r>
              <a:rPr lang="en-GB" sz="1600" b="1" dirty="0">
                <a:solidFill>
                  <a:schemeClr val="tx1"/>
                </a:solidFill>
              </a:rPr>
              <a:t>mantissa</a:t>
            </a:r>
            <a:r>
              <a:rPr lang="en-GB" sz="1600" dirty="0">
                <a:solidFill>
                  <a:schemeClr val="tx1"/>
                </a:solidFill>
              </a:rPr>
              <a:t> and a 3-bit </a:t>
            </a:r>
            <a:r>
              <a:rPr lang="en-GB" sz="1600" b="1" dirty="0">
                <a:solidFill>
                  <a:schemeClr val="tx1"/>
                </a:solidFill>
              </a:rPr>
              <a:t>exponent</a:t>
            </a:r>
            <a:r>
              <a:rPr lang="en-GB" sz="1600" dirty="0">
                <a:solidFill>
                  <a:schemeClr val="tx1"/>
                </a:solidFill>
              </a:rPr>
              <a:t>.</a:t>
            </a:r>
          </a:p>
          <a:p>
            <a:pPr marL="742950" lvl="1" indent="-285750">
              <a:buClr>
                <a:schemeClr val="tx1"/>
              </a:buClr>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04573724-DCB6-4369-B91A-1F82E1CC41D0}"/>
              </a:ext>
            </a:extLst>
          </p:cNvPr>
          <p:cNvGraphicFramePr>
            <a:graphicFrameLocks noGrp="1"/>
          </p:cNvGraphicFramePr>
          <p:nvPr>
            <p:extLst>
              <p:ext uri="{D42A27DB-BD31-4B8C-83A1-F6EECF244321}">
                <p14:modId xmlns:p14="http://schemas.microsoft.com/office/powerpoint/2010/main" val="4131689598"/>
              </p:ext>
            </p:extLst>
          </p:nvPr>
        </p:nvGraphicFramePr>
        <p:xfrm>
          <a:off x="176565" y="230599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t>-4</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2</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5935685"/>
                  </a:ext>
                </a:extLst>
              </a:tr>
              <a:tr h="811072">
                <a:tc>
                  <a:txBody>
                    <a:bodyPr/>
                    <a:lstStyle/>
                    <a:p>
                      <a:pPr algn="ctr"/>
                      <a:endParaRPr lang="en-GB" sz="2400" dirty="0"/>
                    </a:p>
                  </a:txBody>
                  <a:tcPr anchor="ctr">
                    <a:lnT w="76200" cap="flat" cmpd="sng" algn="ctr">
                      <a:solidFill>
                        <a:schemeClr val="bg1"/>
                      </a:solidFill>
                      <a:prstDash val="solid"/>
                      <a:round/>
                      <a:headEnd type="none" w="med" len="med"/>
                      <a:tailEnd type="none" w="med" len="med"/>
                    </a:lnT>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4D661782-D4D4-4FA9-ACB5-395F24EC80D6}"/>
              </a:ext>
            </a:extLst>
          </p:cNvPr>
          <p:cNvSpPr/>
          <p:nvPr/>
        </p:nvSpPr>
        <p:spPr>
          <a:xfrm>
            <a:off x="1009539" y="275866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ight Brace 2">
            <a:extLst>
              <a:ext uri="{FF2B5EF4-FFF2-40B4-BE49-F238E27FC236}">
                <a16:creationId xmlns:a16="http://schemas.microsoft.com/office/drawing/2014/main" id="{9A644245-A357-4742-B65B-D2F4AEA33860}"/>
              </a:ext>
            </a:extLst>
          </p:cNvPr>
          <p:cNvSpPr/>
          <p:nvPr/>
        </p:nvSpPr>
        <p:spPr>
          <a:xfrm rot="16200000">
            <a:off x="2468555" y="-427045"/>
            <a:ext cx="363905" cy="4947885"/>
          </a:xfrm>
          <a:prstGeom prst="rightBrace">
            <a:avLst>
              <a:gd name="adj1" fmla="val 68920"/>
              <a:gd name="adj2" fmla="val 50000"/>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a:extLst>
              <a:ext uri="{FF2B5EF4-FFF2-40B4-BE49-F238E27FC236}">
                <a16:creationId xmlns:a16="http://schemas.microsoft.com/office/drawing/2014/main" id="{BEF3D9C7-4D45-48EC-BADA-44AE010FB08F}"/>
              </a:ext>
            </a:extLst>
          </p:cNvPr>
          <p:cNvSpPr/>
          <p:nvPr/>
        </p:nvSpPr>
        <p:spPr>
          <a:xfrm rot="16200000">
            <a:off x="6687669" y="558900"/>
            <a:ext cx="363905" cy="2975994"/>
          </a:xfrm>
          <a:prstGeom prst="rightBrace">
            <a:avLst>
              <a:gd name="adj1" fmla="val 68920"/>
              <a:gd name="adj2" fmla="val 50000"/>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A59D6474-0D80-4637-B6FB-0013C75C9271}"/>
              </a:ext>
            </a:extLst>
          </p:cNvPr>
          <p:cNvSpPr txBox="1"/>
          <p:nvPr/>
        </p:nvSpPr>
        <p:spPr>
          <a:xfrm>
            <a:off x="2073650" y="1387692"/>
            <a:ext cx="1153714" cy="400110"/>
          </a:xfrm>
          <a:prstGeom prst="rect">
            <a:avLst/>
          </a:prstGeom>
          <a:noFill/>
        </p:spPr>
        <p:txBody>
          <a:bodyPr wrap="none" rtlCol="0">
            <a:spAutoFit/>
          </a:bodyPr>
          <a:lstStyle/>
          <a:p>
            <a:pPr algn="ctr"/>
            <a:r>
              <a:rPr lang="en-GB" sz="2000" b="1" dirty="0"/>
              <a:t>Mantissa</a:t>
            </a:r>
            <a:endParaRPr lang="en-GB" b="1" dirty="0"/>
          </a:p>
        </p:txBody>
      </p:sp>
      <p:sp>
        <p:nvSpPr>
          <p:cNvPr id="9" name="TextBox 8">
            <a:extLst>
              <a:ext uri="{FF2B5EF4-FFF2-40B4-BE49-F238E27FC236}">
                <a16:creationId xmlns:a16="http://schemas.microsoft.com/office/drawing/2014/main" id="{3BAAEE63-1D87-4680-8E1B-C982115B17D5}"/>
              </a:ext>
            </a:extLst>
          </p:cNvPr>
          <p:cNvSpPr txBox="1"/>
          <p:nvPr/>
        </p:nvSpPr>
        <p:spPr>
          <a:xfrm>
            <a:off x="6271927" y="1387692"/>
            <a:ext cx="1195392" cy="400110"/>
          </a:xfrm>
          <a:prstGeom prst="rect">
            <a:avLst/>
          </a:prstGeom>
          <a:noFill/>
        </p:spPr>
        <p:txBody>
          <a:bodyPr wrap="none" rtlCol="0">
            <a:spAutoFit/>
          </a:bodyPr>
          <a:lstStyle/>
          <a:p>
            <a:pPr algn="ctr"/>
            <a:r>
              <a:rPr lang="en-GB" sz="2000" b="1" dirty="0"/>
              <a:t>Exponent</a:t>
            </a:r>
            <a:endParaRPr lang="en-GB" b="1" dirty="0"/>
          </a:p>
        </p:txBody>
      </p:sp>
    </p:spTree>
    <p:extLst>
      <p:ext uri="{BB962C8B-B14F-4D97-AF65-F5344CB8AC3E}">
        <p14:creationId xmlns:p14="http://schemas.microsoft.com/office/powerpoint/2010/main" val="105072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Let’s look at an example of a number being stored in </a:t>
            </a:r>
            <a:r>
              <a:rPr lang="en-GB" sz="1600" b="1" dirty="0">
                <a:solidFill>
                  <a:schemeClr val="tx1"/>
                </a:solidFill>
              </a:rPr>
              <a:t>floating-point binary</a:t>
            </a:r>
            <a:r>
              <a:rPr lang="en-GB" sz="1600" dirty="0">
                <a:solidFill>
                  <a:schemeClr val="tx1"/>
                </a:solidFill>
              </a:rPr>
              <a:t> (01100 011):</a:t>
            </a:r>
          </a:p>
          <a:p>
            <a:pPr marL="742950" lvl="1" indent="-285750">
              <a:buClr>
                <a:schemeClr val="tx1"/>
              </a:buClr>
              <a:buFont typeface="Courier New" panose="02070309020205020404" pitchFamily="49" charset="0"/>
              <a:buChar char="o"/>
            </a:pPr>
            <a:r>
              <a:rPr lang="en-GB" sz="1600" b="1" dirty="0">
                <a:solidFill>
                  <a:schemeClr val="tx1"/>
                </a:solidFill>
              </a:rPr>
              <a:t>Mantissa:</a:t>
            </a:r>
            <a:r>
              <a:rPr lang="en-GB" sz="1600" dirty="0">
                <a:solidFill>
                  <a:schemeClr val="tx1"/>
                </a:solidFill>
              </a:rPr>
              <a:t> 5 bits (01100)</a:t>
            </a:r>
          </a:p>
          <a:p>
            <a:pPr marL="742950" lvl="1" indent="-285750">
              <a:buClr>
                <a:schemeClr val="tx1"/>
              </a:buClr>
              <a:buFont typeface="Courier New" panose="02070309020205020404" pitchFamily="49" charset="0"/>
              <a:buChar char="o"/>
            </a:pPr>
            <a:r>
              <a:rPr lang="en-GB" sz="1600" b="1" dirty="0">
                <a:solidFill>
                  <a:schemeClr val="tx1"/>
                </a:solidFill>
              </a:rPr>
              <a:t>Exponent</a:t>
            </a:r>
            <a:r>
              <a:rPr lang="en-GB" sz="1600" dirty="0">
                <a:solidFill>
                  <a:schemeClr val="tx1"/>
                </a:solidFill>
              </a:rPr>
              <a:t>: 3 bits (011)</a:t>
            </a:r>
          </a:p>
          <a:p>
            <a:pPr marL="285750" indent="-285750">
              <a:buClr>
                <a:schemeClr val="tx1"/>
              </a:buClr>
              <a:buFont typeface="Arial" panose="020B0604020202020204" pitchFamily="34" charset="0"/>
              <a:buChar char="•"/>
            </a:pPr>
            <a:endParaRPr lang="en-GB" sz="1600" dirty="0">
              <a:solidFill>
                <a:schemeClr val="tx1"/>
              </a:solidFill>
            </a:endParaRPr>
          </a:p>
          <a:p>
            <a:pPr marL="742950" lvl="1" indent="-285750">
              <a:buClr>
                <a:schemeClr val="tx1"/>
              </a:buClr>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881CEFCD-4684-4567-960E-CF28B7ACA8CF}"/>
              </a:ext>
            </a:extLst>
          </p:cNvPr>
          <p:cNvGraphicFramePr>
            <a:graphicFrameLocks noGrp="1"/>
          </p:cNvGraphicFramePr>
          <p:nvPr>
            <p:extLst>
              <p:ext uri="{D42A27DB-BD31-4B8C-83A1-F6EECF244321}">
                <p14:modId xmlns:p14="http://schemas.microsoft.com/office/powerpoint/2010/main" val="732366768"/>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t>-4</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2</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0963E4F0-A676-4AF5-9CFB-C790CA5DC24A}"/>
              </a:ext>
            </a:extLst>
          </p:cNvPr>
          <p:cNvSpPr/>
          <p:nvPr/>
        </p:nvSpPr>
        <p:spPr>
          <a:xfrm>
            <a:off x="1009539" y="235861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4BEA4502-B0A4-4E08-8652-615589022746}"/>
              </a:ext>
            </a:extLst>
          </p:cNvPr>
          <p:cNvSpPr txBox="1"/>
          <p:nvPr/>
        </p:nvSpPr>
        <p:spPr>
          <a:xfrm>
            <a:off x="2073650" y="1501992"/>
            <a:ext cx="1153714" cy="400110"/>
          </a:xfrm>
          <a:prstGeom prst="rect">
            <a:avLst/>
          </a:prstGeom>
          <a:noFill/>
        </p:spPr>
        <p:txBody>
          <a:bodyPr wrap="none" rtlCol="0">
            <a:spAutoFit/>
          </a:bodyPr>
          <a:lstStyle/>
          <a:p>
            <a:pPr algn="ctr"/>
            <a:r>
              <a:rPr lang="en-GB" sz="2000" b="1" dirty="0"/>
              <a:t>Mantissa</a:t>
            </a:r>
            <a:endParaRPr lang="en-GB" b="1" dirty="0"/>
          </a:p>
        </p:txBody>
      </p:sp>
      <p:sp>
        <p:nvSpPr>
          <p:cNvPr id="9" name="TextBox 8">
            <a:extLst>
              <a:ext uri="{FF2B5EF4-FFF2-40B4-BE49-F238E27FC236}">
                <a16:creationId xmlns:a16="http://schemas.microsoft.com/office/drawing/2014/main" id="{E3B97BFC-791C-43F5-998C-669F83B2D8BE}"/>
              </a:ext>
            </a:extLst>
          </p:cNvPr>
          <p:cNvSpPr txBox="1"/>
          <p:nvPr/>
        </p:nvSpPr>
        <p:spPr>
          <a:xfrm>
            <a:off x="6271927" y="1501992"/>
            <a:ext cx="1195392" cy="400110"/>
          </a:xfrm>
          <a:prstGeom prst="rect">
            <a:avLst/>
          </a:prstGeom>
          <a:noFill/>
        </p:spPr>
        <p:txBody>
          <a:bodyPr wrap="none" rtlCol="0">
            <a:spAutoFit/>
          </a:bodyPr>
          <a:lstStyle/>
          <a:p>
            <a:pPr algn="ctr"/>
            <a:r>
              <a:rPr lang="en-GB" sz="2000" b="1" dirty="0"/>
              <a:t>Exponent</a:t>
            </a:r>
            <a:endParaRPr lang="en-GB" b="1" dirty="0"/>
          </a:p>
        </p:txBody>
      </p:sp>
    </p:spTree>
    <p:extLst>
      <p:ext uri="{BB962C8B-B14F-4D97-AF65-F5344CB8AC3E}">
        <p14:creationId xmlns:p14="http://schemas.microsoft.com/office/powerpoint/2010/main" val="16811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Let’s look at an example of a number being stored in </a:t>
            </a:r>
            <a:r>
              <a:rPr lang="en-GB" sz="1600" b="1" dirty="0">
                <a:solidFill>
                  <a:schemeClr val="tx1"/>
                </a:solidFill>
              </a:rPr>
              <a:t>floating-point binary</a:t>
            </a:r>
            <a:r>
              <a:rPr lang="en-GB" sz="1600" dirty="0">
                <a:solidFill>
                  <a:schemeClr val="tx1"/>
                </a:solidFill>
              </a:rPr>
              <a:t> (01100 011):</a:t>
            </a:r>
          </a:p>
          <a:p>
            <a:pPr marL="742950" lvl="1" indent="-285750">
              <a:buClr>
                <a:schemeClr val="tx1"/>
              </a:buClr>
              <a:buFont typeface="Courier New" panose="02070309020205020404" pitchFamily="49" charset="0"/>
              <a:buChar char="o"/>
            </a:pPr>
            <a:r>
              <a:rPr lang="en-GB" sz="1600" b="1" dirty="0">
                <a:solidFill>
                  <a:schemeClr val="tx1"/>
                </a:solidFill>
              </a:rPr>
              <a:t>Mantissa:</a:t>
            </a:r>
            <a:r>
              <a:rPr lang="en-GB" sz="1600" dirty="0">
                <a:solidFill>
                  <a:schemeClr val="tx1"/>
                </a:solidFill>
              </a:rPr>
              <a:t> 5 bits (01100)</a:t>
            </a:r>
          </a:p>
          <a:p>
            <a:pPr marL="742950" lvl="1" indent="-285750">
              <a:buClr>
                <a:schemeClr val="tx1"/>
              </a:buClr>
              <a:buFont typeface="Courier New" panose="02070309020205020404" pitchFamily="49" charset="0"/>
              <a:buChar char="o"/>
            </a:pPr>
            <a:r>
              <a:rPr lang="en-GB" sz="1600" b="1" dirty="0">
                <a:solidFill>
                  <a:schemeClr val="tx1"/>
                </a:solidFill>
              </a:rPr>
              <a:t>Exponent</a:t>
            </a:r>
            <a:r>
              <a:rPr lang="en-GB" sz="1600" dirty="0">
                <a:solidFill>
                  <a:schemeClr val="tx1"/>
                </a:solidFill>
              </a:rPr>
              <a:t>: 3 bits (011)</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To convert this into </a:t>
            </a:r>
            <a:r>
              <a:rPr lang="en-GB" sz="1600" b="1" dirty="0">
                <a:solidFill>
                  <a:schemeClr val="tx1"/>
                </a:solidFill>
              </a:rPr>
              <a:t>base-10 denary, </a:t>
            </a:r>
            <a:r>
              <a:rPr lang="en-GB" sz="1600" dirty="0">
                <a:solidFill>
                  <a:schemeClr val="tx1"/>
                </a:solidFill>
              </a:rPr>
              <a:t>we first have to look at the </a:t>
            </a:r>
            <a:r>
              <a:rPr lang="en-GB" sz="1600" b="1" dirty="0">
                <a:solidFill>
                  <a:schemeClr val="tx1"/>
                </a:solidFill>
              </a:rPr>
              <a:t>exponent </a:t>
            </a:r>
            <a:r>
              <a:rPr lang="en-GB" sz="1600" dirty="0">
                <a:solidFill>
                  <a:schemeClr val="tx1"/>
                </a:solidFill>
              </a:rPr>
              <a:t>– this is going to tell us where the </a:t>
            </a:r>
            <a:r>
              <a:rPr lang="en-GB" sz="1600" b="1" dirty="0">
                <a:solidFill>
                  <a:schemeClr val="tx1"/>
                </a:solidFill>
              </a:rPr>
              <a:t>binary point </a:t>
            </a:r>
            <a:r>
              <a:rPr lang="en-GB" sz="1600" dirty="0">
                <a:solidFill>
                  <a:schemeClr val="tx1"/>
                </a:solidFill>
              </a:rPr>
              <a:t>will be positioned.</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Note that the </a:t>
            </a:r>
            <a:r>
              <a:rPr lang="en-GB" sz="1600" b="1" dirty="0">
                <a:solidFill>
                  <a:schemeClr val="tx1"/>
                </a:solidFill>
              </a:rPr>
              <a:t>binary point </a:t>
            </a:r>
            <a:r>
              <a:rPr lang="en-GB" sz="1600" dirty="0">
                <a:solidFill>
                  <a:schemeClr val="tx1"/>
                </a:solidFill>
              </a:rPr>
              <a:t>always starts after the </a:t>
            </a:r>
            <a:r>
              <a:rPr lang="en-GB" sz="1600" b="1" dirty="0">
                <a:solidFill>
                  <a:schemeClr val="tx1"/>
                </a:solidFill>
              </a:rPr>
              <a:t>most significant bit (MSB)</a:t>
            </a:r>
            <a:r>
              <a:rPr lang="en-GB" sz="1600" dirty="0">
                <a:solidFill>
                  <a:schemeClr val="tx1"/>
                </a:solidFill>
              </a:rPr>
              <a:t>, between the first two digits in the </a:t>
            </a:r>
            <a:r>
              <a:rPr lang="en-GB" sz="1600" b="1" dirty="0">
                <a:solidFill>
                  <a:schemeClr val="tx1"/>
                </a:solidFill>
              </a:rPr>
              <a:t>mantissa</a:t>
            </a:r>
            <a:r>
              <a:rPr lang="en-GB" sz="1600" dirty="0">
                <a:solidFill>
                  <a:schemeClr val="tx1"/>
                </a:solidFill>
              </a:rPr>
              <a:t> – but that is not where it ends.</a:t>
            </a: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8F51CA48-700A-4B84-BA89-54F482B9C149}"/>
              </a:ext>
            </a:extLst>
          </p:cNvPr>
          <p:cNvGraphicFramePr>
            <a:graphicFrameLocks noGrp="1"/>
          </p:cNvGraphicFramePr>
          <p:nvPr>
            <p:extLst>
              <p:ext uri="{D42A27DB-BD31-4B8C-83A1-F6EECF244321}">
                <p14:modId xmlns:p14="http://schemas.microsoft.com/office/powerpoint/2010/main" val="1644640104"/>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1/8</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1/16</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t>-4</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t>2</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5935685"/>
                  </a:ext>
                </a:extLst>
              </a:tr>
              <a:tr h="811072">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EB6FE6AF-6609-4D01-9BB3-0154FED0846F}"/>
              </a:ext>
            </a:extLst>
          </p:cNvPr>
          <p:cNvSpPr/>
          <p:nvPr/>
        </p:nvSpPr>
        <p:spPr>
          <a:xfrm>
            <a:off x="1009539" y="2358613"/>
            <a:ext cx="314325" cy="3143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E3E3804-3725-408D-B0E6-2D8826266D18}"/>
              </a:ext>
            </a:extLst>
          </p:cNvPr>
          <p:cNvSpPr txBox="1"/>
          <p:nvPr/>
        </p:nvSpPr>
        <p:spPr>
          <a:xfrm>
            <a:off x="2073650" y="1501992"/>
            <a:ext cx="1153714" cy="400110"/>
          </a:xfrm>
          <a:prstGeom prst="rect">
            <a:avLst/>
          </a:prstGeom>
          <a:noFill/>
        </p:spPr>
        <p:txBody>
          <a:bodyPr wrap="none" rtlCol="0">
            <a:spAutoFit/>
          </a:bodyPr>
          <a:lstStyle/>
          <a:p>
            <a:pPr algn="ctr"/>
            <a:r>
              <a:rPr lang="en-GB" sz="2000" b="1" dirty="0">
                <a:solidFill>
                  <a:schemeClr val="bg1">
                    <a:lumMod val="85000"/>
                  </a:schemeClr>
                </a:solidFill>
              </a:rPr>
              <a:t>Mantissa</a:t>
            </a:r>
            <a:endParaRPr lang="en-GB" b="1" dirty="0">
              <a:solidFill>
                <a:schemeClr val="bg1">
                  <a:lumMod val="85000"/>
                </a:schemeClr>
              </a:solidFill>
            </a:endParaRPr>
          </a:p>
        </p:txBody>
      </p:sp>
      <p:sp>
        <p:nvSpPr>
          <p:cNvPr id="7" name="TextBox 6">
            <a:extLst>
              <a:ext uri="{FF2B5EF4-FFF2-40B4-BE49-F238E27FC236}">
                <a16:creationId xmlns:a16="http://schemas.microsoft.com/office/drawing/2014/main" id="{B3E90FF9-6BFB-4E95-BD30-6B2D4DF3EAC3}"/>
              </a:ext>
            </a:extLst>
          </p:cNvPr>
          <p:cNvSpPr txBox="1"/>
          <p:nvPr/>
        </p:nvSpPr>
        <p:spPr>
          <a:xfrm>
            <a:off x="6271927" y="1501992"/>
            <a:ext cx="1195392" cy="400110"/>
          </a:xfrm>
          <a:prstGeom prst="rect">
            <a:avLst/>
          </a:prstGeom>
          <a:noFill/>
        </p:spPr>
        <p:txBody>
          <a:bodyPr wrap="none" rtlCol="0">
            <a:spAutoFit/>
          </a:bodyPr>
          <a:lstStyle/>
          <a:p>
            <a:pPr algn="ctr"/>
            <a:r>
              <a:rPr lang="en-GB" sz="2000" b="1" dirty="0"/>
              <a:t>Exponent</a:t>
            </a:r>
            <a:endParaRPr lang="en-GB" b="1" dirty="0"/>
          </a:p>
        </p:txBody>
      </p:sp>
    </p:spTree>
    <p:extLst>
      <p:ext uri="{BB962C8B-B14F-4D97-AF65-F5344CB8AC3E}">
        <p14:creationId xmlns:p14="http://schemas.microsoft.com/office/powerpoint/2010/main" val="929510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We start by converting the </a:t>
            </a:r>
            <a:r>
              <a:rPr lang="en-GB" sz="1600" b="1" dirty="0">
                <a:solidFill>
                  <a:schemeClr val="tx1"/>
                </a:solidFill>
              </a:rPr>
              <a:t>exponent</a:t>
            </a:r>
            <a:r>
              <a:rPr lang="en-GB" sz="1600" dirty="0">
                <a:solidFill>
                  <a:schemeClr val="tx1"/>
                </a:solidFill>
              </a:rPr>
              <a: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Note that the </a:t>
            </a:r>
            <a:r>
              <a:rPr lang="en-GB" sz="1600" b="1" dirty="0">
                <a:solidFill>
                  <a:schemeClr val="tx1"/>
                </a:solidFill>
              </a:rPr>
              <a:t>most significant bit (MSB)</a:t>
            </a:r>
            <a:r>
              <a:rPr lang="en-GB" sz="1600" dirty="0">
                <a:solidFill>
                  <a:schemeClr val="tx1"/>
                </a:solidFill>
              </a:rPr>
              <a:t> in the </a:t>
            </a:r>
            <a:r>
              <a:rPr lang="en-GB" sz="1600" b="1" dirty="0">
                <a:solidFill>
                  <a:schemeClr val="tx1"/>
                </a:solidFill>
              </a:rPr>
              <a:t>exponent</a:t>
            </a:r>
            <a:r>
              <a:rPr lang="en-GB" sz="1600" dirty="0">
                <a:solidFill>
                  <a:schemeClr val="tx1"/>
                </a:solidFill>
              </a:rPr>
              <a:t> is representing -4, as we always store it in </a:t>
            </a:r>
            <a:r>
              <a:rPr lang="en-GB" sz="1600" b="1" dirty="0">
                <a:solidFill>
                  <a:schemeClr val="tx1"/>
                </a:solidFill>
              </a:rPr>
              <a:t>two’s complement</a:t>
            </a:r>
            <a:r>
              <a:rPr lang="en-GB" sz="1600" dirty="0">
                <a:solidFill>
                  <a:schemeClr val="tx1"/>
                </a:solidFill>
              </a:rPr>
              <a: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Our </a:t>
            </a:r>
            <a:r>
              <a:rPr lang="en-GB" sz="1600" b="1" dirty="0">
                <a:solidFill>
                  <a:schemeClr val="tx1"/>
                </a:solidFill>
              </a:rPr>
              <a:t>exponent </a:t>
            </a:r>
            <a:r>
              <a:rPr lang="en-GB" sz="1600" dirty="0">
                <a:solidFill>
                  <a:schemeClr val="tx1"/>
                </a:solidFill>
              </a:rPr>
              <a:t>is 3: 2 + 1 = 3</a:t>
            </a: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C668DC23-EF67-42E3-B335-D3DBB80E18E0}"/>
              </a:ext>
            </a:extLst>
          </p:cNvPr>
          <p:cNvGraphicFramePr>
            <a:graphicFrameLocks noGrp="1"/>
          </p:cNvGraphicFramePr>
          <p:nvPr>
            <p:extLst>
              <p:ext uri="{D42A27DB-BD31-4B8C-83A1-F6EECF244321}">
                <p14:modId xmlns:p14="http://schemas.microsoft.com/office/powerpoint/2010/main" val="2462169435"/>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1/8</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1/16</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t>-4</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t>2</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5935685"/>
                  </a:ext>
                </a:extLst>
              </a:tr>
              <a:tr h="811072">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3C22289B-147A-4375-B189-14427DA5EB26}"/>
              </a:ext>
            </a:extLst>
          </p:cNvPr>
          <p:cNvSpPr/>
          <p:nvPr/>
        </p:nvSpPr>
        <p:spPr>
          <a:xfrm>
            <a:off x="1009539" y="2358613"/>
            <a:ext cx="314325" cy="3143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059A6B6-F985-4E94-85ED-7B7A461B62BD}"/>
              </a:ext>
            </a:extLst>
          </p:cNvPr>
          <p:cNvSpPr txBox="1"/>
          <p:nvPr/>
        </p:nvSpPr>
        <p:spPr>
          <a:xfrm>
            <a:off x="2073650" y="1501992"/>
            <a:ext cx="1153714" cy="400110"/>
          </a:xfrm>
          <a:prstGeom prst="rect">
            <a:avLst/>
          </a:prstGeom>
          <a:noFill/>
        </p:spPr>
        <p:txBody>
          <a:bodyPr wrap="none" rtlCol="0">
            <a:spAutoFit/>
          </a:bodyPr>
          <a:lstStyle/>
          <a:p>
            <a:pPr algn="ctr"/>
            <a:r>
              <a:rPr lang="en-GB" sz="2000" b="1" dirty="0">
                <a:solidFill>
                  <a:schemeClr val="bg1">
                    <a:lumMod val="85000"/>
                  </a:schemeClr>
                </a:solidFill>
              </a:rPr>
              <a:t>Mantissa</a:t>
            </a:r>
            <a:endParaRPr lang="en-GB" b="1" dirty="0">
              <a:solidFill>
                <a:schemeClr val="bg1">
                  <a:lumMod val="85000"/>
                </a:schemeClr>
              </a:solidFill>
            </a:endParaRPr>
          </a:p>
        </p:txBody>
      </p:sp>
      <p:sp>
        <p:nvSpPr>
          <p:cNvPr id="7" name="TextBox 6">
            <a:extLst>
              <a:ext uri="{FF2B5EF4-FFF2-40B4-BE49-F238E27FC236}">
                <a16:creationId xmlns:a16="http://schemas.microsoft.com/office/drawing/2014/main" id="{0E2AC03F-3ED7-4B7D-A6FA-2A60EB80BF3D}"/>
              </a:ext>
            </a:extLst>
          </p:cNvPr>
          <p:cNvSpPr txBox="1"/>
          <p:nvPr/>
        </p:nvSpPr>
        <p:spPr>
          <a:xfrm>
            <a:off x="6271927" y="1501992"/>
            <a:ext cx="1195392" cy="400110"/>
          </a:xfrm>
          <a:prstGeom prst="rect">
            <a:avLst/>
          </a:prstGeom>
          <a:noFill/>
        </p:spPr>
        <p:txBody>
          <a:bodyPr wrap="none" rtlCol="0">
            <a:spAutoFit/>
          </a:bodyPr>
          <a:lstStyle/>
          <a:p>
            <a:pPr algn="ctr"/>
            <a:r>
              <a:rPr lang="en-GB" sz="2000" b="1" dirty="0"/>
              <a:t>Exponent</a:t>
            </a:r>
            <a:endParaRPr lang="en-GB" b="1" dirty="0"/>
          </a:p>
        </p:txBody>
      </p:sp>
      <p:pic>
        <p:nvPicPr>
          <p:cNvPr id="8" name="Graphic 7" descr="Add">
            <a:extLst>
              <a:ext uri="{FF2B5EF4-FFF2-40B4-BE49-F238E27FC236}">
                <a16:creationId xmlns:a16="http://schemas.microsoft.com/office/drawing/2014/main" id="{505EE072-4FBA-4726-AD17-F27DBC62FC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6600" y="2650301"/>
            <a:ext cx="546512" cy="546512"/>
          </a:xfrm>
          <a:prstGeom prst="rect">
            <a:avLst/>
          </a:prstGeom>
        </p:spPr>
      </p:pic>
      <p:pic>
        <p:nvPicPr>
          <p:cNvPr id="10" name="Graphic 9" descr="Add">
            <a:extLst>
              <a:ext uri="{FF2B5EF4-FFF2-40B4-BE49-F238E27FC236}">
                <a16:creationId xmlns:a16="http://schemas.microsoft.com/office/drawing/2014/main" id="{A88653DA-001B-4C21-8BA6-C4B004B49B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6600" y="1920661"/>
            <a:ext cx="546512" cy="546512"/>
          </a:xfrm>
          <a:prstGeom prst="rect">
            <a:avLst/>
          </a:prstGeom>
        </p:spPr>
      </p:pic>
      <p:sp>
        <p:nvSpPr>
          <p:cNvPr id="12" name="TextBox 11">
            <a:extLst>
              <a:ext uri="{FF2B5EF4-FFF2-40B4-BE49-F238E27FC236}">
                <a16:creationId xmlns:a16="http://schemas.microsoft.com/office/drawing/2014/main" id="{9A1F644A-AA79-4634-A138-5BD8DA3545C7}"/>
              </a:ext>
            </a:extLst>
          </p:cNvPr>
          <p:cNvSpPr txBox="1"/>
          <p:nvPr/>
        </p:nvSpPr>
        <p:spPr>
          <a:xfrm>
            <a:off x="7296110" y="3429000"/>
            <a:ext cx="1061509" cy="400110"/>
          </a:xfrm>
          <a:prstGeom prst="rect">
            <a:avLst/>
          </a:prstGeom>
          <a:noFill/>
        </p:spPr>
        <p:txBody>
          <a:bodyPr wrap="none" rtlCol="0">
            <a:spAutoFit/>
          </a:bodyPr>
          <a:lstStyle/>
          <a:p>
            <a:pPr algn="ctr"/>
            <a:r>
              <a:rPr lang="en-GB" sz="2000" b="1" dirty="0"/>
              <a:t>2 + 1 = 3</a:t>
            </a:r>
            <a:endParaRPr lang="en-GB" b="1" dirty="0"/>
          </a:p>
        </p:txBody>
      </p:sp>
    </p:spTree>
    <p:extLst>
      <p:ext uri="{BB962C8B-B14F-4D97-AF65-F5344CB8AC3E}">
        <p14:creationId xmlns:p14="http://schemas.microsoft.com/office/powerpoint/2010/main" val="162301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2">
            <a:extLst>
              <a:ext uri="{FF2B5EF4-FFF2-40B4-BE49-F238E27FC236}">
                <a16:creationId xmlns:a16="http://schemas.microsoft.com/office/drawing/2014/main" id="{AD126047-04A3-4DD4-BADC-70955B23A6B0}"/>
              </a:ext>
            </a:extLst>
          </p:cNvPr>
          <p:cNvGraphicFramePr>
            <a:graphicFrameLocks noGrp="1"/>
          </p:cNvGraphicFramePr>
          <p:nvPr>
            <p:extLst>
              <p:ext uri="{D42A27DB-BD31-4B8C-83A1-F6EECF244321}">
                <p14:modId xmlns:p14="http://schemas.microsoft.com/office/powerpoint/2010/main" val="4778429"/>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solidFill>
                            <a:schemeClr val="bg1">
                              <a:lumMod val="85000"/>
                            </a:schemeClr>
                          </a:solidFill>
                        </a:rPr>
                        <a:t>-4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963481805"/>
                  </a:ext>
                </a:extLst>
              </a:tr>
            </a:tbl>
          </a:graphicData>
        </a:graphic>
      </p:graphicFrame>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Our </a:t>
            </a:r>
            <a:r>
              <a:rPr lang="en-GB" sz="1600" b="1" dirty="0">
                <a:solidFill>
                  <a:schemeClr val="tx1"/>
                </a:solidFill>
              </a:rPr>
              <a:t>exponent </a:t>
            </a:r>
            <a:r>
              <a:rPr lang="en-GB" sz="1600" dirty="0">
                <a:solidFill>
                  <a:schemeClr val="tx1"/>
                </a:solidFill>
              </a:rPr>
              <a:t>is 3 – this tells us we need to move the </a:t>
            </a:r>
            <a:r>
              <a:rPr lang="en-GB" sz="1600" b="1" dirty="0">
                <a:solidFill>
                  <a:schemeClr val="tx1"/>
                </a:solidFill>
              </a:rPr>
              <a:t>binary point</a:t>
            </a:r>
            <a:r>
              <a:rPr lang="en-GB" sz="1600" dirty="0">
                <a:solidFill>
                  <a:schemeClr val="tx1"/>
                </a:solidFill>
              </a:rPr>
              <a:t> in our </a:t>
            </a:r>
            <a:r>
              <a:rPr lang="en-GB" sz="1600" b="1" dirty="0">
                <a:solidFill>
                  <a:schemeClr val="tx1"/>
                </a:solidFill>
              </a:rPr>
              <a:t>mantissa</a:t>
            </a:r>
            <a:r>
              <a:rPr lang="en-GB" sz="1600" dirty="0">
                <a:solidFill>
                  <a:schemeClr val="tx1"/>
                </a:solidFill>
              </a:rPr>
              <a:t> 3 places to the right.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move it to the right because the </a:t>
            </a:r>
            <a:r>
              <a:rPr lang="en-GB" sz="1600" b="1" dirty="0">
                <a:solidFill>
                  <a:schemeClr val="tx1"/>
                </a:solidFill>
              </a:rPr>
              <a:t>exponent i</a:t>
            </a:r>
            <a:r>
              <a:rPr lang="en-GB" sz="1600" dirty="0">
                <a:solidFill>
                  <a:schemeClr val="tx1"/>
                </a:solidFill>
              </a:rPr>
              <a:t>s positive (+3).</a:t>
            </a: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9A3681CB-AC5F-485C-AF64-D4B18CA1AC81}"/>
              </a:ext>
            </a:extLst>
          </p:cNvPr>
          <p:cNvSpPr/>
          <p:nvPr/>
        </p:nvSpPr>
        <p:spPr>
          <a:xfrm>
            <a:off x="1009539" y="235861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CEA0C38-A422-4953-A196-0DF5AD88E1C6}"/>
              </a:ext>
            </a:extLst>
          </p:cNvPr>
          <p:cNvSpPr txBox="1"/>
          <p:nvPr/>
        </p:nvSpPr>
        <p:spPr>
          <a:xfrm>
            <a:off x="2073650" y="1501992"/>
            <a:ext cx="1153714" cy="400110"/>
          </a:xfrm>
          <a:prstGeom prst="rect">
            <a:avLst/>
          </a:prstGeom>
          <a:noFill/>
        </p:spPr>
        <p:txBody>
          <a:bodyPr wrap="none" rtlCol="0">
            <a:spAutoFit/>
          </a:bodyPr>
          <a:lstStyle/>
          <a:p>
            <a:pPr algn="ctr"/>
            <a:r>
              <a:rPr lang="en-GB" sz="2000" b="1" dirty="0"/>
              <a:t>Mantissa</a:t>
            </a:r>
            <a:endParaRPr lang="en-GB" b="1" dirty="0"/>
          </a:p>
        </p:txBody>
      </p:sp>
      <p:sp>
        <p:nvSpPr>
          <p:cNvPr id="7" name="TextBox 6">
            <a:extLst>
              <a:ext uri="{FF2B5EF4-FFF2-40B4-BE49-F238E27FC236}">
                <a16:creationId xmlns:a16="http://schemas.microsoft.com/office/drawing/2014/main" id="{87E78F6C-7DAA-4B69-8110-559ED8CEB016}"/>
              </a:ext>
            </a:extLst>
          </p:cNvPr>
          <p:cNvSpPr txBox="1"/>
          <p:nvPr/>
        </p:nvSpPr>
        <p:spPr>
          <a:xfrm>
            <a:off x="6271927" y="1501992"/>
            <a:ext cx="1195392" cy="400110"/>
          </a:xfrm>
          <a:prstGeom prst="rect">
            <a:avLst/>
          </a:prstGeom>
          <a:noFill/>
        </p:spPr>
        <p:txBody>
          <a:bodyPr wrap="none" rtlCol="0">
            <a:spAutoFit/>
          </a:bodyPr>
          <a:lstStyle/>
          <a:p>
            <a:pPr algn="ctr"/>
            <a:r>
              <a:rPr lang="en-GB" sz="2000" b="1" dirty="0"/>
              <a:t>Exponent</a:t>
            </a:r>
            <a:endParaRPr lang="en-GB" b="1" dirty="0"/>
          </a:p>
        </p:txBody>
      </p:sp>
      <p:sp>
        <p:nvSpPr>
          <p:cNvPr id="3" name="TextBox 2">
            <a:extLst>
              <a:ext uri="{FF2B5EF4-FFF2-40B4-BE49-F238E27FC236}">
                <a16:creationId xmlns:a16="http://schemas.microsoft.com/office/drawing/2014/main" id="{AECBC182-95B2-4CC6-858C-CEE7EC35D293}"/>
              </a:ext>
            </a:extLst>
          </p:cNvPr>
          <p:cNvSpPr txBox="1"/>
          <p:nvPr/>
        </p:nvSpPr>
        <p:spPr>
          <a:xfrm>
            <a:off x="6403790" y="1584751"/>
            <a:ext cx="931665" cy="1862048"/>
          </a:xfrm>
          <a:prstGeom prst="rect">
            <a:avLst/>
          </a:prstGeom>
          <a:noFill/>
        </p:spPr>
        <p:txBody>
          <a:bodyPr wrap="none" rtlCol="0">
            <a:spAutoFit/>
          </a:bodyPr>
          <a:lstStyle/>
          <a:p>
            <a:r>
              <a:rPr lang="en-GB" sz="11500" b="1" dirty="0"/>
              <a:t>3</a:t>
            </a:r>
          </a:p>
        </p:txBody>
      </p:sp>
      <p:sp>
        <p:nvSpPr>
          <p:cNvPr id="13" name="Arc 12">
            <a:extLst>
              <a:ext uri="{FF2B5EF4-FFF2-40B4-BE49-F238E27FC236}">
                <a16:creationId xmlns:a16="http://schemas.microsoft.com/office/drawing/2014/main" id="{86E89DF2-B166-4355-B049-2FE3877B0D9F}"/>
              </a:ext>
            </a:extLst>
          </p:cNvPr>
          <p:cNvSpPr/>
          <p:nvPr/>
        </p:nvSpPr>
        <p:spPr>
          <a:xfrm flipV="1">
            <a:off x="1166700" y="2358613"/>
            <a:ext cx="990137" cy="699940"/>
          </a:xfrm>
          <a:prstGeom prst="arc">
            <a:avLst>
              <a:gd name="adj1" fmla="val 10765249"/>
              <a:gd name="adj2" fmla="val 21175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13">
            <a:extLst>
              <a:ext uri="{FF2B5EF4-FFF2-40B4-BE49-F238E27FC236}">
                <a16:creationId xmlns:a16="http://schemas.microsoft.com/office/drawing/2014/main" id="{98EA7EDF-7E17-4FCD-96CE-3E448C817C70}"/>
              </a:ext>
            </a:extLst>
          </p:cNvPr>
          <p:cNvSpPr/>
          <p:nvPr/>
        </p:nvSpPr>
        <p:spPr>
          <a:xfrm flipV="1">
            <a:off x="2169537" y="2354773"/>
            <a:ext cx="990137" cy="699940"/>
          </a:xfrm>
          <a:prstGeom prst="arc">
            <a:avLst>
              <a:gd name="adj1" fmla="val 10765249"/>
              <a:gd name="adj2" fmla="val 21175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611B7656-35BE-4CB3-9336-AC0620F57796}"/>
              </a:ext>
            </a:extLst>
          </p:cNvPr>
          <p:cNvSpPr/>
          <p:nvPr/>
        </p:nvSpPr>
        <p:spPr>
          <a:xfrm flipV="1">
            <a:off x="3159674" y="2354773"/>
            <a:ext cx="990137" cy="699940"/>
          </a:xfrm>
          <a:prstGeom prst="arc">
            <a:avLst>
              <a:gd name="adj1" fmla="val 10765249"/>
              <a:gd name="adj2" fmla="val 21175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61804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1000"/>
                                  </p:stCondLst>
                                  <p:childTnLst>
                                    <p:animMotion origin="layout" path="M -3.125E-6 1.85185E-6 L 0.24466 -0.00023 " pathEditMode="relative" rAng="0" ptsTypes="AA">
                                      <p:cBhvr>
                                        <p:cTn id="6" dur="5000" fill="hold"/>
                                        <p:tgtEl>
                                          <p:spTgt spid="5"/>
                                        </p:tgtEl>
                                        <p:attrNameLst>
                                          <p:attrName>ppt_x</p:attrName>
                                          <p:attrName>ppt_y</p:attrName>
                                        </p:attrNameLst>
                                      </p:cBhvr>
                                      <p:rCtr x="12227" y="-23"/>
                                    </p:animMotion>
                                  </p:childTnLst>
                                </p:cTn>
                              </p:par>
                              <p:par>
                                <p:cTn id="7" presetID="10" presetClass="entr" presetSubtype="0" fill="hold" grpId="0" nodeType="withEffect">
                                  <p:stCondLst>
                                    <p:cond delay="100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grpId="0" nodeType="withEffect">
                                  <p:stCondLst>
                                    <p:cond delay="25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4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2">
            <a:extLst>
              <a:ext uri="{FF2B5EF4-FFF2-40B4-BE49-F238E27FC236}">
                <a16:creationId xmlns:a16="http://schemas.microsoft.com/office/drawing/2014/main" id="{966ECD2C-F807-4917-8BE7-E71D3C01B0C9}"/>
              </a:ext>
            </a:extLst>
          </p:cNvPr>
          <p:cNvGraphicFramePr>
            <a:graphicFrameLocks noGrp="1"/>
          </p:cNvGraphicFramePr>
          <p:nvPr>
            <p:extLst>
              <p:ext uri="{D42A27DB-BD31-4B8C-83A1-F6EECF244321}">
                <p14:modId xmlns:p14="http://schemas.microsoft.com/office/powerpoint/2010/main" val="2879463044"/>
              </p:ext>
            </p:extLst>
          </p:nvPr>
        </p:nvGraphicFramePr>
        <p:xfrm>
          <a:off x="176565" y="1905942"/>
          <a:ext cx="797277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4</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t>2</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lumMod val="85000"/>
                            </a:schemeClr>
                          </a:solidFill>
                        </a:rPr>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lumMod val="85000"/>
                            </a:schemeClr>
                          </a:solidFill>
                        </a:rPr>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lumMod val="85000"/>
                            </a:schemeClr>
                          </a:solidFill>
                        </a:rPr>
                        <a:t>1/16</a:t>
                      </a:r>
                    </a:p>
                  </a:txBody>
                  <a:tcPr anchor="ctr">
                    <a:lnB w="762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extLst>
                  <a:ext uri="{0D108BD9-81ED-4DB2-BD59-A6C34878D82A}">
                    <a16:rowId xmlns:a16="http://schemas.microsoft.com/office/drawing/2014/main" val="2963481805"/>
                  </a:ext>
                </a:extLst>
              </a:tr>
            </a:tbl>
          </a:graphicData>
        </a:graphic>
      </p:graphicFrame>
      <p:sp>
        <p:nvSpPr>
          <p:cNvPr id="10" name="Oval 9">
            <a:extLst>
              <a:ext uri="{FF2B5EF4-FFF2-40B4-BE49-F238E27FC236}">
                <a16:creationId xmlns:a16="http://schemas.microsoft.com/office/drawing/2014/main" id="{0B2B22CF-C18C-4887-BB1D-6AA55D45ED5A}"/>
              </a:ext>
            </a:extLst>
          </p:cNvPr>
          <p:cNvSpPr/>
          <p:nvPr/>
        </p:nvSpPr>
        <p:spPr>
          <a:xfrm>
            <a:off x="3990864" y="2360816"/>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We are finished with the </a:t>
            </a:r>
            <a:r>
              <a:rPr lang="en-GB" sz="1600" b="1" dirty="0">
                <a:solidFill>
                  <a:schemeClr val="tx1"/>
                </a:solidFill>
              </a:rPr>
              <a:t>exponent</a:t>
            </a:r>
            <a:r>
              <a:rPr lang="en-GB" sz="1600" dirty="0">
                <a:solidFill>
                  <a:schemeClr val="tx1"/>
                </a:solidFill>
              </a:rPr>
              <a:t> now. All it was doing was storing how many places to move the </a:t>
            </a:r>
            <a:r>
              <a:rPr lang="en-GB" sz="1600" b="1" dirty="0">
                <a:solidFill>
                  <a:schemeClr val="tx1"/>
                </a:solidFill>
              </a:rPr>
              <a:t>binary point</a:t>
            </a:r>
            <a:r>
              <a:rPr lang="en-GB" sz="1600" dirty="0">
                <a:solidFill>
                  <a:schemeClr val="tx1"/>
                </a:solidFill>
              </a:rPr>
              <a:t> by. Now we have moved the </a:t>
            </a:r>
            <a:r>
              <a:rPr lang="en-GB" sz="1600" b="1" dirty="0">
                <a:solidFill>
                  <a:schemeClr val="tx1"/>
                </a:solidFill>
              </a:rPr>
              <a:t>binary point,</a:t>
            </a:r>
            <a:r>
              <a:rPr lang="en-GB" sz="1600" dirty="0">
                <a:solidFill>
                  <a:schemeClr val="tx1"/>
                </a:solidFill>
              </a:rPr>
              <a:t> we can ignore it.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are left with: 0110.0</a:t>
            </a:r>
          </a:p>
          <a:p>
            <a:pPr marL="742950" lvl="1"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apply the normal </a:t>
            </a:r>
            <a:r>
              <a:rPr lang="en-GB" sz="1600" b="1" dirty="0">
                <a:solidFill>
                  <a:schemeClr val="tx1"/>
                </a:solidFill>
              </a:rPr>
              <a:t>binary</a:t>
            </a:r>
            <a:r>
              <a:rPr lang="en-GB" sz="1600" dirty="0">
                <a:solidFill>
                  <a:schemeClr val="tx1"/>
                </a:solidFill>
              </a:rPr>
              <a:t> weighting line and add up any columns that have a 1 in them.</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Note again how the </a:t>
            </a:r>
            <a:r>
              <a:rPr lang="en-GB" sz="1600" b="1" dirty="0">
                <a:solidFill>
                  <a:schemeClr val="tx1"/>
                </a:solidFill>
              </a:rPr>
              <a:t>most significant bit (MSB)</a:t>
            </a:r>
            <a:r>
              <a:rPr lang="en-GB" sz="1600" dirty="0">
                <a:solidFill>
                  <a:schemeClr val="tx1"/>
                </a:solidFill>
              </a:rPr>
              <a:t> is representing -8, as we are using </a:t>
            </a:r>
            <a:r>
              <a:rPr lang="en-GB" sz="1600" b="1" dirty="0">
                <a:solidFill>
                  <a:schemeClr val="tx1"/>
                </a:solidFill>
              </a:rPr>
              <a:t>two’s complement.</a:t>
            </a:r>
          </a:p>
          <a:p>
            <a:pPr marL="285750" indent="-285750">
              <a:buClr>
                <a:schemeClr val="tx1"/>
              </a:buClr>
              <a:buFont typeface="Arial" panose="020B0604020202020204" pitchFamily="34" charset="0"/>
              <a:buChar char="•"/>
            </a:pPr>
            <a:endParaRPr lang="en-GB" sz="1600" b="1"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So, we have: 4 + 2 = 6</a:t>
            </a: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74F19947-52AE-4B4A-8F21-BE37BC7905EC}"/>
              </a:ext>
            </a:extLst>
          </p:cNvPr>
          <p:cNvGraphicFramePr>
            <a:graphicFrameLocks noGrp="1"/>
          </p:cNvGraphicFramePr>
          <p:nvPr>
            <p:extLst>
              <p:ext uri="{D42A27DB-BD31-4B8C-83A1-F6EECF244321}">
                <p14:modId xmlns:p14="http://schemas.microsoft.com/office/powerpoint/2010/main" val="4115049061"/>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solidFill>
                            <a:schemeClr val="bg1">
                              <a:lumMod val="85000"/>
                            </a:schemeClr>
                          </a:solidFill>
                        </a:rPr>
                        <a:t>-4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217B8F25-4C4A-48CE-B7C0-9F36A90DD2B2}"/>
              </a:ext>
            </a:extLst>
          </p:cNvPr>
          <p:cNvSpPr/>
          <p:nvPr/>
        </p:nvSpPr>
        <p:spPr>
          <a:xfrm>
            <a:off x="3990864" y="235861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C50C265-DB21-4F30-BDB3-E61708EF1841}"/>
              </a:ext>
            </a:extLst>
          </p:cNvPr>
          <p:cNvSpPr txBox="1"/>
          <p:nvPr/>
        </p:nvSpPr>
        <p:spPr>
          <a:xfrm>
            <a:off x="2073650" y="1501992"/>
            <a:ext cx="1153714" cy="400110"/>
          </a:xfrm>
          <a:prstGeom prst="rect">
            <a:avLst/>
          </a:prstGeom>
          <a:noFill/>
        </p:spPr>
        <p:txBody>
          <a:bodyPr wrap="none" rtlCol="0">
            <a:spAutoFit/>
          </a:bodyPr>
          <a:lstStyle/>
          <a:p>
            <a:pPr algn="ctr"/>
            <a:r>
              <a:rPr lang="en-GB" sz="2000" b="1" dirty="0"/>
              <a:t>Mantissa</a:t>
            </a:r>
            <a:endParaRPr lang="en-GB" b="1" dirty="0"/>
          </a:p>
        </p:txBody>
      </p:sp>
      <p:sp>
        <p:nvSpPr>
          <p:cNvPr id="7" name="TextBox 6">
            <a:extLst>
              <a:ext uri="{FF2B5EF4-FFF2-40B4-BE49-F238E27FC236}">
                <a16:creationId xmlns:a16="http://schemas.microsoft.com/office/drawing/2014/main" id="{59B38A7A-3E78-43EC-80D4-0B4B0446ED98}"/>
              </a:ext>
            </a:extLst>
          </p:cNvPr>
          <p:cNvSpPr txBox="1"/>
          <p:nvPr/>
        </p:nvSpPr>
        <p:spPr>
          <a:xfrm>
            <a:off x="6271927" y="1501992"/>
            <a:ext cx="1195392" cy="400110"/>
          </a:xfrm>
          <a:prstGeom prst="rect">
            <a:avLst/>
          </a:prstGeom>
          <a:noFill/>
        </p:spPr>
        <p:txBody>
          <a:bodyPr wrap="none" rtlCol="0">
            <a:spAutoFit/>
          </a:bodyPr>
          <a:lstStyle/>
          <a:p>
            <a:pPr algn="ctr"/>
            <a:r>
              <a:rPr lang="en-GB" sz="2000" b="1" dirty="0">
                <a:solidFill>
                  <a:schemeClr val="bg1">
                    <a:lumMod val="85000"/>
                  </a:schemeClr>
                </a:solidFill>
              </a:rPr>
              <a:t>Exponent</a:t>
            </a:r>
            <a:endParaRPr lang="en-GB" b="1" dirty="0">
              <a:solidFill>
                <a:schemeClr val="bg1">
                  <a:lumMod val="85000"/>
                </a:schemeClr>
              </a:solidFill>
            </a:endParaRPr>
          </a:p>
        </p:txBody>
      </p:sp>
      <p:sp>
        <p:nvSpPr>
          <p:cNvPr id="13" name="TextBox 12">
            <a:extLst>
              <a:ext uri="{FF2B5EF4-FFF2-40B4-BE49-F238E27FC236}">
                <a16:creationId xmlns:a16="http://schemas.microsoft.com/office/drawing/2014/main" id="{FC52D235-FC67-4394-9C59-81A37B56B866}"/>
              </a:ext>
            </a:extLst>
          </p:cNvPr>
          <p:cNvSpPr txBox="1"/>
          <p:nvPr/>
        </p:nvSpPr>
        <p:spPr>
          <a:xfrm>
            <a:off x="1522171" y="5029200"/>
            <a:ext cx="2100255" cy="400110"/>
          </a:xfrm>
          <a:prstGeom prst="rect">
            <a:avLst/>
          </a:prstGeom>
          <a:noFill/>
        </p:spPr>
        <p:txBody>
          <a:bodyPr wrap="none" rtlCol="0">
            <a:spAutoFit/>
          </a:bodyPr>
          <a:lstStyle/>
          <a:p>
            <a:r>
              <a:rPr lang="en-GB" sz="2000" b="1" dirty="0"/>
              <a:t>4      +       2       =  6</a:t>
            </a:r>
            <a:endParaRPr lang="en-GB" b="1" dirty="0"/>
          </a:p>
        </p:txBody>
      </p:sp>
      <p:graphicFrame>
        <p:nvGraphicFramePr>
          <p:cNvPr id="16" name="Table 2">
            <a:extLst>
              <a:ext uri="{FF2B5EF4-FFF2-40B4-BE49-F238E27FC236}">
                <a16:creationId xmlns:a16="http://schemas.microsoft.com/office/drawing/2014/main" id="{2D8ECBC0-DD75-4EB1-8746-26E7AC9E052F}"/>
              </a:ext>
            </a:extLst>
          </p:cNvPr>
          <p:cNvGraphicFramePr>
            <a:graphicFrameLocks noGrp="1"/>
          </p:cNvGraphicFramePr>
          <p:nvPr>
            <p:extLst>
              <p:ext uri="{D42A27DB-BD31-4B8C-83A1-F6EECF244321}">
                <p14:modId xmlns:p14="http://schemas.microsoft.com/office/powerpoint/2010/main" val="1129096015"/>
              </p:ext>
            </p:extLst>
          </p:nvPr>
        </p:nvGraphicFramePr>
        <p:xfrm>
          <a:off x="176565" y="1913079"/>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rgbClr val="F2F2F2"/>
                    </a:solidFill>
                  </a:tcPr>
                </a:tc>
                <a:tc>
                  <a:txBody>
                    <a:bodyPr/>
                    <a:lstStyle/>
                    <a:p>
                      <a:pPr algn="ctr"/>
                      <a:r>
                        <a:rPr lang="en-GB" sz="2400" dirty="0">
                          <a:solidFill>
                            <a:schemeClr val="bg1">
                              <a:lumMod val="85000"/>
                            </a:schemeClr>
                          </a:solidFill>
                        </a:rPr>
                        <a:t>1/2</a:t>
                      </a:r>
                    </a:p>
                  </a:txBody>
                  <a:tcPr anchor="ctr">
                    <a:lnB w="76200" cap="flat" cmpd="sng" algn="ctr">
                      <a:solidFill>
                        <a:schemeClr val="bg1"/>
                      </a:solidFill>
                      <a:prstDash val="solid"/>
                      <a:round/>
                      <a:headEnd type="none" w="med" len="med"/>
                      <a:tailEnd type="none" w="med" len="med"/>
                    </a:lnB>
                    <a:solidFill>
                      <a:srgbClr val="F2F2F2"/>
                    </a:solidFill>
                  </a:tcPr>
                </a:tc>
                <a:tc>
                  <a:txBody>
                    <a:bodyPr/>
                    <a:lstStyle/>
                    <a:p>
                      <a:pPr algn="ctr"/>
                      <a:r>
                        <a:rPr lang="en-GB" sz="2400" dirty="0">
                          <a:solidFill>
                            <a:schemeClr val="bg1">
                              <a:lumMod val="85000"/>
                            </a:schemeClr>
                          </a:solidFill>
                        </a:rPr>
                        <a:t>1/4</a:t>
                      </a:r>
                    </a:p>
                  </a:txBody>
                  <a:tcPr anchor="ctr">
                    <a:lnB w="76200" cap="flat" cmpd="sng" algn="ctr">
                      <a:solidFill>
                        <a:schemeClr val="bg1"/>
                      </a:solidFill>
                      <a:prstDash val="solid"/>
                      <a:round/>
                      <a:headEnd type="none" w="med" len="med"/>
                      <a:tailEnd type="none" w="med" len="med"/>
                    </a:lnB>
                    <a:solidFill>
                      <a:srgbClr val="F2F2F2"/>
                    </a:solidFill>
                  </a:tcPr>
                </a:tc>
                <a:tc>
                  <a:txBody>
                    <a:bodyPr/>
                    <a:lstStyle/>
                    <a:p>
                      <a:pPr algn="ctr"/>
                      <a:r>
                        <a:rPr lang="en-GB" sz="2400" dirty="0">
                          <a:solidFill>
                            <a:schemeClr val="bg1">
                              <a:lumMod val="85000"/>
                            </a:schemeClr>
                          </a:solidFill>
                        </a:rPr>
                        <a:t>1/8</a:t>
                      </a:r>
                    </a:p>
                  </a:txBody>
                  <a:tcPr anchor="ctr">
                    <a:lnB w="76200" cap="flat" cmpd="sng" algn="ctr">
                      <a:solidFill>
                        <a:schemeClr val="bg1"/>
                      </a:solidFill>
                      <a:prstDash val="solid"/>
                      <a:round/>
                      <a:headEnd type="none" w="med" len="med"/>
                      <a:tailEnd type="none" w="med" len="med"/>
                    </a:lnB>
                    <a:solidFill>
                      <a:srgbClr val="F2F2F2"/>
                    </a:solidFill>
                  </a:tcPr>
                </a:tc>
                <a:tc>
                  <a:txBody>
                    <a:bodyPr/>
                    <a:lstStyle/>
                    <a:p>
                      <a:pPr algn="ctr"/>
                      <a:r>
                        <a:rPr lang="en-GB" sz="2400" dirty="0">
                          <a:solidFill>
                            <a:schemeClr val="bg1">
                              <a:lumMod val="85000"/>
                            </a:schemeClr>
                          </a:solidFill>
                        </a:rPr>
                        <a:t>1/16</a:t>
                      </a:r>
                    </a:p>
                  </a:txBody>
                  <a:tcPr anchor="ctr">
                    <a:lnB w="76200" cap="flat" cmpd="sng" algn="ctr">
                      <a:solidFill>
                        <a:schemeClr val="bg1"/>
                      </a:solidFill>
                      <a:prstDash val="solid"/>
                      <a:round/>
                      <a:headEnd type="none" w="med" len="med"/>
                      <a:tailEnd type="none" w="med" len="med"/>
                    </a:lnB>
                    <a:solidFill>
                      <a:srgbClr val="F2F2F2"/>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solidFill>
                            <a:schemeClr val="bg1">
                              <a:lumMod val="85000"/>
                            </a:schemeClr>
                          </a:solidFill>
                        </a:rPr>
                        <a:t>-4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935685"/>
                  </a:ext>
                </a:extLst>
              </a:tr>
              <a:tr h="811072">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rgbClr val="F2F2F2"/>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rgbClr val="F2F2F2"/>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rgbClr val="F2F2F2"/>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rgbClr val="F2F2F2"/>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rgbClr val="F2F2F2"/>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963481805"/>
                  </a:ext>
                </a:extLst>
              </a:tr>
            </a:tbl>
          </a:graphicData>
        </a:graphic>
      </p:graphicFrame>
      <p:sp>
        <p:nvSpPr>
          <p:cNvPr id="17" name="Oval 16">
            <a:extLst>
              <a:ext uri="{FF2B5EF4-FFF2-40B4-BE49-F238E27FC236}">
                <a16:creationId xmlns:a16="http://schemas.microsoft.com/office/drawing/2014/main" id="{9EEF9666-79D9-4EB9-899E-CFE2BD569501}"/>
              </a:ext>
            </a:extLst>
          </p:cNvPr>
          <p:cNvSpPr/>
          <p:nvPr/>
        </p:nvSpPr>
        <p:spPr>
          <a:xfrm>
            <a:off x="3990864" y="2365750"/>
            <a:ext cx="314325" cy="3143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2210A5B-2485-48F6-800A-4E8C21BB226A}"/>
              </a:ext>
            </a:extLst>
          </p:cNvPr>
          <p:cNvSpPr txBox="1"/>
          <p:nvPr/>
        </p:nvSpPr>
        <p:spPr>
          <a:xfrm>
            <a:off x="2073650" y="1501998"/>
            <a:ext cx="1153714" cy="400110"/>
          </a:xfrm>
          <a:prstGeom prst="rect">
            <a:avLst/>
          </a:prstGeom>
          <a:noFill/>
        </p:spPr>
        <p:txBody>
          <a:bodyPr wrap="none" rtlCol="0">
            <a:spAutoFit/>
          </a:bodyPr>
          <a:lstStyle/>
          <a:p>
            <a:pPr algn="ctr"/>
            <a:r>
              <a:rPr lang="en-GB" sz="2000" b="1" dirty="0">
                <a:solidFill>
                  <a:schemeClr val="bg1">
                    <a:lumMod val="85000"/>
                  </a:schemeClr>
                </a:solidFill>
              </a:rPr>
              <a:t>Mantissa</a:t>
            </a:r>
            <a:endParaRPr lang="en-GB" b="1" dirty="0">
              <a:solidFill>
                <a:schemeClr val="bg1">
                  <a:lumMod val="85000"/>
                </a:schemeClr>
              </a:solidFill>
            </a:endParaRPr>
          </a:p>
        </p:txBody>
      </p:sp>
    </p:spTree>
    <p:extLst>
      <p:ext uri="{BB962C8B-B14F-4D97-AF65-F5344CB8AC3E}">
        <p14:creationId xmlns:p14="http://schemas.microsoft.com/office/powerpoint/2010/main" val="325624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1000"/>
                                  </p:stCondLst>
                                  <p:childTnLst>
                                    <p:animMotion origin="layout" path="M 0 0 L 0 0.25 E" pathEditMode="relative" ptsTypes="">
                                      <p:cBhvr>
                                        <p:cTn id="6" dur="4000" fill="hold"/>
                                        <p:tgtEl>
                                          <p:spTgt spid="10"/>
                                        </p:tgtEl>
                                        <p:attrNameLst>
                                          <p:attrName>ppt_x</p:attrName>
                                          <p:attrName>ppt_y</p:attrName>
                                        </p:attrNameLst>
                                      </p:cBhvr>
                                    </p:animMotion>
                                  </p:childTnLst>
                                </p:cTn>
                              </p:par>
                              <p:par>
                                <p:cTn id="7" presetID="42" presetClass="path" presetSubtype="0" accel="50000" decel="50000" fill="hold" nodeType="withEffect">
                                  <p:stCondLst>
                                    <p:cond delay="1000"/>
                                  </p:stCondLst>
                                  <p:childTnLst>
                                    <p:animMotion origin="layout" path="M 0 0 L 0 0.25 E" pathEditMode="relative" ptsTypes="">
                                      <p:cBhvr>
                                        <p:cTn id="8" dur="4000" fill="hold"/>
                                        <p:tgtEl>
                                          <p:spTgt spid="9"/>
                                        </p:tgtEl>
                                        <p:attrNameLst>
                                          <p:attrName>ppt_x</p:attrName>
                                          <p:attrName>ppt_y</p:attrName>
                                        </p:attrNameLst>
                                      </p:cBhvr>
                                    </p:animMotion>
                                  </p:childTnLst>
                                </p:cTn>
                              </p:par>
                              <p:par>
                                <p:cTn id="9" presetID="10" presetClass="entr" presetSubtype="0" fill="hold" nodeType="withEffect">
                                  <p:stCondLst>
                                    <p:cond delay="30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par>
                                <p:cTn id="12" presetID="10" presetClass="entr" presetSubtype="0" fill="hold" grpId="0" nodeType="withEffect">
                                  <p:stCondLst>
                                    <p:cond delay="300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par>
                                <p:cTn id="15" presetID="10" presetClass="exit" presetSubtype="0" fill="hold" grpId="0" nodeType="withEffect">
                                  <p:stCondLst>
                                    <p:cond delay="3000"/>
                                  </p:stCondLst>
                                  <p:childTnLst>
                                    <p:animEffect transition="out" filter="fade">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par>
                                <p:cTn id="18" presetID="10" presetClass="entr" presetSubtype="0" fill="hold" grpId="0" nodeType="withEffect">
                                  <p:stCondLst>
                                    <p:cond delay="3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2000"/>
                                        <p:tgtEl>
                                          <p:spTgt spid="18"/>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3" grpId="0"/>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Here’s another example: 01110 001</a:t>
            </a:r>
          </a:p>
          <a:p>
            <a:pPr marL="742950" lvl="1" indent="-285750">
              <a:buClr>
                <a:schemeClr val="tx1"/>
              </a:buClr>
              <a:buFont typeface="Courier New" panose="02070309020205020404" pitchFamily="49" charset="0"/>
              <a:buChar char="o"/>
            </a:pPr>
            <a:r>
              <a:rPr lang="en-GB" sz="1600" b="1" dirty="0">
                <a:solidFill>
                  <a:schemeClr val="tx1"/>
                </a:solidFill>
              </a:rPr>
              <a:t>Mantissa</a:t>
            </a:r>
            <a:r>
              <a:rPr lang="en-GB" sz="1600" dirty="0">
                <a:solidFill>
                  <a:schemeClr val="tx1"/>
                </a:solidFill>
              </a:rPr>
              <a:t>: 5 bits (01110)</a:t>
            </a:r>
          </a:p>
          <a:p>
            <a:pPr marL="742950" lvl="1" indent="-285750">
              <a:buClr>
                <a:schemeClr val="tx1"/>
              </a:buClr>
              <a:buFont typeface="Courier New" panose="02070309020205020404" pitchFamily="49" charset="0"/>
              <a:buChar char="o"/>
            </a:pPr>
            <a:r>
              <a:rPr lang="en-GB" sz="1600" b="1" dirty="0">
                <a:solidFill>
                  <a:schemeClr val="tx1"/>
                </a:solidFill>
              </a:rPr>
              <a:t>Exponent</a:t>
            </a:r>
            <a:r>
              <a:rPr lang="en-GB" sz="1600" dirty="0">
                <a:solidFill>
                  <a:schemeClr val="tx1"/>
                </a:solidFill>
              </a:rPr>
              <a:t>: 3 bits (001)</a:t>
            </a: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936F6C57-0935-42BC-9DC8-49B226994EDB}"/>
              </a:ext>
            </a:extLst>
          </p:cNvPr>
          <p:cNvGraphicFramePr>
            <a:graphicFrameLocks noGrp="1"/>
          </p:cNvGraphicFramePr>
          <p:nvPr>
            <p:extLst>
              <p:ext uri="{D42A27DB-BD31-4B8C-83A1-F6EECF244321}">
                <p14:modId xmlns:p14="http://schemas.microsoft.com/office/powerpoint/2010/main" val="1493517831"/>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t>-4</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2</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2944A12C-D9A7-4002-B7B3-3EF34EB1943C}"/>
              </a:ext>
            </a:extLst>
          </p:cNvPr>
          <p:cNvSpPr/>
          <p:nvPr/>
        </p:nvSpPr>
        <p:spPr>
          <a:xfrm>
            <a:off x="1009539" y="235861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3B8B040E-EE07-4B49-8FFF-1ACAB9EAADA9}"/>
              </a:ext>
            </a:extLst>
          </p:cNvPr>
          <p:cNvSpPr txBox="1"/>
          <p:nvPr/>
        </p:nvSpPr>
        <p:spPr>
          <a:xfrm>
            <a:off x="2073650" y="1501992"/>
            <a:ext cx="1153714" cy="400110"/>
          </a:xfrm>
          <a:prstGeom prst="rect">
            <a:avLst/>
          </a:prstGeom>
          <a:noFill/>
        </p:spPr>
        <p:txBody>
          <a:bodyPr wrap="none" rtlCol="0">
            <a:spAutoFit/>
          </a:bodyPr>
          <a:lstStyle/>
          <a:p>
            <a:pPr algn="ctr"/>
            <a:r>
              <a:rPr lang="en-GB" sz="2000" b="1" dirty="0"/>
              <a:t>Mantissa</a:t>
            </a:r>
            <a:endParaRPr lang="en-GB" b="1" dirty="0"/>
          </a:p>
        </p:txBody>
      </p:sp>
      <p:sp>
        <p:nvSpPr>
          <p:cNvPr id="7" name="TextBox 6">
            <a:extLst>
              <a:ext uri="{FF2B5EF4-FFF2-40B4-BE49-F238E27FC236}">
                <a16:creationId xmlns:a16="http://schemas.microsoft.com/office/drawing/2014/main" id="{12E0A21B-8108-41CA-926D-425B7DE657A5}"/>
              </a:ext>
            </a:extLst>
          </p:cNvPr>
          <p:cNvSpPr txBox="1"/>
          <p:nvPr/>
        </p:nvSpPr>
        <p:spPr>
          <a:xfrm>
            <a:off x="6271927" y="1501992"/>
            <a:ext cx="1195392" cy="400110"/>
          </a:xfrm>
          <a:prstGeom prst="rect">
            <a:avLst/>
          </a:prstGeom>
          <a:noFill/>
        </p:spPr>
        <p:txBody>
          <a:bodyPr wrap="none" rtlCol="0">
            <a:spAutoFit/>
          </a:bodyPr>
          <a:lstStyle/>
          <a:p>
            <a:pPr algn="ctr"/>
            <a:r>
              <a:rPr lang="en-GB" sz="2000" b="1" dirty="0"/>
              <a:t>Exponent</a:t>
            </a:r>
            <a:endParaRPr lang="en-GB" b="1" dirty="0"/>
          </a:p>
        </p:txBody>
      </p:sp>
    </p:spTree>
    <p:extLst>
      <p:ext uri="{BB962C8B-B14F-4D97-AF65-F5344CB8AC3E}">
        <p14:creationId xmlns:p14="http://schemas.microsoft.com/office/powerpoint/2010/main" val="611941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Our </a:t>
            </a:r>
            <a:r>
              <a:rPr lang="en-GB" sz="1600" b="1" dirty="0">
                <a:solidFill>
                  <a:schemeClr val="tx1"/>
                </a:solidFill>
              </a:rPr>
              <a:t>exponent </a:t>
            </a:r>
            <a:r>
              <a:rPr lang="en-GB" sz="1600" dirty="0">
                <a:solidFill>
                  <a:schemeClr val="tx1"/>
                </a:solidFill>
              </a:rPr>
              <a:t>is 1 – this tells us we need to move the </a:t>
            </a:r>
            <a:r>
              <a:rPr lang="en-GB" sz="1600" b="1" dirty="0">
                <a:solidFill>
                  <a:schemeClr val="tx1"/>
                </a:solidFill>
              </a:rPr>
              <a:t>binary point</a:t>
            </a:r>
            <a:r>
              <a:rPr lang="en-GB" sz="1600" dirty="0">
                <a:solidFill>
                  <a:schemeClr val="tx1"/>
                </a:solidFill>
              </a:rPr>
              <a:t> in our </a:t>
            </a:r>
            <a:r>
              <a:rPr lang="en-GB" sz="1600" b="1" dirty="0">
                <a:solidFill>
                  <a:schemeClr val="tx1"/>
                </a:solidFill>
              </a:rPr>
              <a:t>mantissa</a:t>
            </a:r>
            <a:r>
              <a:rPr lang="en-GB" sz="1600" dirty="0">
                <a:solidFill>
                  <a:schemeClr val="tx1"/>
                </a:solidFill>
              </a:rPr>
              <a:t> 1 place to the right.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766E64A8-94B6-4E13-BCA5-81025826BD66}"/>
              </a:ext>
            </a:extLst>
          </p:cNvPr>
          <p:cNvGraphicFramePr>
            <a:graphicFrameLocks noGrp="1"/>
          </p:cNvGraphicFramePr>
          <p:nvPr>
            <p:extLst>
              <p:ext uri="{D42A27DB-BD31-4B8C-83A1-F6EECF244321}">
                <p14:modId xmlns:p14="http://schemas.microsoft.com/office/powerpoint/2010/main" val="2398722496"/>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t>-4</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2</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4">
                        <a:lumMod val="40000"/>
                        <a:lumOff val="60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1A627899-A5F0-4960-B024-E51700D17697}"/>
              </a:ext>
            </a:extLst>
          </p:cNvPr>
          <p:cNvSpPr/>
          <p:nvPr/>
        </p:nvSpPr>
        <p:spPr>
          <a:xfrm>
            <a:off x="1009539" y="235861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8B7F318-DB64-4B15-8E6C-96439C6218B8}"/>
              </a:ext>
            </a:extLst>
          </p:cNvPr>
          <p:cNvSpPr txBox="1"/>
          <p:nvPr/>
        </p:nvSpPr>
        <p:spPr>
          <a:xfrm>
            <a:off x="2073650" y="1501992"/>
            <a:ext cx="1153714" cy="400110"/>
          </a:xfrm>
          <a:prstGeom prst="rect">
            <a:avLst/>
          </a:prstGeom>
          <a:noFill/>
        </p:spPr>
        <p:txBody>
          <a:bodyPr wrap="none" rtlCol="0">
            <a:spAutoFit/>
          </a:bodyPr>
          <a:lstStyle/>
          <a:p>
            <a:pPr algn="ctr"/>
            <a:r>
              <a:rPr lang="en-GB" sz="2000" b="1" dirty="0"/>
              <a:t>Mantissa</a:t>
            </a:r>
            <a:endParaRPr lang="en-GB" b="1" dirty="0"/>
          </a:p>
        </p:txBody>
      </p:sp>
      <p:sp>
        <p:nvSpPr>
          <p:cNvPr id="7" name="TextBox 6">
            <a:extLst>
              <a:ext uri="{FF2B5EF4-FFF2-40B4-BE49-F238E27FC236}">
                <a16:creationId xmlns:a16="http://schemas.microsoft.com/office/drawing/2014/main" id="{68126E20-1E4B-4FC8-9677-9FA0221013A0}"/>
              </a:ext>
            </a:extLst>
          </p:cNvPr>
          <p:cNvSpPr txBox="1"/>
          <p:nvPr/>
        </p:nvSpPr>
        <p:spPr>
          <a:xfrm>
            <a:off x="6271927" y="1501992"/>
            <a:ext cx="1195392" cy="400110"/>
          </a:xfrm>
          <a:prstGeom prst="rect">
            <a:avLst/>
          </a:prstGeom>
          <a:noFill/>
        </p:spPr>
        <p:txBody>
          <a:bodyPr wrap="none" rtlCol="0">
            <a:spAutoFit/>
          </a:bodyPr>
          <a:lstStyle/>
          <a:p>
            <a:pPr algn="ctr"/>
            <a:r>
              <a:rPr lang="en-GB" sz="2000" b="1" dirty="0"/>
              <a:t>Exponent</a:t>
            </a:r>
            <a:endParaRPr lang="en-GB" b="1" dirty="0"/>
          </a:p>
        </p:txBody>
      </p:sp>
      <p:sp>
        <p:nvSpPr>
          <p:cNvPr id="8" name="Arc 7">
            <a:extLst>
              <a:ext uri="{FF2B5EF4-FFF2-40B4-BE49-F238E27FC236}">
                <a16:creationId xmlns:a16="http://schemas.microsoft.com/office/drawing/2014/main" id="{C9318E57-2A94-4667-9401-97DB893BC83F}"/>
              </a:ext>
            </a:extLst>
          </p:cNvPr>
          <p:cNvSpPr/>
          <p:nvPr/>
        </p:nvSpPr>
        <p:spPr>
          <a:xfrm flipV="1">
            <a:off x="1166700" y="2358613"/>
            <a:ext cx="990137" cy="699940"/>
          </a:xfrm>
          <a:prstGeom prst="arc">
            <a:avLst>
              <a:gd name="adj1" fmla="val 10765249"/>
              <a:gd name="adj2" fmla="val 211754"/>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09047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125E-6 1.85185E-6 L 0.08125 0.00116 " pathEditMode="relative" rAng="0" ptsTypes="AA">
                                      <p:cBhvr>
                                        <p:cTn id="6" dur="2000" fill="hold"/>
                                        <p:tgtEl>
                                          <p:spTgt spid="5"/>
                                        </p:tgtEl>
                                        <p:attrNameLst>
                                          <p:attrName>ppt_x</p:attrName>
                                          <p:attrName>ppt_y</p:attrName>
                                        </p:attrNameLst>
                                      </p:cBhvr>
                                      <p:rCtr x="4062" y="46"/>
                                    </p:animMotion>
                                  </p:childTnLst>
                                </p:cTn>
                              </p:par>
                              <p:par>
                                <p:cTn id="7" presetID="10" presetClass="entr" presetSubtype="0"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2">
            <a:extLst>
              <a:ext uri="{FF2B5EF4-FFF2-40B4-BE49-F238E27FC236}">
                <a16:creationId xmlns:a16="http://schemas.microsoft.com/office/drawing/2014/main" id="{8D8D496E-CA77-4B78-8546-05545402A5CA}"/>
              </a:ext>
            </a:extLst>
          </p:cNvPr>
          <p:cNvGraphicFramePr>
            <a:graphicFrameLocks noGrp="1"/>
          </p:cNvGraphicFramePr>
          <p:nvPr>
            <p:extLst>
              <p:ext uri="{D42A27DB-BD31-4B8C-83A1-F6EECF244321}">
                <p14:modId xmlns:p14="http://schemas.microsoft.com/office/powerpoint/2010/main" val="1287207718"/>
              </p:ext>
            </p:extLst>
          </p:nvPr>
        </p:nvGraphicFramePr>
        <p:xfrm>
          <a:off x="176565" y="1919231"/>
          <a:ext cx="797277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solidFill>
                            <a:schemeClr val="bg1"/>
                          </a:solidFill>
                        </a:rPr>
                        <a:t>-2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solidFill>
                            <a:schemeClr val="bg1"/>
                          </a:solidFill>
                        </a:rPr>
                        <a:t>1/2</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solidFill>
                            <a:schemeClr val="bg1"/>
                          </a:solidFill>
                        </a:rPr>
                        <a:t>1/4</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solidFill>
                            <a:schemeClr val="bg1"/>
                          </a:solidFill>
                        </a:rPr>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1/32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1/64</a:t>
                      </a:r>
                    </a:p>
                  </a:txBody>
                  <a:tcPr anchor="ctr">
                    <a:lnB w="762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extLst>
                  <a:ext uri="{0D108BD9-81ED-4DB2-BD59-A6C34878D82A}">
                    <a16:rowId xmlns:a16="http://schemas.microsoft.com/office/drawing/2014/main" val="2963481805"/>
                  </a:ext>
                </a:extLst>
              </a:tr>
            </a:tbl>
          </a:graphicData>
        </a:graphic>
      </p:graphicFrame>
      <p:sp>
        <p:nvSpPr>
          <p:cNvPr id="9" name="Oval 8">
            <a:extLst>
              <a:ext uri="{FF2B5EF4-FFF2-40B4-BE49-F238E27FC236}">
                <a16:creationId xmlns:a16="http://schemas.microsoft.com/office/drawing/2014/main" id="{51BFFB25-5225-4D46-BC92-668F7CE73A13}"/>
              </a:ext>
            </a:extLst>
          </p:cNvPr>
          <p:cNvSpPr/>
          <p:nvPr/>
        </p:nvSpPr>
        <p:spPr>
          <a:xfrm>
            <a:off x="2006235" y="2371902"/>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Our </a:t>
            </a:r>
            <a:r>
              <a:rPr lang="en-GB" sz="1600" b="1" dirty="0">
                <a:solidFill>
                  <a:schemeClr val="tx1"/>
                </a:solidFill>
              </a:rPr>
              <a:t>exponent </a:t>
            </a:r>
            <a:r>
              <a:rPr lang="en-GB" sz="1600" dirty="0">
                <a:solidFill>
                  <a:schemeClr val="tx1"/>
                </a:solidFill>
              </a:rPr>
              <a:t>is 1 – this tells us we need to move the </a:t>
            </a:r>
            <a:r>
              <a:rPr lang="en-GB" sz="1600" b="1" dirty="0">
                <a:solidFill>
                  <a:schemeClr val="tx1"/>
                </a:solidFill>
              </a:rPr>
              <a:t>binary point</a:t>
            </a:r>
            <a:r>
              <a:rPr lang="en-GB" sz="1600" dirty="0">
                <a:solidFill>
                  <a:schemeClr val="tx1"/>
                </a:solidFill>
              </a:rPr>
              <a:t> in our </a:t>
            </a:r>
            <a:r>
              <a:rPr lang="en-GB" sz="1600" b="1" dirty="0">
                <a:solidFill>
                  <a:schemeClr val="tx1"/>
                </a:solidFill>
              </a:rPr>
              <a:t>mantissa</a:t>
            </a:r>
            <a:r>
              <a:rPr lang="en-GB" sz="1600" dirty="0">
                <a:solidFill>
                  <a:schemeClr val="tx1"/>
                </a:solidFill>
              </a:rPr>
              <a:t> 1 place to the right.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are finished with the </a:t>
            </a:r>
            <a:r>
              <a:rPr lang="en-GB" sz="1600" b="1" dirty="0">
                <a:solidFill>
                  <a:schemeClr val="tx1"/>
                </a:solidFill>
              </a:rPr>
              <a:t>exponent</a:t>
            </a:r>
            <a:r>
              <a:rPr lang="en-GB" sz="1600" dirty="0">
                <a:solidFill>
                  <a:schemeClr val="tx1"/>
                </a:solidFill>
              </a:rPr>
              <a:t>, so we can disregard it.</a:t>
            </a:r>
            <a:r>
              <a:rPr lang="en-GB" sz="1600" b="1" dirty="0">
                <a:solidFill>
                  <a:schemeClr val="tx1"/>
                </a:solidFill>
              </a:rPr>
              <a:t> </a:t>
            </a:r>
            <a:r>
              <a:rPr lang="en-GB" sz="1600" dirty="0">
                <a:solidFill>
                  <a:schemeClr val="tx1"/>
                </a:solidFill>
              </a:rPr>
              <a:t>We end up with the number: 01.110</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apply the normal </a:t>
            </a:r>
            <a:r>
              <a:rPr lang="en-GB" sz="1600" b="1" dirty="0">
                <a:solidFill>
                  <a:schemeClr val="tx1"/>
                </a:solidFill>
              </a:rPr>
              <a:t>binary</a:t>
            </a:r>
            <a:r>
              <a:rPr lang="en-GB" sz="1600" dirty="0">
                <a:solidFill>
                  <a:schemeClr val="tx1"/>
                </a:solidFill>
              </a:rPr>
              <a:t> weighting line and add up any columns that have a 1 in them.</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So, we have: 1 + ½ + ¼  = 1.75</a:t>
            </a:r>
          </a:p>
          <a:p>
            <a:pPr marL="285750" indent="-285750">
              <a:buClr>
                <a:schemeClr val="tx1"/>
              </a:buClr>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A27B6AE1-E1D5-4E3A-8D64-BA8B161EB9CE}"/>
              </a:ext>
            </a:extLst>
          </p:cNvPr>
          <p:cNvGraphicFramePr>
            <a:graphicFrameLocks noGrp="1"/>
          </p:cNvGraphicFramePr>
          <p:nvPr>
            <p:extLst>
              <p:ext uri="{D42A27DB-BD31-4B8C-83A1-F6EECF244321}">
                <p14:modId xmlns:p14="http://schemas.microsoft.com/office/powerpoint/2010/main" val="1197017863"/>
              </p:ext>
            </p:extLst>
          </p:nvPr>
        </p:nvGraphicFramePr>
        <p:xfrm>
          <a:off x="176565" y="1915086"/>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solidFill>
                            <a:schemeClr val="bg1">
                              <a:lumMod val="85000"/>
                            </a:schemeClr>
                          </a:solidFill>
                        </a:rPr>
                        <a:t>-4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06C615CE-B786-49A8-B145-3DF6136E38DB}"/>
              </a:ext>
            </a:extLst>
          </p:cNvPr>
          <p:cNvSpPr/>
          <p:nvPr/>
        </p:nvSpPr>
        <p:spPr>
          <a:xfrm>
            <a:off x="2006235" y="2367757"/>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9F759ED-C3CE-4632-A090-E1CF94A13570}"/>
              </a:ext>
            </a:extLst>
          </p:cNvPr>
          <p:cNvSpPr txBox="1"/>
          <p:nvPr/>
        </p:nvSpPr>
        <p:spPr>
          <a:xfrm>
            <a:off x="2073650" y="1511136"/>
            <a:ext cx="1153714" cy="400110"/>
          </a:xfrm>
          <a:prstGeom prst="rect">
            <a:avLst/>
          </a:prstGeom>
          <a:noFill/>
        </p:spPr>
        <p:txBody>
          <a:bodyPr wrap="none" rtlCol="0">
            <a:spAutoFit/>
          </a:bodyPr>
          <a:lstStyle/>
          <a:p>
            <a:pPr algn="ctr"/>
            <a:r>
              <a:rPr lang="en-GB" sz="2000" b="1" dirty="0"/>
              <a:t>Mantissa</a:t>
            </a:r>
            <a:endParaRPr lang="en-GB" b="1" dirty="0"/>
          </a:p>
        </p:txBody>
      </p:sp>
      <p:sp>
        <p:nvSpPr>
          <p:cNvPr id="7" name="TextBox 6">
            <a:extLst>
              <a:ext uri="{FF2B5EF4-FFF2-40B4-BE49-F238E27FC236}">
                <a16:creationId xmlns:a16="http://schemas.microsoft.com/office/drawing/2014/main" id="{1E256C76-147D-4C54-A867-7B5213182A34}"/>
              </a:ext>
            </a:extLst>
          </p:cNvPr>
          <p:cNvSpPr txBox="1"/>
          <p:nvPr/>
        </p:nvSpPr>
        <p:spPr>
          <a:xfrm>
            <a:off x="6271927" y="1511136"/>
            <a:ext cx="1195392" cy="400110"/>
          </a:xfrm>
          <a:prstGeom prst="rect">
            <a:avLst/>
          </a:prstGeom>
          <a:noFill/>
        </p:spPr>
        <p:txBody>
          <a:bodyPr wrap="none" rtlCol="0">
            <a:spAutoFit/>
          </a:bodyPr>
          <a:lstStyle/>
          <a:p>
            <a:pPr algn="ctr"/>
            <a:r>
              <a:rPr lang="en-GB" sz="2000" b="1" dirty="0">
                <a:solidFill>
                  <a:schemeClr val="bg1">
                    <a:lumMod val="85000"/>
                  </a:schemeClr>
                </a:solidFill>
              </a:rPr>
              <a:t>Exponent</a:t>
            </a:r>
            <a:endParaRPr lang="en-GB" b="1" dirty="0">
              <a:solidFill>
                <a:schemeClr val="bg1">
                  <a:lumMod val="85000"/>
                </a:schemeClr>
              </a:solidFill>
            </a:endParaRPr>
          </a:p>
        </p:txBody>
      </p:sp>
      <p:sp>
        <p:nvSpPr>
          <p:cNvPr id="10" name="TextBox 9">
            <a:extLst>
              <a:ext uri="{FF2B5EF4-FFF2-40B4-BE49-F238E27FC236}">
                <a16:creationId xmlns:a16="http://schemas.microsoft.com/office/drawing/2014/main" id="{02F9918F-CD24-437C-BF58-D350F521AE2C}"/>
              </a:ext>
            </a:extLst>
          </p:cNvPr>
          <p:cNvSpPr txBox="1"/>
          <p:nvPr/>
        </p:nvSpPr>
        <p:spPr>
          <a:xfrm>
            <a:off x="1522171" y="5029200"/>
            <a:ext cx="3397084" cy="400110"/>
          </a:xfrm>
          <a:prstGeom prst="rect">
            <a:avLst/>
          </a:prstGeom>
          <a:noFill/>
        </p:spPr>
        <p:txBody>
          <a:bodyPr wrap="none" rtlCol="0">
            <a:spAutoFit/>
          </a:bodyPr>
          <a:lstStyle/>
          <a:p>
            <a:r>
              <a:rPr lang="en-GB" sz="2000" b="1" dirty="0"/>
              <a:t>1      +       </a:t>
            </a:r>
            <a:r>
              <a:rPr lang="en-GB" sz="2000" dirty="0"/>
              <a:t>½</a:t>
            </a:r>
            <a:r>
              <a:rPr lang="en-GB" sz="2000" b="1" dirty="0"/>
              <a:t>      +      </a:t>
            </a:r>
            <a:r>
              <a:rPr lang="en-GB" sz="2000" dirty="0"/>
              <a:t>¼      </a:t>
            </a:r>
            <a:r>
              <a:rPr lang="en-GB" sz="2000" b="1" dirty="0"/>
              <a:t>=  1.75</a:t>
            </a:r>
            <a:endParaRPr lang="en-GB" b="1" dirty="0"/>
          </a:p>
        </p:txBody>
      </p:sp>
      <p:graphicFrame>
        <p:nvGraphicFramePr>
          <p:cNvPr id="12" name="Table 2">
            <a:extLst>
              <a:ext uri="{FF2B5EF4-FFF2-40B4-BE49-F238E27FC236}">
                <a16:creationId xmlns:a16="http://schemas.microsoft.com/office/drawing/2014/main" id="{A45A31E8-D56D-43C1-A2CD-C98393B314CB}"/>
              </a:ext>
            </a:extLst>
          </p:cNvPr>
          <p:cNvGraphicFramePr>
            <a:graphicFrameLocks noGrp="1"/>
          </p:cNvGraphicFramePr>
          <p:nvPr>
            <p:extLst>
              <p:ext uri="{D42A27DB-BD31-4B8C-83A1-F6EECF244321}">
                <p14:modId xmlns:p14="http://schemas.microsoft.com/office/powerpoint/2010/main" val="792125650"/>
              </p:ext>
            </p:extLst>
          </p:nvPr>
        </p:nvGraphicFramePr>
        <p:xfrm>
          <a:off x="172452" y="191342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1/8</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1/16</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solidFill>
                            <a:schemeClr val="bg1">
                              <a:lumMod val="85000"/>
                            </a:schemeClr>
                          </a:solidFill>
                        </a:rPr>
                        <a:t>-4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935685"/>
                  </a:ext>
                </a:extLst>
              </a:tr>
              <a:tr h="811072">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963481805"/>
                  </a:ext>
                </a:extLst>
              </a:tr>
            </a:tbl>
          </a:graphicData>
        </a:graphic>
      </p:graphicFrame>
      <p:sp>
        <p:nvSpPr>
          <p:cNvPr id="13" name="TextBox 12">
            <a:extLst>
              <a:ext uri="{FF2B5EF4-FFF2-40B4-BE49-F238E27FC236}">
                <a16:creationId xmlns:a16="http://schemas.microsoft.com/office/drawing/2014/main" id="{CFF8D28D-303F-405A-AD13-D11A8172609A}"/>
              </a:ext>
            </a:extLst>
          </p:cNvPr>
          <p:cNvSpPr txBox="1"/>
          <p:nvPr/>
        </p:nvSpPr>
        <p:spPr>
          <a:xfrm>
            <a:off x="2077157" y="1509472"/>
            <a:ext cx="1153714" cy="400110"/>
          </a:xfrm>
          <a:prstGeom prst="rect">
            <a:avLst/>
          </a:prstGeom>
          <a:noFill/>
        </p:spPr>
        <p:txBody>
          <a:bodyPr wrap="none" rtlCol="0">
            <a:spAutoFit/>
          </a:bodyPr>
          <a:lstStyle/>
          <a:p>
            <a:pPr algn="ctr"/>
            <a:r>
              <a:rPr lang="en-GB" sz="2000" b="1" dirty="0">
                <a:solidFill>
                  <a:schemeClr val="bg1">
                    <a:lumMod val="85000"/>
                  </a:schemeClr>
                </a:solidFill>
              </a:rPr>
              <a:t>Mantissa</a:t>
            </a:r>
            <a:endParaRPr lang="en-GB" b="1" dirty="0">
              <a:solidFill>
                <a:schemeClr val="bg1">
                  <a:lumMod val="85000"/>
                </a:schemeClr>
              </a:solidFill>
            </a:endParaRPr>
          </a:p>
        </p:txBody>
      </p:sp>
      <p:sp>
        <p:nvSpPr>
          <p:cNvPr id="14" name="Oval 13">
            <a:extLst>
              <a:ext uri="{FF2B5EF4-FFF2-40B4-BE49-F238E27FC236}">
                <a16:creationId xmlns:a16="http://schemas.microsoft.com/office/drawing/2014/main" id="{E5428EAD-B8C4-4088-88CD-949E92913A49}"/>
              </a:ext>
            </a:extLst>
          </p:cNvPr>
          <p:cNvSpPr/>
          <p:nvPr/>
        </p:nvSpPr>
        <p:spPr>
          <a:xfrm>
            <a:off x="2005721" y="2369648"/>
            <a:ext cx="314325" cy="3143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65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1000"/>
                                  </p:stCondLst>
                                  <p:childTnLst>
                                    <p:animMotion origin="layout" path="M 0 0 L 0 0.25 E" pathEditMode="relative" ptsTypes="">
                                      <p:cBhvr>
                                        <p:cTn id="6" dur="4000" fill="hold"/>
                                        <p:tgtEl>
                                          <p:spTgt spid="9"/>
                                        </p:tgtEl>
                                        <p:attrNameLst>
                                          <p:attrName>ppt_x</p:attrName>
                                          <p:attrName>ppt_y</p:attrName>
                                        </p:attrNameLst>
                                      </p:cBhvr>
                                    </p:animMotion>
                                  </p:childTnLst>
                                </p:cTn>
                              </p:par>
                              <p:par>
                                <p:cTn id="7" presetID="42" presetClass="path" presetSubtype="0" accel="50000" decel="50000" fill="hold" nodeType="withEffect">
                                  <p:stCondLst>
                                    <p:cond delay="1000"/>
                                  </p:stCondLst>
                                  <p:childTnLst>
                                    <p:animMotion origin="layout" path="M 0 0 L 0 0.25 E" pathEditMode="relative" ptsTypes="">
                                      <p:cBhvr>
                                        <p:cTn id="8" dur="4000" fill="hold"/>
                                        <p:tgtEl>
                                          <p:spTgt spid="8"/>
                                        </p:tgtEl>
                                        <p:attrNameLst>
                                          <p:attrName>ppt_x</p:attrName>
                                          <p:attrName>ppt_y</p:attrName>
                                        </p:attrNameLst>
                                      </p:cBhvr>
                                    </p:animMotion>
                                  </p:childTnLst>
                                </p:cTn>
                              </p:par>
                              <p:par>
                                <p:cTn id="9" presetID="10" presetClass="exit" presetSubtype="0" fill="hold" grpId="0" nodeType="withEffect">
                                  <p:stCondLst>
                                    <p:cond delay="3000"/>
                                  </p:stCondLst>
                                  <p:childTnLst>
                                    <p:animEffect transition="out" filter="fade">
                                      <p:cBhvr>
                                        <p:cTn id="10" dur="2000"/>
                                        <p:tgtEl>
                                          <p:spTgt spid="6"/>
                                        </p:tgtEl>
                                      </p:cBhvr>
                                    </p:animEffect>
                                    <p:set>
                                      <p:cBhvr>
                                        <p:cTn id="11" dur="1" fill="hold">
                                          <p:stCondLst>
                                            <p:cond delay="1999"/>
                                          </p:stCondLst>
                                        </p:cTn>
                                        <p:tgtEl>
                                          <p:spTgt spid="6"/>
                                        </p:tgtEl>
                                        <p:attrNameLst>
                                          <p:attrName>style.visibility</p:attrName>
                                        </p:attrNameLst>
                                      </p:cBhvr>
                                      <p:to>
                                        <p:strVal val="hidden"/>
                                      </p:to>
                                    </p:set>
                                  </p:childTnLst>
                                </p:cTn>
                              </p:par>
                              <p:par>
                                <p:cTn id="12" presetID="10" presetClass="entr" presetSubtype="0" fill="hold" nodeType="withEffect">
                                  <p:stCondLst>
                                    <p:cond delay="3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par>
                                <p:cTn id="15" presetID="10" presetClass="entr" presetSubtype="0" fill="hold" grpId="0" nodeType="withEffect">
                                  <p:stCondLst>
                                    <p:cond delay="3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par>
                                <p:cTn id="18" presetID="10" presetClass="entr" presetSubtype="0" fill="hold" grpId="0" nodeType="withEffect">
                                  <p:stCondLst>
                                    <p:cond delay="30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par>
                          <p:cTn id="21" fill="hold">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P spid="10" grpId="0"/>
      <p:bldP spid="13" grpId="0"/>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EA31D61-6DDC-48A8-A8B7-DD95D137729E}"/>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In this final example, we have a negative </a:t>
            </a:r>
            <a:r>
              <a:rPr lang="en-GB" sz="1600" b="1" dirty="0">
                <a:solidFill>
                  <a:schemeClr val="tx1"/>
                </a:solidFill>
              </a:rPr>
              <a:t>exponent</a:t>
            </a:r>
            <a:r>
              <a:rPr lang="en-GB" sz="1600" dirty="0">
                <a:solidFill>
                  <a:schemeClr val="tx1"/>
                </a:solidFill>
              </a:rPr>
              <a:t>: 01000 110</a:t>
            </a:r>
          </a:p>
          <a:p>
            <a:pPr marL="742950" lvl="1" indent="-285750">
              <a:buClr>
                <a:schemeClr val="tx1"/>
              </a:buClr>
              <a:buFont typeface="Courier New" panose="02070309020205020404" pitchFamily="49" charset="0"/>
              <a:buChar char="o"/>
            </a:pPr>
            <a:r>
              <a:rPr lang="en-GB" sz="1600" b="1" dirty="0">
                <a:solidFill>
                  <a:schemeClr val="tx1"/>
                </a:solidFill>
              </a:rPr>
              <a:t>Mantissa:</a:t>
            </a:r>
            <a:r>
              <a:rPr lang="en-GB" sz="1600" dirty="0">
                <a:solidFill>
                  <a:schemeClr val="tx1"/>
                </a:solidFill>
              </a:rPr>
              <a:t> 5 bits (01000)</a:t>
            </a:r>
          </a:p>
          <a:p>
            <a:pPr marL="742950" lvl="1" indent="-285750">
              <a:buClr>
                <a:schemeClr val="tx1"/>
              </a:buClr>
              <a:buFont typeface="Courier New" panose="02070309020205020404" pitchFamily="49" charset="0"/>
              <a:buChar char="o"/>
            </a:pPr>
            <a:r>
              <a:rPr lang="en-GB" sz="1600" b="1" dirty="0">
                <a:solidFill>
                  <a:schemeClr val="tx1"/>
                </a:solidFill>
              </a:rPr>
              <a:t>Exponent:</a:t>
            </a:r>
            <a:r>
              <a:rPr lang="en-GB" sz="1600" dirty="0">
                <a:solidFill>
                  <a:schemeClr val="tx1"/>
                </a:solidFill>
              </a:rPr>
              <a:t> 3 bits (110)</a:t>
            </a:r>
          </a:p>
          <a:p>
            <a:pPr marL="285750" indent="-285750">
              <a:buClr>
                <a:schemeClr val="tx1"/>
              </a:buClr>
              <a:buFont typeface="Arial" panose="020B0604020202020204" pitchFamily="34" charset="0"/>
              <a:buChar char="•"/>
            </a:pPr>
            <a:endParaRPr lang="en-GB" sz="1600" dirty="0">
              <a:solidFill>
                <a:schemeClr val="tx1"/>
              </a:solidFill>
            </a:endParaRPr>
          </a:p>
        </p:txBody>
      </p:sp>
      <p:graphicFrame>
        <p:nvGraphicFramePr>
          <p:cNvPr id="4" name="Table 2">
            <a:extLst>
              <a:ext uri="{FF2B5EF4-FFF2-40B4-BE49-F238E27FC236}">
                <a16:creationId xmlns:a16="http://schemas.microsoft.com/office/drawing/2014/main" id="{D790BCEF-9A54-4177-84F2-39F40D741DDA}"/>
              </a:ext>
            </a:extLst>
          </p:cNvPr>
          <p:cNvGraphicFramePr>
            <a:graphicFrameLocks noGrp="1"/>
          </p:cNvGraphicFramePr>
          <p:nvPr>
            <p:extLst>
              <p:ext uri="{D42A27DB-BD31-4B8C-83A1-F6EECF244321}">
                <p14:modId xmlns:p14="http://schemas.microsoft.com/office/powerpoint/2010/main" val="2060676434"/>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t>-4</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2</a:t>
                      </a:r>
                    </a:p>
                  </a:txBody>
                  <a:tcPr anchor="ctr">
                    <a:lnB w="76200" cap="flat" cmpd="sng" algn="ctr">
                      <a:solidFill>
                        <a:schemeClr val="bg1"/>
                      </a:solidFill>
                      <a:prstDash val="solid"/>
                      <a:round/>
                      <a:headEnd type="none" w="med" len="med"/>
                      <a:tailEnd type="none" w="med" len="med"/>
                    </a:lnB>
                    <a:solidFill>
                      <a:schemeClr val="accent2"/>
                    </a:solidFill>
                  </a:tcPr>
                </a:tc>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F0490E15-386F-477C-8471-ECD9836730C5}"/>
              </a:ext>
            </a:extLst>
          </p:cNvPr>
          <p:cNvSpPr/>
          <p:nvPr/>
        </p:nvSpPr>
        <p:spPr>
          <a:xfrm>
            <a:off x="1009539" y="235861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4F5BAB8-CD3F-43FB-89D6-C91A82C37ADA}"/>
              </a:ext>
            </a:extLst>
          </p:cNvPr>
          <p:cNvSpPr txBox="1"/>
          <p:nvPr/>
        </p:nvSpPr>
        <p:spPr>
          <a:xfrm>
            <a:off x="2073650" y="1501992"/>
            <a:ext cx="1153714" cy="400110"/>
          </a:xfrm>
          <a:prstGeom prst="rect">
            <a:avLst/>
          </a:prstGeom>
          <a:noFill/>
        </p:spPr>
        <p:txBody>
          <a:bodyPr wrap="none" rtlCol="0">
            <a:spAutoFit/>
          </a:bodyPr>
          <a:lstStyle/>
          <a:p>
            <a:pPr algn="ctr"/>
            <a:r>
              <a:rPr lang="en-GB" sz="2000" b="1" dirty="0"/>
              <a:t>Mantissa</a:t>
            </a:r>
            <a:endParaRPr lang="en-GB" b="1" dirty="0"/>
          </a:p>
        </p:txBody>
      </p:sp>
      <p:sp>
        <p:nvSpPr>
          <p:cNvPr id="8" name="TextBox 7">
            <a:extLst>
              <a:ext uri="{FF2B5EF4-FFF2-40B4-BE49-F238E27FC236}">
                <a16:creationId xmlns:a16="http://schemas.microsoft.com/office/drawing/2014/main" id="{53531D35-C03B-40A1-92F9-CD796DF2B2B9}"/>
              </a:ext>
            </a:extLst>
          </p:cNvPr>
          <p:cNvSpPr txBox="1"/>
          <p:nvPr/>
        </p:nvSpPr>
        <p:spPr>
          <a:xfrm>
            <a:off x="6271927" y="1501992"/>
            <a:ext cx="1195392" cy="400110"/>
          </a:xfrm>
          <a:prstGeom prst="rect">
            <a:avLst/>
          </a:prstGeom>
          <a:noFill/>
        </p:spPr>
        <p:txBody>
          <a:bodyPr wrap="none" rtlCol="0">
            <a:spAutoFit/>
          </a:bodyPr>
          <a:lstStyle/>
          <a:p>
            <a:pPr algn="ctr"/>
            <a:r>
              <a:rPr lang="en-GB" sz="2000" b="1" dirty="0"/>
              <a:t>Exponent</a:t>
            </a:r>
            <a:endParaRPr lang="en-GB" b="1" dirty="0"/>
          </a:p>
        </p:txBody>
      </p:sp>
    </p:spTree>
    <p:extLst>
      <p:ext uri="{BB962C8B-B14F-4D97-AF65-F5344CB8AC3E}">
        <p14:creationId xmlns:p14="http://schemas.microsoft.com/office/powerpoint/2010/main" val="173667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So, the number 6 would be represented as:</a:t>
            </a:r>
          </a:p>
          <a:p>
            <a:pPr marL="742950" lvl="1" indent="-285750">
              <a:buClr>
                <a:schemeClr val="tx1"/>
              </a:buClr>
              <a:buFont typeface="Courier New" panose="02070309020205020404" pitchFamily="49" charset="0"/>
              <a:buChar char="o"/>
            </a:pPr>
            <a:r>
              <a:rPr lang="en-GB" sz="1600" dirty="0">
                <a:solidFill>
                  <a:schemeClr val="tx1"/>
                </a:solidFill>
              </a:rPr>
              <a:t>0000 0110</a:t>
            </a:r>
          </a:p>
          <a:p>
            <a:pPr marL="742950" lvl="1" indent="-285750">
              <a:buClr>
                <a:schemeClr val="tx1"/>
              </a:buClr>
              <a:buFont typeface="Courier New" panose="02070309020205020404" pitchFamily="49" charset="0"/>
              <a:buChar char="o"/>
            </a:pPr>
            <a:r>
              <a:rPr lang="en-GB" sz="1600" dirty="0">
                <a:solidFill>
                  <a:schemeClr val="tx1"/>
                </a:solidFill>
              </a:rPr>
              <a:t>4 + 2 = 6</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5401275"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Recap – Storing binary integers</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A7A0D2B2-B8CC-4E14-AE99-59797E2717D6}"/>
              </a:ext>
            </a:extLst>
          </p:cNvPr>
          <p:cNvGraphicFramePr>
            <a:graphicFrameLocks noGrp="1"/>
          </p:cNvGraphicFramePr>
          <p:nvPr>
            <p:extLst>
              <p:ext uri="{D42A27DB-BD31-4B8C-83A1-F6EECF244321}">
                <p14:modId xmlns:p14="http://schemas.microsoft.com/office/powerpoint/2010/main" val="3906526785"/>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-128</a:t>
                      </a:r>
                    </a:p>
                  </a:txBody>
                  <a:tcPr anchor="ctr">
                    <a:solidFill>
                      <a:schemeClr val="accent2"/>
                    </a:solidFill>
                  </a:tcPr>
                </a:tc>
                <a:tc>
                  <a:txBody>
                    <a:bodyPr/>
                    <a:lstStyle/>
                    <a:p>
                      <a:pPr algn="ctr"/>
                      <a:r>
                        <a:rPr lang="en-GB" sz="2400" dirty="0"/>
                        <a:t>64</a:t>
                      </a:r>
                    </a:p>
                  </a:txBody>
                  <a:tcPr anchor="ctr"/>
                </a:tc>
                <a:tc>
                  <a:txBody>
                    <a:bodyPr/>
                    <a:lstStyle/>
                    <a:p>
                      <a:pPr algn="ctr"/>
                      <a:r>
                        <a:rPr lang="en-GB" sz="2400" dirty="0"/>
                        <a:t>32</a:t>
                      </a:r>
                    </a:p>
                  </a:txBody>
                  <a:tcPr anchor="ctr"/>
                </a:tc>
                <a:tc>
                  <a:txBody>
                    <a:bodyPr/>
                    <a:lstStyle/>
                    <a:p>
                      <a:pPr algn="ctr"/>
                      <a:r>
                        <a:rPr lang="en-GB" sz="2400" dirty="0"/>
                        <a:t>16</a:t>
                      </a:r>
                    </a:p>
                  </a:txBody>
                  <a:tcPr anchor="ctr"/>
                </a:tc>
                <a:tc>
                  <a:txBody>
                    <a:bodyPr/>
                    <a:lstStyle/>
                    <a:p>
                      <a:pPr algn="ctr"/>
                      <a:r>
                        <a:rPr lang="en-GB" sz="2400" dirty="0"/>
                        <a:t>8</a:t>
                      </a:r>
                    </a:p>
                  </a:txBody>
                  <a:tcPr anchor="ctr"/>
                </a:tc>
                <a:tc>
                  <a:txBody>
                    <a:bodyPr/>
                    <a:lstStyle/>
                    <a:p>
                      <a:pPr algn="ctr"/>
                      <a:r>
                        <a:rPr lang="en-GB" sz="2400" dirty="0"/>
                        <a:t>4</a:t>
                      </a:r>
                    </a:p>
                  </a:txBody>
                  <a:tcPr anchor="ctr">
                    <a:solidFill>
                      <a:schemeClr val="accent4"/>
                    </a:solidFill>
                  </a:tcPr>
                </a:tc>
                <a:tc>
                  <a:txBody>
                    <a:bodyPr/>
                    <a:lstStyle/>
                    <a:p>
                      <a:pPr algn="ctr"/>
                      <a:r>
                        <a:rPr lang="en-GB" sz="2400" dirty="0"/>
                        <a:t>2</a:t>
                      </a:r>
                    </a:p>
                  </a:txBody>
                  <a:tcPr anchor="ctr">
                    <a:solidFill>
                      <a:schemeClr val="accent4"/>
                    </a:solidFill>
                  </a:tcPr>
                </a:tc>
                <a:tc>
                  <a:txBody>
                    <a:bodyPr/>
                    <a:lstStyle/>
                    <a:p>
                      <a:pPr algn="ctr"/>
                      <a:r>
                        <a:rPr lang="en-GB" sz="2400" dirty="0"/>
                        <a:t>1</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r>
                        <a:rPr lang="en-GB" sz="2400" dirty="0"/>
                        <a:t>0</a:t>
                      </a:r>
                    </a:p>
                  </a:txBody>
                  <a:tcPr anchor="ctr"/>
                </a:tc>
                <a:tc>
                  <a:txBody>
                    <a:bodyPr/>
                    <a:lstStyle/>
                    <a:p>
                      <a:pPr algn="ctr"/>
                      <a:r>
                        <a:rPr lang="en-GB" sz="2400" dirty="0"/>
                        <a:t>0</a:t>
                      </a:r>
                    </a:p>
                  </a:txBody>
                  <a:tcPr anchor="ctr"/>
                </a:tc>
                <a:tc>
                  <a:txBody>
                    <a:bodyPr/>
                    <a:lstStyle/>
                    <a:p>
                      <a:pPr algn="ctr"/>
                      <a:r>
                        <a:rPr lang="en-GB" sz="2400" dirty="0"/>
                        <a:t>0</a:t>
                      </a:r>
                    </a:p>
                  </a:txBody>
                  <a:tcPr anchor="ctr"/>
                </a:tc>
                <a:tc>
                  <a:txBody>
                    <a:bodyPr/>
                    <a:lstStyle/>
                    <a:p>
                      <a:pPr algn="ctr"/>
                      <a:r>
                        <a:rPr lang="en-GB" sz="2400" dirty="0"/>
                        <a:t>0</a:t>
                      </a:r>
                    </a:p>
                  </a:txBody>
                  <a:tcPr anchor="ctr"/>
                </a:tc>
                <a:tc>
                  <a:txBody>
                    <a:bodyPr/>
                    <a:lstStyle/>
                    <a:p>
                      <a:pPr algn="ctr"/>
                      <a:r>
                        <a:rPr lang="en-GB" sz="2400" dirty="0"/>
                        <a:t>0</a:t>
                      </a:r>
                    </a:p>
                  </a:txBody>
                  <a:tcPr anchor="ct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0</a:t>
                      </a:r>
                    </a:p>
                  </a:txBody>
                  <a:tcPr anchor="ctr"/>
                </a:tc>
                <a:extLst>
                  <a:ext uri="{0D108BD9-81ED-4DB2-BD59-A6C34878D82A}">
                    <a16:rowId xmlns:a16="http://schemas.microsoft.com/office/drawing/2014/main" val="2963481805"/>
                  </a:ext>
                </a:extLst>
              </a:tr>
            </a:tbl>
          </a:graphicData>
        </a:graphic>
      </p:graphicFrame>
      <p:pic>
        <p:nvPicPr>
          <p:cNvPr id="5" name="Graphic 4" descr="Add">
            <a:extLst>
              <a:ext uri="{FF2B5EF4-FFF2-40B4-BE49-F238E27FC236}">
                <a16:creationId xmlns:a16="http://schemas.microsoft.com/office/drawing/2014/main" id="{49B4A427-3160-47C9-9A33-DA0AD9089E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8849" y="2286000"/>
            <a:ext cx="542925" cy="542925"/>
          </a:xfrm>
          <a:prstGeom prst="rect">
            <a:avLst/>
          </a:prstGeom>
        </p:spPr>
      </p:pic>
      <p:pic>
        <p:nvPicPr>
          <p:cNvPr id="7" name="Graphic 6" descr="Add">
            <a:extLst>
              <a:ext uri="{FF2B5EF4-FFF2-40B4-BE49-F238E27FC236}">
                <a16:creationId xmlns:a16="http://schemas.microsoft.com/office/drawing/2014/main" id="{11B66A7B-E519-492F-8AE5-539A743F0B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8848" y="3228975"/>
            <a:ext cx="542925" cy="542925"/>
          </a:xfrm>
          <a:prstGeom prst="rect">
            <a:avLst/>
          </a:prstGeom>
        </p:spPr>
      </p:pic>
    </p:spTree>
    <p:extLst>
      <p:ext uri="{BB962C8B-B14F-4D97-AF65-F5344CB8AC3E}">
        <p14:creationId xmlns:p14="http://schemas.microsoft.com/office/powerpoint/2010/main" val="2291955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2">
            <a:extLst>
              <a:ext uri="{FF2B5EF4-FFF2-40B4-BE49-F238E27FC236}">
                <a16:creationId xmlns:a16="http://schemas.microsoft.com/office/drawing/2014/main" id="{77F20201-0056-46D3-8972-5549EE45B935}"/>
              </a:ext>
            </a:extLst>
          </p:cNvPr>
          <p:cNvGraphicFramePr>
            <a:graphicFrameLocks noGrp="1"/>
          </p:cNvGraphicFramePr>
          <p:nvPr>
            <p:extLst>
              <p:ext uri="{D42A27DB-BD31-4B8C-83A1-F6EECF244321}">
                <p14:modId xmlns:p14="http://schemas.microsoft.com/office/powerpoint/2010/main" val="2631978097"/>
              </p:ext>
            </p:extLst>
          </p:nvPr>
        </p:nvGraphicFramePr>
        <p:xfrm>
          <a:off x="176565" y="1902102"/>
          <a:ext cx="797277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1/32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1/64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1/128</a:t>
                      </a:r>
                    </a:p>
                  </a:txBody>
                  <a:tcPr anchor="ctr">
                    <a:lnB w="762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extLst>
                  <a:ext uri="{0D108BD9-81ED-4DB2-BD59-A6C34878D82A}">
                    <a16:rowId xmlns:a16="http://schemas.microsoft.com/office/drawing/2014/main" val="2963481805"/>
                  </a:ext>
                </a:extLst>
              </a:tr>
            </a:tbl>
          </a:graphicData>
        </a:graphic>
      </p:graphicFrame>
      <p:sp>
        <p:nvSpPr>
          <p:cNvPr id="12" name="Oval 11">
            <a:extLst>
              <a:ext uri="{FF2B5EF4-FFF2-40B4-BE49-F238E27FC236}">
                <a16:creationId xmlns:a16="http://schemas.microsoft.com/office/drawing/2014/main" id="{E91E2F3A-F755-4F58-9252-D91586F641B6}"/>
              </a:ext>
            </a:extLst>
          </p:cNvPr>
          <p:cNvSpPr/>
          <p:nvPr/>
        </p:nvSpPr>
        <p:spPr>
          <a:xfrm>
            <a:off x="1009539" y="235477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EA31D61-6DDC-48A8-A8B7-DD95D137729E}"/>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Our </a:t>
            </a:r>
            <a:r>
              <a:rPr lang="en-GB" sz="1600" b="1" dirty="0">
                <a:solidFill>
                  <a:schemeClr val="tx1"/>
                </a:solidFill>
              </a:rPr>
              <a:t>exponent </a:t>
            </a:r>
            <a:r>
              <a:rPr lang="en-GB" sz="1600" dirty="0">
                <a:solidFill>
                  <a:schemeClr val="tx1"/>
                </a:solidFill>
              </a:rPr>
              <a:t>is -2 (-4 + 2 = -2), so we need to move the </a:t>
            </a:r>
            <a:r>
              <a:rPr lang="en-GB" sz="1600" b="1" dirty="0">
                <a:solidFill>
                  <a:schemeClr val="tx1"/>
                </a:solidFill>
              </a:rPr>
              <a:t>binary point</a:t>
            </a:r>
            <a:r>
              <a:rPr lang="en-GB" sz="1600" dirty="0">
                <a:solidFill>
                  <a:schemeClr val="tx1"/>
                </a:solidFill>
              </a:rPr>
              <a:t> in our </a:t>
            </a:r>
            <a:r>
              <a:rPr lang="en-GB" sz="1600" b="1" dirty="0">
                <a:solidFill>
                  <a:schemeClr val="tx1"/>
                </a:solidFill>
              </a:rPr>
              <a:t>mantissa</a:t>
            </a:r>
            <a:r>
              <a:rPr lang="en-GB" sz="1600" dirty="0">
                <a:solidFill>
                  <a:schemeClr val="tx1"/>
                </a:solidFill>
              </a:rPr>
              <a:t> 2 places to the left.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can’t easily move the </a:t>
            </a:r>
            <a:r>
              <a:rPr lang="en-GB" sz="1600" b="1" dirty="0">
                <a:solidFill>
                  <a:schemeClr val="tx1"/>
                </a:solidFill>
              </a:rPr>
              <a:t>binary point</a:t>
            </a:r>
            <a:r>
              <a:rPr lang="en-GB" sz="1600" dirty="0">
                <a:solidFill>
                  <a:schemeClr val="tx1"/>
                </a:solidFill>
              </a:rPr>
              <a:t> off the left of this screen visually, so let’s just slide the bits across two places.</a:t>
            </a:r>
          </a:p>
        </p:txBody>
      </p:sp>
      <p:graphicFrame>
        <p:nvGraphicFramePr>
          <p:cNvPr id="4" name="Table 2">
            <a:extLst>
              <a:ext uri="{FF2B5EF4-FFF2-40B4-BE49-F238E27FC236}">
                <a16:creationId xmlns:a16="http://schemas.microsoft.com/office/drawing/2014/main" id="{55AD45F1-666D-4899-8A80-23DD04C627EE}"/>
              </a:ext>
            </a:extLst>
          </p:cNvPr>
          <p:cNvGraphicFramePr>
            <a:graphicFrameLocks noGrp="1"/>
          </p:cNvGraphicFramePr>
          <p:nvPr>
            <p:extLst>
              <p:ext uri="{D42A27DB-BD31-4B8C-83A1-F6EECF244321}">
                <p14:modId xmlns:p14="http://schemas.microsoft.com/office/powerpoint/2010/main" val="2783673081"/>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t>-4</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t>2</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3C5AF6B7-C739-4B4E-A783-6E6AA51722F9}"/>
              </a:ext>
            </a:extLst>
          </p:cNvPr>
          <p:cNvSpPr/>
          <p:nvPr/>
        </p:nvSpPr>
        <p:spPr>
          <a:xfrm>
            <a:off x="1009539" y="235861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7761457-2112-406F-8D40-047D0021C439}"/>
              </a:ext>
            </a:extLst>
          </p:cNvPr>
          <p:cNvSpPr txBox="1"/>
          <p:nvPr/>
        </p:nvSpPr>
        <p:spPr>
          <a:xfrm>
            <a:off x="2073650" y="1501992"/>
            <a:ext cx="1153714" cy="400110"/>
          </a:xfrm>
          <a:prstGeom prst="rect">
            <a:avLst/>
          </a:prstGeom>
          <a:noFill/>
        </p:spPr>
        <p:txBody>
          <a:bodyPr wrap="none" rtlCol="0">
            <a:spAutoFit/>
          </a:bodyPr>
          <a:lstStyle/>
          <a:p>
            <a:pPr algn="ctr"/>
            <a:r>
              <a:rPr lang="en-GB" sz="2000" b="1" dirty="0"/>
              <a:t>Mantissa</a:t>
            </a:r>
            <a:endParaRPr lang="en-GB" b="1" dirty="0"/>
          </a:p>
        </p:txBody>
      </p:sp>
      <p:sp>
        <p:nvSpPr>
          <p:cNvPr id="8" name="TextBox 7">
            <a:extLst>
              <a:ext uri="{FF2B5EF4-FFF2-40B4-BE49-F238E27FC236}">
                <a16:creationId xmlns:a16="http://schemas.microsoft.com/office/drawing/2014/main" id="{3C79A30C-62A9-47B0-B77B-78CC4CEF4A2C}"/>
              </a:ext>
            </a:extLst>
          </p:cNvPr>
          <p:cNvSpPr txBox="1"/>
          <p:nvPr/>
        </p:nvSpPr>
        <p:spPr>
          <a:xfrm>
            <a:off x="6271927" y="1501992"/>
            <a:ext cx="1195392" cy="400110"/>
          </a:xfrm>
          <a:prstGeom prst="rect">
            <a:avLst/>
          </a:prstGeom>
          <a:noFill/>
        </p:spPr>
        <p:txBody>
          <a:bodyPr wrap="none" rtlCol="0">
            <a:spAutoFit/>
          </a:bodyPr>
          <a:lstStyle/>
          <a:p>
            <a:pPr algn="ctr"/>
            <a:r>
              <a:rPr lang="en-GB" sz="2000" b="1" dirty="0"/>
              <a:t>Exponent</a:t>
            </a:r>
            <a:endParaRPr lang="en-GB" b="1" dirty="0"/>
          </a:p>
        </p:txBody>
      </p:sp>
      <p:sp>
        <p:nvSpPr>
          <p:cNvPr id="9" name="TextBox 8">
            <a:extLst>
              <a:ext uri="{FF2B5EF4-FFF2-40B4-BE49-F238E27FC236}">
                <a16:creationId xmlns:a16="http://schemas.microsoft.com/office/drawing/2014/main" id="{B054442C-DCAC-4EF5-9321-323567094A0B}"/>
              </a:ext>
            </a:extLst>
          </p:cNvPr>
          <p:cNvSpPr txBox="1"/>
          <p:nvPr/>
        </p:nvSpPr>
        <p:spPr>
          <a:xfrm>
            <a:off x="5637495" y="3386912"/>
            <a:ext cx="2199641" cy="400110"/>
          </a:xfrm>
          <a:prstGeom prst="rect">
            <a:avLst/>
          </a:prstGeom>
          <a:noFill/>
        </p:spPr>
        <p:txBody>
          <a:bodyPr wrap="none" rtlCol="0">
            <a:spAutoFit/>
          </a:bodyPr>
          <a:lstStyle/>
          <a:p>
            <a:r>
              <a:rPr lang="en-GB" sz="2000" b="1" dirty="0"/>
              <a:t>-4       +      2      =  -2</a:t>
            </a:r>
            <a:endParaRPr lang="en-GB" b="1" dirty="0"/>
          </a:p>
        </p:txBody>
      </p:sp>
    </p:spTree>
    <p:extLst>
      <p:ext uri="{BB962C8B-B14F-4D97-AF65-F5344CB8AC3E}">
        <p14:creationId xmlns:p14="http://schemas.microsoft.com/office/powerpoint/2010/main" val="270523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1000"/>
                                  </p:stCondLst>
                                  <p:childTnLst>
                                    <p:animMotion origin="layout" path="M 3.75E-6 2.96296E-6 L 3.75E-6 0.2993 " pathEditMode="relative" rAng="0" ptsTypes="AA">
                                      <p:cBhvr>
                                        <p:cTn id="6" dur="4000" fill="hold"/>
                                        <p:tgtEl>
                                          <p:spTgt spid="10"/>
                                        </p:tgtEl>
                                        <p:attrNameLst>
                                          <p:attrName>ppt_x</p:attrName>
                                          <p:attrName>ppt_y</p:attrName>
                                        </p:attrNameLst>
                                      </p:cBhvr>
                                      <p:rCtr x="0" y="14954"/>
                                    </p:animMotion>
                                  </p:childTnLst>
                                </p:cTn>
                              </p:par>
                              <p:par>
                                <p:cTn id="7" presetID="42" presetClass="path" presetSubtype="0" accel="50000" decel="50000" fill="hold" grpId="0" nodeType="withEffect">
                                  <p:stCondLst>
                                    <p:cond delay="1000"/>
                                  </p:stCondLst>
                                  <p:childTnLst>
                                    <p:animMotion origin="layout" path="M -3.125E-6 -3.7037E-6 L -3.125E-6 0.3044 " pathEditMode="relative" rAng="0" ptsTypes="AA">
                                      <p:cBhvr>
                                        <p:cTn id="8" dur="4000" fill="hold"/>
                                        <p:tgtEl>
                                          <p:spTgt spid="12"/>
                                        </p:tgtEl>
                                        <p:attrNameLst>
                                          <p:attrName>ppt_x</p:attrName>
                                          <p:attrName>ppt_y</p:attrName>
                                        </p:attrNameLst>
                                      </p:cBhvr>
                                      <p:rCtr x="0" y="15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EA31D61-6DDC-48A8-A8B7-DD95D137729E}"/>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Our </a:t>
            </a:r>
            <a:r>
              <a:rPr lang="en-GB" sz="1600" b="1" dirty="0">
                <a:solidFill>
                  <a:schemeClr val="tx1"/>
                </a:solidFill>
              </a:rPr>
              <a:t>exponent </a:t>
            </a:r>
            <a:r>
              <a:rPr lang="en-GB" sz="1600" dirty="0">
                <a:solidFill>
                  <a:schemeClr val="tx1"/>
                </a:solidFill>
              </a:rPr>
              <a:t>is -2 (-4 + 2 = -2), so we need to move the </a:t>
            </a:r>
            <a:r>
              <a:rPr lang="en-GB" sz="1600" b="1" dirty="0">
                <a:solidFill>
                  <a:schemeClr val="tx1"/>
                </a:solidFill>
              </a:rPr>
              <a:t>binary point</a:t>
            </a:r>
            <a:r>
              <a:rPr lang="en-GB" sz="1600" dirty="0">
                <a:solidFill>
                  <a:schemeClr val="tx1"/>
                </a:solidFill>
              </a:rPr>
              <a:t> in our </a:t>
            </a:r>
            <a:r>
              <a:rPr lang="en-GB" sz="1600" b="1" dirty="0">
                <a:solidFill>
                  <a:schemeClr val="tx1"/>
                </a:solidFill>
              </a:rPr>
              <a:t>mantissa</a:t>
            </a:r>
            <a:r>
              <a:rPr lang="en-GB" sz="1600" dirty="0">
                <a:solidFill>
                  <a:schemeClr val="tx1"/>
                </a:solidFill>
              </a:rPr>
              <a:t> 2 places to the left.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can’t easily move the </a:t>
            </a:r>
            <a:r>
              <a:rPr lang="en-GB" sz="1600" b="1" dirty="0">
                <a:solidFill>
                  <a:schemeClr val="tx1"/>
                </a:solidFill>
              </a:rPr>
              <a:t>binary point</a:t>
            </a:r>
            <a:r>
              <a:rPr lang="en-GB" sz="1600" dirty="0">
                <a:solidFill>
                  <a:schemeClr val="tx1"/>
                </a:solidFill>
              </a:rPr>
              <a:t> off the left of this screen visually, so let’s just slide the bits across two places.</a:t>
            </a:r>
          </a:p>
          <a:p>
            <a:pPr marL="285750" indent="-285750">
              <a:buClr>
                <a:schemeClr val="tx1"/>
              </a:buClr>
              <a:buFont typeface="Arial" panose="020B0604020202020204" pitchFamily="34" charset="0"/>
              <a:buChar char="•"/>
            </a:pPr>
            <a:endParaRPr lang="en-GB" sz="1600" dirty="0">
              <a:solidFill>
                <a:schemeClr val="tx1"/>
              </a:solidFill>
            </a:endParaRPr>
          </a:p>
        </p:txBody>
      </p:sp>
      <p:graphicFrame>
        <p:nvGraphicFramePr>
          <p:cNvPr id="4" name="Table 2">
            <a:extLst>
              <a:ext uri="{FF2B5EF4-FFF2-40B4-BE49-F238E27FC236}">
                <a16:creationId xmlns:a16="http://schemas.microsoft.com/office/drawing/2014/main" id="{55AD45F1-666D-4899-8A80-23DD04C627EE}"/>
              </a:ext>
            </a:extLst>
          </p:cNvPr>
          <p:cNvGraphicFramePr>
            <a:graphicFrameLocks noGrp="1"/>
          </p:cNvGraphicFramePr>
          <p:nvPr>
            <p:extLst>
              <p:ext uri="{D42A27DB-BD31-4B8C-83A1-F6EECF244321}">
                <p14:modId xmlns:p14="http://schemas.microsoft.com/office/powerpoint/2010/main" val="3135459130"/>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solidFill>
                            <a:schemeClr val="bg1">
                              <a:lumMod val="85000"/>
                            </a:schemeClr>
                          </a:solidFill>
                        </a:rPr>
                        <a:t>-4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935685"/>
                  </a:ext>
                </a:extLst>
              </a:tr>
              <a:tr h="811072">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3C5AF6B7-C739-4B4E-A783-6E6AA51722F9}"/>
              </a:ext>
            </a:extLst>
          </p:cNvPr>
          <p:cNvSpPr/>
          <p:nvPr/>
        </p:nvSpPr>
        <p:spPr>
          <a:xfrm>
            <a:off x="1009539" y="2358613"/>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7761457-2112-406F-8D40-047D0021C439}"/>
              </a:ext>
            </a:extLst>
          </p:cNvPr>
          <p:cNvSpPr txBox="1"/>
          <p:nvPr/>
        </p:nvSpPr>
        <p:spPr>
          <a:xfrm>
            <a:off x="2073650" y="1501992"/>
            <a:ext cx="1153714" cy="400110"/>
          </a:xfrm>
          <a:prstGeom prst="rect">
            <a:avLst/>
          </a:prstGeom>
          <a:noFill/>
        </p:spPr>
        <p:txBody>
          <a:bodyPr wrap="none" rtlCol="0">
            <a:spAutoFit/>
          </a:bodyPr>
          <a:lstStyle/>
          <a:p>
            <a:pPr algn="ctr"/>
            <a:r>
              <a:rPr lang="en-GB" sz="2000" b="1" dirty="0"/>
              <a:t>Mantissa</a:t>
            </a:r>
            <a:endParaRPr lang="en-GB" b="1" dirty="0"/>
          </a:p>
        </p:txBody>
      </p:sp>
      <p:sp>
        <p:nvSpPr>
          <p:cNvPr id="8" name="TextBox 7">
            <a:extLst>
              <a:ext uri="{FF2B5EF4-FFF2-40B4-BE49-F238E27FC236}">
                <a16:creationId xmlns:a16="http://schemas.microsoft.com/office/drawing/2014/main" id="{3C79A30C-62A9-47B0-B77B-78CC4CEF4A2C}"/>
              </a:ext>
            </a:extLst>
          </p:cNvPr>
          <p:cNvSpPr txBox="1"/>
          <p:nvPr/>
        </p:nvSpPr>
        <p:spPr>
          <a:xfrm>
            <a:off x="6271927" y="1501992"/>
            <a:ext cx="1195392" cy="400110"/>
          </a:xfrm>
          <a:prstGeom prst="rect">
            <a:avLst/>
          </a:prstGeom>
          <a:noFill/>
        </p:spPr>
        <p:txBody>
          <a:bodyPr wrap="none" rtlCol="0">
            <a:spAutoFit/>
          </a:bodyPr>
          <a:lstStyle/>
          <a:p>
            <a:pPr algn="ctr"/>
            <a:r>
              <a:rPr lang="en-GB" sz="2000" b="1" dirty="0"/>
              <a:t>Exponent</a:t>
            </a:r>
            <a:endParaRPr lang="en-GB" b="1" dirty="0"/>
          </a:p>
        </p:txBody>
      </p:sp>
      <p:graphicFrame>
        <p:nvGraphicFramePr>
          <p:cNvPr id="12" name="Table 2">
            <a:extLst>
              <a:ext uri="{FF2B5EF4-FFF2-40B4-BE49-F238E27FC236}">
                <a16:creationId xmlns:a16="http://schemas.microsoft.com/office/drawing/2014/main" id="{5C8C93D2-19D3-4052-85E4-492CFB44E09C}"/>
              </a:ext>
            </a:extLst>
          </p:cNvPr>
          <p:cNvGraphicFramePr>
            <a:graphicFrameLocks noGrp="1"/>
          </p:cNvGraphicFramePr>
          <p:nvPr>
            <p:extLst>
              <p:ext uri="{D42A27DB-BD31-4B8C-83A1-F6EECF244321}">
                <p14:modId xmlns:p14="http://schemas.microsoft.com/office/powerpoint/2010/main" val="2873793014"/>
              </p:ext>
            </p:extLst>
          </p:nvPr>
        </p:nvGraphicFramePr>
        <p:xfrm>
          <a:off x="176565" y="3958343"/>
          <a:ext cx="797277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1/32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1/64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1/128</a:t>
                      </a:r>
                    </a:p>
                  </a:txBody>
                  <a:tcPr anchor="ctr">
                    <a:lnB w="762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25935685"/>
                  </a:ext>
                </a:extLst>
              </a:tr>
              <a:tr h="811072">
                <a:tc>
                  <a:txBody>
                    <a:bodyPr/>
                    <a:lstStyle/>
                    <a:p>
                      <a:pPr algn="ctr"/>
                      <a:endParaRPr lang="en-GB" sz="2400" dirty="0"/>
                    </a:p>
                  </a:txBody>
                  <a:tcPr anchor="ctr">
                    <a:lnT w="76200" cap="flat" cmpd="sng" algn="ctr">
                      <a:solidFill>
                        <a:schemeClr val="bg1"/>
                      </a:solidFill>
                      <a:prstDash val="solid"/>
                      <a:round/>
                      <a:headEnd type="none" w="med" len="med"/>
                      <a:tailEnd type="none" w="med" len="med"/>
                    </a:lnT>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extLst>
                  <a:ext uri="{0D108BD9-81ED-4DB2-BD59-A6C34878D82A}">
                    <a16:rowId xmlns:a16="http://schemas.microsoft.com/office/drawing/2014/main" val="2963481805"/>
                  </a:ext>
                </a:extLst>
              </a:tr>
            </a:tbl>
          </a:graphicData>
        </a:graphic>
      </p:graphicFrame>
      <p:sp>
        <p:nvSpPr>
          <p:cNvPr id="13" name="Oval 12">
            <a:extLst>
              <a:ext uri="{FF2B5EF4-FFF2-40B4-BE49-F238E27FC236}">
                <a16:creationId xmlns:a16="http://schemas.microsoft.com/office/drawing/2014/main" id="{DAD20920-8EF5-40D2-AAAF-B930B3EC2FD1}"/>
              </a:ext>
            </a:extLst>
          </p:cNvPr>
          <p:cNvSpPr/>
          <p:nvPr/>
        </p:nvSpPr>
        <p:spPr>
          <a:xfrm>
            <a:off x="1009539" y="4438446"/>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A17D92C6-42D1-4B2D-92D2-43D344BBB78C}"/>
              </a:ext>
            </a:extLst>
          </p:cNvPr>
          <p:cNvGrpSpPr/>
          <p:nvPr/>
        </p:nvGrpSpPr>
        <p:grpSpPr>
          <a:xfrm>
            <a:off x="505075" y="4742744"/>
            <a:ext cx="4313581" cy="462252"/>
            <a:chOff x="505075" y="4742744"/>
            <a:chExt cx="4313581" cy="462252"/>
          </a:xfrm>
        </p:grpSpPr>
        <p:sp>
          <p:nvSpPr>
            <p:cNvPr id="20" name="TextBox 19">
              <a:extLst>
                <a:ext uri="{FF2B5EF4-FFF2-40B4-BE49-F238E27FC236}">
                  <a16:creationId xmlns:a16="http://schemas.microsoft.com/office/drawing/2014/main" id="{93F7F5A9-31E9-4578-888D-535734BFC23B}"/>
                </a:ext>
              </a:extLst>
            </p:cNvPr>
            <p:cNvSpPr txBox="1"/>
            <p:nvPr/>
          </p:nvSpPr>
          <p:spPr>
            <a:xfrm>
              <a:off x="505075" y="4743247"/>
              <a:ext cx="340158" cy="461665"/>
            </a:xfrm>
            <a:prstGeom prst="rect">
              <a:avLst/>
            </a:prstGeom>
            <a:noFill/>
          </p:spPr>
          <p:txBody>
            <a:bodyPr wrap="none" rtlCol="0">
              <a:spAutoFit/>
            </a:bodyPr>
            <a:lstStyle/>
            <a:p>
              <a:r>
                <a:rPr lang="en-GB" sz="2400" dirty="0"/>
                <a:t>0</a:t>
              </a:r>
              <a:endParaRPr lang="en-GB" dirty="0"/>
            </a:p>
          </p:txBody>
        </p:sp>
        <p:sp>
          <p:nvSpPr>
            <p:cNvPr id="21" name="TextBox 20">
              <a:extLst>
                <a:ext uri="{FF2B5EF4-FFF2-40B4-BE49-F238E27FC236}">
                  <a16:creationId xmlns:a16="http://schemas.microsoft.com/office/drawing/2014/main" id="{C033A215-3D20-41A2-B737-87AC8CD5BB9E}"/>
                </a:ext>
              </a:extLst>
            </p:cNvPr>
            <p:cNvSpPr txBox="1"/>
            <p:nvPr/>
          </p:nvSpPr>
          <p:spPr>
            <a:xfrm>
              <a:off x="1499800" y="4742746"/>
              <a:ext cx="340158" cy="461665"/>
            </a:xfrm>
            <a:prstGeom prst="rect">
              <a:avLst/>
            </a:prstGeom>
            <a:noFill/>
          </p:spPr>
          <p:txBody>
            <a:bodyPr wrap="none" rtlCol="0">
              <a:spAutoFit/>
            </a:bodyPr>
            <a:lstStyle/>
            <a:p>
              <a:r>
                <a:rPr lang="en-GB" sz="2400" dirty="0"/>
                <a:t>1</a:t>
              </a:r>
              <a:endParaRPr lang="en-GB" dirty="0"/>
            </a:p>
          </p:txBody>
        </p:sp>
        <p:sp>
          <p:nvSpPr>
            <p:cNvPr id="22" name="TextBox 21">
              <a:extLst>
                <a:ext uri="{FF2B5EF4-FFF2-40B4-BE49-F238E27FC236}">
                  <a16:creationId xmlns:a16="http://schemas.microsoft.com/office/drawing/2014/main" id="{812D28E9-23F1-4064-B578-B61DA1271076}"/>
                </a:ext>
              </a:extLst>
            </p:cNvPr>
            <p:cNvSpPr txBox="1"/>
            <p:nvPr/>
          </p:nvSpPr>
          <p:spPr>
            <a:xfrm>
              <a:off x="2492144" y="4742745"/>
              <a:ext cx="340158" cy="461665"/>
            </a:xfrm>
            <a:prstGeom prst="rect">
              <a:avLst/>
            </a:prstGeom>
            <a:noFill/>
          </p:spPr>
          <p:txBody>
            <a:bodyPr wrap="none" rtlCol="0">
              <a:spAutoFit/>
            </a:bodyPr>
            <a:lstStyle/>
            <a:p>
              <a:r>
                <a:rPr lang="en-GB" sz="2400" dirty="0"/>
                <a:t>0</a:t>
              </a:r>
              <a:endParaRPr lang="en-GB" dirty="0"/>
            </a:p>
          </p:txBody>
        </p:sp>
        <p:sp>
          <p:nvSpPr>
            <p:cNvPr id="23" name="TextBox 22">
              <a:extLst>
                <a:ext uri="{FF2B5EF4-FFF2-40B4-BE49-F238E27FC236}">
                  <a16:creationId xmlns:a16="http://schemas.microsoft.com/office/drawing/2014/main" id="{4F6C4CF5-23EE-4D7F-A6D2-B9D1C4676569}"/>
                </a:ext>
              </a:extLst>
            </p:cNvPr>
            <p:cNvSpPr txBox="1"/>
            <p:nvPr/>
          </p:nvSpPr>
          <p:spPr>
            <a:xfrm>
              <a:off x="3486154" y="4743331"/>
              <a:ext cx="340158" cy="461665"/>
            </a:xfrm>
            <a:prstGeom prst="rect">
              <a:avLst/>
            </a:prstGeom>
            <a:noFill/>
          </p:spPr>
          <p:txBody>
            <a:bodyPr wrap="none" rtlCol="0">
              <a:spAutoFit/>
            </a:bodyPr>
            <a:lstStyle/>
            <a:p>
              <a:r>
                <a:rPr lang="en-GB" sz="2400" dirty="0"/>
                <a:t>0</a:t>
              </a:r>
              <a:endParaRPr lang="en-GB" dirty="0"/>
            </a:p>
          </p:txBody>
        </p:sp>
        <p:sp>
          <p:nvSpPr>
            <p:cNvPr id="24" name="TextBox 23">
              <a:extLst>
                <a:ext uri="{FF2B5EF4-FFF2-40B4-BE49-F238E27FC236}">
                  <a16:creationId xmlns:a16="http://schemas.microsoft.com/office/drawing/2014/main" id="{C39EFC5B-84E3-4DC8-A70F-9DFAD23385F9}"/>
                </a:ext>
              </a:extLst>
            </p:cNvPr>
            <p:cNvSpPr txBox="1"/>
            <p:nvPr/>
          </p:nvSpPr>
          <p:spPr>
            <a:xfrm>
              <a:off x="4478498" y="4742744"/>
              <a:ext cx="340158" cy="461665"/>
            </a:xfrm>
            <a:prstGeom prst="rect">
              <a:avLst/>
            </a:prstGeom>
            <a:noFill/>
          </p:spPr>
          <p:txBody>
            <a:bodyPr wrap="none" rtlCol="0">
              <a:spAutoFit/>
            </a:bodyPr>
            <a:lstStyle/>
            <a:p>
              <a:r>
                <a:rPr lang="en-GB" sz="2400" dirty="0"/>
                <a:t>0</a:t>
              </a:r>
              <a:endParaRPr lang="en-GB" dirty="0"/>
            </a:p>
          </p:txBody>
        </p:sp>
      </p:grpSp>
    </p:spTree>
    <p:extLst>
      <p:ext uri="{BB962C8B-B14F-4D97-AF65-F5344CB8AC3E}">
        <p14:creationId xmlns:p14="http://schemas.microsoft.com/office/powerpoint/2010/main" val="90821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1.48148E-6 L 0.16302 -0.00069 " pathEditMode="relative" rAng="0" ptsTypes="AA">
                                      <p:cBhvr>
                                        <p:cTn id="6" dur="4000" fill="hold"/>
                                        <p:tgtEl>
                                          <p:spTgt spid="3"/>
                                        </p:tgtEl>
                                        <p:attrNameLst>
                                          <p:attrName>ppt_x</p:attrName>
                                          <p:attrName>ppt_y</p:attrName>
                                        </p:attrNameLst>
                                      </p:cBhvr>
                                      <p:rCtr x="8151"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7A2863-ECD0-42F8-A8CD-90174F9F6801}"/>
              </a:ext>
            </a:extLst>
          </p:cNvPr>
          <p:cNvSpPr/>
          <p:nvPr/>
        </p:nvSpPr>
        <p:spPr>
          <a:xfrm>
            <a:off x="176565" y="523174"/>
            <a:ext cx="7943307"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floating-point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BEA31D61-6DDC-48A8-A8B7-DD95D137729E}"/>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We can now disregard the </a:t>
            </a:r>
            <a:r>
              <a:rPr lang="en-GB" sz="1600" b="1" dirty="0">
                <a:solidFill>
                  <a:schemeClr val="tx1"/>
                </a:solidFill>
              </a:rPr>
              <a:t>exponent</a:t>
            </a:r>
            <a:r>
              <a:rPr lang="en-GB" sz="1600" dirty="0">
                <a:solidFill>
                  <a:schemeClr val="tx1"/>
                </a:solidFill>
              </a:rPr>
              <a:t>,</a:t>
            </a:r>
            <a:r>
              <a:rPr lang="en-GB" sz="1600" b="1" dirty="0">
                <a:solidFill>
                  <a:schemeClr val="tx1"/>
                </a:solidFill>
              </a:rPr>
              <a:t> </a:t>
            </a:r>
            <a:r>
              <a:rPr lang="en-GB" sz="1600" dirty="0">
                <a:solidFill>
                  <a:schemeClr val="tx1"/>
                </a:solidFill>
              </a:rPr>
              <a:t>and we end up with: 0.001000</a:t>
            </a:r>
          </a:p>
          <a:p>
            <a:pPr marL="285750" indent="-285750">
              <a:buClr>
                <a:schemeClr val="tx1"/>
              </a:buClr>
              <a:buFont typeface="Arial" panose="020B0604020202020204" pitchFamily="34" charset="0"/>
              <a:buChar char="•"/>
            </a:pPr>
            <a:endParaRPr lang="en-GB" sz="14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apply the normal </a:t>
            </a:r>
            <a:r>
              <a:rPr lang="en-GB" sz="1600" b="1" dirty="0">
                <a:solidFill>
                  <a:schemeClr val="tx1"/>
                </a:solidFill>
              </a:rPr>
              <a:t>binary</a:t>
            </a:r>
            <a:r>
              <a:rPr lang="en-GB" sz="1600" dirty="0">
                <a:solidFill>
                  <a:schemeClr val="tx1"/>
                </a:solidFill>
              </a:rPr>
              <a:t> weighting line and add up any columns that have a 1 in them.</a:t>
            </a:r>
          </a:p>
          <a:p>
            <a:pPr marL="285750" indent="-285750">
              <a:buClr>
                <a:schemeClr val="tx1"/>
              </a:buClr>
              <a:buFont typeface="Arial" panose="020B0604020202020204" pitchFamily="34" charset="0"/>
              <a:buChar char="•"/>
            </a:pPr>
            <a:endParaRPr lang="en-GB" sz="14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So, we now have: 1/8 = 0.125</a:t>
            </a:r>
          </a:p>
          <a:p>
            <a:pPr marL="285750" indent="-285750">
              <a:buClr>
                <a:schemeClr val="tx1"/>
              </a:buClr>
              <a:buFont typeface="Arial" panose="020B0604020202020204" pitchFamily="34" charset="0"/>
              <a:buChar char="•"/>
            </a:pPr>
            <a:endParaRPr lang="en-GB" sz="14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Note how we had to backfill with a couple of 0s to make the number work – this is allowed as, numerically, 0s are not significant.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If the number is positive, always backfill with 0s as needed.</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If the number is negative, backfill with 1s instead.</a:t>
            </a:r>
          </a:p>
        </p:txBody>
      </p:sp>
      <p:graphicFrame>
        <p:nvGraphicFramePr>
          <p:cNvPr id="4" name="Table 2">
            <a:extLst>
              <a:ext uri="{FF2B5EF4-FFF2-40B4-BE49-F238E27FC236}">
                <a16:creationId xmlns:a16="http://schemas.microsoft.com/office/drawing/2014/main" id="{4BF85A1A-1E39-4849-9E2A-25CE86393F51}"/>
              </a:ext>
            </a:extLst>
          </p:cNvPr>
          <p:cNvGraphicFramePr>
            <a:graphicFrameLocks noGrp="1"/>
          </p:cNvGraphicFramePr>
          <p:nvPr>
            <p:extLst>
              <p:ext uri="{D42A27DB-BD31-4B8C-83A1-F6EECF244321}">
                <p14:modId xmlns:p14="http://schemas.microsoft.com/office/powerpoint/2010/main" val="2556772375"/>
              </p:ext>
            </p:extLst>
          </p:nvPr>
        </p:nvGraphicFramePr>
        <p:xfrm>
          <a:off x="176565" y="1905942"/>
          <a:ext cx="818105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208280">
                  <a:extLst>
                    <a:ext uri="{9D8B030D-6E8A-4147-A177-3AD203B41FA5}">
                      <a16:colId xmlns:a16="http://schemas.microsoft.com/office/drawing/2014/main" val="4013629059"/>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1/8</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1/16</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en-GB" sz="2400" dirty="0"/>
                    </a:p>
                  </a:txBody>
                  <a:tcPr anchor="ctr">
                    <a:lnB w="76200" cap="flat" cmpd="sng" algn="ctr">
                      <a:solidFill>
                        <a:schemeClr val="bg1"/>
                      </a:solidFill>
                      <a:prstDash val="solid"/>
                      <a:round/>
                      <a:headEnd type="none" w="med" len="med"/>
                      <a:tailEnd type="none" w="med" len="med"/>
                    </a:lnB>
                    <a:solidFill>
                      <a:schemeClr val="bg1"/>
                    </a:solidFill>
                  </a:tcPr>
                </a:tc>
                <a:tc>
                  <a:txBody>
                    <a:bodyPr/>
                    <a:lstStyle/>
                    <a:p>
                      <a:pPr algn="ctr"/>
                      <a:r>
                        <a:rPr lang="en-GB" sz="2400" dirty="0">
                          <a:solidFill>
                            <a:schemeClr val="bg1">
                              <a:lumMod val="85000"/>
                            </a:schemeClr>
                          </a:solidFill>
                        </a:rPr>
                        <a:t>-4</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2</a:t>
                      </a:r>
                    </a:p>
                  </a:txBody>
                  <a:tcPr anchor="ctr">
                    <a:lnB w="762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GB" sz="2400" dirty="0">
                          <a:solidFill>
                            <a:schemeClr val="bg1">
                              <a:lumMod val="85000"/>
                            </a:schemeClr>
                          </a:solidFill>
                        </a:rPr>
                        <a:t>1</a:t>
                      </a:r>
                    </a:p>
                  </a:txBody>
                  <a:tcPr anchor="ctr">
                    <a:lnB w="762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25935685"/>
                  </a:ext>
                </a:extLst>
              </a:tr>
              <a:tr h="811072">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solidFill>
                      <a:schemeClr val="bg1"/>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1</a:t>
                      </a:r>
                    </a:p>
                  </a:txBody>
                  <a:tcPr anchor="ctr">
                    <a:lnT w="762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a:r>
                        <a:rPr lang="en-GB" sz="2400" dirty="0">
                          <a:solidFill>
                            <a:schemeClr val="bg1">
                              <a:lumMod val="85000"/>
                            </a:schemeClr>
                          </a:solidFill>
                        </a:rPr>
                        <a:t>0</a:t>
                      </a:r>
                    </a:p>
                  </a:txBody>
                  <a:tcPr anchor="ctr">
                    <a:lnT w="762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AB25B087-558E-490F-B37F-DC92CEE7BB3B}"/>
              </a:ext>
            </a:extLst>
          </p:cNvPr>
          <p:cNvSpPr/>
          <p:nvPr/>
        </p:nvSpPr>
        <p:spPr>
          <a:xfrm>
            <a:off x="1009539" y="2358613"/>
            <a:ext cx="314325" cy="31432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66AACD8-E33D-4DB2-9E91-DA5727C3945A}"/>
              </a:ext>
            </a:extLst>
          </p:cNvPr>
          <p:cNvSpPr txBox="1"/>
          <p:nvPr/>
        </p:nvSpPr>
        <p:spPr>
          <a:xfrm>
            <a:off x="2073650" y="1501992"/>
            <a:ext cx="1153714" cy="400110"/>
          </a:xfrm>
          <a:prstGeom prst="rect">
            <a:avLst/>
          </a:prstGeom>
          <a:noFill/>
        </p:spPr>
        <p:txBody>
          <a:bodyPr wrap="none" rtlCol="0">
            <a:spAutoFit/>
          </a:bodyPr>
          <a:lstStyle/>
          <a:p>
            <a:pPr algn="ctr"/>
            <a:r>
              <a:rPr lang="en-GB" sz="2000" b="1" dirty="0">
                <a:solidFill>
                  <a:schemeClr val="bg1">
                    <a:lumMod val="85000"/>
                  </a:schemeClr>
                </a:solidFill>
              </a:rPr>
              <a:t>Mantissa</a:t>
            </a:r>
            <a:endParaRPr lang="en-GB" b="1" dirty="0">
              <a:solidFill>
                <a:schemeClr val="bg1">
                  <a:lumMod val="85000"/>
                </a:schemeClr>
              </a:solidFill>
            </a:endParaRPr>
          </a:p>
        </p:txBody>
      </p:sp>
      <p:sp>
        <p:nvSpPr>
          <p:cNvPr id="8" name="TextBox 7">
            <a:extLst>
              <a:ext uri="{FF2B5EF4-FFF2-40B4-BE49-F238E27FC236}">
                <a16:creationId xmlns:a16="http://schemas.microsoft.com/office/drawing/2014/main" id="{76215BE9-0B9D-4B2E-B4A6-4D0F9643AF3E}"/>
              </a:ext>
            </a:extLst>
          </p:cNvPr>
          <p:cNvSpPr txBox="1"/>
          <p:nvPr/>
        </p:nvSpPr>
        <p:spPr>
          <a:xfrm>
            <a:off x="6271927" y="1501992"/>
            <a:ext cx="1195392" cy="400110"/>
          </a:xfrm>
          <a:prstGeom prst="rect">
            <a:avLst/>
          </a:prstGeom>
          <a:noFill/>
        </p:spPr>
        <p:txBody>
          <a:bodyPr wrap="none" rtlCol="0">
            <a:spAutoFit/>
          </a:bodyPr>
          <a:lstStyle/>
          <a:p>
            <a:pPr algn="ctr"/>
            <a:r>
              <a:rPr lang="en-GB" sz="2000" b="1" dirty="0">
                <a:solidFill>
                  <a:schemeClr val="bg1">
                    <a:lumMod val="85000"/>
                  </a:schemeClr>
                </a:solidFill>
              </a:rPr>
              <a:t>Exponent</a:t>
            </a:r>
            <a:endParaRPr lang="en-GB" b="1" dirty="0">
              <a:solidFill>
                <a:schemeClr val="bg1">
                  <a:lumMod val="85000"/>
                </a:schemeClr>
              </a:solidFill>
            </a:endParaRPr>
          </a:p>
        </p:txBody>
      </p:sp>
      <p:graphicFrame>
        <p:nvGraphicFramePr>
          <p:cNvPr id="10" name="Table 2">
            <a:extLst>
              <a:ext uri="{FF2B5EF4-FFF2-40B4-BE49-F238E27FC236}">
                <a16:creationId xmlns:a16="http://schemas.microsoft.com/office/drawing/2014/main" id="{E6272B84-02EB-4179-9728-D77730C24192}"/>
              </a:ext>
            </a:extLst>
          </p:cNvPr>
          <p:cNvGraphicFramePr>
            <a:graphicFrameLocks noGrp="1"/>
          </p:cNvGraphicFramePr>
          <p:nvPr>
            <p:extLst>
              <p:ext uri="{D42A27DB-BD31-4B8C-83A1-F6EECF244321}">
                <p14:modId xmlns:p14="http://schemas.microsoft.com/office/powerpoint/2010/main" val="2654892099"/>
              </p:ext>
            </p:extLst>
          </p:nvPr>
        </p:nvGraphicFramePr>
        <p:xfrm>
          <a:off x="176565" y="3958343"/>
          <a:ext cx="7972774" cy="1419730"/>
        </p:xfrm>
        <a:graphic>
          <a:graphicData uri="http://schemas.openxmlformats.org/drawingml/2006/table">
            <a:tbl>
              <a:tblPr firstRow="1" bandRow="1">
                <a:tableStyleId>{21E4AEA4-8DFA-4A89-87EB-49C32662AFE0}</a:tableStyleId>
              </a:tblPr>
              <a:tblGrid>
                <a:gridCol w="993641">
                  <a:extLst>
                    <a:ext uri="{9D8B030D-6E8A-4147-A177-3AD203B41FA5}">
                      <a16:colId xmlns:a16="http://schemas.microsoft.com/office/drawing/2014/main" val="630306742"/>
                    </a:ext>
                  </a:extLst>
                </a:gridCol>
                <a:gridCol w="993641">
                  <a:extLst>
                    <a:ext uri="{9D8B030D-6E8A-4147-A177-3AD203B41FA5}">
                      <a16:colId xmlns:a16="http://schemas.microsoft.com/office/drawing/2014/main" val="153707555"/>
                    </a:ext>
                  </a:extLst>
                </a:gridCol>
                <a:gridCol w="993641">
                  <a:extLst>
                    <a:ext uri="{9D8B030D-6E8A-4147-A177-3AD203B41FA5}">
                      <a16:colId xmlns:a16="http://schemas.microsoft.com/office/drawing/2014/main" val="3488028593"/>
                    </a:ext>
                  </a:extLst>
                </a:gridCol>
                <a:gridCol w="993641">
                  <a:extLst>
                    <a:ext uri="{9D8B030D-6E8A-4147-A177-3AD203B41FA5}">
                      <a16:colId xmlns:a16="http://schemas.microsoft.com/office/drawing/2014/main" val="3932464074"/>
                    </a:ext>
                  </a:extLst>
                </a:gridCol>
                <a:gridCol w="993641">
                  <a:extLst>
                    <a:ext uri="{9D8B030D-6E8A-4147-A177-3AD203B41FA5}">
                      <a16:colId xmlns:a16="http://schemas.microsoft.com/office/drawing/2014/main" val="393373572"/>
                    </a:ext>
                  </a:extLst>
                </a:gridCol>
                <a:gridCol w="1001523">
                  <a:extLst>
                    <a:ext uri="{9D8B030D-6E8A-4147-A177-3AD203B41FA5}">
                      <a16:colId xmlns:a16="http://schemas.microsoft.com/office/drawing/2014/main" val="2268249601"/>
                    </a:ext>
                  </a:extLst>
                </a:gridCol>
                <a:gridCol w="1001523">
                  <a:extLst>
                    <a:ext uri="{9D8B030D-6E8A-4147-A177-3AD203B41FA5}">
                      <a16:colId xmlns:a16="http://schemas.microsoft.com/office/drawing/2014/main" val="895163314"/>
                    </a:ext>
                  </a:extLst>
                </a:gridCol>
                <a:gridCol w="1001523">
                  <a:extLst>
                    <a:ext uri="{9D8B030D-6E8A-4147-A177-3AD203B41FA5}">
                      <a16:colId xmlns:a16="http://schemas.microsoft.com/office/drawing/2014/main" val="1263790025"/>
                    </a:ext>
                  </a:extLst>
                </a:gridCol>
              </a:tblGrid>
              <a:tr h="608658">
                <a:tc>
                  <a:txBody>
                    <a:bodyPr/>
                    <a:lstStyle/>
                    <a:p>
                      <a:pPr algn="ctr"/>
                      <a:r>
                        <a:rPr lang="en-GB" sz="2400" dirty="0"/>
                        <a:t>-1</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t>1/8</a:t>
                      </a:r>
                    </a:p>
                  </a:txBody>
                  <a:tcPr anchor="ctr">
                    <a:lnB w="76200" cap="flat" cmpd="sng" algn="ctr">
                      <a:solidFill>
                        <a:schemeClr val="bg1"/>
                      </a:solidFill>
                      <a:prstDash val="solid"/>
                      <a:round/>
                      <a:headEnd type="none" w="med" len="med"/>
                      <a:tailEnd type="none" w="med" len="med"/>
                    </a:lnB>
                    <a:solidFill>
                      <a:schemeClr val="accent4"/>
                    </a:solidFill>
                  </a:tcPr>
                </a:tc>
                <a:tc>
                  <a:txBody>
                    <a:bodyPr/>
                    <a:lstStyle/>
                    <a:p>
                      <a:pPr algn="ctr"/>
                      <a:r>
                        <a:rPr lang="en-GB" sz="2400" dirty="0"/>
                        <a:t>1/16</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1/32</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1/64</a:t>
                      </a:r>
                    </a:p>
                  </a:txBody>
                  <a:tcPr anchor="ctr">
                    <a:lnB w="76200" cap="flat" cmpd="sng" algn="ctr">
                      <a:solidFill>
                        <a:schemeClr val="bg1"/>
                      </a:solidFill>
                      <a:prstDash val="solid"/>
                      <a:round/>
                      <a:headEnd type="none" w="med" len="med"/>
                      <a:tailEnd type="none" w="med" len="med"/>
                    </a:lnB>
                    <a:solidFill>
                      <a:srgbClr val="C00000"/>
                    </a:solidFill>
                  </a:tcPr>
                </a:tc>
                <a:tc>
                  <a:txBody>
                    <a:bodyPr/>
                    <a:lstStyle/>
                    <a:p>
                      <a:pPr algn="ctr"/>
                      <a:r>
                        <a:rPr lang="en-GB" sz="2400" dirty="0">
                          <a:solidFill>
                            <a:schemeClr val="bg1"/>
                          </a:solidFill>
                        </a:rPr>
                        <a:t>1/128</a:t>
                      </a:r>
                    </a:p>
                  </a:txBody>
                  <a:tcPr anchor="ctr">
                    <a:lnB w="76200" cap="flat" cmpd="sng" algn="ctr">
                      <a:solidFill>
                        <a:schemeClr val="bg1"/>
                      </a:solidFill>
                      <a:prstDash val="solid"/>
                      <a:round/>
                      <a:headEnd type="none" w="med" len="med"/>
                      <a:tailEnd type="none" w="med" len="med"/>
                    </a:lnB>
                    <a:solidFill>
                      <a:srgbClr val="C00000"/>
                    </a:solidFill>
                  </a:tcPr>
                </a:tc>
                <a:extLst>
                  <a:ext uri="{0D108BD9-81ED-4DB2-BD59-A6C34878D82A}">
                    <a16:rowId xmlns:a16="http://schemas.microsoft.com/office/drawing/2014/main" val="1025935685"/>
                  </a:ext>
                </a:extLst>
              </a:tr>
              <a:tr h="811072">
                <a:tc>
                  <a:txBody>
                    <a:bodyPr/>
                    <a:lstStyle/>
                    <a:p>
                      <a:pPr algn="ctr"/>
                      <a:endParaRPr lang="en-GB" sz="2400" dirty="0"/>
                    </a:p>
                  </a:txBody>
                  <a:tcPr anchor="ctr">
                    <a:lnT w="76200" cap="flat" cmpd="sng" algn="ctr">
                      <a:solidFill>
                        <a:schemeClr val="bg1"/>
                      </a:solidFill>
                      <a:prstDash val="solid"/>
                      <a:round/>
                      <a:headEnd type="none" w="med" len="med"/>
                      <a:tailEnd type="none" w="med" len="med"/>
                    </a:lnT>
                  </a:tcPr>
                </a:tc>
                <a:tc>
                  <a:txBody>
                    <a:bodyPr/>
                    <a:lstStyle/>
                    <a:p>
                      <a:pPr algn="ctr"/>
                      <a:endParaRPr lang="en-GB" sz="2400" dirty="0"/>
                    </a:p>
                  </a:txBody>
                  <a:tcPr anchor="ctr">
                    <a:lnT w="76200" cap="flat" cmpd="sng" algn="ctr">
                      <a:solidFill>
                        <a:schemeClr val="bg1"/>
                      </a:solidFill>
                      <a:prstDash val="solid"/>
                      <a:round/>
                      <a:headEnd type="none" w="med" len="med"/>
                      <a:tailEnd type="none" w="med" len="med"/>
                    </a:lnT>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t>1</a:t>
                      </a:r>
                    </a:p>
                  </a:txBody>
                  <a:tcPr anchor="ctr">
                    <a:lnT w="76200" cap="flat" cmpd="sng" algn="ctr">
                      <a:solidFill>
                        <a:schemeClr val="bg1"/>
                      </a:solidFill>
                      <a:prstDash val="solid"/>
                      <a:round/>
                      <a:headEnd type="none" w="med" len="med"/>
                      <a:tailEnd type="none" w="med" len="med"/>
                    </a:lnT>
                    <a:solidFill>
                      <a:schemeClr val="accent4">
                        <a:lumMod val="40000"/>
                        <a:lumOff val="60000"/>
                      </a:schemeClr>
                    </a:solidFill>
                  </a:tcPr>
                </a:tc>
                <a:tc>
                  <a:txBody>
                    <a:bodyPr/>
                    <a:lstStyle/>
                    <a:p>
                      <a:pPr algn="ctr"/>
                      <a:r>
                        <a:rPr lang="en-GB" sz="2400" dirty="0"/>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solidFill>
                            <a:schemeClr val="tx1"/>
                          </a:solidFill>
                        </a:rPr>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r>
                        <a:rPr lang="en-GB" sz="2400" dirty="0">
                          <a:solidFill>
                            <a:schemeClr val="tx1"/>
                          </a:solidFill>
                        </a:rPr>
                        <a:t>0</a:t>
                      </a:r>
                    </a:p>
                  </a:txBody>
                  <a:tcPr anchor="ctr">
                    <a:lnT w="76200" cap="flat" cmpd="sng" algn="ctr">
                      <a:solidFill>
                        <a:schemeClr val="bg1"/>
                      </a:solidFill>
                      <a:prstDash val="solid"/>
                      <a:round/>
                      <a:headEnd type="none" w="med" len="med"/>
                      <a:tailEnd type="none" w="med" len="med"/>
                    </a:lnT>
                    <a:solidFill>
                      <a:srgbClr val="F8D7CD"/>
                    </a:solidFill>
                  </a:tcPr>
                </a:tc>
                <a:tc>
                  <a:txBody>
                    <a:bodyPr/>
                    <a:lstStyle/>
                    <a:p>
                      <a:pPr algn="ctr"/>
                      <a:endParaRPr lang="en-GB" sz="2400" dirty="0">
                        <a:solidFill>
                          <a:schemeClr val="bg1">
                            <a:lumMod val="85000"/>
                          </a:schemeClr>
                        </a:solidFill>
                      </a:endParaRPr>
                    </a:p>
                  </a:txBody>
                  <a:tcPr anchor="ctr">
                    <a:lnT w="76200" cap="flat" cmpd="sng" algn="ctr">
                      <a:solidFill>
                        <a:schemeClr val="bg1"/>
                      </a:solidFill>
                      <a:prstDash val="solid"/>
                      <a:round/>
                      <a:headEnd type="none" w="med" len="med"/>
                      <a:tailEnd type="none" w="med" len="med"/>
                    </a:lnT>
                    <a:solidFill>
                      <a:srgbClr val="F8D7CD"/>
                    </a:solidFill>
                  </a:tcPr>
                </a:tc>
                <a:extLst>
                  <a:ext uri="{0D108BD9-81ED-4DB2-BD59-A6C34878D82A}">
                    <a16:rowId xmlns:a16="http://schemas.microsoft.com/office/drawing/2014/main" val="2963481805"/>
                  </a:ext>
                </a:extLst>
              </a:tr>
            </a:tbl>
          </a:graphicData>
        </a:graphic>
      </p:graphicFrame>
      <p:sp>
        <p:nvSpPr>
          <p:cNvPr id="12" name="Oval 11">
            <a:extLst>
              <a:ext uri="{FF2B5EF4-FFF2-40B4-BE49-F238E27FC236}">
                <a16:creationId xmlns:a16="http://schemas.microsoft.com/office/drawing/2014/main" id="{B8560D46-CDA9-4EB5-A010-9973CD8C02F2}"/>
              </a:ext>
            </a:extLst>
          </p:cNvPr>
          <p:cNvSpPr/>
          <p:nvPr/>
        </p:nvSpPr>
        <p:spPr>
          <a:xfrm>
            <a:off x="1009539" y="4438446"/>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44F9744-25E2-41B8-B3D4-52F949ED5751}"/>
              </a:ext>
            </a:extLst>
          </p:cNvPr>
          <p:cNvSpPr txBox="1"/>
          <p:nvPr/>
        </p:nvSpPr>
        <p:spPr>
          <a:xfrm>
            <a:off x="508489" y="4743627"/>
            <a:ext cx="340158" cy="461665"/>
          </a:xfrm>
          <a:prstGeom prst="rect">
            <a:avLst/>
          </a:prstGeom>
          <a:noFill/>
        </p:spPr>
        <p:txBody>
          <a:bodyPr wrap="none" rtlCol="0">
            <a:spAutoFit/>
          </a:bodyPr>
          <a:lstStyle/>
          <a:p>
            <a:r>
              <a:rPr lang="en-GB" sz="2400" dirty="0"/>
              <a:t>0</a:t>
            </a:r>
            <a:endParaRPr lang="en-GB" dirty="0"/>
          </a:p>
        </p:txBody>
      </p:sp>
      <p:sp>
        <p:nvSpPr>
          <p:cNvPr id="20" name="TextBox 19">
            <a:extLst>
              <a:ext uri="{FF2B5EF4-FFF2-40B4-BE49-F238E27FC236}">
                <a16:creationId xmlns:a16="http://schemas.microsoft.com/office/drawing/2014/main" id="{AC0492CB-3D81-410A-A44E-2201A611CA45}"/>
              </a:ext>
            </a:extLst>
          </p:cNvPr>
          <p:cNvSpPr txBox="1"/>
          <p:nvPr/>
        </p:nvSpPr>
        <p:spPr>
          <a:xfrm>
            <a:off x="1502499" y="4744213"/>
            <a:ext cx="340158" cy="461665"/>
          </a:xfrm>
          <a:prstGeom prst="rect">
            <a:avLst/>
          </a:prstGeom>
          <a:noFill/>
        </p:spPr>
        <p:txBody>
          <a:bodyPr wrap="none" rtlCol="0">
            <a:spAutoFit/>
          </a:bodyPr>
          <a:lstStyle/>
          <a:p>
            <a:r>
              <a:rPr lang="en-GB" sz="2400" dirty="0"/>
              <a:t>0</a:t>
            </a:r>
            <a:endParaRPr lang="en-GB" dirty="0"/>
          </a:p>
        </p:txBody>
      </p:sp>
    </p:spTree>
    <p:extLst>
      <p:ext uri="{BB962C8B-B14F-4D97-AF65-F5344CB8AC3E}">
        <p14:creationId xmlns:p14="http://schemas.microsoft.com/office/powerpoint/2010/main" val="57564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53" presetClass="entr" presetSubtype="16" fill="hold" grpId="1" nodeType="withEffect">
                                  <p:stCondLst>
                                    <p:cond delay="100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Effect transition="in" filter="fade">
                                      <p:cBhvr>
                                        <p:cTn id="15" dur="1000"/>
                                        <p:tgtEl>
                                          <p:spTgt spid="20"/>
                                        </p:tgtEl>
                                      </p:cBhvr>
                                    </p:animEffect>
                                  </p:childTnLst>
                                </p:cTn>
                              </p:par>
                              <p:par>
                                <p:cTn id="16" presetID="53" presetClass="entr" presetSubtype="16" fill="hold" grpId="1" nodeType="withEffect">
                                  <p:stCondLst>
                                    <p:cond delay="100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4E5A0B8-DF52-4CA6-8E21-E8D69AA612EA}"/>
              </a:ext>
            </a:extLst>
          </p:cNvPr>
          <p:cNvPicPr>
            <a:picLocks noChangeAspect="1"/>
          </p:cNvPicPr>
          <p:nvPr/>
        </p:nvPicPr>
        <p:blipFill>
          <a:blip r:embed="rId2"/>
          <a:stretch>
            <a:fillRect/>
          </a:stretch>
        </p:blipFill>
        <p:spPr>
          <a:xfrm>
            <a:off x="0" y="415744"/>
            <a:ext cx="12192000" cy="2438400"/>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4C66A59F-2611-4CD7-AE9B-D62C0C3C8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251" y="824969"/>
            <a:ext cx="1470976" cy="1470976"/>
          </a:xfrm>
          <a:prstGeom prst="rect">
            <a:avLst/>
          </a:prstGeom>
        </p:spPr>
      </p:pic>
      <p:sp>
        <p:nvSpPr>
          <p:cNvPr id="17" name="TextBox 16">
            <a:extLst>
              <a:ext uri="{FF2B5EF4-FFF2-40B4-BE49-F238E27FC236}">
                <a16:creationId xmlns:a16="http://schemas.microsoft.com/office/drawing/2014/main" id="{C173DBB5-0C46-42EF-A5DE-7DBA8A354C3C}"/>
              </a:ext>
            </a:extLst>
          </p:cNvPr>
          <p:cNvSpPr txBox="1"/>
          <p:nvPr/>
        </p:nvSpPr>
        <p:spPr>
          <a:xfrm>
            <a:off x="1529854" y="3311359"/>
            <a:ext cx="9132292" cy="523220"/>
          </a:xfrm>
          <a:prstGeom prst="rect">
            <a:avLst/>
          </a:prstGeom>
          <a:noFill/>
        </p:spPr>
        <p:txBody>
          <a:bodyPr wrap="square">
            <a:spAutoFit/>
          </a:bodyPr>
          <a:lstStyle/>
          <a:p>
            <a:pPr marL="342900" indent="-342900">
              <a:buFont typeface="Arial" panose="020B0604020202020204" pitchFamily="34" charset="0"/>
              <a:buChar char="•"/>
            </a:pPr>
            <a:r>
              <a:rPr lang="en-GB" sz="2800" dirty="0"/>
              <a:t>How does a computer store fractions (real numbers)?</a:t>
            </a:r>
          </a:p>
        </p:txBody>
      </p:sp>
      <p:sp>
        <p:nvSpPr>
          <p:cNvPr id="13" name="Rectangle 12">
            <a:extLst>
              <a:ext uri="{FF2B5EF4-FFF2-40B4-BE49-F238E27FC236}">
                <a16:creationId xmlns:a16="http://schemas.microsoft.com/office/drawing/2014/main" id="{B1F1938E-8769-44AB-8F10-383347A5A6E1}"/>
              </a:ext>
            </a:extLst>
          </p:cNvPr>
          <p:cNvSpPr/>
          <p:nvPr/>
        </p:nvSpPr>
        <p:spPr>
          <a:xfrm>
            <a:off x="2277502" y="1063494"/>
            <a:ext cx="6960765" cy="993926"/>
          </a:xfrm>
          <a:prstGeom prst="rect">
            <a:avLst/>
          </a:prstGeom>
        </p:spPr>
        <p:txBody>
          <a:bodyPr wrap="square">
            <a:spAutoFit/>
          </a:bodyPr>
          <a:lstStyle/>
          <a:p>
            <a:pPr>
              <a:lnSpc>
                <a:spcPct val="107000"/>
              </a:lnSpc>
              <a:spcAft>
                <a:spcPts val="800"/>
              </a:spcAft>
            </a:pPr>
            <a:r>
              <a:rPr lang="en-GB" sz="28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Having watched this video, you should be able to answer the following key question.</a:t>
            </a:r>
            <a:endParaRPr lang="en-GB" sz="14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67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2947853-E1EE-4D77-9DC1-BD14C2A8064E}"/>
              </a:ext>
            </a:extLst>
          </p:cNvPr>
          <p:cNvPicPr>
            <a:picLocks noChangeAspect="1"/>
          </p:cNvPicPr>
          <p:nvPr/>
        </p:nvPicPr>
        <p:blipFill>
          <a:blip r:embed="rId2"/>
          <a:stretch>
            <a:fillRect/>
          </a:stretch>
        </p:blipFill>
        <p:spPr>
          <a:xfrm>
            <a:off x="-47626" y="-28576"/>
            <a:ext cx="12239625" cy="6886575"/>
          </a:xfrm>
          <a:prstGeom prst="rect">
            <a:avLst/>
          </a:prstGeom>
        </p:spPr>
      </p:pic>
    </p:spTree>
    <p:extLst>
      <p:ext uri="{BB962C8B-B14F-4D97-AF65-F5344CB8AC3E}">
        <p14:creationId xmlns:p14="http://schemas.microsoft.com/office/powerpoint/2010/main" val="3814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To store numbers with a fractional component such as 6.5, we extend the number line from left to right.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Note how the place values halve as we move left to right.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place a </a:t>
                </a:r>
                <a:r>
                  <a:rPr lang="en-GB" sz="1600" b="1" dirty="0">
                    <a:solidFill>
                      <a:schemeClr val="tx1"/>
                    </a:solidFill>
                  </a:rPr>
                  <a:t>binary</a:t>
                </a:r>
                <a:r>
                  <a:rPr lang="en-GB" sz="1600" dirty="0">
                    <a:solidFill>
                      <a:schemeClr val="tx1"/>
                    </a:solidFill>
                  </a:rPr>
                  <a:t> </a:t>
                </a:r>
                <a:r>
                  <a:rPr lang="en-GB" sz="1600" b="1" dirty="0">
                    <a:solidFill>
                      <a:schemeClr val="tx1"/>
                    </a:solidFill>
                  </a:rPr>
                  <a:t>point</a:t>
                </a:r>
                <a:r>
                  <a:rPr lang="en-GB" sz="1600" dirty="0">
                    <a:solidFill>
                      <a:schemeClr val="tx1"/>
                    </a:solidFill>
                  </a:rPr>
                  <a:t> between the 1 and the </a:t>
                </a:r>
                <a14:m>
                  <m:oMath xmlns:m="http://schemas.openxmlformats.org/officeDocument/2006/math">
                    <m:f>
                      <m:fPr>
                        <m:type m:val="skw"/>
                        <m:ctrlPr>
                          <a:rPr lang="en-GB" sz="1600" i="1">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i="1">
                            <a:solidFill>
                              <a:schemeClr val="tx1"/>
                            </a:solidFill>
                            <a:latin typeface="Cambria Math" panose="02040503050406030204" pitchFamily="18" charset="0"/>
                          </a:rPr>
                          <m:t>2</m:t>
                        </m:r>
                      </m:den>
                    </m:f>
                  </m:oMath>
                </a14:m>
                <a:r>
                  <a:rPr lang="en-GB" sz="1600" dirty="0">
                    <a:solidFill>
                      <a:schemeClr val="tx1"/>
                    </a:solidFill>
                  </a:rPr>
                  <a:t> .</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mc:Choice>
        <mc:Fallback xmlns="">
          <p:sp>
            <p:nvSpPr>
              <p:cNvPr id="2" name="Rectangle 1">
                <a:extLst>
                  <a:ext uri="{FF2B5EF4-FFF2-40B4-BE49-F238E27FC236}">
                    <a16:creationId xmlns:a16="http://schemas.microsoft.com/office/drawing/2014/main" id="{00AD926B-63FC-4701-BC8D-C0B112CEB516}"/>
                  </a:ext>
                </a:extLst>
              </p:cNvPr>
              <p:cNvSpPr>
                <a:spLocks noRot="1" noChangeAspect="1" noMove="1" noResize="1" noEditPoints="1" noAdjustHandles="1" noChangeArrowheads="1" noChangeShapeType="1" noTextEdit="1"/>
              </p:cNvSpPr>
              <p:nvPr/>
            </p:nvSpPr>
            <p:spPr>
              <a:xfrm>
                <a:off x="8520652" y="1075981"/>
                <a:ext cx="3529637" cy="5633190"/>
              </a:xfrm>
              <a:prstGeom prst="rect">
                <a:avLst/>
              </a:prstGeom>
              <a:blipFill>
                <a:blip r:embed="rId4"/>
                <a:stretch>
                  <a:fillRect l="-691" t="-325"/>
                </a:stretch>
              </a:blipFill>
              <a:ln>
                <a:noFill/>
              </a:ln>
            </p:spPr>
            <p:txBody>
              <a:bodyPr/>
              <a:lstStyle/>
              <a:p>
                <a:r>
                  <a:rPr lang="en-GB">
                    <a:noFill/>
                  </a:rPr>
                  <a:t> </a:t>
                </a:r>
              </a:p>
            </p:txBody>
          </p:sp>
        </mc:Fallback>
      </mc:AlternateContent>
      <p:sp>
        <p:nvSpPr>
          <p:cNvPr id="11" name="Rectangle 10">
            <a:extLst>
              <a:ext uri="{FF2B5EF4-FFF2-40B4-BE49-F238E27FC236}">
                <a16:creationId xmlns:a16="http://schemas.microsoft.com/office/drawing/2014/main" id="{F77A2863-ECD0-42F8-A8CD-90174F9F6801}"/>
              </a:ext>
            </a:extLst>
          </p:cNvPr>
          <p:cNvSpPr/>
          <p:nvPr/>
        </p:nvSpPr>
        <p:spPr>
          <a:xfrm>
            <a:off x="176565" y="523174"/>
            <a:ext cx="7284939"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fixed-point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5CF31436-D4B6-4E60-9172-08B5E528CCC7}"/>
              </a:ext>
            </a:extLst>
          </p:cNvPr>
          <p:cNvGraphicFramePr>
            <a:graphicFrameLocks noGrp="1"/>
          </p:cNvGraphicFramePr>
          <p:nvPr>
            <p:extLst>
              <p:ext uri="{D42A27DB-BD31-4B8C-83A1-F6EECF244321}">
                <p14:modId xmlns:p14="http://schemas.microsoft.com/office/powerpoint/2010/main" val="2233844811"/>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-16</a:t>
                      </a:r>
                    </a:p>
                  </a:txBody>
                  <a:tcPr anchor="ctr">
                    <a:solidFill>
                      <a:schemeClr val="accent2"/>
                    </a:solidFill>
                  </a:tcPr>
                </a:tc>
                <a:tc>
                  <a:txBody>
                    <a:bodyPr/>
                    <a:lstStyle/>
                    <a:p>
                      <a:pPr algn="ctr"/>
                      <a:r>
                        <a:rPr lang="en-GB" sz="2400" dirty="0"/>
                        <a:t>8</a:t>
                      </a:r>
                    </a:p>
                  </a:txBody>
                  <a:tcPr anchor="ctr"/>
                </a:tc>
                <a:tc>
                  <a:txBody>
                    <a:bodyPr/>
                    <a:lstStyle/>
                    <a:p>
                      <a:pPr algn="ctr"/>
                      <a:r>
                        <a:rPr lang="en-GB" sz="2400" dirty="0"/>
                        <a:t>4</a:t>
                      </a:r>
                    </a:p>
                  </a:txBody>
                  <a:tcPr anchor="ctr">
                    <a:solidFill>
                      <a:schemeClr val="accent2"/>
                    </a:solidFill>
                  </a:tcPr>
                </a:tc>
                <a:tc>
                  <a:txBody>
                    <a:bodyPr/>
                    <a:lstStyle/>
                    <a:p>
                      <a:pPr algn="ctr"/>
                      <a:r>
                        <a:rPr lang="en-GB" sz="2400" dirty="0"/>
                        <a:t>2</a:t>
                      </a:r>
                    </a:p>
                  </a:txBody>
                  <a:tcPr anchor="ctr">
                    <a:solidFill>
                      <a:schemeClr val="accent2"/>
                    </a:solidFill>
                  </a:tcPr>
                </a:tc>
                <a:tc>
                  <a:txBody>
                    <a:bodyPr/>
                    <a:lstStyle/>
                    <a:p>
                      <a:pPr algn="ctr"/>
                      <a:r>
                        <a:rPr lang="en-GB" sz="2400" dirty="0"/>
                        <a:t>1</a:t>
                      </a:r>
                    </a:p>
                  </a:txBody>
                  <a:tcPr anchor="ctr">
                    <a:solidFill>
                      <a:schemeClr val="accent2"/>
                    </a:solidFill>
                  </a:tcPr>
                </a:tc>
                <a:tc>
                  <a:txBody>
                    <a:bodyPr/>
                    <a:lstStyle/>
                    <a:p>
                      <a:pPr algn="ctr"/>
                      <a:endParaRPr lang="en-GB" sz="2400" dirty="0"/>
                    </a:p>
                  </a:txBody>
                  <a:tcPr anchor="ctr">
                    <a:solidFill>
                      <a:schemeClr val="accent2"/>
                    </a:solidFill>
                  </a:tcPr>
                </a:tc>
                <a:tc>
                  <a:txBody>
                    <a:bodyPr/>
                    <a:lstStyle/>
                    <a:p>
                      <a:pPr algn="ctr"/>
                      <a:endParaRPr lang="en-GB" sz="2400" dirty="0"/>
                    </a:p>
                  </a:txBody>
                  <a:tcPr anchor="ctr">
                    <a:solidFill>
                      <a:schemeClr val="accent2"/>
                    </a:solidFill>
                  </a:tcPr>
                </a:tc>
                <a:tc>
                  <a:txBody>
                    <a:bodyPr/>
                    <a:lstStyle/>
                    <a:p>
                      <a:pPr algn="ctr"/>
                      <a:endParaRPr lang="en-GB" sz="2400" dirty="0"/>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r>
                        <a:rPr lang="en-GB" sz="2400" dirty="0"/>
                        <a:t>0</a:t>
                      </a:r>
                    </a:p>
                  </a:txBody>
                  <a:tcPr anchor="ctr"/>
                </a:tc>
                <a:tc>
                  <a:txBody>
                    <a:bodyPr/>
                    <a:lstStyle/>
                    <a:p>
                      <a:pPr algn="ctr"/>
                      <a:r>
                        <a:rPr lang="en-GB" sz="2400" dirty="0"/>
                        <a:t>0</a:t>
                      </a:r>
                    </a:p>
                  </a:txBody>
                  <a:tcPr anchor="ctr"/>
                </a:tc>
                <a:tc>
                  <a:txBody>
                    <a:bodyPr/>
                    <a:lstStyle/>
                    <a:p>
                      <a:pPr algn="ctr"/>
                      <a:r>
                        <a:rPr lang="en-GB" sz="2400" dirty="0"/>
                        <a:t>1</a:t>
                      </a:r>
                    </a:p>
                  </a:txBody>
                  <a:tcPr anchor="ctr">
                    <a:solidFill>
                      <a:srgbClr val="FCECE8"/>
                    </a:solidFill>
                  </a:tcPr>
                </a:tc>
                <a:tc>
                  <a:txBody>
                    <a:bodyPr/>
                    <a:lstStyle/>
                    <a:p>
                      <a:pPr algn="ctr"/>
                      <a:r>
                        <a:rPr lang="en-GB" sz="2400" dirty="0"/>
                        <a:t>1</a:t>
                      </a:r>
                    </a:p>
                  </a:txBody>
                  <a:tcPr anchor="ctr">
                    <a:solidFill>
                      <a:srgbClr val="FCECE8"/>
                    </a:solidFill>
                  </a:tcPr>
                </a:tc>
                <a:tc>
                  <a:txBody>
                    <a:bodyPr/>
                    <a:lstStyle/>
                    <a:p>
                      <a:pPr algn="ctr"/>
                      <a:r>
                        <a:rPr lang="en-GB" sz="2400" dirty="0"/>
                        <a:t>0</a:t>
                      </a:r>
                    </a:p>
                  </a:txBody>
                  <a:tcPr anchor="ctr">
                    <a:solidFill>
                      <a:srgbClr val="FCECE8"/>
                    </a:solidFill>
                  </a:tcPr>
                </a:tc>
                <a:tc>
                  <a:txBody>
                    <a:bodyPr/>
                    <a:lstStyle/>
                    <a:p>
                      <a:pPr algn="ctr"/>
                      <a:r>
                        <a:rPr lang="en-GB" sz="2400" dirty="0"/>
                        <a:t>1</a:t>
                      </a:r>
                    </a:p>
                  </a:txBody>
                  <a:tcPr anchor="ctr">
                    <a:solidFill>
                      <a:srgbClr val="FCECE8"/>
                    </a:solidFill>
                  </a:tcPr>
                </a:tc>
                <a:tc>
                  <a:txBody>
                    <a:bodyPr/>
                    <a:lstStyle/>
                    <a:p>
                      <a:pPr algn="ctr"/>
                      <a:r>
                        <a:rPr lang="en-GB" sz="2400" dirty="0"/>
                        <a:t>0</a:t>
                      </a:r>
                    </a:p>
                  </a:txBody>
                  <a:tcPr anchor="ctr">
                    <a:solidFill>
                      <a:srgbClr val="FCECE8"/>
                    </a:solidFill>
                  </a:tcPr>
                </a:tc>
                <a:tc>
                  <a:txBody>
                    <a:bodyPr/>
                    <a:lstStyle/>
                    <a:p>
                      <a:pPr algn="ctr"/>
                      <a:r>
                        <a:rPr lang="en-GB" sz="2400" dirty="0"/>
                        <a:t>0</a:t>
                      </a:r>
                    </a:p>
                  </a:txBody>
                  <a:tcPr anchor="ctr"/>
                </a:tc>
                <a:extLst>
                  <a:ext uri="{0D108BD9-81ED-4DB2-BD59-A6C34878D82A}">
                    <a16:rowId xmlns:a16="http://schemas.microsoft.com/office/drawing/2014/main" val="2963481805"/>
                  </a:ext>
                </a:extLst>
              </a:tr>
            </a:tbl>
          </a:graphicData>
        </a:graphic>
      </p:graphicFrame>
      <p:sp>
        <p:nvSpPr>
          <p:cNvPr id="3" name="Oval 2">
            <a:extLst>
              <a:ext uri="{FF2B5EF4-FFF2-40B4-BE49-F238E27FC236}">
                <a16:creationId xmlns:a16="http://schemas.microsoft.com/office/drawing/2014/main" id="{321FDCD7-6289-4AA7-8B15-497E34FC760B}"/>
              </a:ext>
            </a:extLst>
          </p:cNvPr>
          <p:cNvSpPr/>
          <p:nvPr/>
        </p:nvSpPr>
        <p:spPr>
          <a:xfrm>
            <a:off x="5124339" y="286592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83FF4DFE-1B65-4AA7-81C0-A17E21B1FBD8}"/>
              </a:ext>
            </a:extLst>
          </p:cNvPr>
          <p:cNvGrpSpPr/>
          <p:nvPr/>
        </p:nvGrpSpPr>
        <p:grpSpPr>
          <a:xfrm flipH="1">
            <a:off x="4865179" y="1440485"/>
            <a:ext cx="832644" cy="1069272"/>
            <a:chOff x="7019926" y="1436671"/>
            <a:chExt cx="832644" cy="1069272"/>
          </a:xfrm>
        </p:grpSpPr>
        <p:sp>
          <p:nvSpPr>
            <p:cNvPr id="12" name="Arc 11">
              <a:extLst>
                <a:ext uri="{FF2B5EF4-FFF2-40B4-BE49-F238E27FC236}">
                  <a16:creationId xmlns:a16="http://schemas.microsoft.com/office/drawing/2014/main" id="{D49E13D2-FD4D-4D18-9B26-9EF3A85D9469}"/>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ADA13E40-3E56-4728-B5FD-2E95A6FA6BA4}"/>
                </a:ext>
              </a:extLst>
            </p:cNvPr>
            <p:cNvSpPr txBox="1"/>
            <p:nvPr/>
          </p:nvSpPr>
          <p:spPr>
            <a:xfrm>
              <a:off x="7066701" y="1436671"/>
              <a:ext cx="700320" cy="369332"/>
            </a:xfrm>
            <a:prstGeom prst="rect">
              <a:avLst/>
            </a:prstGeom>
            <a:noFill/>
          </p:spPr>
          <p:txBody>
            <a:bodyPr wrap="none" rtlCol="0">
              <a:spAutoFit/>
            </a:bodyPr>
            <a:lstStyle/>
            <a:p>
              <a:r>
                <a:rPr lang="en-GB" b="1" dirty="0"/>
                <a:t>halve</a:t>
              </a:r>
            </a:p>
          </p:txBody>
        </p:sp>
      </p:grpSp>
      <p:grpSp>
        <p:nvGrpSpPr>
          <p:cNvPr id="14" name="Group 13">
            <a:extLst>
              <a:ext uri="{FF2B5EF4-FFF2-40B4-BE49-F238E27FC236}">
                <a16:creationId xmlns:a16="http://schemas.microsoft.com/office/drawing/2014/main" id="{E3C6B728-5A03-4258-BBC9-08D7972DEFBE}"/>
              </a:ext>
            </a:extLst>
          </p:cNvPr>
          <p:cNvGrpSpPr/>
          <p:nvPr/>
        </p:nvGrpSpPr>
        <p:grpSpPr>
          <a:xfrm flipH="1">
            <a:off x="5860862" y="1440485"/>
            <a:ext cx="832644" cy="1069272"/>
            <a:chOff x="7019926" y="1436671"/>
            <a:chExt cx="832644" cy="1069272"/>
          </a:xfrm>
        </p:grpSpPr>
        <p:sp>
          <p:nvSpPr>
            <p:cNvPr id="15" name="Arc 14">
              <a:extLst>
                <a:ext uri="{FF2B5EF4-FFF2-40B4-BE49-F238E27FC236}">
                  <a16:creationId xmlns:a16="http://schemas.microsoft.com/office/drawing/2014/main" id="{6C435C2A-DEF4-4C2A-A914-FDA748038844}"/>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9ACDF7E7-9440-42A5-A231-A4E8FEAE3269}"/>
                </a:ext>
              </a:extLst>
            </p:cNvPr>
            <p:cNvSpPr txBox="1"/>
            <p:nvPr/>
          </p:nvSpPr>
          <p:spPr>
            <a:xfrm>
              <a:off x="7066701" y="1436671"/>
              <a:ext cx="700320" cy="369332"/>
            </a:xfrm>
            <a:prstGeom prst="rect">
              <a:avLst/>
            </a:prstGeom>
            <a:noFill/>
          </p:spPr>
          <p:txBody>
            <a:bodyPr wrap="none" rtlCol="0">
              <a:spAutoFit/>
            </a:bodyPr>
            <a:lstStyle/>
            <a:p>
              <a:r>
                <a:rPr lang="en-GB" b="1" dirty="0"/>
                <a:t>halve</a:t>
              </a:r>
            </a:p>
          </p:txBody>
        </p:sp>
      </p:grpSp>
      <p:grpSp>
        <p:nvGrpSpPr>
          <p:cNvPr id="17" name="Group 16">
            <a:extLst>
              <a:ext uri="{FF2B5EF4-FFF2-40B4-BE49-F238E27FC236}">
                <a16:creationId xmlns:a16="http://schemas.microsoft.com/office/drawing/2014/main" id="{9A2FCB85-DA8D-4DC9-B7A3-AF7CBB305A51}"/>
              </a:ext>
            </a:extLst>
          </p:cNvPr>
          <p:cNvGrpSpPr/>
          <p:nvPr/>
        </p:nvGrpSpPr>
        <p:grpSpPr>
          <a:xfrm flipH="1">
            <a:off x="6942094" y="1440485"/>
            <a:ext cx="832644" cy="1069272"/>
            <a:chOff x="7019926" y="1436671"/>
            <a:chExt cx="832644" cy="1069272"/>
          </a:xfrm>
        </p:grpSpPr>
        <p:sp>
          <p:nvSpPr>
            <p:cNvPr id="18" name="Arc 17">
              <a:extLst>
                <a:ext uri="{FF2B5EF4-FFF2-40B4-BE49-F238E27FC236}">
                  <a16:creationId xmlns:a16="http://schemas.microsoft.com/office/drawing/2014/main" id="{18ADE319-383D-4AF3-80C4-E81523D30C36}"/>
                </a:ext>
              </a:extLst>
            </p:cNvPr>
            <p:cNvSpPr/>
            <p:nvPr/>
          </p:nvSpPr>
          <p:spPr>
            <a:xfrm flipH="1">
              <a:off x="7019926" y="1806003"/>
              <a:ext cx="832644" cy="699940"/>
            </a:xfrm>
            <a:prstGeom prst="arc">
              <a:avLst>
                <a:gd name="adj1" fmla="val 10765249"/>
                <a:gd name="adj2" fmla="val 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580AA002-E90E-445A-A213-431A184C42E0}"/>
                </a:ext>
              </a:extLst>
            </p:cNvPr>
            <p:cNvSpPr txBox="1"/>
            <p:nvPr/>
          </p:nvSpPr>
          <p:spPr>
            <a:xfrm>
              <a:off x="7066701" y="1436671"/>
              <a:ext cx="700320" cy="369332"/>
            </a:xfrm>
            <a:prstGeom prst="rect">
              <a:avLst/>
            </a:prstGeom>
            <a:noFill/>
          </p:spPr>
          <p:txBody>
            <a:bodyPr wrap="none" rtlCol="0">
              <a:spAutoFit/>
            </a:bodyPr>
            <a:lstStyle/>
            <a:p>
              <a:r>
                <a:rPr lang="en-GB" b="1" dirty="0"/>
                <a:t>halve</a:t>
              </a:r>
            </a:p>
          </p:txBody>
        </p:sp>
      </p:grpSp>
      <p:sp>
        <p:nvSpPr>
          <p:cNvPr id="5" name="TextBox 4">
            <a:extLst>
              <a:ext uri="{FF2B5EF4-FFF2-40B4-BE49-F238E27FC236}">
                <a16:creationId xmlns:a16="http://schemas.microsoft.com/office/drawing/2014/main" id="{3B18FC3C-2E0A-4EFA-8D90-2A290E2F7FB5}"/>
              </a:ext>
            </a:extLst>
          </p:cNvPr>
          <p:cNvSpPr txBox="1"/>
          <p:nvPr/>
        </p:nvSpPr>
        <p:spPr>
          <a:xfrm>
            <a:off x="5490133" y="2329668"/>
            <a:ext cx="628698" cy="461665"/>
          </a:xfrm>
          <a:prstGeom prst="rect">
            <a:avLst/>
          </a:prstGeom>
          <a:noFill/>
        </p:spPr>
        <p:txBody>
          <a:bodyPr wrap="none" rtlCol="0">
            <a:spAutoFit/>
          </a:bodyPr>
          <a:lstStyle/>
          <a:p>
            <a:r>
              <a:rPr lang="en-GB" sz="2400" b="1" dirty="0">
                <a:solidFill>
                  <a:schemeClr val="bg1"/>
                </a:solidFill>
              </a:rPr>
              <a:t>1/2</a:t>
            </a:r>
          </a:p>
        </p:txBody>
      </p:sp>
      <p:sp>
        <p:nvSpPr>
          <p:cNvPr id="20" name="TextBox 19">
            <a:extLst>
              <a:ext uri="{FF2B5EF4-FFF2-40B4-BE49-F238E27FC236}">
                <a16:creationId xmlns:a16="http://schemas.microsoft.com/office/drawing/2014/main" id="{7459CF41-8B54-4953-B3C3-6AFBD699F528}"/>
              </a:ext>
            </a:extLst>
          </p:cNvPr>
          <p:cNvSpPr txBox="1"/>
          <p:nvPr/>
        </p:nvSpPr>
        <p:spPr>
          <a:xfrm>
            <a:off x="6512599" y="2329667"/>
            <a:ext cx="628698" cy="461665"/>
          </a:xfrm>
          <a:prstGeom prst="rect">
            <a:avLst/>
          </a:prstGeom>
          <a:noFill/>
        </p:spPr>
        <p:txBody>
          <a:bodyPr wrap="none" rtlCol="0">
            <a:spAutoFit/>
          </a:bodyPr>
          <a:lstStyle/>
          <a:p>
            <a:r>
              <a:rPr lang="en-GB" sz="2400" b="1" dirty="0">
                <a:solidFill>
                  <a:schemeClr val="bg1"/>
                </a:solidFill>
              </a:rPr>
              <a:t>1/4</a:t>
            </a:r>
          </a:p>
        </p:txBody>
      </p:sp>
      <p:sp>
        <p:nvSpPr>
          <p:cNvPr id="21" name="TextBox 20">
            <a:extLst>
              <a:ext uri="{FF2B5EF4-FFF2-40B4-BE49-F238E27FC236}">
                <a16:creationId xmlns:a16="http://schemas.microsoft.com/office/drawing/2014/main" id="{FFE07425-2B03-4EA6-A4CB-C43F5B28D6F9}"/>
              </a:ext>
            </a:extLst>
          </p:cNvPr>
          <p:cNvSpPr txBox="1"/>
          <p:nvPr/>
        </p:nvSpPr>
        <p:spPr>
          <a:xfrm>
            <a:off x="7535559" y="2329666"/>
            <a:ext cx="628698" cy="461665"/>
          </a:xfrm>
          <a:prstGeom prst="rect">
            <a:avLst/>
          </a:prstGeom>
          <a:noFill/>
        </p:spPr>
        <p:txBody>
          <a:bodyPr wrap="none" rtlCol="0">
            <a:spAutoFit/>
          </a:bodyPr>
          <a:lstStyle/>
          <a:p>
            <a:r>
              <a:rPr lang="en-GB" sz="2400" b="1" dirty="0">
                <a:solidFill>
                  <a:schemeClr val="bg1"/>
                </a:solidFill>
              </a:rPr>
              <a:t>1/8</a:t>
            </a:r>
          </a:p>
        </p:txBody>
      </p:sp>
    </p:spTree>
    <p:extLst>
      <p:ext uri="{BB962C8B-B14F-4D97-AF65-F5344CB8AC3E}">
        <p14:creationId xmlns:p14="http://schemas.microsoft.com/office/powerpoint/2010/main" val="85454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53" presetClass="entr" presetSubtype="16" fill="hold" grpId="1"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53" presetClass="entr" presetSubtype="16" fill="hold" grpId="1"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fltVal val="0"/>
                                          </p:val>
                                        </p:tav>
                                        <p:tav tm="100000">
                                          <p:val>
                                            <p:strVal val="#ppt_w"/>
                                          </p:val>
                                        </p:tav>
                                      </p:tavLst>
                                    </p:anim>
                                    <p:anim calcmode="lin" valueType="num">
                                      <p:cBhvr>
                                        <p:cTn id="41" dur="500" fill="hold"/>
                                        <p:tgtEl>
                                          <p:spTgt spid="21"/>
                                        </p:tgtEl>
                                        <p:attrNameLst>
                                          <p:attrName>ppt_h</p:attrName>
                                        </p:attrNameLst>
                                      </p:cBhvr>
                                      <p:tavLst>
                                        <p:tav tm="0">
                                          <p:val>
                                            <p:fltVal val="0"/>
                                          </p:val>
                                        </p:tav>
                                        <p:tav tm="100000">
                                          <p:val>
                                            <p:strVal val="#ppt_h"/>
                                          </p:val>
                                        </p:tav>
                                      </p:tavLst>
                                    </p:anim>
                                    <p:animEffect transition="in" filter="fade">
                                      <p:cBhvr>
                                        <p:cTn id="42" dur="500"/>
                                        <p:tgtEl>
                                          <p:spTgt spid="21"/>
                                        </p:tgtEl>
                                      </p:cBhvr>
                                    </p:animEffect>
                                  </p:childTnLst>
                                </p:cTn>
                              </p:par>
                            </p:childTnLst>
                          </p:cTn>
                        </p:par>
                        <p:par>
                          <p:cTn id="43" fill="hold">
                            <p:stCondLst>
                              <p:cond delay="5500"/>
                            </p:stCondLst>
                            <p:childTnLst>
                              <p:par>
                                <p:cTn id="44" presetID="10" presetClass="entr" presetSubtype="0" fill="hold" grpId="0" nodeType="afterEffect">
                                  <p:stCondLst>
                                    <p:cond delay="10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P spid="20" grpId="0"/>
      <p:bldP spid="20" grpId="1"/>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To store numbers with a fractional component such as 6.5, we extend the number line from left to right.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Note how the place values halve as we move left to right.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place a </a:t>
                </a:r>
                <a:r>
                  <a:rPr lang="en-GB" sz="1600" b="1" dirty="0">
                    <a:solidFill>
                      <a:schemeClr val="tx1"/>
                    </a:solidFill>
                  </a:rPr>
                  <a:t>binary</a:t>
                </a:r>
                <a:r>
                  <a:rPr lang="en-GB" sz="1600" dirty="0">
                    <a:solidFill>
                      <a:schemeClr val="tx1"/>
                    </a:solidFill>
                  </a:rPr>
                  <a:t> </a:t>
                </a:r>
                <a:r>
                  <a:rPr lang="en-GB" sz="1600" b="1" dirty="0">
                    <a:solidFill>
                      <a:schemeClr val="tx1"/>
                    </a:solidFill>
                  </a:rPr>
                  <a:t>point</a:t>
                </a:r>
                <a:r>
                  <a:rPr lang="en-GB" sz="1600" dirty="0">
                    <a:solidFill>
                      <a:schemeClr val="tx1"/>
                    </a:solidFill>
                  </a:rPr>
                  <a:t> between the 1 and the </a:t>
                </a:r>
                <a14:m>
                  <m:oMath xmlns:m="http://schemas.openxmlformats.org/officeDocument/2006/math">
                    <m:f>
                      <m:fPr>
                        <m:type m:val="skw"/>
                        <m:ctrlPr>
                          <a:rPr lang="en-GB" sz="1600" i="1">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i="1">
                            <a:solidFill>
                              <a:schemeClr val="tx1"/>
                            </a:solidFill>
                            <a:latin typeface="Cambria Math" panose="02040503050406030204" pitchFamily="18" charset="0"/>
                          </a:rPr>
                          <m:t>2</m:t>
                        </m:r>
                      </m:den>
                    </m:f>
                  </m:oMath>
                </a14:m>
                <a:r>
                  <a:rPr lang="en-GB" sz="1600" dirty="0">
                    <a:solidFill>
                      <a:schemeClr val="tx1"/>
                    </a:solidFill>
                  </a:rPr>
                  <a:t> .</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Using this format, 6.5 would be represented as:</a:t>
                </a:r>
              </a:p>
              <a:p>
                <a:pPr marL="742950" lvl="1" indent="-285750">
                  <a:buClr>
                    <a:schemeClr val="tx1"/>
                  </a:buClr>
                  <a:buFont typeface="Courier New" panose="02070309020205020404" pitchFamily="49" charset="0"/>
                  <a:buChar char="o"/>
                </a:pPr>
                <a:r>
                  <a:rPr lang="en-GB" sz="1600" dirty="0">
                    <a:solidFill>
                      <a:schemeClr val="tx1"/>
                    </a:solidFill>
                  </a:rPr>
                  <a:t>0011 0100</a:t>
                </a:r>
              </a:p>
              <a:p>
                <a:pPr marL="742950" lvl="1" indent="-285750">
                  <a:buClr>
                    <a:schemeClr val="tx1"/>
                  </a:buClr>
                  <a:buFont typeface="Courier New" panose="02070309020205020404" pitchFamily="49" charset="0"/>
                  <a:buChar char="o"/>
                </a:pPr>
                <a:r>
                  <a:rPr lang="en-GB" sz="1600" dirty="0">
                    <a:solidFill>
                      <a:schemeClr val="tx1"/>
                    </a:solidFill>
                  </a:rPr>
                  <a:t>4 + 2 + </a:t>
                </a:r>
                <a14:m>
                  <m:oMath xmlns:m="http://schemas.openxmlformats.org/officeDocument/2006/math">
                    <m:f>
                      <m:fPr>
                        <m:type m:val="skw"/>
                        <m:ctrlPr>
                          <a:rPr lang="en-GB" sz="1600" i="1" smtClean="0">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b="0" i="1" smtClean="0">
                            <a:solidFill>
                              <a:schemeClr val="tx1"/>
                            </a:solidFill>
                            <a:latin typeface="Cambria Math" panose="02040503050406030204" pitchFamily="18" charset="0"/>
                          </a:rPr>
                          <m:t>2</m:t>
                        </m:r>
                      </m:den>
                    </m:f>
                  </m:oMath>
                </a14:m>
                <a:r>
                  <a:rPr lang="en-GB" sz="1600" dirty="0">
                    <a:solidFill>
                      <a:schemeClr val="tx1"/>
                    </a:solidFill>
                  </a:rPr>
                  <a:t> = 6.5</a:t>
                </a:r>
              </a:p>
              <a:p>
                <a:pPr marL="285750" indent="-285750">
                  <a:buFont typeface="Courier New" panose="02070309020205020404" pitchFamily="49" charset="0"/>
                  <a:buChar char="o"/>
                </a:pPr>
                <a:endParaRPr lang="en-GB" sz="1600" dirty="0">
                  <a:solidFill>
                    <a:schemeClr val="tx1"/>
                  </a:solidFill>
                </a:endParaRPr>
              </a:p>
            </p:txBody>
          </p:sp>
        </mc:Choice>
        <mc:Fallback xmlns="">
          <p:sp>
            <p:nvSpPr>
              <p:cNvPr id="2" name="Rectangle 1">
                <a:extLst>
                  <a:ext uri="{FF2B5EF4-FFF2-40B4-BE49-F238E27FC236}">
                    <a16:creationId xmlns:a16="http://schemas.microsoft.com/office/drawing/2014/main" id="{00AD926B-63FC-4701-BC8D-C0B112CEB516}"/>
                  </a:ext>
                </a:extLst>
              </p:cNvPr>
              <p:cNvSpPr>
                <a:spLocks noRot="1" noChangeAspect="1" noMove="1" noResize="1" noEditPoints="1" noAdjustHandles="1" noChangeArrowheads="1" noChangeShapeType="1" noTextEdit="1"/>
              </p:cNvSpPr>
              <p:nvPr/>
            </p:nvSpPr>
            <p:spPr>
              <a:xfrm>
                <a:off x="8520652" y="1075981"/>
                <a:ext cx="3529637" cy="5633190"/>
              </a:xfrm>
              <a:prstGeom prst="rect">
                <a:avLst/>
              </a:prstGeom>
              <a:blipFill>
                <a:blip r:embed="rId4"/>
                <a:stretch>
                  <a:fillRect l="-691" t="-325"/>
                </a:stretch>
              </a:blipFill>
              <a:ln>
                <a:noFill/>
              </a:ln>
            </p:spPr>
            <p:txBody>
              <a:bodyPr/>
              <a:lstStyle/>
              <a:p>
                <a:r>
                  <a:rPr lang="en-GB">
                    <a:noFill/>
                  </a:rPr>
                  <a:t> </a:t>
                </a:r>
              </a:p>
            </p:txBody>
          </p:sp>
        </mc:Fallback>
      </mc:AlternateContent>
      <p:sp>
        <p:nvSpPr>
          <p:cNvPr id="11" name="Rectangle 10">
            <a:extLst>
              <a:ext uri="{FF2B5EF4-FFF2-40B4-BE49-F238E27FC236}">
                <a16:creationId xmlns:a16="http://schemas.microsoft.com/office/drawing/2014/main" id="{F77A2863-ECD0-42F8-A8CD-90174F9F6801}"/>
              </a:ext>
            </a:extLst>
          </p:cNvPr>
          <p:cNvSpPr/>
          <p:nvPr/>
        </p:nvSpPr>
        <p:spPr>
          <a:xfrm>
            <a:off x="176565" y="523174"/>
            <a:ext cx="7284939"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fixed-point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5CF31436-D4B6-4E60-9172-08B5E528CCC7}"/>
              </a:ext>
            </a:extLst>
          </p:cNvPr>
          <p:cNvGraphicFramePr>
            <a:graphicFrameLocks noGrp="1"/>
          </p:cNvGraphicFramePr>
          <p:nvPr>
            <p:extLst>
              <p:ext uri="{D42A27DB-BD31-4B8C-83A1-F6EECF244321}">
                <p14:modId xmlns:p14="http://schemas.microsoft.com/office/powerpoint/2010/main" val="7365806"/>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-16</a:t>
                      </a:r>
                    </a:p>
                  </a:txBody>
                  <a:tcPr anchor="ctr">
                    <a:solidFill>
                      <a:schemeClr val="accent2"/>
                    </a:solidFill>
                  </a:tcPr>
                </a:tc>
                <a:tc>
                  <a:txBody>
                    <a:bodyPr/>
                    <a:lstStyle/>
                    <a:p>
                      <a:pPr algn="ctr"/>
                      <a:r>
                        <a:rPr lang="en-GB" sz="2400" dirty="0"/>
                        <a:t>8</a:t>
                      </a:r>
                    </a:p>
                  </a:txBody>
                  <a:tcPr anchor="ctr"/>
                </a:tc>
                <a:tc>
                  <a:txBody>
                    <a:bodyPr/>
                    <a:lstStyle/>
                    <a:p>
                      <a:pPr algn="ctr"/>
                      <a:r>
                        <a:rPr lang="en-GB" sz="2400" dirty="0"/>
                        <a:t>4</a:t>
                      </a:r>
                    </a:p>
                  </a:txBody>
                  <a:tcPr anchor="ctr">
                    <a:solidFill>
                      <a:schemeClr val="accent4"/>
                    </a:solidFill>
                  </a:tcPr>
                </a:tc>
                <a:tc>
                  <a:txBody>
                    <a:bodyPr/>
                    <a:lstStyle/>
                    <a:p>
                      <a:pPr algn="ctr"/>
                      <a:r>
                        <a:rPr lang="en-GB" sz="2400" dirty="0"/>
                        <a:t>2</a:t>
                      </a:r>
                    </a:p>
                  </a:txBody>
                  <a:tcPr anchor="ctr">
                    <a:solidFill>
                      <a:schemeClr val="accent4"/>
                    </a:solidFill>
                  </a:tcPr>
                </a:tc>
                <a:tc>
                  <a:txBody>
                    <a:bodyPr/>
                    <a:lstStyle/>
                    <a:p>
                      <a:pPr algn="ctr"/>
                      <a:r>
                        <a:rPr lang="en-GB" sz="2400" dirty="0"/>
                        <a:t>1</a:t>
                      </a:r>
                    </a:p>
                  </a:txBody>
                  <a:tcPr anchor="ctr"/>
                </a:tc>
                <a:tc>
                  <a:txBody>
                    <a:bodyPr/>
                    <a:lstStyle/>
                    <a:p>
                      <a:pPr algn="ctr"/>
                      <a:r>
                        <a:rPr lang="en-GB" sz="2400" dirty="0"/>
                        <a:t>1/2</a:t>
                      </a:r>
                    </a:p>
                  </a:txBody>
                  <a:tcPr anchor="ctr">
                    <a:solidFill>
                      <a:schemeClr val="accent4"/>
                    </a:solidFill>
                  </a:tcPr>
                </a:tc>
                <a:tc>
                  <a:txBody>
                    <a:bodyPr/>
                    <a:lstStyle/>
                    <a:p>
                      <a:pPr algn="ctr"/>
                      <a:r>
                        <a:rPr lang="en-GB" sz="2400" dirty="0"/>
                        <a:t>1/4</a:t>
                      </a:r>
                    </a:p>
                  </a:txBody>
                  <a:tcPr anchor="ctr">
                    <a:solidFill>
                      <a:schemeClr val="accent2"/>
                    </a:solidFill>
                  </a:tcPr>
                </a:tc>
                <a:tc>
                  <a:txBody>
                    <a:bodyPr/>
                    <a:lstStyle/>
                    <a:p>
                      <a:pPr algn="ctr"/>
                      <a:r>
                        <a:rPr lang="en-GB" sz="2400" dirty="0"/>
                        <a:t>1/8</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r>
                        <a:rPr lang="en-GB" sz="2400" dirty="0"/>
                        <a:t>0</a:t>
                      </a:r>
                    </a:p>
                  </a:txBody>
                  <a:tcPr anchor="ctr"/>
                </a:tc>
                <a:tc>
                  <a:txBody>
                    <a:bodyPr/>
                    <a:lstStyle/>
                    <a:p>
                      <a:pPr algn="ctr"/>
                      <a:r>
                        <a:rPr lang="en-GB" sz="2400" dirty="0"/>
                        <a:t>0</a:t>
                      </a:r>
                    </a:p>
                  </a:txBody>
                  <a:tcPr anchor="ct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0</a:t>
                      </a:r>
                    </a:p>
                  </a:txBody>
                  <a:tcPr anchor="ctr">
                    <a:solidFill>
                      <a:srgbClr val="FCECE8"/>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0</a:t>
                      </a:r>
                    </a:p>
                  </a:txBody>
                  <a:tcPr anchor="ctr">
                    <a:solidFill>
                      <a:srgbClr val="FCECE8"/>
                    </a:solidFill>
                  </a:tcPr>
                </a:tc>
                <a:tc>
                  <a:txBody>
                    <a:bodyPr/>
                    <a:lstStyle/>
                    <a:p>
                      <a:pPr algn="ctr"/>
                      <a:r>
                        <a:rPr lang="en-GB" sz="2400" dirty="0"/>
                        <a:t>0</a:t>
                      </a:r>
                    </a:p>
                  </a:txBody>
                  <a:tcPr anchor="ctr"/>
                </a:tc>
                <a:extLst>
                  <a:ext uri="{0D108BD9-81ED-4DB2-BD59-A6C34878D82A}">
                    <a16:rowId xmlns:a16="http://schemas.microsoft.com/office/drawing/2014/main" val="2963481805"/>
                  </a:ext>
                </a:extLst>
              </a:tr>
            </a:tbl>
          </a:graphicData>
        </a:graphic>
      </p:graphicFrame>
      <p:sp>
        <p:nvSpPr>
          <p:cNvPr id="3" name="Oval 2">
            <a:extLst>
              <a:ext uri="{FF2B5EF4-FFF2-40B4-BE49-F238E27FC236}">
                <a16:creationId xmlns:a16="http://schemas.microsoft.com/office/drawing/2014/main" id="{321FDCD7-6289-4AA7-8B15-497E34FC760B}"/>
              </a:ext>
            </a:extLst>
          </p:cNvPr>
          <p:cNvSpPr/>
          <p:nvPr/>
        </p:nvSpPr>
        <p:spPr>
          <a:xfrm>
            <a:off x="5124339" y="286592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Add">
            <a:extLst>
              <a:ext uri="{FF2B5EF4-FFF2-40B4-BE49-F238E27FC236}">
                <a16:creationId xmlns:a16="http://schemas.microsoft.com/office/drawing/2014/main" id="{7CA7ECF4-2BC1-420B-8181-407DAD7F21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799" y="2305050"/>
            <a:ext cx="542925" cy="542925"/>
          </a:xfrm>
          <a:prstGeom prst="rect">
            <a:avLst/>
          </a:prstGeom>
        </p:spPr>
      </p:pic>
      <p:pic>
        <p:nvPicPr>
          <p:cNvPr id="7" name="Graphic 6" descr="Add">
            <a:extLst>
              <a:ext uri="{FF2B5EF4-FFF2-40B4-BE49-F238E27FC236}">
                <a16:creationId xmlns:a16="http://schemas.microsoft.com/office/drawing/2014/main" id="{E475C665-6EE1-49A2-892C-5C9525F17C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798" y="3248025"/>
            <a:ext cx="542925" cy="542925"/>
          </a:xfrm>
          <a:prstGeom prst="rect">
            <a:avLst/>
          </a:prstGeom>
        </p:spPr>
      </p:pic>
      <p:pic>
        <p:nvPicPr>
          <p:cNvPr id="8" name="Graphic 7" descr="Add">
            <a:extLst>
              <a:ext uri="{FF2B5EF4-FFF2-40B4-BE49-F238E27FC236}">
                <a16:creationId xmlns:a16="http://schemas.microsoft.com/office/drawing/2014/main" id="{D3F0F260-060E-42FB-B9AB-8B51C7EF31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0974" y="2281277"/>
            <a:ext cx="542925" cy="542925"/>
          </a:xfrm>
          <a:prstGeom prst="rect">
            <a:avLst/>
          </a:prstGeom>
        </p:spPr>
      </p:pic>
      <p:pic>
        <p:nvPicPr>
          <p:cNvPr id="9" name="Graphic 8" descr="Add">
            <a:extLst>
              <a:ext uri="{FF2B5EF4-FFF2-40B4-BE49-F238E27FC236}">
                <a16:creationId xmlns:a16="http://schemas.microsoft.com/office/drawing/2014/main" id="{CC40F094-D5C5-49E6-9540-FE115942D3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0973" y="3224252"/>
            <a:ext cx="542925" cy="542925"/>
          </a:xfrm>
          <a:prstGeom prst="rect">
            <a:avLst/>
          </a:prstGeom>
        </p:spPr>
      </p:pic>
    </p:spTree>
    <p:extLst>
      <p:ext uri="{BB962C8B-B14F-4D97-AF65-F5344CB8AC3E}">
        <p14:creationId xmlns:p14="http://schemas.microsoft.com/office/powerpoint/2010/main" val="3887475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To store numbers with a fractional component such as 6.5, we extend the number line from left to right.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Note how the place values halve as we move left to right.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We place a </a:t>
                </a:r>
                <a:r>
                  <a:rPr lang="en-GB" sz="1600" b="1" dirty="0">
                    <a:solidFill>
                      <a:schemeClr val="tx1"/>
                    </a:solidFill>
                  </a:rPr>
                  <a:t>binary</a:t>
                </a:r>
                <a:r>
                  <a:rPr lang="en-GB" sz="1600" dirty="0">
                    <a:solidFill>
                      <a:schemeClr val="tx1"/>
                    </a:solidFill>
                  </a:rPr>
                  <a:t> </a:t>
                </a:r>
                <a:r>
                  <a:rPr lang="en-GB" sz="1600" b="1" dirty="0">
                    <a:solidFill>
                      <a:schemeClr val="tx1"/>
                    </a:solidFill>
                  </a:rPr>
                  <a:t>point</a:t>
                </a:r>
                <a:r>
                  <a:rPr lang="en-GB" sz="1600" dirty="0">
                    <a:solidFill>
                      <a:schemeClr val="tx1"/>
                    </a:solidFill>
                  </a:rPr>
                  <a:t> between the 1 and the </a:t>
                </a:r>
                <a14:m>
                  <m:oMath xmlns:m="http://schemas.openxmlformats.org/officeDocument/2006/math">
                    <m:f>
                      <m:fPr>
                        <m:type m:val="skw"/>
                        <m:ctrlPr>
                          <a:rPr lang="en-GB" sz="1600" i="1">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i="1">
                            <a:solidFill>
                              <a:schemeClr val="tx1"/>
                            </a:solidFill>
                            <a:latin typeface="Cambria Math" panose="02040503050406030204" pitchFamily="18" charset="0"/>
                          </a:rPr>
                          <m:t>2</m:t>
                        </m:r>
                      </m:den>
                    </m:f>
                  </m:oMath>
                </a14:m>
                <a:r>
                  <a:rPr lang="en-GB" sz="1600" dirty="0">
                    <a:solidFill>
                      <a:schemeClr val="tx1"/>
                    </a:solidFill>
                  </a:rPr>
                  <a:t> .</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Using this format, 6.5 would be represented as:</a:t>
                </a:r>
              </a:p>
              <a:p>
                <a:pPr marL="742950" lvl="1" indent="-285750">
                  <a:buClr>
                    <a:schemeClr val="tx1"/>
                  </a:buClr>
                  <a:buFont typeface="Courier New" panose="02070309020205020404" pitchFamily="49" charset="0"/>
                  <a:buChar char="o"/>
                </a:pPr>
                <a:r>
                  <a:rPr lang="en-GB" sz="1600" dirty="0">
                    <a:solidFill>
                      <a:schemeClr val="tx1"/>
                    </a:solidFill>
                  </a:rPr>
                  <a:t>0011 0100</a:t>
                </a:r>
              </a:p>
              <a:p>
                <a:pPr marL="742950" lvl="1" indent="-285750">
                  <a:buClr>
                    <a:schemeClr val="tx1"/>
                  </a:buClr>
                  <a:buFont typeface="Courier New" panose="02070309020205020404" pitchFamily="49" charset="0"/>
                  <a:buChar char="o"/>
                </a:pPr>
                <a:r>
                  <a:rPr lang="en-GB" sz="1600" dirty="0">
                    <a:solidFill>
                      <a:schemeClr val="tx1"/>
                    </a:solidFill>
                  </a:rPr>
                  <a:t>4 + 2 + </a:t>
                </a:r>
                <a14:m>
                  <m:oMath xmlns:m="http://schemas.openxmlformats.org/officeDocument/2006/math">
                    <m:f>
                      <m:fPr>
                        <m:type m:val="skw"/>
                        <m:ctrlPr>
                          <a:rPr lang="en-GB" sz="1600" i="1" smtClean="0">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b="0" i="1" smtClean="0">
                            <a:solidFill>
                              <a:schemeClr val="tx1"/>
                            </a:solidFill>
                            <a:latin typeface="Cambria Math" panose="02040503050406030204" pitchFamily="18" charset="0"/>
                          </a:rPr>
                          <m:t>2</m:t>
                        </m:r>
                      </m:den>
                    </m:f>
                  </m:oMath>
                </a14:m>
                <a:r>
                  <a:rPr lang="en-GB" sz="1600" dirty="0">
                    <a:solidFill>
                      <a:schemeClr val="tx1"/>
                    </a:solidFill>
                  </a:rPr>
                  <a:t> = 6.5</a:t>
                </a:r>
              </a:p>
              <a:p>
                <a:pPr marL="285750" indent="-285750">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number 3.75 would be represented as:</a:t>
                </a:r>
              </a:p>
              <a:p>
                <a:pPr marL="742950" lvl="1" indent="-285750">
                  <a:buClr>
                    <a:schemeClr val="tx1"/>
                  </a:buClr>
                  <a:buFont typeface="Courier New" panose="02070309020205020404" pitchFamily="49" charset="0"/>
                  <a:buChar char="o"/>
                </a:pPr>
                <a:r>
                  <a:rPr lang="en-GB" sz="1600" dirty="0">
                    <a:solidFill>
                      <a:schemeClr val="tx1"/>
                    </a:solidFill>
                  </a:rPr>
                  <a:t>0001 1110</a:t>
                </a:r>
              </a:p>
              <a:p>
                <a:pPr marL="742950" lvl="1" indent="-285750">
                  <a:buClr>
                    <a:schemeClr val="tx1"/>
                  </a:buClr>
                  <a:buFont typeface="Courier New" panose="02070309020205020404" pitchFamily="49" charset="0"/>
                  <a:buChar char="o"/>
                </a:pPr>
                <a:r>
                  <a:rPr lang="en-GB" sz="1600" dirty="0">
                    <a:solidFill>
                      <a:schemeClr val="tx1"/>
                    </a:solidFill>
                  </a:rPr>
                  <a:t>2 + 1 + </a:t>
                </a:r>
                <a14:m>
                  <m:oMath xmlns:m="http://schemas.openxmlformats.org/officeDocument/2006/math">
                    <m:f>
                      <m:fPr>
                        <m:type m:val="skw"/>
                        <m:ctrlPr>
                          <a:rPr lang="en-GB" sz="1600" i="1" smtClean="0">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b="0" i="1" smtClean="0">
                            <a:solidFill>
                              <a:schemeClr val="tx1"/>
                            </a:solidFill>
                            <a:latin typeface="Cambria Math" panose="02040503050406030204" pitchFamily="18" charset="0"/>
                          </a:rPr>
                          <m:t>2</m:t>
                        </m:r>
                      </m:den>
                    </m:f>
                  </m:oMath>
                </a14:m>
                <a:r>
                  <a:rPr lang="en-GB" sz="1600" dirty="0">
                    <a:solidFill>
                      <a:schemeClr val="tx1"/>
                    </a:solidFill>
                  </a:rPr>
                  <a:t> + </a:t>
                </a:r>
                <a14:m>
                  <m:oMath xmlns:m="http://schemas.openxmlformats.org/officeDocument/2006/math">
                    <m:f>
                      <m:fPr>
                        <m:type m:val="skw"/>
                        <m:ctrlPr>
                          <a:rPr lang="en-GB" sz="1600" i="1">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i="1">
                            <a:solidFill>
                              <a:schemeClr val="tx1"/>
                            </a:solidFill>
                            <a:latin typeface="Cambria Math" panose="02040503050406030204" pitchFamily="18" charset="0"/>
                          </a:rPr>
                          <m:t>4</m:t>
                        </m:r>
                      </m:den>
                    </m:f>
                  </m:oMath>
                </a14:m>
                <a:r>
                  <a:rPr lang="en-GB" sz="1600" dirty="0">
                    <a:solidFill>
                      <a:schemeClr val="tx1"/>
                    </a:solidFill>
                  </a:rPr>
                  <a:t> = 3.75</a:t>
                </a:r>
              </a:p>
              <a:p>
                <a:pPr marL="285750" indent="-285750">
                  <a:buFont typeface="Arial" panose="020B0604020202020204" pitchFamily="34" charset="0"/>
                  <a:buChar char="•"/>
                </a:pPr>
                <a:endParaRPr lang="en-GB" sz="1600" dirty="0">
                  <a:solidFill>
                    <a:schemeClr val="tx1"/>
                  </a:solidFill>
                </a:endParaRPr>
              </a:p>
            </p:txBody>
          </p:sp>
        </mc:Choice>
        <mc:Fallback xmlns="">
          <p:sp>
            <p:nvSpPr>
              <p:cNvPr id="2" name="Rectangle 1">
                <a:extLst>
                  <a:ext uri="{FF2B5EF4-FFF2-40B4-BE49-F238E27FC236}">
                    <a16:creationId xmlns:a16="http://schemas.microsoft.com/office/drawing/2014/main" id="{00AD926B-63FC-4701-BC8D-C0B112CEB516}"/>
                  </a:ext>
                </a:extLst>
              </p:cNvPr>
              <p:cNvSpPr>
                <a:spLocks noRot="1" noChangeAspect="1" noMove="1" noResize="1" noEditPoints="1" noAdjustHandles="1" noChangeArrowheads="1" noChangeShapeType="1" noTextEdit="1"/>
              </p:cNvSpPr>
              <p:nvPr/>
            </p:nvSpPr>
            <p:spPr>
              <a:xfrm>
                <a:off x="8520652" y="1075981"/>
                <a:ext cx="3529637" cy="5633190"/>
              </a:xfrm>
              <a:prstGeom prst="rect">
                <a:avLst/>
              </a:prstGeom>
              <a:blipFill>
                <a:blip r:embed="rId4"/>
                <a:stretch>
                  <a:fillRect l="-691" t="-325"/>
                </a:stretch>
              </a:blipFill>
              <a:ln>
                <a:noFill/>
              </a:ln>
            </p:spPr>
            <p:txBody>
              <a:bodyPr/>
              <a:lstStyle/>
              <a:p>
                <a:r>
                  <a:rPr lang="en-GB">
                    <a:noFill/>
                  </a:rPr>
                  <a:t> </a:t>
                </a:r>
              </a:p>
            </p:txBody>
          </p:sp>
        </mc:Fallback>
      </mc:AlternateContent>
      <p:sp>
        <p:nvSpPr>
          <p:cNvPr id="11" name="Rectangle 10">
            <a:extLst>
              <a:ext uri="{FF2B5EF4-FFF2-40B4-BE49-F238E27FC236}">
                <a16:creationId xmlns:a16="http://schemas.microsoft.com/office/drawing/2014/main" id="{F77A2863-ECD0-42F8-A8CD-90174F9F6801}"/>
              </a:ext>
            </a:extLst>
          </p:cNvPr>
          <p:cNvSpPr/>
          <p:nvPr/>
        </p:nvSpPr>
        <p:spPr>
          <a:xfrm>
            <a:off x="176565" y="523174"/>
            <a:ext cx="7284939"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fixed-point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738A9A62-FBBD-4B23-ABC2-A4BC4F2AE8CA}"/>
              </a:ext>
            </a:extLst>
          </p:cNvPr>
          <p:cNvGraphicFramePr>
            <a:graphicFrameLocks noGrp="1"/>
          </p:cNvGraphicFramePr>
          <p:nvPr>
            <p:extLst>
              <p:ext uri="{D42A27DB-BD31-4B8C-83A1-F6EECF244321}">
                <p14:modId xmlns:p14="http://schemas.microsoft.com/office/powerpoint/2010/main" val="1098774111"/>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-16</a:t>
                      </a:r>
                    </a:p>
                  </a:txBody>
                  <a:tcPr anchor="ctr">
                    <a:solidFill>
                      <a:schemeClr val="accent2"/>
                    </a:solidFill>
                  </a:tcPr>
                </a:tc>
                <a:tc>
                  <a:txBody>
                    <a:bodyPr/>
                    <a:lstStyle/>
                    <a:p>
                      <a:pPr algn="ctr"/>
                      <a:r>
                        <a:rPr lang="en-GB" sz="2400" dirty="0"/>
                        <a:t>8</a:t>
                      </a:r>
                    </a:p>
                  </a:txBody>
                  <a:tcPr anchor="ctr"/>
                </a:tc>
                <a:tc>
                  <a:txBody>
                    <a:bodyPr/>
                    <a:lstStyle/>
                    <a:p>
                      <a:pPr algn="ctr"/>
                      <a:r>
                        <a:rPr lang="en-GB" sz="2400" dirty="0"/>
                        <a:t>4</a:t>
                      </a:r>
                    </a:p>
                  </a:txBody>
                  <a:tcPr anchor="ctr">
                    <a:solidFill>
                      <a:schemeClr val="accent2"/>
                    </a:solidFill>
                  </a:tcPr>
                </a:tc>
                <a:tc>
                  <a:txBody>
                    <a:bodyPr/>
                    <a:lstStyle/>
                    <a:p>
                      <a:pPr algn="ctr"/>
                      <a:r>
                        <a:rPr lang="en-GB" sz="2400" dirty="0"/>
                        <a:t>2</a:t>
                      </a:r>
                    </a:p>
                  </a:txBody>
                  <a:tcPr anchor="ctr">
                    <a:solidFill>
                      <a:schemeClr val="accent4"/>
                    </a:solidFill>
                  </a:tcPr>
                </a:tc>
                <a:tc>
                  <a:txBody>
                    <a:bodyPr/>
                    <a:lstStyle/>
                    <a:p>
                      <a:pPr algn="ctr"/>
                      <a:r>
                        <a:rPr lang="en-GB" sz="2400" dirty="0"/>
                        <a:t>1</a:t>
                      </a:r>
                    </a:p>
                  </a:txBody>
                  <a:tcPr anchor="ctr">
                    <a:solidFill>
                      <a:schemeClr val="accent4"/>
                    </a:solidFill>
                  </a:tcPr>
                </a:tc>
                <a:tc>
                  <a:txBody>
                    <a:bodyPr/>
                    <a:lstStyle/>
                    <a:p>
                      <a:pPr algn="ctr"/>
                      <a:r>
                        <a:rPr lang="en-GB" sz="2400" dirty="0"/>
                        <a:t>1/2</a:t>
                      </a:r>
                    </a:p>
                  </a:txBody>
                  <a:tcPr anchor="ctr">
                    <a:solidFill>
                      <a:schemeClr val="accent4"/>
                    </a:solidFill>
                  </a:tcPr>
                </a:tc>
                <a:tc>
                  <a:txBody>
                    <a:bodyPr/>
                    <a:lstStyle/>
                    <a:p>
                      <a:pPr algn="ctr"/>
                      <a:r>
                        <a:rPr lang="en-GB" sz="2400" dirty="0"/>
                        <a:t>1/4</a:t>
                      </a:r>
                    </a:p>
                  </a:txBody>
                  <a:tcPr anchor="ctr">
                    <a:solidFill>
                      <a:schemeClr val="accent4"/>
                    </a:solidFill>
                  </a:tcPr>
                </a:tc>
                <a:tc>
                  <a:txBody>
                    <a:bodyPr/>
                    <a:lstStyle/>
                    <a:p>
                      <a:pPr algn="ctr"/>
                      <a:r>
                        <a:rPr lang="en-GB" sz="2400" dirty="0"/>
                        <a:t>1/8</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r>
                        <a:rPr lang="en-GB" sz="2400" dirty="0"/>
                        <a:t>0</a:t>
                      </a:r>
                    </a:p>
                  </a:txBody>
                  <a:tcPr anchor="ctr"/>
                </a:tc>
                <a:tc>
                  <a:txBody>
                    <a:bodyPr/>
                    <a:lstStyle/>
                    <a:p>
                      <a:pPr algn="ctr"/>
                      <a:r>
                        <a:rPr lang="en-GB" sz="2400" dirty="0"/>
                        <a:t>0</a:t>
                      </a:r>
                    </a:p>
                  </a:txBody>
                  <a:tcPr anchor="ctr"/>
                </a:tc>
                <a:tc>
                  <a:txBody>
                    <a:bodyPr/>
                    <a:lstStyle/>
                    <a:p>
                      <a:pPr algn="ctr"/>
                      <a:r>
                        <a:rPr lang="en-GB" sz="2400" dirty="0"/>
                        <a:t>0</a:t>
                      </a:r>
                    </a:p>
                  </a:txBody>
                  <a:tcPr anchor="ctr">
                    <a:solidFill>
                      <a:srgbClr val="FCECE8"/>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0</a:t>
                      </a:r>
                    </a:p>
                  </a:txBody>
                  <a:tcPr anchor="ct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F5CA7766-6594-45A1-83EC-1C76A5673062}"/>
              </a:ext>
            </a:extLst>
          </p:cNvPr>
          <p:cNvSpPr/>
          <p:nvPr/>
        </p:nvSpPr>
        <p:spPr>
          <a:xfrm>
            <a:off x="5124339" y="286592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Add">
            <a:extLst>
              <a:ext uri="{FF2B5EF4-FFF2-40B4-BE49-F238E27FC236}">
                <a16:creationId xmlns:a16="http://schemas.microsoft.com/office/drawing/2014/main" id="{5EFBC813-5FCF-4D46-BD03-4032288C5D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0974" y="2281277"/>
            <a:ext cx="542925" cy="542925"/>
          </a:xfrm>
          <a:prstGeom prst="rect">
            <a:avLst/>
          </a:prstGeom>
        </p:spPr>
      </p:pic>
      <p:pic>
        <p:nvPicPr>
          <p:cNvPr id="7" name="Graphic 6" descr="Add">
            <a:extLst>
              <a:ext uri="{FF2B5EF4-FFF2-40B4-BE49-F238E27FC236}">
                <a16:creationId xmlns:a16="http://schemas.microsoft.com/office/drawing/2014/main" id="{7D6BB97A-5D28-44DD-9E4C-CD314826B6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0973" y="3224252"/>
            <a:ext cx="542925" cy="542925"/>
          </a:xfrm>
          <a:prstGeom prst="rect">
            <a:avLst/>
          </a:prstGeom>
        </p:spPr>
      </p:pic>
      <p:pic>
        <p:nvPicPr>
          <p:cNvPr id="8" name="Graphic 7" descr="Add">
            <a:extLst>
              <a:ext uri="{FF2B5EF4-FFF2-40B4-BE49-F238E27FC236}">
                <a16:creationId xmlns:a16="http://schemas.microsoft.com/office/drawing/2014/main" id="{0258384A-1385-419E-8E01-797153DF9E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1198" y="2281277"/>
            <a:ext cx="542925" cy="542925"/>
          </a:xfrm>
          <a:prstGeom prst="rect">
            <a:avLst/>
          </a:prstGeom>
        </p:spPr>
      </p:pic>
      <p:pic>
        <p:nvPicPr>
          <p:cNvPr id="9" name="Graphic 8" descr="Add">
            <a:extLst>
              <a:ext uri="{FF2B5EF4-FFF2-40B4-BE49-F238E27FC236}">
                <a16:creationId xmlns:a16="http://schemas.microsoft.com/office/drawing/2014/main" id="{0865BE01-D8D4-4909-BFB8-7F13D35622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1197" y="3224252"/>
            <a:ext cx="542925" cy="542925"/>
          </a:xfrm>
          <a:prstGeom prst="rect">
            <a:avLst/>
          </a:prstGeom>
        </p:spPr>
      </p:pic>
      <p:pic>
        <p:nvPicPr>
          <p:cNvPr id="10" name="Graphic 9" descr="Add">
            <a:extLst>
              <a:ext uri="{FF2B5EF4-FFF2-40B4-BE49-F238E27FC236}">
                <a16:creationId xmlns:a16="http://schemas.microsoft.com/office/drawing/2014/main" id="{972AAF1A-48B5-4BD6-802F-9FD1B181C83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1421" y="2281277"/>
            <a:ext cx="542925" cy="542925"/>
          </a:xfrm>
          <a:prstGeom prst="rect">
            <a:avLst/>
          </a:prstGeom>
        </p:spPr>
      </p:pic>
      <p:pic>
        <p:nvPicPr>
          <p:cNvPr id="12" name="Graphic 11" descr="Add">
            <a:extLst>
              <a:ext uri="{FF2B5EF4-FFF2-40B4-BE49-F238E27FC236}">
                <a16:creationId xmlns:a16="http://schemas.microsoft.com/office/drawing/2014/main" id="{729BDAC5-3C28-4FC1-9161-C716E5B24C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51420" y="3224252"/>
            <a:ext cx="542925" cy="542925"/>
          </a:xfrm>
          <a:prstGeom prst="rect">
            <a:avLst/>
          </a:prstGeom>
        </p:spPr>
      </p:pic>
    </p:spTree>
    <p:extLst>
      <p:ext uri="{BB962C8B-B14F-4D97-AF65-F5344CB8AC3E}">
        <p14:creationId xmlns:p14="http://schemas.microsoft.com/office/powerpoint/2010/main" val="183512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We can also easily store negative numbers with a fractional component using this format.</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Remember, as this is a negative number, the </a:t>
                </a:r>
                <a:r>
                  <a:rPr lang="en-GB" sz="1600" b="1" dirty="0">
                    <a:solidFill>
                      <a:schemeClr val="tx1"/>
                    </a:solidFill>
                  </a:rPr>
                  <a:t>most significant bit (MSB)</a:t>
                </a:r>
                <a:r>
                  <a:rPr lang="en-GB" sz="1600" dirty="0">
                    <a:solidFill>
                      <a:schemeClr val="tx1"/>
                    </a:solidFill>
                  </a:rPr>
                  <a:t> must be a 1.</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Using this format, -6.5 would be represented as:</a:t>
                </a:r>
              </a:p>
              <a:p>
                <a:pPr marL="742950" lvl="1" indent="-285750">
                  <a:buClr>
                    <a:schemeClr val="tx1"/>
                  </a:buClr>
                  <a:buFont typeface="Courier New" panose="02070309020205020404" pitchFamily="49" charset="0"/>
                  <a:buChar char="o"/>
                </a:pPr>
                <a:r>
                  <a:rPr lang="en-GB" sz="1600" dirty="0">
                    <a:solidFill>
                      <a:schemeClr val="tx1"/>
                    </a:solidFill>
                  </a:rPr>
                  <a:t>1100 1100</a:t>
                </a:r>
              </a:p>
              <a:p>
                <a:pPr marL="742950" lvl="1" indent="-285750">
                  <a:buClr>
                    <a:schemeClr val="tx1"/>
                  </a:buClr>
                  <a:buFont typeface="Courier New" panose="02070309020205020404" pitchFamily="49" charset="0"/>
                  <a:buChar char="o"/>
                </a:pPr>
                <a:r>
                  <a:rPr lang="en-GB" sz="1600" dirty="0">
                    <a:solidFill>
                      <a:schemeClr val="tx1"/>
                    </a:solidFill>
                  </a:rPr>
                  <a:t>-16 + 8 + 1 + </a:t>
                </a:r>
                <a14:m>
                  <m:oMath xmlns:m="http://schemas.openxmlformats.org/officeDocument/2006/math">
                    <m:f>
                      <m:fPr>
                        <m:type m:val="skw"/>
                        <m:ctrlPr>
                          <a:rPr lang="en-GB" sz="1600" i="1" smtClean="0">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b="0" i="1" smtClean="0">
                            <a:solidFill>
                              <a:schemeClr val="tx1"/>
                            </a:solidFill>
                            <a:latin typeface="Cambria Math" panose="02040503050406030204" pitchFamily="18" charset="0"/>
                          </a:rPr>
                          <m:t>2</m:t>
                        </m:r>
                      </m:den>
                    </m:f>
                  </m:oMath>
                </a14:m>
                <a:r>
                  <a:rPr lang="en-GB" sz="1600" dirty="0">
                    <a:solidFill>
                      <a:schemeClr val="tx1"/>
                    </a:solidFill>
                  </a:rPr>
                  <a:t> = -6.5</a:t>
                </a:r>
              </a:p>
              <a:p>
                <a:pPr marL="285750" indent="-285750">
                  <a:buFont typeface="Arial" panose="020B0604020202020204" pitchFamily="34" charset="0"/>
                  <a:buChar char="•"/>
                </a:pPr>
                <a:endParaRPr lang="en-GB" sz="1600" dirty="0">
                  <a:solidFill>
                    <a:schemeClr val="tx1"/>
                  </a:solidFill>
                </a:endParaRPr>
              </a:p>
            </p:txBody>
          </p:sp>
        </mc:Choice>
        <mc:Fallback xmlns="">
          <p:sp>
            <p:nvSpPr>
              <p:cNvPr id="2" name="Rectangle 1">
                <a:extLst>
                  <a:ext uri="{FF2B5EF4-FFF2-40B4-BE49-F238E27FC236}">
                    <a16:creationId xmlns:a16="http://schemas.microsoft.com/office/drawing/2014/main" id="{00AD926B-63FC-4701-BC8D-C0B112CEB516}"/>
                  </a:ext>
                </a:extLst>
              </p:cNvPr>
              <p:cNvSpPr>
                <a:spLocks noRot="1" noChangeAspect="1" noMove="1" noResize="1" noEditPoints="1" noAdjustHandles="1" noChangeArrowheads="1" noChangeShapeType="1" noTextEdit="1"/>
              </p:cNvSpPr>
              <p:nvPr/>
            </p:nvSpPr>
            <p:spPr>
              <a:xfrm>
                <a:off x="8520652" y="1075981"/>
                <a:ext cx="3529637" cy="5633190"/>
              </a:xfrm>
              <a:prstGeom prst="rect">
                <a:avLst/>
              </a:prstGeom>
              <a:blipFill>
                <a:blip r:embed="rId4"/>
                <a:stretch>
                  <a:fillRect l="-691" t="-325"/>
                </a:stretch>
              </a:blipFill>
              <a:ln>
                <a:noFill/>
              </a:ln>
            </p:spPr>
            <p:txBody>
              <a:bodyPr/>
              <a:lstStyle/>
              <a:p>
                <a:r>
                  <a:rPr lang="en-GB">
                    <a:noFill/>
                  </a:rPr>
                  <a:t> </a:t>
                </a:r>
              </a:p>
            </p:txBody>
          </p:sp>
        </mc:Fallback>
      </mc:AlternateContent>
      <p:sp>
        <p:nvSpPr>
          <p:cNvPr id="11" name="Rectangle 10">
            <a:extLst>
              <a:ext uri="{FF2B5EF4-FFF2-40B4-BE49-F238E27FC236}">
                <a16:creationId xmlns:a16="http://schemas.microsoft.com/office/drawing/2014/main" id="{F77A2863-ECD0-42F8-A8CD-90174F9F6801}"/>
              </a:ext>
            </a:extLst>
          </p:cNvPr>
          <p:cNvSpPr/>
          <p:nvPr/>
        </p:nvSpPr>
        <p:spPr>
          <a:xfrm>
            <a:off x="176565" y="523174"/>
            <a:ext cx="7284939"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fixed-point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10737ABD-10A0-4117-9418-1ED3EFC5392C}"/>
              </a:ext>
            </a:extLst>
          </p:cNvPr>
          <p:cNvGraphicFramePr>
            <a:graphicFrameLocks noGrp="1"/>
          </p:cNvGraphicFramePr>
          <p:nvPr>
            <p:extLst>
              <p:ext uri="{D42A27DB-BD31-4B8C-83A1-F6EECF244321}">
                <p14:modId xmlns:p14="http://schemas.microsoft.com/office/powerpoint/2010/main" val="1211865882"/>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-16</a:t>
                      </a:r>
                    </a:p>
                  </a:txBody>
                  <a:tcPr anchor="ctr">
                    <a:solidFill>
                      <a:schemeClr val="accent4"/>
                    </a:solidFill>
                  </a:tcPr>
                </a:tc>
                <a:tc>
                  <a:txBody>
                    <a:bodyPr/>
                    <a:lstStyle/>
                    <a:p>
                      <a:pPr algn="ctr"/>
                      <a:r>
                        <a:rPr lang="en-GB" sz="2400" dirty="0"/>
                        <a:t>8</a:t>
                      </a:r>
                    </a:p>
                  </a:txBody>
                  <a:tcPr anchor="ctr">
                    <a:solidFill>
                      <a:schemeClr val="accent4"/>
                    </a:solidFill>
                  </a:tcPr>
                </a:tc>
                <a:tc>
                  <a:txBody>
                    <a:bodyPr/>
                    <a:lstStyle/>
                    <a:p>
                      <a:pPr algn="ctr"/>
                      <a:r>
                        <a:rPr lang="en-GB" sz="2400" dirty="0"/>
                        <a:t>4</a:t>
                      </a:r>
                    </a:p>
                  </a:txBody>
                  <a:tcPr anchor="ctr">
                    <a:solidFill>
                      <a:schemeClr val="accent2"/>
                    </a:solidFill>
                  </a:tcPr>
                </a:tc>
                <a:tc>
                  <a:txBody>
                    <a:bodyPr/>
                    <a:lstStyle/>
                    <a:p>
                      <a:pPr algn="ctr"/>
                      <a:r>
                        <a:rPr lang="en-GB" sz="2400" dirty="0"/>
                        <a:t>2</a:t>
                      </a:r>
                    </a:p>
                  </a:txBody>
                  <a:tcPr anchor="ctr">
                    <a:solidFill>
                      <a:schemeClr val="accent2"/>
                    </a:solidFill>
                  </a:tcPr>
                </a:tc>
                <a:tc>
                  <a:txBody>
                    <a:bodyPr/>
                    <a:lstStyle/>
                    <a:p>
                      <a:pPr algn="ctr"/>
                      <a:r>
                        <a:rPr lang="en-GB" sz="2400" dirty="0"/>
                        <a:t>1</a:t>
                      </a:r>
                    </a:p>
                  </a:txBody>
                  <a:tcPr anchor="ctr">
                    <a:solidFill>
                      <a:schemeClr val="accent4"/>
                    </a:solidFill>
                  </a:tcPr>
                </a:tc>
                <a:tc>
                  <a:txBody>
                    <a:bodyPr/>
                    <a:lstStyle/>
                    <a:p>
                      <a:pPr algn="ctr"/>
                      <a:r>
                        <a:rPr lang="en-GB" sz="2400" dirty="0"/>
                        <a:t>1/2</a:t>
                      </a:r>
                    </a:p>
                  </a:txBody>
                  <a:tcPr anchor="ctr">
                    <a:solidFill>
                      <a:schemeClr val="accent4"/>
                    </a:solidFill>
                  </a:tcPr>
                </a:tc>
                <a:tc>
                  <a:txBody>
                    <a:bodyPr/>
                    <a:lstStyle/>
                    <a:p>
                      <a:pPr algn="ctr"/>
                      <a:r>
                        <a:rPr lang="en-GB" sz="2400" dirty="0"/>
                        <a:t>1/4</a:t>
                      </a:r>
                    </a:p>
                  </a:txBody>
                  <a:tcPr anchor="ctr">
                    <a:solidFill>
                      <a:schemeClr val="accent2"/>
                    </a:solidFill>
                  </a:tcPr>
                </a:tc>
                <a:tc>
                  <a:txBody>
                    <a:bodyPr/>
                    <a:lstStyle/>
                    <a:p>
                      <a:pPr algn="ctr"/>
                      <a:r>
                        <a:rPr lang="en-GB" sz="2400" dirty="0"/>
                        <a:t>1/8</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0</a:t>
                      </a:r>
                    </a:p>
                  </a:txBody>
                  <a:tcPr anchor="ctr">
                    <a:solidFill>
                      <a:srgbClr val="FCECE8"/>
                    </a:solidFill>
                  </a:tcPr>
                </a:tc>
                <a:tc>
                  <a:txBody>
                    <a:bodyPr/>
                    <a:lstStyle/>
                    <a:p>
                      <a:pPr algn="ctr"/>
                      <a:r>
                        <a:rPr lang="en-GB" sz="2400" dirty="0"/>
                        <a:t>0</a:t>
                      </a:r>
                    </a:p>
                  </a:txBody>
                  <a:tcPr anchor="ctr">
                    <a:solidFill>
                      <a:srgbClr val="FCECE8"/>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1</a:t>
                      </a:r>
                    </a:p>
                  </a:txBody>
                  <a:tcPr anchor="ctr">
                    <a:solidFill>
                      <a:schemeClr val="accent4">
                        <a:lumMod val="40000"/>
                        <a:lumOff val="60000"/>
                      </a:schemeClr>
                    </a:solidFill>
                  </a:tcPr>
                </a:tc>
                <a:tc>
                  <a:txBody>
                    <a:bodyPr/>
                    <a:lstStyle/>
                    <a:p>
                      <a:pPr algn="ctr"/>
                      <a:r>
                        <a:rPr lang="en-GB" sz="2400" dirty="0"/>
                        <a:t>0</a:t>
                      </a:r>
                    </a:p>
                  </a:txBody>
                  <a:tcPr anchor="ctr">
                    <a:solidFill>
                      <a:srgbClr val="FCECE8"/>
                    </a:solidFill>
                  </a:tcPr>
                </a:tc>
                <a:tc>
                  <a:txBody>
                    <a:bodyPr/>
                    <a:lstStyle/>
                    <a:p>
                      <a:pPr algn="ctr"/>
                      <a:r>
                        <a:rPr lang="en-GB" sz="2400" dirty="0"/>
                        <a:t>0</a:t>
                      </a:r>
                    </a:p>
                  </a:txBody>
                  <a:tcPr anchor="ctr"/>
                </a:tc>
                <a:extLst>
                  <a:ext uri="{0D108BD9-81ED-4DB2-BD59-A6C34878D82A}">
                    <a16:rowId xmlns:a16="http://schemas.microsoft.com/office/drawing/2014/main" val="2963481805"/>
                  </a:ext>
                </a:extLst>
              </a:tr>
            </a:tbl>
          </a:graphicData>
        </a:graphic>
      </p:graphicFrame>
      <p:sp>
        <p:nvSpPr>
          <p:cNvPr id="5" name="Oval 4">
            <a:extLst>
              <a:ext uri="{FF2B5EF4-FFF2-40B4-BE49-F238E27FC236}">
                <a16:creationId xmlns:a16="http://schemas.microsoft.com/office/drawing/2014/main" id="{9802BA3E-CB29-4E95-8EE1-583850EEA4C4}"/>
              </a:ext>
            </a:extLst>
          </p:cNvPr>
          <p:cNvSpPr/>
          <p:nvPr/>
        </p:nvSpPr>
        <p:spPr>
          <a:xfrm>
            <a:off x="5124339" y="286592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Add">
            <a:extLst>
              <a:ext uri="{FF2B5EF4-FFF2-40B4-BE49-F238E27FC236}">
                <a16:creationId xmlns:a16="http://schemas.microsoft.com/office/drawing/2014/main" id="{C9BA08F8-10B5-4D0A-B4DF-252167BC5A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4268" y="2281277"/>
            <a:ext cx="542925" cy="542925"/>
          </a:xfrm>
          <a:prstGeom prst="rect">
            <a:avLst/>
          </a:prstGeom>
        </p:spPr>
      </p:pic>
      <p:pic>
        <p:nvPicPr>
          <p:cNvPr id="7" name="Graphic 6" descr="Add">
            <a:extLst>
              <a:ext uri="{FF2B5EF4-FFF2-40B4-BE49-F238E27FC236}">
                <a16:creationId xmlns:a16="http://schemas.microsoft.com/office/drawing/2014/main" id="{33EEE793-5458-49C1-B7D8-C67EB30F54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44267" y="3224252"/>
            <a:ext cx="542925" cy="542925"/>
          </a:xfrm>
          <a:prstGeom prst="rect">
            <a:avLst/>
          </a:prstGeom>
        </p:spPr>
      </p:pic>
      <p:pic>
        <p:nvPicPr>
          <p:cNvPr id="8" name="Graphic 7" descr="Add">
            <a:extLst>
              <a:ext uri="{FF2B5EF4-FFF2-40B4-BE49-F238E27FC236}">
                <a16:creationId xmlns:a16="http://schemas.microsoft.com/office/drawing/2014/main" id="{3BEBF6AF-43DB-4FCC-A7C7-17A95861E8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4686" y="2281277"/>
            <a:ext cx="542925" cy="542925"/>
          </a:xfrm>
          <a:prstGeom prst="rect">
            <a:avLst/>
          </a:prstGeom>
        </p:spPr>
      </p:pic>
      <p:pic>
        <p:nvPicPr>
          <p:cNvPr id="9" name="Graphic 8" descr="Add">
            <a:extLst>
              <a:ext uri="{FF2B5EF4-FFF2-40B4-BE49-F238E27FC236}">
                <a16:creationId xmlns:a16="http://schemas.microsoft.com/office/drawing/2014/main" id="{7D365E0A-968D-4555-AF6E-A92F40EFB1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4685" y="3224252"/>
            <a:ext cx="542925" cy="542925"/>
          </a:xfrm>
          <a:prstGeom prst="rect">
            <a:avLst/>
          </a:prstGeom>
        </p:spPr>
      </p:pic>
      <p:pic>
        <p:nvPicPr>
          <p:cNvPr id="10" name="Graphic 9" descr="Add">
            <a:extLst>
              <a:ext uri="{FF2B5EF4-FFF2-40B4-BE49-F238E27FC236}">
                <a16:creationId xmlns:a16="http://schemas.microsoft.com/office/drawing/2014/main" id="{3FDC9AAC-94CC-4870-B915-04D792A70E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2748" y="2281277"/>
            <a:ext cx="542925" cy="542925"/>
          </a:xfrm>
          <a:prstGeom prst="rect">
            <a:avLst/>
          </a:prstGeom>
        </p:spPr>
      </p:pic>
      <p:pic>
        <p:nvPicPr>
          <p:cNvPr id="12" name="Graphic 11" descr="Add">
            <a:extLst>
              <a:ext uri="{FF2B5EF4-FFF2-40B4-BE49-F238E27FC236}">
                <a16:creationId xmlns:a16="http://schemas.microsoft.com/office/drawing/2014/main" id="{EA9363C6-CFD2-415B-90FF-35EB492608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2747" y="3224252"/>
            <a:ext cx="542925" cy="542925"/>
          </a:xfrm>
          <a:prstGeom prst="rect">
            <a:avLst/>
          </a:prstGeom>
        </p:spPr>
      </p:pic>
    </p:spTree>
    <p:extLst>
      <p:ext uri="{BB962C8B-B14F-4D97-AF65-F5344CB8AC3E}">
        <p14:creationId xmlns:p14="http://schemas.microsoft.com/office/powerpoint/2010/main" val="330612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This method of storing fractions is known as </a:t>
            </a:r>
            <a:r>
              <a:rPr lang="en-GB" sz="1600" b="1" dirty="0">
                <a:solidFill>
                  <a:schemeClr val="tx1"/>
                </a:solidFill>
              </a:rPr>
              <a:t>fixed-point binary</a:t>
            </a:r>
            <a:r>
              <a:rPr lang="en-GB" sz="1600" dirty="0">
                <a:solidFill>
                  <a:schemeClr val="tx1"/>
                </a:solidFill>
              </a:rPr>
              <a:t>, as the position of the point is fixed on the number line.</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Note that the range of numbers we can now store is more limited, as some positions on the number line are being used to store the fractional part of the number.</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p:sp>
        <p:nvSpPr>
          <p:cNvPr id="11" name="Rectangle 10">
            <a:extLst>
              <a:ext uri="{FF2B5EF4-FFF2-40B4-BE49-F238E27FC236}">
                <a16:creationId xmlns:a16="http://schemas.microsoft.com/office/drawing/2014/main" id="{F77A2863-ECD0-42F8-A8CD-90174F9F6801}"/>
              </a:ext>
            </a:extLst>
          </p:cNvPr>
          <p:cNvSpPr/>
          <p:nvPr/>
        </p:nvSpPr>
        <p:spPr>
          <a:xfrm>
            <a:off x="176565" y="523174"/>
            <a:ext cx="7284939"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fixed-point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A3A6397A-B84F-4DB3-924E-A843F4151B90}"/>
              </a:ext>
            </a:extLst>
          </p:cNvPr>
          <p:cNvGraphicFramePr>
            <a:graphicFrameLocks noGrp="1"/>
          </p:cNvGraphicFramePr>
          <p:nvPr>
            <p:extLst>
              <p:ext uri="{D42A27DB-BD31-4B8C-83A1-F6EECF244321}">
                <p14:modId xmlns:p14="http://schemas.microsoft.com/office/powerpoint/2010/main" val="2284414329"/>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-16</a:t>
                      </a:r>
                    </a:p>
                  </a:txBody>
                  <a:tcPr anchor="ctr">
                    <a:solidFill>
                      <a:schemeClr val="accent2"/>
                    </a:solidFill>
                  </a:tcPr>
                </a:tc>
                <a:tc>
                  <a:txBody>
                    <a:bodyPr/>
                    <a:lstStyle/>
                    <a:p>
                      <a:pPr algn="ctr"/>
                      <a:r>
                        <a:rPr lang="en-GB" sz="2400" dirty="0"/>
                        <a:t>8</a:t>
                      </a:r>
                    </a:p>
                  </a:txBody>
                  <a:tcPr anchor="ctr"/>
                </a:tc>
                <a:tc>
                  <a:txBody>
                    <a:bodyPr/>
                    <a:lstStyle/>
                    <a:p>
                      <a:pPr algn="ctr"/>
                      <a:r>
                        <a:rPr lang="en-GB" sz="2400" dirty="0"/>
                        <a:t>4</a:t>
                      </a:r>
                    </a:p>
                  </a:txBody>
                  <a:tcPr anchor="ctr">
                    <a:solidFill>
                      <a:schemeClr val="accent2"/>
                    </a:solidFill>
                  </a:tcPr>
                </a:tc>
                <a:tc>
                  <a:txBody>
                    <a:bodyPr/>
                    <a:lstStyle/>
                    <a:p>
                      <a:pPr algn="ctr"/>
                      <a:r>
                        <a:rPr lang="en-GB" sz="2400" dirty="0"/>
                        <a:t>2</a:t>
                      </a:r>
                    </a:p>
                  </a:txBody>
                  <a:tcPr anchor="ctr">
                    <a:solidFill>
                      <a:schemeClr val="accent2"/>
                    </a:solidFill>
                  </a:tcPr>
                </a:tc>
                <a:tc>
                  <a:txBody>
                    <a:bodyPr/>
                    <a:lstStyle/>
                    <a:p>
                      <a:pPr algn="ctr"/>
                      <a:r>
                        <a:rPr lang="en-GB" sz="2400" dirty="0"/>
                        <a:t>1</a:t>
                      </a:r>
                    </a:p>
                  </a:txBody>
                  <a:tcPr anchor="ctr">
                    <a:solidFill>
                      <a:schemeClr val="accent2"/>
                    </a:solidFill>
                  </a:tcPr>
                </a:tc>
                <a:tc>
                  <a:txBody>
                    <a:bodyPr/>
                    <a:lstStyle/>
                    <a:p>
                      <a:pPr algn="ctr"/>
                      <a:r>
                        <a:rPr lang="en-GB" sz="2400" dirty="0"/>
                        <a:t>1/2</a:t>
                      </a:r>
                    </a:p>
                  </a:txBody>
                  <a:tcPr anchor="ctr">
                    <a:solidFill>
                      <a:schemeClr val="accent2"/>
                    </a:solidFill>
                  </a:tcPr>
                </a:tc>
                <a:tc>
                  <a:txBody>
                    <a:bodyPr/>
                    <a:lstStyle/>
                    <a:p>
                      <a:pPr algn="ctr"/>
                      <a:r>
                        <a:rPr lang="en-GB" sz="2400" dirty="0"/>
                        <a:t>1/4</a:t>
                      </a:r>
                    </a:p>
                  </a:txBody>
                  <a:tcPr anchor="ctr">
                    <a:solidFill>
                      <a:schemeClr val="accent2"/>
                    </a:solidFill>
                  </a:tcPr>
                </a:tc>
                <a:tc>
                  <a:txBody>
                    <a:bodyPr/>
                    <a:lstStyle/>
                    <a:p>
                      <a:pPr algn="ctr"/>
                      <a:r>
                        <a:rPr lang="en-GB" sz="2400" dirty="0"/>
                        <a:t>1/8</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endParaRPr lang="en-GB" sz="2400" dirty="0"/>
                    </a:p>
                  </a:txBody>
                  <a:tcPr anchor="ctr"/>
                </a:tc>
                <a:tc>
                  <a:txBody>
                    <a:bodyPr/>
                    <a:lstStyle/>
                    <a:p>
                      <a:pPr algn="ctr"/>
                      <a:endParaRPr lang="en-GB" sz="2400" dirty="0"/>
                    </a:p>
                  </a:txBody>
                  <a:tcPr anchor="ct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solidFill>
                      <a:srgbClr val="FCECE8"/>
                    </a:solidFill>
                  </a:tcPr>
                </a:tc>
                <a:tc>
                  <a:txBody>
                    <a:bodyPr/>
                    <a:lstStyle/>
                    <a:p>
                      <a:pPr algn="ctr"/>
                      <a:endParaRPr lang="en-GB" sz="2400" dirty="0"/>
                    </a:p>
                  </a:txBody>
                  <a:tcPr anchor="ctr"/>
                </a:tc>
                <a:extLst>
                  <a:ext uri="{0D108BD9-81ED-4DB2-BD59-A6C34878D82A}">
                    <a16:rowId xmlns:a16="http://schemas.microsoft.com/office/drawing/2014/main" val="2963481805"/>
                  </a:ext>
                </a:extLst>
              </a:tr>
            </a:tbl>
          </a:graphicData>
        </a:graphic>
      </p:graphicFrame>
      <p:cxnSp>
        <p:nvCxnSpPr>
          <p:cNvPr id="6" name="Straight Connector 5">
            <a:extLst>
              <a:ext uri="{FF2B5EF4-FFF2-40B4-BE49-F238E27FC236}">
                <a16:creationId xmlns:a16="http://schemas.microsoft.com/office/drawing/2014/main" id="{ADB95CB5-2668-4E7C-A3C3-E3484C6936EB}"/>
              </a:ext>
            </a:extLst>
          </p:cNvPr>
          <p:cNvCxnSpPr>
            <a:cxnSpLocks/>
          </p:cNvCxnSpPr>
          <p:nvPr/>
        </p:nvCxnSpPr>
        <p:spPr>
          <a:xfrm>
            <a:off x="5285232" y="1527048"/>
            <a:ext cx="0" cy="3072384"/>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7A25A99-9428-4DB5-A8E2-56DDB2158EE4}"/>
              </a:ext>
            </a:extLst>
          </p:cNvPr>
          <p:cNvSpPr/>
          <p:nvPr/>
        </p:nvSpPr>
        <p:spPr>
          <a:xfrm>
            <a:off x="5124339" y="286592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86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0AD926B-63FC-4701-BC8D-C0B112CEB516}"/>
                  </a:ext>
                </a:extLst>
              </p:cNvPr>
              <p:cNvSpPr/>
              <p:nvPr/>
            </p:nvSpPr>
            <p:spPr>
              <a:xfrm>
                <a:off x="8520652" y="1075981"/>
                <a:ext cx="3529637" cy="563319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chemeClr val="tx1"/>
                  </a:buClr>
                  <a:buFont typeface="Arial" panose="020B0604020202020204" pitchFamily="34" charset="0"/>
                  <a:buChar char="•"/>
                </a:pPr>
                <a:r>
                  <a:rPr lang="en-GB" sz="1600" dirty="0">
                    <a:solidFill>
                      <a:schemeClr val="tx1"/>
                    </a:solidFill>
                  </a:rPr>
                  <a:t>This method of storing fractions is known as </a:t>
                </a:r>
                <a:r>
                  <a:rPr lang="en-GB" sz="1600" b="1" dirty="0">
                    <a:solidFill>
                      <a:schemeClr val="tx1"/>
                    </a:solidFill>
                  </a:rPr>
                  <a:t>fixed-point binary</a:t>
                </a:r>
                <a:r>
                  <a:rPr lang="en-GB" sz="1600" dirty="0">
                    <a:solidFill>
                      <a:schemeClr val="tx1"/>
                    </a:solidFill>
                  </a:rPr>
                  <a:t>, as the position of the point is fixed on the number line.</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Note that the range of numbers we can now store is more limited, as some positions on the number line are being used to store the fractional part of the number.</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Clr>
                    <a:schemeClr val="tx1"/>
                  </a:buClr>
                  <a:buFont typeface="Arial" panose="020B0604020202020204" pitchFamily="34" charset="0"/>
                  <a:buChar char="•"/>
                </a:pPr>
                <a:r>
                  <a:rPr lang="en-GB" sz="1600" dirty="0">
                    <a:solidFill>
                      <a:schemeClr val="tx1"/>
                    </a:solidFill>
                  </a:rPr>
                  <a:t>The biggest positive number we could store with this 8-bit format is:</a:t>
                </a:r>
              </a:p>
              <a:p>
                <a:pPr marL="742950" lvl="1" indent="-285750">
                  <a:buClr>
                    <a:schemeClr val="tx1"/>
                  </a:buClr>
                  <a:buFont typeface="Courier New" panose="02070309020205020404" pitchFamily="49" charset="0"/>
                  <a:buChar char="o"/>
                </a:pPr>
                <a:r>
                  <a:rPr lang="en-GB" sz="1600" dirty="0">
                    <a:solidFill>
                      <a:schemeClr val="tx1"/>
                    </a:solidFill>
                  </a:rPr>
                  <a:t>0111 1111</a:t>
                </a:r>
              </a:p>
              <a:p>
                <a:pPr marL="742950" lvl="1" indent="-285750">
                  <a:buClr>
                    <a:schemeClr val="tx1"/>
                  </a:buClr>
                  <a:buFont typeface="Courier New" panose="02070309020205020404" pitchFamily="49" charset="0"/>
                  <a:buChar char="o"/>
                </a:pPr>
                <a:r>
                  <a:rPr lang="en-GB" sz="1600" dirty="0">
                    <a:solidFill>
                      <a:schemeClr val="tx1"/>
                    </a:solidFill>
                  </a:rPr>
                  <a:t>8 + 4 + 2 + 1 + </a:t>
                </a:r>
                <a14:m>
                  <m:oMath xmlns:m="http://schemas.openxmlformats.org/officeDocument/2006/math">
                    <m:f>
                      <m:fPr>
                        <m:type m:val="skw"/>
                        <m:ctrlPr>
                          <a:rPr lang="en-GB" sz="1600" i="1" smtClean="0">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b="0" i="1" smtClean="0">
                            <a:solidFill>
                              <a:schemeClr val="tx1"/>
                            </a:solidFill>
                            <a:latin typeface="Cambria Math" panose="02040503050406030204" pitchFamily="18" charset="0"/>
                          </a:rPr>
                          <m:t>2</m:t>
                        </m:r>
                      </m:den>
                    </m:f>
                  </m:oMath>
                </a14:m>
                <a:r>
                  <a:rPr lang="en-GB" sz="1600" dirty="0">
                    <a:solidFill>
                      <a:schemeClr val="tx1"/>
                    </a:solidFill>
                  </a:rPr>
                  <a:t> + </a:t>
                </a:r>
                <a14:m>
                  <m:oMath xmlns:m="http://schemas.openxmlformats.org/officeDocument/2006/math">
                    <m:f>
                      <m:fPr>
                        <m:type m:val="skw"/>
                        <m:ctrlPr>
                          <a:rPr lang="en-GB" sz="1600" i="1">
                            <a:solidFill>
                              <a:schemeClr val="tx1"/>
                            </a:solidFill>
                            <a:latin typeface="Cambria Math" panose="02040503050406030204" pitchFamily="18" charset="0"/>
                          </a:rPr>
                        </m:ctrlPr>
                      </m:fPr>
                      <m:num>
                        <m:r>
                          <a:rPr lang="en-GB" sz="1600" i="1">
                            <a:solidFill>
                              <a:schemeClr val="tx1"/>
                            </a:solidFill>
                            <a:latin typeface="Cambria Math" panose="02040503050406030204" pitchFamily="18" charset="0"/>
                          </a:rPr>
                          <m:t>1</m:t>
                        </m:r>
                      </m:num>
                      <m:den>
                        <m:r>
                          <a:rPr lang="en-GB" sz="1600" b="0" i="1" smtClean="0">
                            <a:solidFill>
                              <a:schemeClr val="tx1"/>
                            </a:solidFill>
                            <a:latin typeface="Cambria Math" panose="02040503050406030204" pitchFamily="18" charset="0"/>
                          </a:rPr>
                          <m:t>4</m:t>
                        </m:r>
                      </m:den>
                    </m:f>
                  </m:oMath>
                </a14:m>
                <a:r>
                  <a:rPr lang="en-GB" sz="1600" dirty="0">
                    <a:solidFill>
                      <a:schemeClr val="tx1"/>
                    </a:solidFill>
                  </a:rPr>
                  <a:t> + </a:t>
                </a:r>
                <a14:m>
                  <m:oMath xmlns:m="http://schemas.openxmlformats.org/officeDocument/2006/math">
                    <m:f>
                      <m:fPr>
                        <m:type m:val="skw"/>
                        <m:ctrlPr>
                          <a:rPr lang="en-GB" sz="1600" i="1" smtClean="0">
                            <a:solidFill>
                              <a:schemeClr val="tx1"/>
                            </a:solidFill>
                            <a:latin typeface="Cambria Math" panose="02040503050406030204" pitchFamily="18" charset="0"/>
                          </a:rPr>
                        </m:ctrlPr>
                      </m:fPr>
                      <m:num>
                        <m:r>
                          <a:rPr lang="en-GB" sz="1600" i="1" smtClean="0">
                            <a:solidFill>
                              <a:schemeClr val="tx1"/>
                            </a:solidFill>
                            <a:latin typeface="Cambria Math" panose="02040503050406030204" pitchFamily="18" charset="0"/>
                          </a:rPr>
                          <m:t>1</m:t>
                        </m:r>
                      </m:num>
                      <m:den>
                        <m:r>
                          <a:rPr lang="en-GB" sz="1600" i="1" smtClean="0">
                            <a:solidFill>
                              <a:schemeClr val="tx1"/>
                            </a:solidFill>
                            <a:latin typeface="Cambria Math" panose="02040503050406030204" pitchFamily="18" charset="0"/>
                          </a:rPr>
                          <m:t>8</m:t>
                        </m:r>
                      </m:den>
                    </m:f>
                  </m:oMath>
                </a14:m>
                <a:endParaRPr lang="en-GB" sz="1600" dirty="0">
                  <a:solidFill>
                    <a:schemeClr val="tx1"/>
                  </a:solidFill>
                </a:endParaRPr>
              </a:p>
              <a:p>
                <a:pPr marL="742950" lvl="1" indent="-285750">
                  <a:buClr>
                    <a:schemeClr val="tx1"/>
                  </a:buClr>
                  <a:buFont typeface="Courier New" panose="02070309020205020404" pitchFamily="49" charset="0"/>
                  <a:buChar char="o"/>
                </a:pPr>
                <a:r>
                  <a:rPr lang="en-GB" sz="1600" dirty="0">
                    <a:solidFill>
                      <a:schemeClr val="tx1"/>
                    </a:solidFill>
                  </a:rPr>
                  <a:t>= 15.875</a:t>
                </a:r>
              </a:p>
              <a:p>
                <a:pPr marL="285750" indent="-285750">
                  <a:buClr>
                    <a:schemeClr val="tx1"/>
                  </a:buClr>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endParaRPr lang="en-GB" sz="1600" dirty="0">
                  <a:solidFill>
                    <a:schemeClr val="tx1"/>
                  </a:solidFill>
                </a:endParaRPr>
              </a:p>
            </p:txBody>
          </p:sp>
        </mc:Choice>
        <mc:Fallback xmlns="">
          <p:sp>
            <p:nvSpPr>
              <p:cNvPr id="2" name="Rectangle 1">
                <a:extLst>
                  <a:ext uri="{FF2B5EF4-FFF2-40B4-BE49-F238E27FC236}">
                    <a16:creationId xmlns:a16="http://schemas.microsoft.com/office/drawing/2014/main" id="{00AD926B-63FC-4701-BC8D-C0B112CEB516}"/>
                  </a:ext>
                </a:extLst>
              </p:cNvPr>
              <p:cNvSpPr>
                <a:spLocks noRot="1" noChangeAspect="1" noMove="1" noResize="1" noEditPoints="1" noAdjustHandles="1" noChangeArrowheads="1" noChangeShapeType="1" noTextEdit="1"/>
              </p:cNvSpPr>
              <p:nvPr/>
            </p:nvSpPr>
            <p:spPr>
              <a:xfrm>
                <a:off x="8520652" y="1075981"/>
                <a:ext cx="3529637" cy="5633190"/>
              </a:xfrm>
              <a:prstGeom prst="rect">
                <a:avLst/>
              </a:prstGeom>
              <a:blipFill>
                <a:blip r:embed="rId4"/>
                <a:stretch>
                  <a:fillRect l="-691" t="-325" r="-5354"/>
                </a:stretch>
              </a:blipFill>
              <a:ln>
                <a:noFill/>
              </a:ln>
            </p:spPr>
            <p:txBody>
              <a:bodyPr/>
              <a:lstStyle/>
              <a:p>
                <a:r>
                  <a:rPr lang="en-GB">
                    <a:noFill/>
                  </a:rPr>
                  <a:t> </a:t>
                </a:r>
              </a:p>
            </p:txBody>
          </p:sp>
        </mc:Fallback>
      </mc:AlternateContent>
      <p:sp>
        <p:nvSpPr>
          <p:cNvPr id="11" name="Rectangle 10">
            <a:extLst>
              <a:ext uri="{FF2B5EF4-FFF2-40B4-BE49-F238E27FC236}">
                <a16:creationId xmlns:a16="http://schemas.microsoft.com/office/drawing/2014/main" id="{F77A2863-ECD0-42F8-A8CD-90174F9F6801}"/>
              </a:ext>
            </a:extLst>
          </p:cNvPr>
          <p:cNvSpPr/>
          <p:nvPr/>
        </p:nvSpPr>
        <p:spPr>
          <a:xfrm>
            <a:off x="176565" y="523174"/>
            <a:ext cx="7284939" cy="470000"/>
          </a:xfrm>
          <a:prstGeom prst="rect">
            <a:avLst/>
          </a:prstGeom>
          <a:solidFill>
            <a:schemeClr val="bg1">
              <a:alpha val="70000"/>
            </a:schemeClr>
          </a:solidFill>
        </p:spPr>
        <p:txBody>
          <a:bodyPr wrap="square">
            <a:spAutoFit/>
          </a:bodyPr>
          <a:lstStyle/>
          <a:p>
            <a:pPr>
              <a:lnSpc>
                <a:spcPct val="107000"/>
              </a:lnSpc>
              <a:spcAft>
                <a:spcPts val="800"/>
              </a:spcAft>
            </a:pPr>
            <a:r>
              <a:rPr lang="en-GB" sz="2400" dirty="0">
                <a:solidFill>
                  <a:srgbClr val="C00000"/>
                </a:solidFill>
                <a:latin typeface="Calibri" panose="020F0502020204030204" pitchFamily="34" charset="0"/>
                <a:ea typeface="Calibri" panose="020F0502020204030204" pitchFamily="34" charset="0"/>
                <a:cs typeface="Times New Roman" panose="02020603050405020304" pitchFamily="18" charset="0"/>
              </a:rPr>
              <a:t>Representing fractional numbers using fixed-point binary</a:t>
            </a:r>
            <a:endParaRPr lang="en-GB"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2">
            <a:extLst>
              <a:ext uri="{FF2B5EF4-FFF2-40B4-BE49-F238E27FC236}">
                <a16:creationId xmlns:a16="http://schemas.microsoft.com/office/drawing/2014/main" id="{FCCF8F23-7A74-46E5-933D-D50B197CA610}"/>
              </a:ext>
            </a:extLst>
          </p:cNvPr>
          <p:cNvGraphicFramePr>
            <a:graphicFrameLocks noGrp="1"/>
          </p:cNvGraphicFramePr>
          <p:nvPr>
            <p:extLst>
              <p:ext uri="{D42A27DB-BD31-4B8C-83A1-F6EECF244321}">
                <p14:modId xmlns:p14="http://schemas.microsoft.com/office/powerpoint/2010/main" val="3600765202"/>
              </p:ext>
            </p:extLst>
          </p:nvPr>
        </p:nvGraphicFramePr>
        <p:xfrm>
          <a:off x="176565" y="2153592"/>
          <a:ext cx="8181048" cy="1738984"/>
        </p:xfrm>
        <a:graphic>
          <a:graphicData uri="http://schemas.openxmlformats.org/drawingml/2006/table">
            <a:tbl>
              <a:tblPr firstRow="1" bandRow="1">
                <a:tableStyleId>{21E4AEA4-8DFA-4A89-87EB-49C32662AFE0}</a:tableStyleId>
              </a:tblPr>
              <a:tblGrid>
                <a:gridCol w="1022631">
                  <a:extLst>
                    <a:ext uri="{9D8B030D-6E8A-4147-A177-3AD203B41FA5}">
                      <a16:colId xmlns:a16="http://schemas.microsoft.com/office/drawing/2014/main" val="630306742"/>
                    </a:ext>
                  </a:extLst>
                </a:gridCol>
                <a:gridCol w="1022631">
                  <a:extLst>
                    <a:ext uri="{9D8B030D-6E8A-4147-A177-3AD203B41FA5}">
                      <a16:colId xmlns:a16="http://schemas.microsoft.com/office/drawing/2014/main" val="153707555"/>
                    </a:ext>
                  </a:extLst>
                </a:gridCol>
                <a:gridCol w="1022631">
                  <a:extLst>
                    <a:ext uri="{9D8B030D-6E8A-4147-A177-3AD203B41FA5}">
                      <a16:colId xmlns:a16="http://schemas.microsoft.com/office/drawing/2014/main" val="3488028593"/>
                    </a:ext>
                  </a:extLst>
                </a:gridCol>
                <a:gridCol w="1022631">
                  <a:extLst>
                    <a:ext uri="{9D8B030D-6E8A-4147-A177-3AD203B41FA5}">
                      <a16:colId xmlns:a16="http://schemas.microsoft.com/office/drawing/2014/main" val="3932464074"/>
                    </a:ext>
                  </a:extLst>
                </a:gridCol>
                <a:gridCol w="1022631">
                  <a:extLst>
                    <a:ext uri="{9D8B030D-6E8A-4147-A177-3AD203B41FA5}">
                      <a16:colId xmlns:a16="http://schemas.microsoft.com/office/drawing/2014/main" val="393373572"/>
                    </a:ext>
                  </a:extLst>
                </a:gridCol>
                <a:gridCol w="1022631">
                  <a:extLst>
                    <a:ext uri="{9D8B030D-6E8A-4147-A177-3AD203B41FA5}">
                      <a16:colId xmlns:a16="http://schemas.microsoft.com/office/drawing/2014/main" val="2268249601"/>
                    </a:ext>
                  </a:extLst>
                </a:gridCol>
                <a:gridCol w="1022631">
                  <a:extLst>
                    <a:ext uri="{9D8B030D-6E8A-4147-A177-3AD203B41FA5}">
                      <a16:colId xmlns:a16="http://schemas.microsoft.com/office/drawing/2014/main" val="895163314"/>
                    </a:ext>
                  </a:extLst>
                </a:gridCol>
                <a:gridCol w="1022631">
                  <a:extLst>
                    <a:ext uri="{9D8B030D-6E8A-4147-A177-3AD203B41FA5}">
                      <a16:colId xmlns:a16="http://schemas.microsoft.com/office/drawing/2014/main" val="1263790025"/>
                    </a:ext>
                  </a:extLst>
                </a:gridCol>
              </a:tblGrid>
              <a:tr h="811072">
                <a:tc>
                  <a:txBody>
                    <a:bodyPr/>
                    <a:lstStyle/>
                    <a:p>
                      <a:pPr algn="ctr"/>
                      <a:r>
                        <a:rPr lang="en-GB" sz="2400" dirty="0"/>
                        <a:t>-16</a:t>
                      </a:r>
                    </a:p>
                  </a:txBody>
                  <a:tcPr anchor="ctr">
                    <a:solidFill>
                      <a:schemeClr val="accent2"/>
                    </a:solidFill>
                  </a:tcPr>
                </a:tc>
                <a:tc>
                  <a:txBody>
                    <a:bodyPr/>
                    <a:lstStyle/>
                    <a:p>
                      <a:pPr algn="ctr"/>
                      <a:r>
                        <a:rPr lang="en-GB" sz="2400" dirty="0"/>
                        <a:t>8</a:t>
                      </a:r>
                    </a:p>
                  </a:txBody>
                  <a:tcPr anchor="ctr"/>
                </a:tc>
                <a:tc>
                  <a:txBody>
                    <a:bodyPr/>
                    <a:lstStyle/>
                    <a:p>
                      <a:pPr algn="ctr"/>
                      <a:r>
                        <a:rPr lang="en-GB" sz="2400" dirty="0"/>
                        <a:t>4</a:t>
                      </a:r>
                    </a:p>
                  </a:txBody>
                  <a:tcPr anchor="ctr">
                    <a:solidFill>
                      <a:schemeClr val="accent2"/>
                    </a:solidFill>
                  </a:tcPr>
                </a:tc>
                <a:tc>
                  <a:txBody>
                    <a:bodyPr/>
                    <a:lstStyle/>
                    <a:p>
                      <a:pPr algn="ctr"/>
                      <a:r>
                        <a:rPr lang="en-GB" sz="2400" dirty="0"/>
                        <a:t>2</a:t>
                      </a:r>
                    </a:p>
                  </a:txBody>
                  <a:tcPr anchor="ctr">
                    <a:solidFill>
                      <a:schemeClr val="accent2"/>
                    </a:solidFill>
                  </a:tcPr>
                </a:tc>
                <a:tc>
                  <a:txBody>
                    <a:bodyPr/>
                    <a:lstStyle/>
                    <a:p>
                      <a:pPr algn="ctr"/>
                      <a:r>
                        <a:rPr lang="en-GB" sz="2400" dirty="0"/>
                        <a:t>1</a:t>
                      </a:r>
                    </a:p>
                  </a:txBody>
                  <a:tcPr anchor="ctr">
                    <a:solidFill>
                      <a:schemeClr val="accent2"/>
                    </a:solidFill>
                  </a:tcPr>
                </a:tc>
                <a:tc>
                  <a:txBody>
                    <a:bodyPr/>
                    <a:lstStyle/>
                    <a:p>
                      <a:pPr algn="ctr"/>
                      <a:r>
                        <a:rPr lang="en-GB" sz="2400" dirty="0"/>
                        <a:t>1/2</a:t>
                      </a:r>
                    </a:p>
                  </a:txBody>
                  <a:tcPr anchor="ctr">
                    <a:solidFill>
                      <a:schemeClr val="accent2"/>
                    </a:solidFill>
                  </a:tcPr>
                </a:tc>
                <a:tc>
                  <a:txBody>
                    <a:bodyPr/>
                    <a:lstStyle/>
                    <a:p>
                      <a:pPr algn="ctr"/>
                      <a:r>
                        <a:rPr lang="en-GB" sz="2400" dirty="0"/>
                        <a:t>1/4</a:t>
                      </a:r>
                    </a:p>
                  </a:txBody>
                  <a:tcPr anchor="ctr">
                    <a:solidFill>
                      <a:schemeClr val="accent2"/>
                    </a:solidFill>
                  </a:tcPr>
                </a:tc>
                <a:tc>
                  <a:txBody>
                    <a:bodyPr/>
                    <a:lstStyle/>
                    <a:p>
                      <a:pPr algn="ctr"/>
                      <a:r>
                        <a:rPr lang="en-GB" sz="2400" dirty="0"/>
                        <a:t>1/8</a:t>
                      </a:r>
                    </a:p>
                  </a:txBody>
                  <a:tcPr anchor="ctr"/>
                </a:tc>
                <a:extLst>
                  <a:ext uri="{0D108BD9-81ED-4DB2-BD59-A6C34878D82A}">
                    <a16:rowId xmlns:a16="http://schemas.microsoft.com/office/drawing/2014/main" val="1025935685"/>
                  </a:ext>
                </a:extLst>
              </a:tr>
              <a:tr h="0">
                <a:tc gridSpan="8">
                  <a:txBody>
                    <a:bodyPr/>
                    <a:lstStyle/>
                    <a:p>
                      <a:pPr algn="ctr"/>
                      <a:endParaRPr lang="en-GB" sz="100"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tc hMerge="1">
                  <a:txBody>
                    <a:bodyPr/>
                    <a:lstStyle/>
                    <a:p>
                      <a:pPr algn="ctr"/>
                      <a:endParaRPr lang="en-GB" dirty="0"/>
                    </a:p>
                  </a:txBody>
                  <a:tcPr>
                    <a:solidFill>
                      <a:schemeClr val="bg1"/>
                    </a:solidFill>
                  </a:tcPr>
                </a:tc>
                <a:extLst>
                  <a:ext uri="{0D108BD9-81ED-4DB2-BD59-A6C34878D82A}">
                    <a16:rowId xmlns:a16="http://schemas.microsoft.com/office/drawing/2014/main" val="1901301840"/>
                  </a:ext>
                </a:extLst>
              </a:tr>
              <a:tr h="811072">
                <a:tc>
                  <a:txBody>
                    <a:bodyPr/>
                    <a:lstStyle/>
                    <a:p>
                      <a:pPr algn="ctr"/>
                      <a:r>
                        <a:rPr lang="en-GB" sz="2400" dirty="0"/>
                        <a:t>0</a:t>
                      </a:r>
                    </a:p>
                  </a:txBody>
                  <a:tcPr anchor="ctr"/>
                </a:tc>
                <a:tc>
                  <a:txBody>
                    <a:bodyPr/>
                    <a:lstStyle/>
                    <a:p>
                      <a:pPr algn="ctr"/>
                      <a:r>
                        <a:rPr lang="en-GB" sz="2400" dirty="0"/>
                        <a:t>1</a:t>
                      </a:r>
                    </a:p>
                  </a:txBody>
                  <a:tcPr anchor="ctr"/>
                </a:tc>
                <a:tc>
                  <a:txBody>
                    <a:bodyPr/>
                    <a:lstStyle/>
                    <a:p>
                      <a:pPr algn="ctr"/>
                      <a:r>
                        <a:rPr lang="en-GB" sz="2400" dirty="0"/>
                        <a:t>1</a:t>
                      </a:r>
                    </a:p>
                  </a:txBody>
                  <a:tcPr anchor="ctr">
                    <a:solidFill>
                      <a:srgbClr val="FCECE8"/>
                    </a:solidFill>
                  </a:tcPr>
                </a:tc>
                <a:tc>
                  <a:txBody>
                    <a:bodyPr/>
                    <a:lstStyle/>
                    <a:p>
                      <a:pPr algn="ctr"/>
                      <a:r>
                        <a:rPr lang="en-GB" sz="2400" dirty="0"/>
                        <a:t>1</a:t>
                      </a:r>
                    </a:p>
                  </a:txBody>
                  <a:tcPr anchor="ctr">
                    <a:solidFill>
                      <a:srgbClr val="FCECE8"/>
                    </a:solidFill>
                  </a:tcPr>
                </a:tc>
                <a:tc>
                  <a:txBody>
                    <a:bodyPr/>
                    <a:lstStyle/>
                    <a:p>
                      <a:pPr algn="ctr"/>
                      <a:r>
                        <a:rPr lang="en-GB" sz="2400" dirty="0"/>
                        <a:t>1</a:t>
                      </a:r>
                    </a:p>
                  </a:txBody>
                  <a:tcPr anchor="ctr">
                    <a:solidFill>
                      <a:srgbClr val="FCECE8"/>
                    </a:solidFill>
                  </a:tcPr>
                </a:tc>
                <a:tc>
                  <a:txBody>
                    <a:bodyPr/>
                    <a:lstStyle/>
                    <a:p>
                      <a:pPr algn="ctr"/>
                      <a:r>
                        <a:rPr lang="en-GB" sz="2400" dirty="0"/>
                        <a:t>1</a:t>
                      </a:r>
                    </a:p>
                  </a:txBody>
                  <a:tcPr anchor="ctr">
                    <a:solidFill>
                      <a:srgbClr val="FCECE8"/>
                    </a:solidFill>
                  </a:tcPr>
                </a:tc>
                <a:tc>
                  <a:txBody>
                    <a:bodyPr/>
                    <a:lstStyle/>
                    <a:p>
                      <a:pPr algn="ctr"/>
                      <a:r>
                        <a:rPr lang="en-GB" sz="2400" dirty="0"/>
                        <a:t>1</a:t>
                      </a:r>
                    </a:p>
                  </a:txBody>
                  <a:tcPr anchor="ctr">
                    <a:solidFill>
                      <a:srgbClr val="FCECE8"/>
                    </a:solidFill>
                  </a:tcPr>
                </a:tc>
                <a:tc>
                  <a:txBody>
                    <a:bodyPr/>
                    <a:lstStyle/>
                    <a:p>
                      <a:pPr algn="ctr"/>
                      <a:r>
                        <a:rPr lang="en-GB" sz="2400" dirty="0"/>
                        <a:t>1</a:t>
                      </a:r>
                    </a:p>
                  </a:txBody>
                  <a:tcPr anchor="ctr"/>
                </a:tc>
                <a:extLst>
                  <a:ext uri="{0D108BD9-81ED-4DB2-BD59-A6C34878D82A}">
                    <a16:rowId xmlns:a16="http://schemas.microsoft.com/office/drawing/2014/main" val="2963481805"/>
                  </a:ext>
                </a:extLst>
              </a:tr>
            </a:tbl>
          </a:graphicData>
        </a:graphic>
      </p:graphicFrame>
      <p:cxnSp>
        <p:nvCxnSpPr>
          <p:cNvPr id="5" name="Straight Connector 4">
            <a:extLst>
              <a:ext uri="{FF2B5EF4-FFF2-40B4-BE49-F238E27FC236}">
                <a16:creationId xmlns:a16="http://schemas.microsoft.com/office/drawing/2014/main" id="{9631E13F-FB09-4A3C-A850-DEF13B2DB1AB}"/>
              </a:ext>
            </a:extLst>
          </p:cNvPr>
          <p:cNvCxnSpPr>
            <a:cxnSpLocks/>
          </p:cNvCxnSpPr>
          <p:nvPr/>
        </p:nvCxnSpPr>
        <p:spPr>
          <a:xfrm>
            <a:off x="5285232" y="1527048"/>
            <a:ext cx="0" cy="3072384"/>
          </a:xfrm>
          <a:prstGeom prst="line">
            <a:avLst/>
          </a:prstGeom>
          <a:ln w="3810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AAA08078-BB9D-406C-A6E9-9828A34A8F13}"/>
              </a:ext>
            </a:extLst>
          </p:cNvPr>
          <p:cNvSpPr/>
          <p:nvPr/>
        </p:nvSpPr>
        <p:spPr>
          <a:xfrm>
            <a:off x="5124339" y="2865921"/>
            <a:ext cx="314325" cy="3143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296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C0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8010</TotalTime>
  <Words>2778</Words>
  <Application>Microsoft Office PowerPoint</Application>
  <PresentationFormat>Widescreen</PresentationFormat>
  <Paragraphs>820</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Cambria Math</vt:lpstr>
      <vt:lpstr>Century Gothic</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Sargent</dc:creator>
  <cp:lastModifiedBy>Craig Sargent</cp:lastModifiedBy>
  <cp:revision>484</cp:revision>
  <dcterms:created xsi:type="dcterms:W3CDTF">2019-10-14T15:21:06Z</dcterms:created>
  <dcterms:modified xsi:type="dcterms:W3CDTF">2021-02-10T13:17:40Z</dcterms:modified>
</cp:coreProperties>
</file>