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84" autoAdjust="0"/>
    <p:restoredTop sz="94660"/>
  </p:normalViewPr>
  <p:slideViewPr>
    <p:cSldViewPr snapToGrid="0">
      <p:cViewPr varScale="1">
        <p:scale>
          <a:sx n="72" d="100"/>
          <a:sy n="72" d="100"/>
        </p:scale>
        <p:origin x="96" y="9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Normalisation to 3NF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Databases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0844" y="1368596"/>
            <a:ext cx="119503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altLang="en-US" sz="1600" dirty="0"/>
              <a:t>Show how to normalise this flat file of children’s swimming lessons at the local swimming pool into third normal form.</a:t>
            </a:r>
          </a:p>
          <a:p>
            <a:pPr marL="342900" indent="-342900">
              <a:buFont typeface="+mj-lt"/>
              <a:buAutoNum type="arabicPeriod"/>
            </a:pPr>
            <a:endParaRPr lang="en-GB" altLang="en-US" sz="1600" dirty="0"/>
          </a:p>
          <a:p>
            <a:pPr marL="342000"/>
            <a:r>
              <a:rPr lang="en-GB" altLang="en-US" sz="1600" dirty="0"/>
              <a:t>SWIMSCHOOL (Name, </a:t>
            </a:r>
            <a:r>
              <a:rPr lang="en-GB" altLang="en-US" sz="1600" dirty="0" err="1"/>
              <a:t>ContactNumber</a:t>
            </a:r>
            <a:r>
              <a:rPr lang="en-GB" altLang="en-US" sz="1600" dirty="0"/>
              <a:t>, Class, </a:t>
            </a:r>
            <a:r>
              <a:rPr lang="en-GB" altLang="en-US" sz="1600" dirty="0" err="1"/>
              <a:t>DayTime</a:t>
            </a:r>
            <a:r>
              <a:rPr lang="en-GB" altLang="en-US" sz="1600" dirty="0"/>
              <a:t>, </a:t>
            </a:r>
            <a:r>
              <a:rPr lang="en-GB" altLang="en-US" sz="1600" dirty="0" err="1"/>
              <a:t>DayTime</a:t>
            </a:r>
            <a:r>
              <a:rPr lang="en-GB" altLang="en-US" sz="1600" dirty="0"/>
              <a:t>, </a:t>
            </a:r>
            <a:r>
              <a:rPr lang="en-GB" altLang="en-US" sz="1600" dirty="0" err="1"/>
              <a:t>InstructorName</a:t>
            </a:r>
            <a:r>
              <a:rPr lang="en-GB" altLang="en-US" sz="1600" dirty="0"/>
              <a:t>)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A307150D-CB02-4347-8CD1-1D0D9DDA7F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8017620"/>
              </p:ext>
            </p:extLst>
          </p:nvPr>
        </p:nvGraphicFramePr>
        <p:xfrm>
          <a:off x="1848532" y="2713081"/>
          <a:ext cx="8494933" cy="27847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97699">
                  <a:extLst>
                    <a:ext uri="{9D8B030D-6E8A-4147-A177-3AD203B41FA5}">
                      <a16:colId xmlns:a16="http://schemas.microsoft.com/office/drawing/2014/main" val="4159066637"/>
                    </a:ext>
                  </a:extLst>
                </a:gridCol>
                <a:gridCol w="1628195">
                  <a:extLst>
                    <a:ext uri="{9D8B030D-6E8A-4147-A177-3AD203B41FA5}">
                      <a16:colId xmlns:a16="http://schemas.microsoft.com/office/drawing/2014/main" val="953428895"/>
                    </a:ext>
                  </a:extLst>
                </a:gridCol>
                <a:gridCol w="1613853">
                  <a:extLst>
                    <a:ext uri="{9D8B030D-6E8A-4147-A177-3AD203B41FA5}">
                      <a16:colId xmlns:a16="http://schemas.microsoft.com/office/drawing/2014/main" val="337840086"/>
                    </a:ext>
                  </a:extLst>
                </a:gridCol>
                <a:gridCol w="953698">
                  <a:extLst>
                    <a:ext uri="{9D8B030D-6E8A-4147-A177-3AD203B41FA5}">
                      <a16:colId xmlns:a16="http://schemas.microsoft.com/office/drawing/2014/main" val="670934051"/>
                    </a:ext>
                  </a:extLst>
                </a:gridCol>
                <a:gridCol w="1284850">
                  <a:extLst>
                    <a:ext uri="{9D8B030D-6E8A-4147-A177-3AD203B41FA5}">
                      <a16:colId xmlns:a16="http://schemas.microsoft.com/office/drawing/2014/main" val="837710655"/>
                    </a:ext>
                  </a:extLst>
                </a:gridCol>
                <a:gridCol w="1616638">
                  <a:extLst>
                    <a:ext uri="{9D8B030D-6E8A-4147-A177-3AD203B41FA5}">
                      <a16:colId xmlns:a16="http://schemas.microsoft.com/office/drawing/2014/main" val="40914532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Name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 err="1">
                          <a:effectLst/>
                        </a:rPr>
                        <a:t>ContactNumber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Class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 err="1">
                          <a:effectLst/>
                        </a:rPr>
                        <a:t>DayTime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 err="1">
                          <a:effectLst/>
                        </a:rPr>
                        <a:t>DayTime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 err="1">
                          <a:effectLst/>
                        </a:rPr>
                        <a:t>InstructorName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26929477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Akbar </a:t>
                      </a:r>
                      <a:r>
                        <a:rPr lang="en-GB" sz="1600" u="none" strike="noStrike" dirty="0" err="1">
                          <a:effectLst/>
                        </a:rPr>
                        <a:t>Legge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01242 674286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Shrimp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Tue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5pm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Ben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2297582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Akbar Legge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01242 674286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Shrimp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Tue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5pm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Ben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348999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Stefan Kerr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01452 975687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Shrimp</a:t>
                      </a:r>
                      <a:br>
                        <a:rPr lang="en-GB" sz="1600" u="none" strike="noStrike" dirty="0">
                          <a:effectLst/>
                        </a:rPr>
                      </a:br>
                      <a:r>
                        <a:rPr lang="en-GB" sz="1600" u="none" strike="noStrike" dirty="0">
                          <a:effectLst/>
                        </a:rPr>
                        <a:t>Octopus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Tue</a:t>
                      </a:r>
                      <a:br>
                        <a:rPr lang="en-GB" sz="1600" u="none" strike="noStrike" dirty="0">
                          <a:effectLst/>
                        </a:rPr>
                      </a:br>
                      <a:r>
                        <a:rPr lang="en-GB" sz="1600" u="none" strike="noStrike" dirty="0">
                          <a:effectLst/>
                        </a:rPr>
                        <a:t>Sat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17:00</a:t>
                      </a:r>
                      <a:br>
                        <a:rPr lang="en-GB" sz="1600" u="none" strike="noStrike" dirty="0">
                          <a:effectLst/>
                        </a:rPr>
                      </a:br>
                      <a:r>
                        <a:rPr lang="en-GB" sz="1600" u="none" strike="noStrike" dirty="0">
                          <a:effectLst/>
                        </a:rPr>
                        <a:t>10:00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Ben</a:t>
                      </a:r>
                    </a:p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Sophie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5586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Tim Wilkinson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01386 873319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Crabs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Wed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17:30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Jack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3227866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Claire Raybold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01242 674821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Crabs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Wed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5:30pm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Jack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35059117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Amira Clay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01242 720362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Octopus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Sat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10:00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Sophie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152004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6804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Normalisation to 3NF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Databases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0844" y="1368596"/>
            <a:ext cx="11950311" cy="5237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en-US" sz="1600" dirty="0"/>
              <a:t>Rules of database normalisation:</a:t>
            </a:r>
          </a:p>
          <a:p>
            <a:endParaRPr lang="en-GB" altLang="en-US" sz="16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0NF/Flat file: fields are in one table.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1NF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 field names must be unique.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Values in fields must be from the same domain, i.e. of the same data type, e.g. string, integer etc.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Values in fields must be atomic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i.e. only one item of data can be in each field.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repeating data 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(delete duplicates or introduce a count field if necessary).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table has a primary key 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(this may be a composite key at this stage).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2NF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 startAt="6"/>
            </a:pP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Must be in 1NF.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6"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Partial dependencies are removed so that </a:t>
            </a:r>
            <a:r>
              <a:rPr lang="en-GB" sz="14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very field is dependent on the primary key.</a:t>
            </a:r>
            <a:b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(fields that are dependent on part of the composite key are moved to a new table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A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dd primary and foreign key links).</a:t>
            </a:r>
            <a:b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Remember that many-to-many relationships can’t exist so they must be resolved to two one-to-many relationships using a linking table.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3NF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 startAt="8"/>
            </a:pP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Must be in 2NF.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8"/>
            </a:pP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Transitive dependencies are removed.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Fields whose value depends on the value of another field in the table are moved to their own table to prevent inconsistencies if case should arise when only one value 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could be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updated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altLang="en-US" sz="1600" dirty="0"/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3F7509FD-AD6D-4D6D-B895-10495203E38F}"/>
              </a:ext>
            </a:extLst>
          </p:cNvPr>
          <p:cNvSpPr/>
          <p:nvPr/>
        </p:nvSpPr>
        <p:spPr>
          <a:xfrm>
            <a:off x="8786192" y="713821"/>
            <a:ext cx="3167270" cy="1351722"/>
          </a:xfrm>
          <a:prstGeom prst="wedgeRoundRectCallou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rgbClr val="C00000"/>
                </a:solidFill>
              </a:rPr>
              <a:t>The red text is what you will see written in exam mark schemes.</a:t>
            </a:r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1915</TotalTime>
  <Words>337</Words>
  <Application>Microsoft Office PowerPoint</Application>
  <PresentationFormat>Widescreen</PresentationFormat>
  <Paragraphs>66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David Hillyard</cp:lastModifiedBy>
  <cp:revision>77</cp:revision>
  <dcterms:created xsi:type="dcterms:W3CDTF">2014-10-30T19:23:19Z</dcterms:created>
  <dcterms:modified xsi:type="dcterms:W3CDTF">2021-03-09T09:54:38Z</dcterms:modified>
</cp:coreProperties>
</file>