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300" r:id="rId3"/>
    <p:sldId id="301" r:id="rId4"/>
    <p:sldId id="302" r:id="rId5"/>
    <p:sldId id="303" r:id="rId6"/>
    <p:sldId id="304" r:id="rId7"/>
    <p:sldId id="305" r:id="rId8"/>
    <p:sldId id="306" r:id="rId9"/>
    <p:sldId id="307" r:id="rId10"/>
    <p:sldId id="30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19/01/2017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19/01/2017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19/01/2017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19/01/2017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19/01/2017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19/01/2017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19/01/2017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4038600"/>
            <a:ext cx="6931496" cy="1828800"/>
          </a:xfrm>
        </p:spPr>
        <p:txBody>
          <a:bodyPr>
            <a:normAutofit fontScale="90000"/>
          </a:bodyPr>
          <a:lstStyle/>
          <a:p>
            <a:r>
              <a:rPr lang="en-GB" sz="4800" cap="none" dirty="0"/>
              <a:t>Von Neumann, Harvard and contemporary processor architecture.</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Contemporary Processor Architecture</a:t>
            </a:r>
          </a:p>
        </p:txBody>
      </p:sp>
      <p:sp>
        <p:nvSpPr>
          <p:cNvPr id="3" name="Content Placeholder 2"/>
          <p:cNvSpPr>
            <a:spLocks noGrp="1"/>
          </p:cNvSpPr>
          <p:nvPr>
            <p:ph sz="quarter" idx="1"/>
          </p:nvPr>
        </p:nvSpPr>
        <p:spPr>
          <a:xfrm>
            <a:off x="612648" y="1600200"/>
            <a:ext cx="8153400" cy="2044824"/>
          </a:xfrm>
        </p:spPr>
        <p:txBody>
          <a:bodyPr>
            <a:normAutofit fontScale="85000" lnSpcReduction="20000"/>
          </a:bodyPr>
          <a:lstStyle/>
          <a:p>
            <a:r>
              <a:rPr lang="en-GB" dirty="0"/>
              <a:t>Modern high-performance CPU chips incorporate aspects of both von Neumann and Harvard architecture.  In one design, there is one main memory for holding both data and instructions, but CPU cache memory is divided into an instruction cache and a data cache.  Harvard architecture is used as the CPU accesses the cache.</a:t>
            </a:r>
          </a:p>
          <a:p>
            <a:endParaRPr lang="en-GB"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2988861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Architecture</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dirty="0"/>
              <a:t>Objectives</a:t>
            </a:r>
          </a:p>
          <a:p>
            <a:pPr lvl="1">
              <a:lnSpc>
                <a:spcPct val="90000"/>
              </a:lnSpc>
            </a:pPr>
            <a:r>
              <a:rPr lang="en-GB" altLang="en-US" sz="2900" dirty="0"/>
              <a:t>Describe von Neumann, Harvard and contemporary processor architecture</a:t>
            </a:r>
          </a:p>
          <a:p>
            <a:pPr>
              <a:lnSpc>
                <a:spcPct val="90000"/>
              </a:lnSpc>
            </a:pPr>
            <a:endParaRPr lang="en-GB" altLang="en-US" sz="3200" dirty="0"/>
          </a:p>
          <a:p>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Architecture</a:t>
            </a:r>
          </a:p>
        </p:txBody>
      </p:sp>
      <p:sp>
        <p:nvSpPr>
          <p:cNvPr id="12" name="Content Placeholder 11"/>
          <p:cNvSpPr>
            <a:spLocks noGrp="1"/>
          </p:cNvSpPr>
          <p:nvPr>
            <p:ph sz="quarter" idx="1"/>
          </p:nvPr>
        </p:nvSpPr>
        <p:spPr>
          <a:xfrm>
            <a:off x="612648" y="1600200"/>
            <a:ext cx="8153400" cy="2836912"/>
          </a:xfrm>
        </p:spPr>
        <p:txBody>
          <a:bodyPr>
            <a:normAutofit fontScale="92500" lnSpcReduction="20000"/>
          </a:bodyPr>
          <a:lstStyle/>
          <a:p>
            <a:pPr>
              <a:lnSpc>
                <a:spcPct val="90000"/>
              </a:lnSpc>
            </a:pPr>
            <a:r>
              <a:rPr lang="en-GB" altLang="en-US" sz="3200" dirty="0"/>
              <a:t>Memory and the stored program concept</a:t>
            </a:r>
          </a:p>
          <a:p>
            <a:pPr marL="0" indent="0">
              <a:lnSpc>
                <a:spcPct val="90000"/>
              </a:lnSpc>
              <a:buNone/>
            </a:pPr>
            <a:r>
              <a:rPr lang="en-GB" altLang="en-US" sz="3200" dirty="0"/>
              <a:t>Computers as we know them were first built and developed in the 1940s and 50s, and two of the early pioneers were Alan Turing and John von Neumann.  The von Neumann architecture specifies the basic components of the computer and processor in which a shared memory and bus is used for both data and instructions.</a:t>
            </a:r>
            <a:endParaRPr lang="en-GB" altLang="en-US" sz="2900" dirty="0"/>
          </a:p>
          <a:p>
            <a:pPr marL="0" indent="0">
              <a:lnSpc>
                <a:spcPct val="90000"/>
              </a:lnSpc>
              <a:buNone/>
            </a:pPr>
            <a:endParaRPr lang="en-GB" altLang="en-US" sz="3200" dirty="0"/>
          </a:p>
          <a:p>
            <a:pPr marL="0" indent="0">
              <a:lnSpc>
                <a:spcPct val="90000"/>
              </a:lnSpc>
              <a:buNone/>
            </a:pPr>
            <a:endParaRPr lang="en-GB" altLang="en-US" sz="3200" dirty="0"/>
          </a:p>
        </p:txBody>
      </p:sp>
      <p:pic>
        <p:nvPicPr>
          <p:cNvPr id="2" name="Picture 1"/>
          <p:cNvPicPr>
            <a:picLocks noChangeAspect="1"/>
          </p:cNvPicPr>
          <p:nvPr/>
        </p:nvPicPr>
        <p:blipFill>
          <a:blip r:embed="rId2"/>
          <a:stretch>
            <a:fillRect/>
          </a:stretch>
        </p:blipFill>
        <p:spPr>
          <a:xfrm>
            <a:off x="755576" y="4463762"/>
            <a:ext cx="3096344" cy="2080356"/>
          </a:xfrm>
          <a:prstGeom prst="rect">
            <a:avLst/>
          </a:prstGeom>
        </p:spPr>
      </p:pic>
      <p:pic>
        <p:nvPicPr>
          <p:cNvPr id="1030" name="Picture 6" descr="Image result for alan tur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4475234"/>
            <a:ext cx="3659292" cy="205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892508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Architecture</a:t>
            </a:r>
          </a:p>
        </p:txBody>
      </p:sp>
      <p:sp>
        <p:nvSpPr>
          <p:cNvPr id="12" name="Content Placeholder 11"/>
          <p:cNvSpPr>
            <a:spLocks noGrp="1"/>
          </p:cNvSpPr>
          <p:nvPr>
            <p:ph sz="quarter" idx="1"/>
          </p:nvPr>
        </p:nvSpPr>
        <p:spPr>
          <a:xfrm>
            <a:off x="612648" y="1600200"/>
            <a:ext cx="8153400" cy="5069160"/>
          </a:xfrm>
        </p:spPr>
        <p:txBody>
          <a:bodyPr>
            <a:normAutofit fontScale="92500" lnSpcReduction="20000"/>
          </a:bodyPr>
          <a:lstStyle/>
          <a:p>
            <a:pPr marL="0" indent="0">
              <a:lnSpc>
                <a:spcPct val="90000"/>
              </a:lnSpc>
              <a:buNone/>
            </a:pPr>
            <a:r>
              <a:rPr lang="en-GB" altLang="en-US" sz="3200" dirty="0"/>
              <a:t>The stored program concept can be defined as follows: </a:t>
            </a:r>
            <a:r>
              <a:rPr lang="en-GB" altLang="en-US" sz="3200" i="1" dirty="0"/>
              <a:t>machine code instructions are fetched and executed serially by a processor that performs arithmetic and logical operations.</a:t>
            </a:r>
          </a:p>
          <a:p>
            <a:pPr>
              <a:lnSpc>
                <a:spcPct val="90000"/>
              </a:lnSpc>
            </a:pPr>
            <a:r>
              <a:rPr lang="en-GB" altLang="en-US" sz="3200" i="1" dirty="0"/>
              <a:t> </a:t>
            </a:r>
            <a:r>
              <a:rPr lang="en-GB" altLang="en-US" sz="3200" dirty="0"/>
              <a:t>A program must be resident in main memory to be executed </a:t>
            </a:r>
          </a:p>
          <a:p>
            <a:pPr>
              <a:lnSpc>
                <a:spcPct val="90000"/>
              </a:lnSpc>
            </a:pPr>
            <a:r>
              <a:rPr lang="en-GB" altLang="en-US" sz="3200" dirty="0"/>
              <a:t> The machine code instructions are fetched from memory one at a time, decoded and executed in the processor </a:t>
            </a:r>
          </a:p>
          <a:p>
            <a:pPr marL="0" indent="0">
              <a:lnSpc>
                <a:spcPct val="90000"/>
              </a:lnSpc>
              <a:buNone/>
            </a:pPr>
            <a:endParaRPr lang="en-GB" altLang="en-US" sz="3200" dirty="0"/>
          </a:p>
          <a:p>
            <a:pPr marL="0" indent="0">
              <a:lnSpc>
                <a:spcPct val="90000"/>
              </a:lnSpc>
              <a:buNone/>
            </a:pPr>
            <a:r>
              <a:rPr lang="en-GB" altLang="en-US" sz="3200" dirty="0"/>
              <a:t>Virtually all computers today are built on this principle, and so the general structure as shown in the figure on the next slide which is sometimes referred to as the von Neumann machine.</a:t>
            </a:r>
          </a:p>
          <a:p>
            <a:endParaRPr lang="en-GB" dirty="0"/>
          </a:p>
        </p:txBody>
      </p:sp>
    </p:spTree>
    <p:extLst>
      <p:ext uri="{BB962C8B-B14F-4D97-AF65-F5344CB8AC3E}">
        <p14:creationId xmlns:p14="http://schemas.microsoft.com/office/powerpoint/2010/main" val="231055121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von Neumann Machine</a:t>
            </a:r>
          </a:p>
        </p:txBody>
      </p:sp>
      <p:sp>
        <p:nvSpPr>
          <p:cNvPr id="12" name="Content Placeholder 11"/>
          <p:cNvSpPr>
            <a:spLocks noGrp="1"/>
          </p:cNvSpPr>
          <p:nvPr>
            <p:ph sz="quarter" idx="1"/>
          </p:nvPr>
        </p:nvSpPr>
        <p:spPr>
          <a:xfrm>
            <a:off x="612648" y="1600200"/>
            <a:ext cx="8153400" cy="3196952"/>
          </a:xfrm>
        </p:spPr>
        <p:txBody>
          <a:bodyPr>
            <a:normAutofit/>
          </a:bodyPr>
          <a:lstStyle/>
          <a:p>
            <a:r>
              <a:rPr lang="en-GB" sz="2000" dirty="0"/>
              <a:t>The von Neumann architecture uses only a single memory bus.  This is relatively cheap, requiring less pins than the Harvard architecture, and simple to use because the programmer can place instructions or data anywhere throughout the available memory.</a:t>
            </a:r>
          </a:p>
          <a:p>
            <a:r>
              <a:rPr lang="en-GB" sz="2000" dirty="0"/>
              <a:t> It does not permit multiple memory access.</a:t>
            </a:r>
          </a:p>
          <a:p>
            <a:pPr marL="0" indent="0">
              <a:buNone/>
            </a:pPr>
            <a:endParaRPr lang="en-GB" dirty="0"/>
          </a:p>
        </p:txBody>
      </p:sp>
      <p:pic>
        <p:nvPicPr>
          <p:cNvPr id="2050" name="Picture 2" descr="Image result for von neumann architecture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2684" y="3429000"/>
            <a:ext cx="4673327" cy="3198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385280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The von Neumann Machine</a:t>
            </a:r>
          </a:p>
        </p:txBody>
      </p:sp>
      <p:sp>
        <p:nvSpPr>
          <p:cNvPr id="12" name="Content Placeholder 11"/>
          <p:cNvSpPr>
            <a:spLocks noGrp="1"/>
          </p:cNvSpPr>
          <p:nvPr>
            <p:ph sz="quarter" idx="1"/>
          </p:nvPr>
        </p:nvSpPr>
        <p:spPr>
          <a:xfrm>
            <a:off x="612648" y="1600200"/>
            <a:ext cx="8153400" cy="3196952"/>
          </a:xfrm>
        </p:spPr>
        <p:txBody>
          <a:bodyPr>
            <a:normAutofit fontScale="77500" lnSpcReduction="20000"/>
          </a:bodyPr>
          <a:lstStyle/>
          <a:p>
            <a:r>
              <a:rPr lang="en-GB" sz="2800" dirty="0"/>
              <a:t>In a von Neumann machine, the same data bus is used to transfer both data and instructions.  Similarly, a single address bus is used to transfer the addresses of the data and instructions.  The same word length is used for all memory, whether it holds data or instructions.</a:t>
            </a:r>
          </a:p>
          <a:p>
            <a:pPr marL="0" indent="0">
              <a:buNone/>
            </a:pPr>
            <a:endParaRPr lang="en-GB" dirty="0"/>
          </a:p>
          <a:p>
            <a:r>
              <a:rPr lang="en-GB" i="1" dirty="0">
                <a:solidFill>
                  <a:srgbClr val="EA157A"/>
                </a:solidFill>
              </a:rPr>
              <a:t>a </a:t>
            </a:r>
            <a:r>
              <a:rPr lang="en-GB" b="1" i="1" dirty="0">
                <a:solidFill>
                  <a:srgbClr val="EA157A"/>
                </a:solidFill>
              </a:rPr>
              <a:t>word</a:t>
            </a:r>
            <a:r>
              <a:rPr lang="en-GB" i="1" dirty="0">
                <a:solidFill>
                  <a:srgbClr val="EA157A"/>
                </a:solidFill>
              </a:rPr>
              <a:t> is the unit that a machine uses when working with </a:t>
            </a:r>
            <a:r>
              <a:rPr lang="en-GB" b="1" i="1" dirty="0">
                <a:solidFill>
                  <a:srgbClr val="EA157A"/>
                </a:solidFill>
              </a:rPr>
              <a:t>memory</a:t>
            </a:r>
            <a:r>
              <a:rPr lang="en-GB" i="1" dirty="0">
                <a:solidFill>
                  <a:srgbClr val="EA157A"/>
                </a:solidFill>
              </a:rPr>
              <a:t>. For example, on a 32 bit machine, the </a:t>
            </a:r>
            <a:r>
              <a:rPr lang="en-GB" b="1" i="1" dirty="0">
                <a:solidFill>
                  <a:srgbClr val="EA157A"/>
                </a:solidFill>
              </a:rPr>
              <a:t>word</a:t>
            </a:r>
            <a:r>
              <a:rPr lang="en-GB" i="1" dirty="0">
                <a:solidFill>
                  <a:srgbClr val="EA157A"/>
                </a:solidFill>
              </a:rPr>
              <a:t> is 32 bits long and on a 64 bit is 64 bits long. The </a:t>
            </a:r>
            <a:r>
              <a:rPr lang="en-GB" b="1" i="1" dirty="0">
                <a:solidFill>
                  <a:srgbClr val="EA157A"/>
                </a:solidFill>
              </a:rPr>
              <a:t>word size </a:t>
            </a:r>
            <a:r>
              <a:rPr lang="en-GB" i="1" dirty="0">
                <a:solidFill>
                  <a:srgbClr val="EA157A"/>
                </a:solidFill>
              </a:rPr>
              <a:t>determines the address space.</a:t>
            </a:r>
            <a:endParaRPr lang="en-GB" i="1" dirty="0">
              <a:solidFill>
                <a:srgbClr val="EA157A"/>
              </a:solidFill>
            </a:endParaRPr>
          </a:p>
        </p:txBody>
      </p:sp>
    </p:spTree>
    <p:extLst>
      <p:ext uri="{BB962C8B-B14F-4D97-AF65-F5344CB8AC3E}">
        <p14:creationId xmlns:p14="http://schemas.microsoft.com/office/powerpoint/2010/main" val="142153778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Harvard Architecture</a:t>
            </a:r>
          </a:p>
        </p:txBody>
      </p:sp>
      <p:sp>
        <p:nvSpPr>
          <p:cNvPr id="3" name="Content Placeholder 2"/>
          <p:cNvSpPr>
            <a:spLocks noGrp="1"/>
          </p:cNvSpPr>
          <p:nvPr>
            <p:ph sz="quarter" idx="1"/>
          </p:nvPr>
        </p:nvSpPr>
        <p:spPr/>
        <p:txBody>
          <a:bodyPr>
            <a:normAutofit fontScale="85000" lnSpcReduction="20000"/>
          </a:bodyPr>
          <a:lstStyle/>
          <a:p>
            <a:r>
              <a:rPr lang="en-GB" dirty="0"/>
              <a:t>The Harvard Architecture is a computer architecture with physically separate memories for instructions and data.  Harvard architecture is used extensively with embedded Digital Signal Processing (DSP) systems.  DSP applications include audio and speech signal processing, sonar and radar signal processing. </a:t>
            </a:r>
          </a:p>
          <a:p>
            <a:r>
              <a:rPr lang="en-GB" dirty="0"/>
              <a:t>The two different memories can have different characteristics, for example, in embedded systems instructions may be held in read-only memory while data memory requires read-write memory.</a:t>
            </a:r>
          </a:p>
          <a:p>
            <a:r>
              <a:rPr lang="en-GB" dirty="0"/>
              <a:t>In some systems, there is much more instruction memory than data memory so a larger word size is used for instructions</a:t>
            </a:r>
          </a:p>
          <a:p>
            <a:r>
              <a:rPr lang="en-GB" dirty="0"/>
              <a:t>The instruction address bus may be wider than the data bus</a:t>
            </a:r>
          </a:p>
          <a:p>
            <a:endParaRPr lang="en-GB" dirty="0"/>
          </a:p>
        </p:txBody>
      </p:sp>
    </p:spTree>
    <p:extLst>
      <p:ext uri="{BB962C8B-B14F-4D97-AF65-F5344CB8AC3E}">
        <p14:creationId xmlns:p14="http://schemas.microsoft.com/office/powerpoint/2010/main" val="130247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Harvard Architecture</a:t>
            </a:r>
          </a:p>
        </p:txBody>
      </p:sp>
      <p:sp>
        <p:nvSpPr>
          <p:cNvPr id="3" name="Content Placeholder 2"/>
          <p:cNvSpPr>
            <a:spLocks noGrp="1"/>
          </p:cNvSpPr>
          <p:nvPr>
            <p:ph sz="quarter" idx="1"/>
          </p:nvPr>
        </p:nvSpPr>
        <p:spPr>
          <a:xfrm>
            <a:off x="612648" y="1600200"/>
            <a:ext cx="8153400" cy="2044824"/>
          </a:xfrm>
        </p:spPr>
        <p:txBody>
          <a:bodyPr>
            <a:normAutofit fontScale="77500" lnSpcReduction="20000"/>
          </a:bodyPr>
          <a:lstStyle/>
          <a:p>
            <a:r>
              <a:rPr lang="en-GB" dirty="0"/>
              <a:t>Embedded systems include special-purpose computers built into devices often operating in real time, such as those used in navigation systems, traffic lights, aircraft flight control systems and simulators.</a:t>
            </a:r>
          </a:p>
          <a:p>
            <a:r>
              <a:rPr lang="en-GB" dirty="0"/>
              <a:t>Harvard architecture can be faster than von Neumann architecture because data and instructions can be fetched in parallel instead of competing for the same bus.</a:t>
            </a:r>
          </a:p>
          <a:p>
            <a:pPr marL="0" indent="0">
              <a:buNone/>
            </a:pPr>
            <a:endParaRPr lang="en-GB" dirty="0"/>
          </a:p>
          <a:p>
            <a:endParaRPr lang="en-GB" dirty="0"/>
          </a:p>
        </p:txBody>
      </p:sp>
      <p:pic>
        <p:nvPicPr>
          <p:cNvPr id="3074"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3284984"/>
            <a:ext cx="5321346"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86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Comparison of von Neumann and Harvard Architecture </a:t>
            </a:r>
          </a:p>
        </p:txBody>
      </p:sp>
      <p:sp>
        <p:nvSpPr>
          <p:cNvPr id="3" name="Content Placeholder 2"/>
          <p:cNvSpPr>
            <a:spLocks noGrp="1"/>
          </p:cNvSpPr>
          <p:nvPr>
            <p:ph sz="quarter" idx="1"/>
          </p:nvPr>
        </p:nvSpPr>
        <p:spPr>
          <a:xfrm>
            <a:off x="612648" y="1600200"/>
            <a:ext cx="8153400" cy="2044824"/>
          </a:xfrm>
        </p:spPr>
        <p:txBody>
          <a:bodyPr>
            <a:normAutofit/>
          </a:bodyPr>
          <a:lstStyle/>
          <a:p>
            <a:pPr marL="0" indent="0">
              <a:buNone/>
            </a:pPr>
            <a:endParaRPr lang="en-GB" dirty="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177682982"/>
              </p:ext>
            </p:extLst>
          </p:nvPr>
        </p:nvGraphicFramePr>
        <p:xfrm>
          <a:off x="612648" y="1772816"/>
          <a:ext cx="7559752" cy="3476992"/>
        </p:xfrm>
        <a:graphic>
          <a:graphicData uri="http://schemas.openxmlformats.org/drawingml/2006/table">
            <a:tbl>
              <a:tblPr firstRow="1" bandRow="1">
                <a:tableStyleId>{5C22544A-7EE6-4342-B048-85BDC9FD1C3A}</a:tableStyleId>
              </a:tblPr>
              <a:tblGrid>
                <a:gridCol w="3779876">
                  <a:extLst>
                    <a:ext uri="{9D8B030D-6E8A-4147-A177-3AD203B41FA5}">
                      <a16:colId xmlns:a16="http://schemas.microsoft.com/office/drawing/2014/main" val="3025904828"/>
                    </a:ext>
                  </a:extLst>
                </a:gridCol>
                <a:gridCol w="3779876">
                  <a:extLst>
                    <a:ext uri="{9D8B030D-6E8A-4147-A177-3AD203B41FA5}">
                      <a16:colId xmlns:a16="http://schemas.microsoft.com/office/drawing/2014/main" val="3271105355"/>
                    </a:ext>
                  </a:extLst>
                </a:gridCol>
              </a:tblGrid>
              <a:tr h="504056">
                <a:tc>
                  <a:txBody>
                    <a:bodyPr/>
                    <a:lstStyle/>
                    <a:p>
                      <a:r>
                        <a:rPr lang="en-GB" dirty="0"/>
                        <a:t>Von Neumann Architecture</a:t>
                      </a:r>
                    </a:p>
                  </a:txBody>
                  <a:tcPr/>
                </a:tc>
                <a:tc>
                  <a:txBody>
                    <a:bodyPr/>
                    <a:lstStyle/>
                    <a:p>
                      <a:r>
                        <a:rPr lang="en-GB" dirty="0"/>
                        <a:t>Harvard Architecture</a:t>
                      </a:r>
                    </a:p>
                  </a:txBody>
                  <a:tcPr/>
                </a:tc>
                <a:extLst>
                  <a:ext uri="{0D108BD9-81ED-4DB2-BD59-A6C34878D82A}">
                    <a16:rowId xmlns:a16="http://schemas.microsoft.com/office/drawing/2014/main" val="1569870927"/>
                  </a:ext>
                </a:extLst>
              </a:tr>
              <a:tr h="504056">
                <a:tc>
                  <a:txBody>
                    <a:bodyPr/>
                    <a:lstStyle/>
                    <a:p>
                      <a:r>
                        <a:rPr lang="en-GB" dirty="0"/>
                        <a:t>Used in conventional processors in PCs, servers and embedded systems with only control functions</a:t>
                      </a:r>
                    </a:p>
                  </a:txBody>
                  <a:tcPr/>
                </a:tc>
                <a:tc>
                  <a:txBody>
                    <a:bodyPr/>
                    <a:lstStyle/>
                    <a:p>
                      <a:r>
                        <a:rPr lang="en-GB" dirty="0"/>
                        <a:t>Used in digital signal processing and in embedded systems, mobile communication systems, audio, speech and image processing systems </a:t>
                      </a:r>
                    </a:p>
                  </a:txBody>
                  <a:tcPr/>
                </a:tc>
                <a:extLst>
                  <a:ext uri="{0D108BD9-81ED-4DB2-BD59-A6C34878D82A}">
                    <a16:rowId xmlns:a16="http://schemas.microsoft.com/office/drawing/2014/main" val="1713363763"/>
                  </a:ext>
                </a:extLst>
              </a:tr>
              <a:tr h="504056">
                <a:tc>
                  <a:txBody>
                    <a:bodyPr/>
                    <a:lstStyle/>
                    <a:p>
                      <a:r>
                        <a:rPr lang="en-GB" dirty="0"/>
                        <a:t>Data and programs share the same memory </a:t>
                      </a:r>
                    </a:p>
                  </a:txBody>
                  <a:tcPr/>
                </a:tc>
                <a:tc>
                  <a:txBody>
                    <a:bodyPr/>
                    <a:lstStyle/>
                    <a:p>
                      <a:r>
                        <a:rPr lang="en-GB" dirty="0"/>
                        <a:t>Instructions and data are held in separate memories </a:t>
                      </a:r>
                    </a:p>
                  </a:txBody>
                  <a:tcPr/>
                </a:tc>
                <a:extLst>
                  <a:ext uri="{0D108BD9-81ED-4DB2-BD59-A6C34878D82A}">
                    <a16:rowId xmlns:a16="http://schemas.microsoft.com/office/drawing/2014/main" val="3652922069"/>
                  </a:ext>
                </a:extLst>
              </a:tr>
              <a:tr h="504056">
                <a:tc>
                  <a:txBody>
                    <a:bodyPr/>
                    <a:lstStyle/>
                    <a:p>
                      <a:r>
                        <a:rPr lang="en-GB" dirty="0"/>
                        <a:t>One bus in used to transfer data and instructions </a:t>
                      </a:r>
                    </a:p>
                  </a:txBody>
                  <a:tcPr/>
                </a:tc>
                <a:tc>
                  <a:txBody>
                    <a:bodyPr/>
                    <a:lstStyle/>
                    <a:p>
                      <a:r>
                        <a:rPr lang="en-GB" dirty="0"/>
                        <a:t>Parallel data and instruction buses may be used </a:t>
                      </a:r>
                    </a:p>
                  </a:txBody>
                  <a:tcPr/>
                </a:tc>
                <a:extLst>
                  <a:ext uri="{0D108BD9-81ED-4DB2-BD59-A6C34878D82A}">
                    <a16:rowId xmlns:a16="http://schemas.microsoft.com/office/drawing/2014/main" val="3368338771"/>
                  </a:ext>
                </a:extLst>
              </a:tr>
              <a:tr h="504056">
                <a:tc>
                  <a:txBody>
                    <a:bodyPr/>
                    <a:lstStyle/>
                    <a:p>
                      <a:r>
                        <a:rPr lang="en-GB" dirty="0"/>
                        <a:t>Programs can be optimised in size</a:t>
                      </a:r>
                    </a:p>
                  </a:txBody>
                  <a:tcPr/>
                </a:tc>
                <a:tc>
                  <a:txBody>
                    <a:bodyPr/>
                    <a:lstStyle/>
                    <a:p>
                      <a:r>
                        <a:rPr lang="en-GB" dirty="0"/>
                        <a:t>Programs tend to be large </a:t>
                      </a:r>
                    </a:p>
                  </a:txBody>
                  <a:tcPr/>
                </a:tc>
                <a:extLst>
                  <a:ext uri="{0D108BD9-81ED-4DB2-BD59-A6C34878D82A}">
                    <a16:rowId xmlns:a16="http://schemas.microsoft.com/office/drawing/2014/main" val="3609104442"/>
                  </a:ext>
                </a:extLst>
              </a:tr>
            </a:tbl>
          </a:graphicData>
        </a:graphic>
      </p:graphicFrame>
    </p:spTree>
    <p:extLst>
      <p:ext uri="{BB962C8B-B14F-4D97-AF65-F5344CB8AC3E}">
        <p14:creationId xmlns:p14="http://schemas.microsoft.com/office/powerpoint/2010/main" val="142488679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12359</TotalTime>
  <Words>625</Words>
  <Application>Microsoft Office PowerPoint</Application>
  <PresentationFormat>On-screen Show (4:3)</PresentationFormat>
  <Paragraphs>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Tw Cen MT</vt:lpstr>
      <vt:lpstr>Wingdings</vt:lpstr>
      <vt:lpstr>Wingdings 2</vt:lpstr>
      <vt:lpstr>Median</vt:lpstr>
      <vt:lpstr>Von Neumann, Harvard and contemporary processor architecture.</vt:lpstr>
      <vt:lpstr>Processor Architecture</vt:lpstr>
      <vt:lpstr>Processor Architecture</vt:lpstr>
      <vt:lpstr>Processor Architecture</vt:lpstr>
      <vt:lpstr>The von Neumann Machine</vt:lpstr>
      <vt:lpstr>The von Neumann Machine</vt:lpstr>
      <vt:lpstr>Harvard Architecture</vt:lpstr>
      <vt:lpstr>Harvard Architecture</vt:lpstr>
      <vt:lpstr>Comparison of von Neumann and Harvard Architecture </vt:lpstr>
      <vt:lpstr>Contemporary Processor Architecture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370</cp:revision>
  <dcterms:created xsi:type="dcterms:W3CDTF">2014-06-23T10:47:17Z</dcterms:created>
  <dcterms:modified xsi:type="dcterms:W3CDTF">2017-01-19T19:46:57Z</dcterms:modified>
</cp:coreProperties>
</file>