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1" r:id="rId4"/>
    <p:sldId id="264" r:id="rId5"/>
    <p:sldId id="265" r:id="rId6"/>
    <p:sldId id="266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20/08/2016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Year 13 </a:t>
            </a:r>
            <a:r>
              <a:rPr lang="en-GB" dirty="0">
                <a:solidFill>
                  <a:srgbClr val="C00000"/>
                </a:solidFill>
              </a:rPr>
              <a:t>Recap Lesson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12 – 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8" y="1559859"/>
            <a:ext cx="118219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How to use this resource</a:t>
            </a:r>
          </a:p>
          <a:p>
            <a:endParaRPr lang="en-GB" b="1" dirty="0"/>
          </a:p>
          <a:p>
            <a:pPr marL="342900" indent="-342900">
              <a:buAutoNum type="arabicPeriod"/>
            </a:pPr>
            <a:r>
              <a:rPr lang="en-GB" dirty="0"/>
              <a:t>This resource is designed to be delivered in a single lesson during the 2</a:t>
            </a:r>
            <a:r>
              <a:rPr lang="en-GB" baseline="30000" dirty="0"/>
              <a:t>nd</a:t>
            </a:r>
            <a:r>
              <a:rPr lang="en-GB" dirty="0"/>
              <a:t> year of the full two year A-Level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It acts as a revision / recap lesson on all the material delivered as part of the one year AS-Level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Remind students that all material covered in year one is re-examined at the end of the full two-year course.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For this resource should be covered first as a refresher and then the additional activities for the full A-Level can be delivered, thus allowing students to deepen and consolidate their understanding to include the extra knowledge required of the topic for the full two year course.</a:t>
            </a:r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9893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1.3.3a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12 – 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19129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For this task you will need the document documents: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Web Technologies Example.html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Web Technologies Example.css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Without loading these files into a web browser or web editor work out what these files are doing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Annotate the files to show you understand which sections are: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GB" dirty="0"/>
              <a:t>Basic HTML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GB" dirty="0"/>
              <a:t>CSS</a:t>
            </a:r>
          </a:p>
          <a:p>
            <a:pPr marL="1314450" lvl="2" indent="-400050">
              <a:buFont typeface="+mj-lt"/>
              <a:buAutoNum type="romanLcPeriod"/>
            </a:pPr>
            <a:r>
              <a:rPr lang="en-GB" dirty="0"/>
              <a:t>Java Script</a:t>
            </a:r>
          </a:p>
          <a:p>
            <a:pPr marL="857250" lvl="1" indent="-400050">
              <a:buFont typeface="Arial" panose="020B0604020202020204" pitchFamily="34" charset="0"/>
              <a:buChar char="•"/>
            </a:pPr>
            <a:r>
              <a:rPr lang="en-GB" dirty="0"/>
              <a:t>Annotate the files to show your understanding of what the various commands and tags are doing.</a:t>
            </a:r>
          </a:p>
          <a:p>
            <a:pPr marL="857250" lvl="1" indent="-400050">
              <a:buFont typeface="Arial" panose="020B0604020202020204" pitchFamily="34" charset="0"/>
              <a:buChar char="•"/>
            </a:pPr>
            <a:endParaRPr lang="en-GB" dirty="0"/>
          </a:p>
          <a:p>
            <a:pPr marL="400050" indent="-400050">
              <a:buFont typeface="+mj-lt"/>
              <a:buAutoNum type="arabicPeriod"/>
            </a:pPr>
            <a:r>
              <a:rPr lang="en-GB" dirty="0"/>
              <a:t>If you are having trouble load the file Web Technologies.html into browser to help you.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1.3.3a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12 – 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67"/>
          <a:stretch/>
        </p:blipFill>
        <p:spPr>
          <a:xfrm>
            <a:off x="0" y="1345742"/>
            <a:ext cx="11544300" cy="55080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98539" y="4883470"/>
            <a:ext cx="2409372" cy="166914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6998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1.3.3a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12 – 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33" b="158"/>
          <a:stretch/>
        </p:blipFill>
        <p:spPr>
          <a:xfrm>
            <a:off x="0" y="1352550"/>
            <a:ext cx="11544300" cy="550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507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HTML, CSS and JavaScript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12 – 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67"/>
          <a:stretch/>
        </p:blipFill>
        <p:spPr>
          <a:xfrm>
            <a:off x="1784" y="1349973"/>
            <a:ext cx="11544300" cy="55080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50090" y="4241413"/>
            <a:ext cx="3444593" cy="23863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10057211" y="1401719"/>
            <a:ext cx="2068114" cy="17943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>
                <a:solidFill>
                  <a:schemeClr val="tx1"/>
                </a:solidFill>
              </a:rPr>
              <a:t>BASIC HTML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057211" y="1609725"/>
            <a:ext cx="2068114" cy="179431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>
                <a:solidFill>
                  <a:schemeClr val="tx1"/>
                </a:solidFill>
              </a:rPr>
              <a:t>CSS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7211" y="1819899"/>
            <a:ext cx="2068114" cy="179431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>
                <a:solidFill>
                  <a:schemeClr val="tx1"/>
                </a:solidFill>
              </a:rPr>
              <a:t>JAVA SCRIPT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65508" y="1386673"/>
            <a:ext cx="6944914" cy="2732132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65510" y="4316369"/>
            <a:ext cx="2763439" cy="78903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5510" y="5294950"/>
            <a:ext cx="2763439" cy="1819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5510" y="5693456"/>
            <a:ext cx="2763439" cy="1819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5509" y="6090143"/>
            <a:ext cx="4611291" cy="586882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65508" y="5101602"/>
            <a:ext cx="5792391" cy="193348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737995" y="4306844"/>
            <a:ext cx="3156687" cy="2151106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10422" y="1381138"/>
            <a:ext cx="22675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The java script function which is called from line 52 and then outputs to the id tag on line 53 when button at the bottom of the page is clicked.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20839" y="4294983"/>
            <a:ext cx="2267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Opening encasing HTML tag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01488" y="4462805"/>
            <a:ext cx="2267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Opening head tag for meta data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01488" y="4842485"/>
            <a:ext cx="28468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Places a title into the web browser window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15445" y="5059776"/>
            <a:ext cx="2434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Pulls in the </a:t>
            </a:r>
            <a:r>
              <a:rPr lang="en-GB" sz="1200" i="1" dirty="0" err="1">
                <a:solidFill>
                  <a:srgbClr val="C00000"/>
                </a:solidFill>
              </a:rPr>
              <a:t>css</a:t>
            </a:r>
            <a:r>
              <a:rPr lang="en-GB" sz="1200" i="1" dirty="0">
                <a:solidFill>
                  <a:srgbClr val="C00000"/>
                </a:solidFill>
              </a:rPr>
              <a:t> style sheet document</a:t>
            </a:r>
            <a:endParaRPr lang="en-GB" sz="1600" i="1" dirty="0">
              <a:solidFill>
                <a:srgbClr val="C0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6057899" y="4224545"/>
            <a:ext cx="2331497" cy="884720"/>
          </a:xfrm>
          <a:prstGeom prst="line">
            <a:avLst/>
          </a:prstGeom>
          <a:ln w="28575">
            <a:solidFill>
              <a:srgbClr val="00B050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961675" y="5633534"/>
            <a:ext cx="3315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Opening body tag for main content of web page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25705" y="6050236"/>
            <a:ext cx="3315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Basic H1 tag with local attributes set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25705" y="6238323"/>
            <a:ext cx="3315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Basic H2 tag with local attributes set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25704" y="6416885"/>
            <a:ext cx="36243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Basic H3 tag with properties coming from .</a:t>
            </a:r>
            <a:r>
              <a:rPr lang="en-GB" sz="1200" i="1" dirty="0" err="1">
                <a:solidFill>
                  <a:srgbClr val="C00000"/>
                </a:solidFill>
              </a:rPr>
              <a:t>css</a:t>
            </a:r>
            <a:r>
              <a:rPr lang="en-GB" sz="1200" i="1" dirty="0">
                <a:solidFill>
                  <a:srgbClr val="C00000"/>
                </a:solidFill>
              </a:rPr>
              <a:t> sheet</a:t>
            </a:r>
            <a:endParaRPr lang="en-GB" sz="1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637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HTML, CSS and JavaScript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12 – 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33" b="158"/>
          <a:stretch/>
        </p:blipFill>
        <p:spPr>
          <a:xfrm>
            <a:off x="0" y="1352550"/>
            <a:ext cx="11544300" cy="550545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0057211" y="1401719"/>
            <a:ext cx="2068114" cy="17943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>
                <a:solidFill>
                  <a:schemeClr val="tx1"/>
                </a:solidFill>
              </a:rPr>
              <a:t>BASIC HTML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7211" y="1609725"/>
            <a:ext cx="2068114" cy="179431"/>
          </a:xfrm>
          <a:prstGeom prst="rect">
            <a:avLst/>
          </a:prstGeom>
          <a:solidFill>
            <a:srgbClr val="00B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>
                <a:solidFill>
                  <a:schemeClr val="tx1"/>
                </a:solidFill>
              </a:rPr>
              <a:t>CSS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57211" y="1819899"/>
            <a:ext cx="2068114" cy="179431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>
                <a:solidFill>
                  <a:schemeClr val="tx1"/>
                </a:solidFill>
              </a:rPr>
              <a:t>JAVA SCRIPT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5035" y="1354094"/>
            <a:ext cx="9088039" cy="970006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5035" y="2525669"/>
            <a:ext cx="11269265" cy="970006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5035" y="3697244"/>
            <a:ext cx="11269265" cy="970006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5035" y="5834834"/>
            <a:ext cx="7525940" cy="394516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5036" y="4849769"/>
            <a:ext cx="5582840" cy="76998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5035" y="6415859"/>
            <a:ext cx="744140" cy="38499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95525" y="1314622"/>
            <a:ext cx="25425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Image tag with locally set attributes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3873" y="1684855"/>
            <a:ext cx="25425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Opening paragraph tag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7580" y="2075777"/>
            <a:ext cx="25425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Closing paragraph tag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52803" y="2075776"/>
            <a:ext cx="5315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A hyperlink tag which causes the text above to link out to an external website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4078" y="2466698"/>
            <a:ext cx="5315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An unordered list (bullet points)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7580" y="3634282"/>
            <a:ext cx="5315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An ordered list (numbered points)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19175" y="6568258"/>
            <a:ext cx="22675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Closing encasing HTML tag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19175" y="6382197"/>
            <a:ext cx="3315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Closing body tag for main content of web page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48351" y="4830056"/>
            <a:ext cx="3315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Opening HTML form tag assigned the id “form1”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857876" y="5342751"/>
            <a:ext cx="3315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Closing HTML form tag assigned the id “form1”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57876" y="5086403"/>
            <a:ext cx="5210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Generates a HTML form input text box, we assign it the internal name “email”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800375" y="5778538"/>
            <a:ext cx="4018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A button which calls the </a:t>
            </a:r>
            <a:r>
              <a:rPr lang="en-GB" sz="1200" i="1" dirty="0" err="1">
                <a:solidFill>
                  <a:srgbClr val="C00000"/>
                </a:solidFill>
              </a:rPr>
              <a:t>javaScript</a:t>
            </a:r>
            <a:r>
              <a:rPr lang="en-GB" sz="1200" i="1" dirty="0">
                <a:solidFill>
                  <a:srgbClr val="C00000"/>
                </a:solidFill>
              </a:rPr>
              <a:t> function “</a:t>
            </a:r>
            <a:r>
              <a:rPr lang="en-GB" sz="1200" i="1" dirty="0" err="1">
                <a:solidFill>
                  <a:srgbClr val="C00000"/>
                </a:solidFill>
              </a:rPr>
              <a:t>myFuction</a:t>
            </a:r>
            <a:r>
              <a:rPr lang="en-GB" sz="1200" i="1" dirty="0">
                <a:solidFill>
                  <a:srgbClr val="C00000"/>
                </a:solidFill>
              </a:rPr>
              <a:t>()”</a:t>
            </a:r>
            <a:endParaRPr lang="en-GB" sz="1600" i="1" dirty="0">
              <a:solidFill>
                <a:srgbClr val="C0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791450" y="5963888"/>
            <a:ext cx="4400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>
                <a:solidFill>
                  <a:srgbClr val="C00000"/>
                </a:solidFill>
              </a:rPr>
              <a:t>A standard HTML paragraph tag with the id “</a:t>
            </a:r>
            <a:r>
              <a:rPr lang="en-GB" sz="1200" i="1" dirty="0" err="1">
                <a:solidFill>
                  <a:srgbClr val="C00000"/>
                </a:solidFill>
              </a:rPr>
              <a:t>output_here</a:t>
            </a:r>
            <a:r>
              <a:rPr lang="en-GB" sz="1200" i="1" dirty="0">
                <a:solidFill>
                  <a:srgbClr val="C00000"/>
                </a:solidFill>
              </a:rPr>
              <a:t>” set.  This is used as a reference or variable of sorts so that the </a:t>
            </a:r>
            <a:r>
              <a:rPr lang="en-GB" sz="1200" i="1" dirty="0" err="1">
                <a:solidFill>
                  <a:srgbClr val="C00000"/>
                </a:solidFill>
              </a:rPr>
              <a:t>myFunction</a:t>
            </a:r>
            <a:r>
              <a:rPr lang="en-GB" sz="1200" i="1" dirty="0">
                <a:solidFill>
                  <a:srgbClr val="C00000"/>
                </a:solidFill>
              </a:rPr>
              <a:t>() script has a location to output to on the webpage</a:t>
            </a:r>
            <a:endParaRPr lang="en-GB" sz="1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465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 Spec Point: 1.3.3b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12 – 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9"/>
            <a:ext cx="11989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Imagine that each coloured block takes up 1-byte of storage.  Use lossless compression to show a representation of how this could be compressed.  State the amount of compression achieved.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1442364" y="248772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985289" y="248772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528214" y="248772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071139" y="248772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612489" y="248772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155414" y="248772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698339" y="248772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5241264" y="248772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784189" y="248772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6327114" y="248772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870039" y="248772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7412964" y="248772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954314" y="248772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497239" y="2487722"/>
            <a:ext cx="542925" cy="2667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9040164" y="248772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9583089" y="248772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1442364" y="275442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1985289" y="275442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528214" y="275442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071139" y="275442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3612489" y="2754422"/>
            <a:ext cx="542925" cy="2667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4155414" y="275442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4698339" y="275442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5241264" y="275442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5784189" y="275442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6327114" y="275442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6870039" y="275442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7412964" y="275442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7954314" y="275442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8497239" y="275442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9040164" y="275442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9583089" y="275442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269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Lossy vs lossless compression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SLR 12 – Web technologies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77" y="1559859"/>
            <a:ext cx="11989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Imagine that each coloured block takes up 1-byte of storage.  Use lossless compression to show a representation of how this could be compressed.  State the amount of compression achieved.</a:t>
            </a:r>
          </a:p>
        </p:txBody>
      </p:sp>
      <p:sp>
        <p:nvSpPr>
          <p:cNvPr id="6" name="Rectangle 5"/>
          <p:cNvSpPr/>
          <p:nvPr/>
        </p:nvSpPr>
        <p:spPr>
          <a:xfrm>
            <a:off x="1038710" y="2777591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581635" y="2777591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124560" y="2777591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667485" y="2777591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208835" y="2777591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751760" y="2777591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294685" y="2777591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837610" y="2777591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380535" y="2777591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923460" y="2777591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466385" y="2777591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7009310" y="2777591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550660" y="2777591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093585" y="2777591"/>
            <a:ext cx="542925" cy="2667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8636510" y="2777591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9179435" y="2777591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038710" y="3044291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1581635" y="3044291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2124560" y="3044291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667485" y="3044291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3208835" y="3044291"/>
            <a:ext cx="542925" cy="2667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751760" y="3044291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4294685" y="3044291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4837610" y="3044291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380535" y="3044291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923460" y="3044291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6466385" y="3044291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009310" y="3044291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7550660" y="3044291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8093585" y="3044291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8636510" y="3044291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9179435" y="3044291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9780941" y="2859625"/>
            <a:ext cx="168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32-bytes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038710" y="368787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581635" y="368787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2122985" y="3687872"/>
            <a:ext cx="1087425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208835" y="368787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3751760" y="368787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4294685" y="368787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837610" y="368787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380535" y="3687872"/>
            <a:ext cx="1627200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009310" y="368787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7550660" y="368787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8093585" y="3687872"/>
            <a:ext cx="542925" cy="2667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8636510" y="368787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9179435" y="368787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1038710" y="395457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1581635" y="3954572"/>
            <a:ext cx="542925" cy="266700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124560" y="395457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2667485" y="395457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3208835" y="3954572"/>
            <a:ext cx="542925" cy="2667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3751760" y="395457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4294685" y="3954572"/>
            <a:ext cx="2170125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466385" y="395457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8093585" y="3954572"/>
            <a:ext cx="542925" cy="266700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8636510" y="3954572"/>
            <a:ext cx="542925" cy="266700"/>
          </a:xfrm>
          <a:prstGeom prst="rect">
            <a:avLst/>
          </a:prstGeom>
          <a:solidFill>
            <a:srgbClr val="C0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9179435" y="3954572"/>
            <a:ext cx="542925" cy="2667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7004585" y="3954572"/>
            <a:ext cx="1087425" cy="2667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038709" y="4303306"/>
            <a:ext cx="3961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Consecutive coloured blocks identified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9780941" y="3718590"/>
            <a:ext cx="168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25-bytes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038709" y="4731398"/>
            <a:ext cx="3961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Compressed by 21.875%</a:t>
            </a:r>
          </a:p>
        </p:txBody>
      </p:sp>
    </p:spTree>
    <p:extLst>
      <p:ext uri="{BB962C8B-B14F-4D97-AF65-F5344CB8AC3E}">
        <p14:creationId xmlns:p14="http://schemas.microsoft.com/office/powerpoint/2010/main" val="110663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595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48</cp:revision>
  <dcterms:created xsi:type="dcterms:W3CDTF">2014-10-30T19:23:19Z</dcterms:created>
  <dcterms:modified xsi:type="dcterms:W3CDTF">2016-08-20T12:14:39Z</dcterms:modified>
</cp:coreProperties>
</file>