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2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6" r:id="rId19"/>
    <p:sldId id="385" r:id="rId20"/>
    <p:sldId id="387" r:id="rId21"/>
    <p:sldId id="388" r:id="rId22"/>
    <p:sldId id="389" r:id="rId23"/>
    <p:sldId id="3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2153" autoAdjust="0"/>
  </p:normalViewPr>
  <p:slideViewPr>
    <p:cSldViewPr>
      <p:cViewPr varScale="1">
        <p:scale>
          <a:sx n="67" d="100"/>
          <a:sy n="67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8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1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09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8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3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863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05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3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928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119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826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69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58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94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2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6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12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Simplify Boolean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Structures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de </a:t>
            </a:r>
            <a:r>
              <a:rPr lang="en-GB" b="1" dirty="0"/>
              <a:t>M</a:t>
            </a:r>
            <a:r>
              <a:rPr lang="en-GB" b="1" dirty="0" smtClean="0"/>
              <a:t>organ’s laws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To Implement each of de Morgan's laws, </a:t>
            </a:r>
            <a:r>
              <a:rPr lang="en-GB" dirty="0" err="1"/>
              <a:t>foliow</a:t>
            </a:r>
            <a:r>
              <a:rPr lang="en-GB" dirty="0"/>
              <a:t> the three steps:</a:t>
            </a:r>
          </a:p>
          <a:p>
            <a:r>
              <a:rPr lang="en-GB" dirty="0"/>
              <a:t>Complement both terms in the expression, e.g. A, B</a:t>
            </a:r>
          </a:p>
          <a:p>
            <a:r>
              <a:rPr lang="en-GB" dirty="0"/>
              <a:t>Change AND to OR and OR to AND</a:t>
            </a:r>
          </a:p>
          <a:p>
            <a:r>
              <a:rPr lang="en-GB" dirty="0"/>
              <a:t>Invert the result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2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Rules of Boolean algebra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680520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dirty="0" smtClean="0"/>
              <a:t>addition to </a:t>
            </a:r>
            <a:r>
              <a:rPr lang="en-GB" dirty="0"/>
              <a:t>de Morgan 's laws, there are several identities or "rules" which will help you to </a:t>
            </a:r>
            <a:r>
              <a:rPr lang="en-GB" dirty="0" smtClean="0"/>
              <a:t>simplify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Boolean expressions. The most useful are listed </a:t>
            </a:r>
            <a:r>
              <a:rPr lang="en-GB" dirty="0" smtClean="0"/>
              <a:t>to the right.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897" t="45319" r="33588" b="19083"/>
          <a:stretch/>
        </p:blipFill>
        <p:spPr>
          <a:xfrm>
            <a:off x="5508104" y="1600200"/>
            <a:ext cx="2656633" cy="50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8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Rules of Boolean algebra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In </a:t>
            </a:r>
            <a:r>
              <a:rPr lang="en-GB" sz="2000" dirty="0" smtClean="0"/>
              <a:t>addition to </a:t>
            </a:r>
            <a:r>
              <a:rPr lang="en-GB" sz="2000" dirty="0"/>
              <a:t>de Morgan 's laws, there are several identities or "rules" which will help you to </a:t>
            </a:r>
            <a:r>
              <a:rPr lang="en-GB" sz="2000" dirty="0" smtClean="0"/>
              <a:t>simplify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Boolean expressions. The most useful are listed </a:t>
            </a:r>
            <a:r>
              <a:rPr lang="en-GB" sz="2000" dirty="0" smtClean="0"/>
              <a:t>to the right.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62" t="32116" r="65687" b="36385"/>
          <a:stretch/>
        </p:blipFill>
        <p:spPr>
          <a:xfrm>
            <a:off x="1403648" y="2766012"/>
            <a:ext cx="5472608" cy="39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1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de Morgan's laws and the laws of Boolean algebra to simplify the following Boolean expression: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069" t="42766" r="55172" b="47984"/>
          <a:stretch/>
        </p:blipFill>
        <p:spPr>
          <a:xfrm>
            <a:off x="0" y="3161928"/>
            <a:ext cx="8745042" cy="13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</a:t>
            </a:r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de Morgan's laws to simplify 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</a:t>
            </a:r>
            <a:r>
              <a:rPr lang="en-GB" dirty="0" smtClean="0"/>
              <a:t> B </a:t>
            </a:r>
            <a:r>
              <a:rPr lang="en-GB" dirty="0" smtClean="0">
                <a:sym typeface="Symbol" panose="05050102010706020507" pitchFamily="18" charset="2"/>
              </a:rPr>
              <a:t>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 </a:t>
            </a:r>
            <a:r>
              <a:rPr lang="en-GB" dirty="0" smtClean="0"/>
              <a:t>B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22" t="56719" r="55726" b="30484"/>
          <a:stretch/>
        </p:blipFill>
        <p:spPr>
          <a:xfrm>
            <a:off x="155575" y="2810724"/>
            <a:ext cx="8361716" cy="18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0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3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de Morgan's laws to simplify 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</a:t>
            </a:r>
            <a:r>
              <a:rPr lang="en-GB" dirty="0" smtClean="0"/>
              <a:t>B </a:t>
            </a:r>
            <a:r>
              <a:rPr lang="en-GB" dirty="0" smtClean="0">
                <a:sym typeface="Symbol" panose="05050102010706020507" pitchFamily="18" charset="2"/>
              </a:rPr>
              <a:t>(</a:t>
            </a:r>
            <a:r>
              <a:rPr lang="en-GB" dirty="0" smtClean="0"/>
              <a:t>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B)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24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3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de Morgan's laws to simplify 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</a:t>
            </a:r>
            <a:r>
              <a:rPr lang="en-GB" dirty="0" smtClean="0"/>
              <a:t>B </a:t>
            </a:r>
            <a:r>
              <a:rPr lang="en-GB" dirty="0" smtClean="0">
                <a:sym typeface="Symbol" panose="05050102010706020507" pitchFamily="18" charset="2"/>
              </a:rPr>
              <a:t>(</a:t>
            </a:r>
            <a:r>
              <a:rPr lang="en-GB" dirty="0" smtClean="0"/>
              <a:t>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B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(A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B)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=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(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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B) 	de Morgan’s </a:t>
            </a:r>
            <a:r>
              <a:rPr lang="en-GB" dirty="0" smtClean="0"/>
              <a:t>law</a:t>
            </a:r>
            <a:r>
              <a:rPr lang="en-GB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=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(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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B)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  	commutative </a:t>
            </a:r>
            <a:r>
              <a:rPr lang="en-GB" dirty="0" smtClean="0"/>
              <a:t>law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=       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             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       	absorption law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Therefore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(A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B) =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B       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04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</a:t>
            </a:r>
            <a:r>
              <a:rPr lang="en-GB" b="1" dirty="0"/>
              <a:t>3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68" t="51863" r="49638" b="28045"/>
          <a:stretch/>
        </p:blipFill>
        <p:spPr>
          <a:xfrm>
            <a:off x="307975" y="1988840"/>
            <a:ext cx="851666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6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4	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a truth table to show </a:t>
            </a:r>
            <a:r>
              <a:rPr lang="en-GB" dirty="0" smtClean="0"/>
              <a:t>that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(A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B) </a:t>
            </a:r>
            <a:r>
              <a:rPr lang="en-GB" dirty="0" smtClean="0">
                <a:sym typeface="Symbol" panose="05050102010706020507" pitchFamily="18" charset="2"/>
              </a:rPr>
              <a:t> </a:t>
            </a: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C) = 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B </a:t>
            </a:r>
            <a:r>
              <a:rPr lang="en-GB" dirty="0" smtClean="0">
                <a:sym typeface="Symbol" panose="05050102010706020507" pitchFamily="18" charset="2"/>
              </a:rPr>
              <a:t> </a:t>
            </a:r>
            <a:r>
              <a:rPr lang="en-GB" dirty="0" smtClean="0"/>
              <a:t>C</a:t>
            </a:r>
          </a:p>
          <a:p>
            <a:pPr marL="0" indent="0">
              <a:buNone/>
            </a:pPr>
            <a:r>
              <a:rPr lang="en-GB" dirty="0" smtClean="0"/>
              <a:t>       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0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4	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a truth table to show </a:t>
            </a:r>
            <a:r>
              <a:rPr lang="en-GB" dirty="0" smtClean="0"/>
              <a:t>that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(A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B) </a:t>
            </a:r>
            <a:r>
              <a:rPr lang="en-GB" dirty="0" smtClean="0">
                <a:sym typeface="Symbol" panose="05050102010706020507" pitchFamily="18" charset="2"/>
              </a:rPr>
              <a:t> </a:t>
            </a: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C) = 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B </a:t>
            </a:r>
            <a:r>
              <a:rPr lang="en-GB" dirty="0" smtClean="0">
                <a:sym typeface="Symbol" panose="05050102010706020507" pitchFamily="18" charset="2"/>
              </a:rPr>
              <a:t> </a:t>
            </a:r>
            <a:r>
              <a:rPr lang="en-GB" dirty="0" smtClean="0"/>
              <a:t>C</a:t>
            </a:r>
          </a:p>
          <a:p>
            <a:pPr marL="0" indent="0">
              <a:buNone/>
            </a:pPr>
            <a:r>
              <a:rPr lang="en-GB" dirty="0" smtClean="0"/>
              <a:t>       </a:t>
            </a: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297745"/>
              </p:ext>
            </p:extLst>
          </p:nvPr>
        </p:nvGraphicFramePr>
        <p:xfrm>
          <a:off x="755576" y="2891624"/>
          <a:ext cx="7632847" cy="334568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96883">
                  <a:extLst>
                    <a:ext uri="{9D8B030D-6E8A-4147-A177-3AD203B41FA5}">
                      <a16:colId xmlns:a16="http://schemas.microsoft.com/office/drawing/2014/main" val="2726226965"/>
                    </a:ext>
                  </a:extLst>
                </a:gridCol>
                <a:gridCol w="496883">
                  <a:extLst>
                    <a:ext uri="{9D8B030D-6E8A-4147-A177-3AD203B41FA5}">
                      <a16:colId xmlns:a16="http://schemas.microsoft.com/office/drawing/2014/main" val="1428549275"/>
                    </a:ext>
                  </a:extLst>
                </a:gridCol>
                <a:gridCol w="496883">
                  <a:extLst>
                    <a:ext uri="{9D8B030D-6E8A-4147-A177-3AD203B41FA5}">
                      <a16:colId xmlns:a16="http://schemas.microsoft.com/office/drawing/2014/main" val="3676433388"/>
                    </a:ext>
                  </a:extLst>
                </a:gridCol>
                <a:gridCol w="904967">
                  <a:extLst>
                    <a:ext uri="{9D8B030D-6E8A-4147-A177-3AD203B41FA5}">
                      <a16:colId xmlns:a16="http://schemas.microsoft.com/office/drawing/2014/main" val="1612324959"/>
                    </a:ext>
                  </a:extLst>
                </a:gridCol>
                <a:gridCol w="904967">
                  <a:extLst>
                    <a:ext uri="{9D8B030D-6E8A-4147-A177-3AD203B41FA5}">
                      <a16:colId xmlns:a16="http://schemas.microsoft.com/office/drawing/2014/main" val="2687789574"/>
                    </a:ext>
                  </a:extLst>
                </a:gridCol>
                <a:gridCol w="796211">
                  <a:extLst>
                    <a:ext uri="{9D8B030D-6E8A-4147-A177-3AD203B41FA5}">
                      <a16:colId xmlns:a16="http://schemas.microsoft.com/office/drawing/2014/main" val="3958083987"/>
                    </a:ext>
                  </a:extLst>
                </a:gridCol>
                <a:gridCol w="2121233">
                  <a:extLst>
                    <a:ext uri="{9D8B030D-6E8A-4147-A177-3AD203B41FA5}">
                      <a16:colId xmlns:a16="http://schemas.microsoft.com/office/drawing/2014/main" val="2207226930"/>
                    </a:ext>
                  </a:extLst>
                </a:gridCol>
                <a:gridCol w="1414820">
                  <a:extLst>
                    <a:ext uri="{9D8B030D-6E8A-4147-A177-3AD203B41FA5}">
                      <a16:colId xmlns:a16="http://schemas.microsoft.com/office/drawing/2014/main" val="656412524"/>
                    </a:ext>
                  </a:extLst>
                </a:gridCol>
              </a:tblGrid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A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B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C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A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600" b="1">
                          <a:effectLst/>
                        </a:rPr>
                        <a:t> B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A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600" b="1">
                          <a:effectLst/>
                        </a:rPr>
                        <a:t> C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B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1600" b="1">
                          <a:effectLst/>
                        </a:rPr>
                        <a:t> C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(A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600" b="1">
                          <a:effectLst/>
                        </a:rPr>
                        <a:t> B)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1600" b="1">
                          <a:effectLst/>
                        </a:rPr>
                        <a:t> (A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600" b="1">
                          <a:effectLst/>
                        </a:rPr>
                        <a:t> C)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A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600" b="1">
                          <a:effectLst/>
                        </a:rPr>
                        <a:t> B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1600" b="1">
                          <a:effectLst/>
                        </a:rPr>
                        <a:t> C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4594802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3922115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0564843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424491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694229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313245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498085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616779"/>
                  </a:ext>
                </a:extLst>
              </a:tr>
              <a:tr h="37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27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1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de Morgan's laws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Augustus de Morgan (1806-1871) was a Cambridge Mathematics professor who formulated </a:t>
            </a:r>
            <a:r>
              <a:rPr lang="en-GB" sz="2000" dirty="0" smtClean="0"/>
              <a:t>two theorems </a:t>
            </a:r>
            <a:r>
              <a:rPr lang="en-GB" sz="2000" dirty="0"/>
              <a:t>or laws relating to logic. These laws can be used to manipulate and simplify </a:t>
            </a:r>
            <a:r>
              <a:rPr lang="en-GB" sz="2000" dirty="0" smtClean="0"/>
              <a:t>Boolean expressions</a:t>
            </a:r>
            <a:r>
              <a:rPr lang="en-GB" sz="2000" dirty="0"/>
              <a:t>. Although his theoretical work had little practical application in his lifetime, it became </a:t>
            </a:r>
            <a:r>
              <a:rPr lang="en-GB" sz="2000" dirty="0" smtClean="0"/>
              <a:t>of major </a:t>
            </a:r>
            <a:r>
              <a:rPr lang="en-GB" sz="2000" dirty="0"/>
              <a:t>significance in the next century in the field of digital electronics, in which TRUE and FALSE can </a:t>
            </a:r>
            <a:r>
              <a:rPr lang="en-GB" sz="2000" dirty="0" smtClean="0"/>
              <a:t>be replaced </a:t>
            </a:r>
            <a:r>
              <a:rPr lang="en-GB" sz="2000" dirty="0"/>
              <a:t>by ON and OFF or the binary numbers 0 and 1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Using de Morgan's laws, any Boolean function can be converted to one which uses only NAND </a:t>
            </a:r>
            <a:r>
              <a:rPr lang="en-GB" sz="2000" dirty="0" smtClean="0"/>
              <a:t>functions or </a:t>
            </a:r>
            <a:r>
              <a:rPr lang="en-GB" sz="2000" dirty="0"/>
              <a:t>only NOR functions, and these can be further converted to an expression using all NAND functions </a:t>
            </a:r>
            <a:r>
              <a:rPr lang="en-GB" sz="2000" dirty="0" smtClean="0"/>
              <a:t>or all </a:t>
            </a:r>
            <a:r>
              <a:rPr lang="en-GB" sz="2000" dirty="0"/>
              <a:t>NOR functions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Thus</a:t>
            </a:r>
            <a:r>
              <a:rPr lang="en-GB" sz="2000" dirty="0"/>
              <a:t>, any integrated circuit can be built from just one type of logic gate. This is an advantage </a:t>
            </a:r>
            <a:r>
              <a:rPr lang="en-GB" sz="2000" dirty="0" smtClean="0"/>
              <a:t>in manufacturing </a:t>
            </a:r>
            <a:r>
              <a:rPr lang="en-GB" sz="2000" dirty="0"/>
              <a:t>where costs can be kept down by using only one type of gate.</a:t>
            </a: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</a:t>
            </a:r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7975" y="1772816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00" dirty="0"/>
              <a:t>A single output Q is produced </a:t>
            </a:r>
            <a:r>
              <a:rPr lang="en-GB" sz="2900" dirty="0" smtClean="0"/>
              <a:t>from three inputs X,Y and Z. </a:t>
            </a:r>
            <a:r>
              <a:rPr lang="en-GB" sz="2900" dirty="0"/>
              <a:t>Q is </a:t>
            </a:r>
            <a:r>
              <a:rPr lang="en-GB" sz="2900" dirty="0" smtClean="0"/>
              <a:t>1only if </a:t>
            </a:r>
            <a:r>
              <a:rPr lang="en-GB" sz="2900" dirty="0"/>
              <a:t>X </a:t>
            </a:r>
            <a:r>
              <a:rPr lang="en-GB" sz="2900" dirty="0" smtClean="0"/>
              <a:t>and </a:t>
            </a:r>
            <a:r>
              <a:rPr lang="en-GB" sz="2900" dirty="0"/>
              <a:t>Y are 1, or Z is </a:t>
            </a:r>
            <a:r>
              <a:rPr lang="en-GB" sz="2900" dirty="0" smtClean="0"/>
              <a:t>1 and Y is 0.</a:t>
            </a:r>
            <a:endParaRPr lang="en-GB" sz="2900" dirty="0"/>
          </a:p>
          <a:p>
            <a:r>
              <a:rPr lang="en-GB" sz="2900" dirty="0"/>
              <a:t>Write the Boolean expression to represent this </a:t>
            </a:r>
            <a:r>
              <a:rPr lang="en-GB" sz="2900" dirty="0" smtClean="0"/>
              <a:t>circuit</a:t>
            </a:r>
            <a:r>
              <a:rPr lang="en-GB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56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</a:t>
            </a:r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7975" y="177281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single output Q is produced </a:t>
            </a:r>
            <a:r>
              <a:rPr lang="en-GB" sz="2800" dirty="0" smtClean="0"/>
              <a:t>from three inputs X,Y and Z. </a:t>
            </a:r>
            <a:r>
              <a:rPr lang="en-GB" sz="2800" dirty="0"/>
              <a:t>Q is </a:t>
            </a:r>
            <a:r>
              <a:rPr lang="en-GB" sz="2800" dirty="0" smtClean="0"/>
              <a:t>1only if </a:t>
            </a:r>
            <a:r>
              <a:rPr lang="en-GB" sz="2800" dirty="0"/>
              <a:t>X </a:t>
            </a:r>
            <a:r>
              <a:rPr lang="en-GB" sz="2800" dirty="0" smtClean="0"/>
              <a:t>and </a:t>
            </a:r>
            <a:r>
              <a:rPr lang="en-GB" sz="2800" dirty="0"/>
              <a:t>Y are 1, or Z is </a:t>
            </a:r>
            <a:r>
              <a:rPr lang="en-GB" sz="2800" dirty="0" smtClean="0"/>
              <a:t>1 and Y is 0.</a:t>
            </a:r>
            <a:endParaRPr lang="en-GB" sz="2800" dirty="0"/>
          </a:p>
          <a:p>
            <a:r>
              <a:rPr lang="en-GB" sz="2800" dirty="0"/>
              <a:t>Write the Boolean expression to represent this </a:t>
            </a:r>
            <a:r>
              <a:rPr lang="en-GB" sz="2800" dirty="0" smtClean="0"/>
              <a:t>circuit.</a:t>
            </a:r>
          </a:p>
          <a:p>
            <a:r>
              <a:rPr lang="en-GB" sz="2400" dirty="0"/>
              <a:t>Answer: </a:t>
            </a:r>
            <a:r>
              <a:rPr lang="en-GB" sz="2400" dirty="0" smtClean="0"/>
              <a:t>	There </a:t>
            </a:r>
            <a:r>
              <a:rPr lang="en-GB" sz="2400" dirty="0"/>
              <a:t>are two separate logic gates involved here: </a:t>
            </a:r>
            <a:r>
              <a:rPr lang="en-GB" sz="2400" dirty="0" smtClean="0"/>
              <a:t>		X  </a:t>
            </a:r>
            <a:r>
              <a:rPr lang="en-GB" sz="2400" dirty="0" smtClean="0">
                <a:sym typeface="Symbol" panose="05050102010706020507" pitchFamily="18" charset="2"/>
              </a:rPr>
              <a:t> </a:t>
            </a:r>
            <a:r>
              <a:rPr lang="en-GB" sz="2400" dirty="0" smtClean="0"/>
              <a:t>Y</a:t>
            </a:r>
            <a:r>
              <a:rPr lang="en-GB" sz="2400" dirty="0"/>
              <a:t>, Z </a:t>
            </a:r>
            <a:r>
              <a:rPr lang="en-GB" sz="2400" dirty="0" smtClean="0">
                <a:sym typeface="Symbol" panose="05050102010706020507" pitchFamily="18" charset="2"/>
              </a:rPr>
              <a:t>  </a:t>
            </a:r>
            <a:r>
              <a:rPr lang="en-GB" sz="2400" dirty="0">
                <a:sym typeface="Symbol" panose="05050102010706020507" pitchFamily="18" charset="2"/>
              </a:rPr>
              <a:t>Y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		The </a:t>
            </a:r>
            <a:r>
              <a:rPr lang="en-GB" sz="2400" dirty="0"/>
              <a:t>output from these two gates are input to an OR </a:t>
            </a:r>
            <a:r>
              <a:rPr lang="en-GB" sz="2400" dirty="0" smtClean="0"/>
              <a:t>		gate</a:t>
            </a:r>
            <a:r>
              <a:rPr lang="en-GB" sz="2400" dirty="0"/>
              <a:t>.</a:t>
            </a:r>
          </a:p>
          <a:p>
            <a:r>
              <a:rPr lang="en-GB" sz="2400" dirty="0" smtClean="0"/>
              <a:t>		</a:t>
            </a:r>
            <a:r>
              <a:rPr lang="pl-PL" sz="2400" dirty="0" smtClean="0"/>
              <a:t>Q </a:t>
            </a:r>
            <a:r>
              <a:rPr lang="pl-PL" sz="2400" dirty="0"/>
              <a:t>= (X </a:t>
            </a:r>
            <a:r>
              <a:rPr lang="pl-PL" sz="2400" dirty="0">
                <a:sym typeface="Symbol" panose="05050102010706020507" pitchFamily="18" charset="2"/>
              </a:rPr>
              <a:t></a:t>
            </a:r>
            <a:r>
              <a:rPr lang="pl-PL" sz="2400" dirty="0" smtClean="0"/>
              <a:t> Y</a:t>
            </a:r>
            <a:r>
              <a:rPr lang="en-GB" sz="2400" dirty="0" smtClean="0"/>
              <a:t>) </a:t>
            </a:r>
            <a:r>
              <a:rPr lang="pl-PL" sz="2400" dirty="0">
                <a:sym typeface="Symbol" panose="05050102010706020507" pitchFamily="18" charset="2"/>
              </a:rPr>
              <a:t></a:t>
            </a:r>
            <a:r>
              <a:rPr lang="pl-PL" sz="2400" dirty="0" smtClean="0"/>
              <a:t> </a:t>
            </a:r>
            <a:r>
              <a:rPr lang="pl-PL" sz="2400" dirty="0"/>
              <a:t>(Z </a:t>
            </a:r>
            <a:r>
              <a:rPr lang="pl-PL" sz="2400" dirty="0" smtClean="0">
                <a:sym typeface="Symbol" panose="05050102010706020507" pitchFamily="18" charset="2"/>
              </a:rPr>
              <a:t></a:t>
            </a:r>
            <a:r>
              <a:rPr lang="pl-PL" sz="2400" dirty="0" smtClean="0"/>
              <a:t>Y</a:t>
            </a:r>
            <a:r>
              <a:rPr lang="pl-PL" sz="2400" dirty="0"/>
              <a:t>)</a:t>
            </a:r>
          </a:p>
          <a:p>
            <a:r>
              <a:rPr lang="en-GB" sz="2400" dirty="0"/>
              <a:t>Represent this equation diagrammatically using a combination of AND, OR and NOT </a:t>
            </a:r>
            <a:r>
              <a:rPr lang="en-GB" sz="2400" dirty="0" smtClean="0"/>
              <a:t>gates.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5450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</a:t>
            </a:r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7975" y="177281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Answer</a:t>
            </a:r>
            <a:r>
              <a:rPr lang="en-GB" sz="2400" dirty="0"/>
              <a:t>: </a:t>
            </a:r>
            <a:r>
              <a:rPr lang="en-GB" sz="2400" dirty="0" smtClean="0"/>
              <a:t>	There </a:t>
            </a:r>
            <a:r>
              <a:rPr lang="en-GB" sz="2400" dirty="0"/>
              <a:t>are two separate logic gates involved here: </a:t>
            </a:r>
            <a:r>
              <a:rPr lang="en-GB" sz="2400" dirty="0" smtClean="0"/>
              <a:t>		X  </a:t>
            </a:r>
            <a:r>
              <a:rPr lang="en-GB" sz="2400" dirty="0" smtClean="0">
                <a:sym typeface="Symbol" panose="05050102010706020507" pitchFamily="18" charset="2"/>
              </a:rPr>
              <a:t> </a:t>
            </a:r>
            <a:r>
              <a:rPr lang="en-GB" sz="2400" dirty="0" smtClean="0"/>
              <a:t>Y</a:t>
            </a:r>
            <a:r>
              <a:rPr lang="en-GB" sz="2400" dirty="0"/>
              <a:t>, Z </a:t>
            </a:r>
            <a:r>
              <a:rPr lang="en-GB" sz="2400" dirty="0" smtClean="0">
                <a:sym typeface="Symbol" panose="05050102010706020507" pitchFamily="18" charset="2"/>
              </a:rPr>
              <a:t>  </a:t>
            </a:r>
            <a:r>
              <a:rPr lang="en-GB" sz="2400" dirty="0">
                <a:sym typeface="Symbol" panose="05050102010706020507" pitchFamily="18" charset="2"/>
              </a:rPr>
              <a:t>Y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		The </a:t>
            </a:r>
            <a:r>
              <a:rPr lang="en-GB" sz="2400" dirty="0"/>
              <a:t>output from these two gates are input to an OR </a:t>
            </a:r>
            <a:r>
              <a:rPr lang="en-GB" sz="2400" dirty="0" smtClean="0"/>
              <a:t>		gate</a:t>
            </a:r>
            <a:r>
              <a:rPr lang="en-GB" sz="2400" dirty="0"/>
              <a:t>.</a:t>
            </a:r>
          </a:p>
          <a:p>
            <a:r>
              <a:rPr lang="en-GB" sz="2400" dirty="0" smtClean="0"/>
              <a:t>		</a:t>
            </a:r>
            <a:r>
              <a:rPr lang="pl-PL" sz="2400" dirty="0" smtClean="0"/>
              <a:t>Q </a:t>
            </a:r>
            <a:r>
              <a:rPr lang="pl-PL" sz="2400" dirty="0"/>
              <a:t>= (X </a:t>
            </a:r>
            <a:r>
              <a:rPr lang="pl-PL" sz="2400" dirty="0">
                <a:sym typeface="Symbol" panose="05050102010706020507" pitchFamily="18" charset="2"/>
              </a:rPr>
              <a:t></a:t>
            </a:r>
            <a:r>
              <a:rPr lang="pl-PL" sz="2400" dirty="0" smtClean="0"/>
              <a:t> Y</a:t>
            </a:r>
            <a:r>
              <a:rPr lang="en-GB" sz="2400" dirty="0" smtClean="0"/>
              <a:t>) </a:t>
            </a:r>
            <a:r>
              <a:rPr lang="pl-PL" sz="2400" dirty="0">
                <a:sym typeface="Symbol" panose="05050102010706020507" pitchFamily="18" charset="2"/>
              </a:rPr>
              <a:t></a:t>
            </a:r>
            <a:r>
              <a:rPr lang="pl-PL" sz="2400" dirty="0" smtClean="0"/>
              <a:t> </a:t>
            </a:r>
            <a:r>
              <a:rPr lang="pl-PL" sz="2400" dirty="0"/>
              <a:t>(Z </a:t>
            </a:r>
            <a:r>
              <a:rPr lang="pl-PL" sz="2400" dirty="0" smtClean="0">
                <a:sym typeface="Symbol" panose="05050102010706020507" pitchFamily="18" charset="2"/>
              </a:rPr>
              <a:t></a:t>
            </a:r>
            <a:r>
              <a:rPr lang="pl-PL" sz="2400" dirty="0" smtClean="0"/>
              <a:t>Y</a:t>
            </a:r>
            <a:r>
              <a:rPr lang="pl-PL" sz="2400" dirty="0"/>
              <a:t>)</a:t>
            </a:r>
          </a:p>
          <a:p>
            <a:r>
              <a:rPr lang="en-GB" sz="2400" dirty="0"/>
              <a:t>Represent this equation diagrammatically using a combination of AND, OR and NOT </a:t>
            </a:r>
            <a:r>
              <a:rPr lang="en-GB" sz="2400" dirty="0" smtClean="0"/>
              <a:t>gates.</a:t>
            </a:r>
          </a:p>
          <a:p>
            <a:r>
              <a:rPr lang="en-GB" sz="2400" dirty="0" smtClean="0"/>
              <a:t>Answer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858" t="52781" r="10344" b="32453"/>
          <a:stretch/>
        </p:blipFill>
        <p:spPr>
          <a:xfrm>
            <a:off x="2339752" y="4509120"/>
            <a:ext cx="5513064" cy="19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8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</a:t>
            </a:r>
            <a:r>
              <a:rPr lang="en-GB" b="1" dirty="0"/>
              <a:t>5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7975" y="177281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Write the Boolean expression corresponding t~ the following logic circuit.</a:t>
            </a:r>
          </a:p>
          <a:p>
            <a:r>
              <a:rPr lang="en-GB" sz="2800" dirty="0"/>
              <a:t>Answer: A </a:t>
            </a:r>
            <a:r>
              <a:rPr lang="en-GB" sz="2800" dirty="0" smtClean="0">
                <a:sym typeface="Symbol" panose="05050102010706020507" pitchFamily="18" charset="2"/>
              </a:rPr>
              <a:t> </a:t>
            </a:r>
            <a:r>
              <a:rPr lang="en-GB" sz="2800" dirty="0" smtClean="0"/>
              <a:t>(B </a:t>
            </a:r>
            <a:r>
              <a:rPr lang="en-GB" sz="2800" dirty="0" smtClean="0">
                <a:sym typeface="Symbol" panose="05050102010706020507" pitchFamily="18" charset="2"/>
              </a:rPr>
              <a:t></a:t>
            </a:r>
            <a:r>
              <a:rPr lang="en-GB" sz="2800" dirty="0" smtClean="0"/>
              <a:t> </a:t>
            </a:r>
            <a:r>
              <a:rPr lang="en-GB" sz="2800" dirty="0"/>
              <a:t>C)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305" t="57480" r="11451" b="24403"/>
          <a:stretch/>
        </p:blipFill>
        <p:spPr>
          <a:xfrm>
            <a:off x="1403648" y="3501008"/>
            <a:ext cx="6896645" cy="30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1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de Morgan's first law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sym typeface="Symbol" panose="05050102010706020507" pitchFamily="18" charset="2"/>
              </a:rPr>
              <a:t></a:t>
            </a:r>
            <a:r>
              <a:rPr lang="pt-BR" b="1" dirty="0" smtClean="0"/>
              <a:t>(</a:t>
            </a:r>
            <a:r>
              <a:rPr lang="pt-BR" b="1" dirty="0"/>
              <a:t>A </a:t>
            </a:r>
            <a:r>
              <a:rPr lang="pt-BR" b="1" dirty="0" smtClean="0">
                <a:sym typeface="Symbol" panose="05050102010706020507" pitchFamily="18" charset="2"/>
              </a:rPr>
              <a:t></a:t>
            </a:r>
            <a:r>
              <a:rPr lang="pt-BR" b="1" dirty="0" smtClean="0"/>
              <a:t> </a:t>
            </a:r>
            <a:r>
              <a:rPr lang="pt-BR" b="1" dirty="0"/>
              <a:t>B) = </a:t>
            </a:r>
            <a:r>
              <a:rPr lang="pt-BR" b="1" dirty="0">
                <a:sym typeface="Symbol" panose="05050102010706020507" pitchFamily="18" charset="2"/>
              </a:rPr>
              <a:t></a:t>
            </a:r>
            <a:r>
              <a:rPr lang="pt-BR" b="1" dirty="0" smtClean="0"/>
              <a:t>A </a:t>
            </a:r>
            <a:r>
              <a:rPr lang="pt-BR" b="1" dirty="0" smtClean="0">
                <a:sym typeface="Symbol" panose="05050102010706020507" pitchFamily="18" charset="2"/>
              </a:rPr>
              <a:t></a:t>
            </a:r>
            <a:r>
              <a:rPr lang="pt-BR" b="1" dirty="0" smtClean="0"/>
              <a:t>B</a:t>
            </a:r>
          </a:p>
          <a:p>
            <a:pPr marL="0" indent="0">
              <a:buNone/>
            </a:pPr>
            <a:endParaRPr lang="pt-BR" sz="100" b="1" dirty="0"/>
          </a:p>
          <a:p>
            <a:pPr marL="0" indent="0">
              <a:buNone/>
            </a:pPr>
            <a:r>
              <a:rPr lang="en-GB" dirty="0"/>
              <a:t>The truth of this is clear from the Venn diagram on the right. Suppose </a:t>
            </a:r>
            <a:r>
              <a:rPr lang="en-GB" dirty="0" smtClean="0"/>
              <a:t>we have </a:t>
            </a:r>
            <a:r>
              <a:rPr lang="en-GB" dirty="0"/>
              <a:t>a variable X defined </a:t>
            </a:r>
            <a:r>
              <a:rPr lang="en-GB" dirty="0" smtClean="0"/>
              <a:t>by</a:t>
            </a:r>
          </a:p>
          <a:p>
            <a:pPr marL="0" indent="0">
              <a:buNone/>
            </a:pPr>
            <a:r>
              <a:rPr lang="en-GB" b="1" dirty="0"/>
              <a:t>x = </a:t>
            </a:r>
            <a:r>
              <a:rPr lang="en-GB" b="1" dirty="0">
                <a:sym typeface="Symbol" panose="05050102010706020507" pitchFamily="18" charset="2"/>
              </a:rPr>
              <a:t></a:t>
            </a:r>
            <a:r>
              <a:rPr lang="en-GB" b="1" dirty="0" smtClean="0"/>
              <a:t>(</a:t>
            </a:r>
            <a:r>
              <a:rPr lang="en-GB" b="1" dirty="0"/>
              <a:t>A </a:t>
            </a:r>
            <a:r>
              <a:rPr lang="en-GB" b="1" dirty="0" smtClean="0">
                <a:sym typeface="Symbol" panose="05050102010706020507" pitchFamily="18" charset="2"/>
              </a:rPr>
              <a:t></a:t>
            </a:r>
            <a:r>
              <a:rPr lang="en-GB" b="1" dirty="0" smtClean="0"/>
              <a:t> </a:t>
            </a:r>
            <a:r>
              <a:rPr lang="en-GB" b="1" dirty="0"/>
              <a:t>B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/>
              <a:t>The truth of this is clear from the Venn diagram on the right. Suppose </a:t>
            </a:r>
            <a:r>
              <a:rPr lang="en-GB" dirty="0" smtClean="0"/>
              <a:t>we have </a:t>
            </a:r>
            <a:r>
              <a:rPr lang="en-GB" dirty="0"/>
              <a:t>a variable X defined </a:t>
            </a:r>
            <a:r>
              <a:rPr lang="en-GB" dirty="0" smtClean="0"/>
              <a:t>by</a:t>
            </a:r>
          </a:p>
          <a:p>
            <a:pPr marL="0" indent="0">
              <a:buNone/>
            </a:pPr>
            <a:r>
              <a:rPr lang="en-GB" dirty="0"/>
              <a:t>x =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B)</a:t>
            </a:r>
            <a:endParaRPr lang="en-GB" b="1" dirty="0" smtClean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954" t="73651" r="49084" b="15521"/>
          <a:stretch/>
        </p:blipFill>
        <p:spPr>
          <a:xfrm>
            <a:off x="5724128" y="3171967"/>
            <a:ext cx="2557990" cy="15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de Morgan's first law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Looking at the Venn diagram, A v B is represented by the white area. </a:t>
            </a:r>
            <a:r>
              <a:rPr lang="en-GB" dirty="0" smtClean="0"/>
              <a:t>Since X </a:t>
            </a:r>
            <a:r>
              <a:rPr lang="en-GB" dirty="0"/>
              <a:t>is not in A v B, it consists of all the grey area. This can be defined as</a:t>
            </a:r>
          </a:p>
          <a:p>
            <a:pPr marL="0" indent="0">
              <a:buNone/>
            </a:pPr>
            <a:r>
              <a:rPr lang="en-GB" dirty="0"/>
              <a:t>everything not in A and not in B, </a:t>
            </a:r>
            <a:r>
              <a:rPr lang="en-GB" dirty="0" err="1"/>
              <a:t>i</a:t>
            </a:r>
            <a:r>
              <a:rPr lang="en-GB" dirty="0"/>
              <a:t>. 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x = </a:t>
            </a:r>
            <a:r>
              <a:rPr lang="en-GB" sz="3600" dirty="0">
                <a:sym typeface="Symbol" panose="05050102010706020507" pitchFamily="18" charset="2"/>
              </a:rPr>
              <a:t></a:t>
            </a:r>
            <a:r>
              <a:rPr lang="en-GB" sz="3600" dirty="0" smtClean="0"/>
              <a:t>A </a:t>
            </a:r>
            <a:r>
              <a:rPr lang="en-GB" sz="3600" dirty="0" smtClean="0">
                <a:sym typeface="Symbol" panose="05050102010706020507" pitchFamily="18" charset="2"/>
              </a:rPr>
              <a:t></a:t>
            </a:r>
            <a:r>
              <a:rPr lang="en-GB" sz="3600" dirty="0">
                <a:sym typeface="Symbol" panose="05050102010706020507" pitchFamily="18" charset="2"/>
              </a:rPr>
              <a:t></a:t>
            </a:r>
            <a:r>
              <a:rPr lang="en-GB" sz="3600" dirty="0" smtClean="0"/>
              <a:t>B</a:t>
            </a:r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954" t="73651" r="49084" b="15521"/>
          <a:stretch/>
        </p:blipFill>
        <p:spPr>
          <a:xfrm>
            <a:off x="6012160" y="2780928"/>
            <a:ext cx="2557990" cy="15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6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1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Complete the following </a:t>
            </a:r>
            <a:r>
              <a:rPr lang="en-GB" dirty="0" smtClean="0"/>
              <a:t>truth </a:t>
            </a:r>
            <a:r>
              <a:rPr lang="en-GB" dirty="0"/>
              <a:t>table to show that 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(</a:t>
            </a:r>
            <a:r>
              <a:rPr lang="en-GB" dirty="0"/>
              <a:t>A v B) = </a:t>
            </a:r>
            <a:r>
              <a:rPr lang="en-GB" dirty="0" smtClean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</a:t>
            </a:r>
            <a:r>
              <a:rPr lang="en-GB" dirty="0" smtClean="0"/>
              <a:t> B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169" t="68359" r="52285" b="19266"/>
          <a:stretch/>
        </p:blipFill>
        <p:spPr>
          <a:xfrm>
            <a:off x="285159" y="3161928"/>
            <a:ext cx="8691154" cy="1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1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Complete the following </a:t>
            </a:r>
            <a:r>
              <a:rPr lang="en-GB" dirty="0" smtClean="0"/>
              <a:t>truth </a:t>
            </a:r>
            <a:r>
              <a:rPr lang="en-GB" dirty="0"/>
              <a:t>table to show that 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(</a:t>
            </a:r>
            <a:r>
              <a:rPr lang="en-GB" dirty="0"/>
              <a:t>A v B) = </a:t>
            </a:r>
            <a:r>
              <a:rPr lang="en-GB" dirty="0" smtClean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</a:t>
            </a:r>
            <a:r>
              <a:rPr lang="en-GB" dirty="0" smtClean="0"/>
              <a:t> B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94008"/>
              </p:ext>
            </p:extLst>
          </p:nvPr>
        </p:nvGraphicFramePr>
        <p:xfrm>
          <a:off x="971600" y="3356992"/>
          <a:ext cx="7272808" cy="244827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63977">
                  <a:extLst>
                    <a:ext uri="{9D8B030D-6E8A-4147-A177-3AD203B41FA5}">
                      <a16:colId xmlns:a16="http://schemas.microsoft.com/office/drawing/2014/main" val="1364764194"/>
                    </a:ext>
                  </a:extLst>
                </a:gridCol>
                <a:gridCol w="763977">
                  <a:extLst>
                    <a:ext uri="{9D8B030D-6E8A-4147-A177-3AD203B41FA5}">
                      <a16:colId xmlns:a16="http://schemas.microsoft.com/office/drawing/2014/main" val="2584030773"/>
                    </a:ext>
                  </a:extLst>
                </a:gridCol>
                <a:gridCol w="944346">
                  <a:extLst>
                    <a:ext uri="{9D8B030D-6E8A-4147-A177-3AD203B41FA5}">
                      <a16:colId xmlns:a16="http://schemas.microsoft.com/office/drawing/2014/main" val="4189180903"/>
                    </a:ext>
                  </a:extLst>
                </a:gridCol>
                <a:gridCol w="936053">
                  <a:extLst>
                    <a:ext uri="{9D8B030D-6E8A-4147-A177-3AD203B41FA5}">
                      <a16:colId xmlns:a16="http://schemas.microsoft.com/office/drawing/2014/main" val="350174767"/>
                    </a:ext>
                  </a:extLst>
                </a:gridCol>
                <a:gridCol w="949528">
                  <a:extLst>
                    <a:ext uri="{9D8B030D-6E8A-4147-A177-3AD203B41FA5}">
                      <a16:colId xmlns:a16="http://schemas.microsoft.com/office/drawing/2014/main" val="3134490926"/>
                    </a:ext>
                  </a:extLst>
                </a:gridCol>
                <a:gridCol w="1368316">
                  <a:extLst>
                    <a:ext uri="{9D8B030D-6E8A-4147-A177-3AD203B41FA5}">
                      <a16:colId xmlns:a16="http://schemas.microsoft.com/office/drawing/2014/main" val="242291815"/>
                    </a:ext>
                  </a:extLst>
                </a:gridCol>
                <a:gridCol w="1546611">
                  <a:extLst>
                    <a:ext uri="{9D8B030D-6E8A-4147-A177-3AD203B41FA5}">
                      <a16:colId xmlns:a16="http://schemas.microsoft.com/office/drawing/2014/main" val="2337288717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A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B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800" b="1">
                          <a:effectLst/>
                        </a:rPr>
                        <a:t>A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800" b="1">
                          <a:effectLst/>
                        </a:rPr>
                        <a:t>B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A </a:t>
                      </a: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800" b="1">
                          <a:effectLst/>
                        </a:rPr>
                        <a:t> B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800" b="1">
                          <a:effectLst/>
                        </a:rPr>
                        <a:t>(A </a:t>
                      </a: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800" b="1">
                          <a:effectLst/>
                        </a:rPr>
                        <a:t> B)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800" b="1">
                          <a:effectLst/>
                        </a:rPr>
                        <a:t>A </a:t>
                      </a: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1800" b="1">
                          <a:effectLst/>
                        </a:rPr>
                        <a:t> </a:t>
                      </a: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800" b="1">
                          <a:effectLst/>
                        </a:rPr>
                        <a:t>B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205678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52089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48647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8120539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722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79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de Morgan's second law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5328592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ym typeface="Symbol" panose="05050102010706020507" pitchFamily="18" charset="2"/>
              </a:rPr>
              <a:t></a:t>
            </a:r>
            <a:r>
              <a:rPr lang="pt-BR" dirty="0" smtClean="0"/>
              <a:t>(</a:t>
            </a:r>
            <a:r>
              <a:rPr lang="pt-BR" dirty="0"/>
              <a:t>A </a:t>
            </a:r>
            <a:r>
              <a:rPr lang="pt-BR" dirty="0">
                <a:sym typeface="Symbol" panose="05050102010706020507" pitchFamily="18" charset="2"/>
              </a:rPr>
              <a:t></a:t>
            </a:r>
            <a:r>
              <a:rPr lang="pt-BR" dirty="0" smtClean="0"/>
              <a:t> </a:t>
            </a:r>
            <a:r>
              <a:rPr lang="pt-BR" dirty="0"/>
              <a:t>B) = </a:t>
            </a:r>
            <a:r>
              <a:rPr lang="pt-BR" dirty="0">
                <a:sym typeface="Symbol" panose="05050102010706020507" pitchFamily="18" charset="2"/>
              </a:rPr>
              <a:t></a:t>
            </a:r>
            <a:r>
              <a:rPr lang="pt-BR" dirty="0" smtClean="0"/>
              <a:t>A </a:t>
            </a:r>
            <a:r>
              <a:rPr lang="pt-BR" dirty="0" smtClean="0">
                <a:sym typeface="Symbol" panose="05050102010706020507" pitchFamily="18" charset="2"/>
              </a:rPr>
              <a:t> </a:t>
            </a:r>
            <a:r>
              <a:rPr lang="pt-BR" dirty="0" smtClean="0"/>
              <a:t>B</a:t>
            </a:r>
          </a:p>
          <a:p>
            <a:pPr marL="0" indent="0">
              <a:buNone/>
            </a:pPr>
            <a:endParaRPr lang="pt-BR" sz="100" b="1" dirty="0"/>
          </a:p>
          <a:p>
            <a:pPr marL="0" indent="0">
              <a:buNone/>
            </a:pPr>
            <a:r>
              <a:rPr lang="en-GB" dirty="0"/>
              <a:t>Again, looking at the Venn diagram on the right, </a:t>
            </a:r>
            <a:r>
              <a:rPr lang="en-GB" dirty="0" smtClean="0"/>
              <a:t>if</a:t>
            </a:r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r>
              <a:rPr lang="en-GB" dirty="0"/>
              <a:t>X =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 </a:t>
            </a:r>
            <a:r>
              <a:rPr lang="en-GB" dirty="0" smtClean="0"/>
              <a:t>B)</a:t>
            </a:r>
          </a:p>
          <a:p>
            <a:pPr marL="0" indent="0">
              <a:buNone/>
            </a:pPr>
            <a:r>
              <a:rPr lang="en-GB" dirty="0"/>
              <a:t>X cannot be in the white area, so must be in the red, orange, or grey</a:t>
            </a:r>
          </a:p>
          <a:p>
            <a:pPr marL="0" indent="0">
              <a:buNone/>
            </a:pPr>
            <a:r>
              <a:rPr lang="en-GB" dirty="0"/>
              <a:t>areas .. That </a:t>
            </a:r>
            <a:r>
              <a:rPr lang="en-GB" dirty="0" smtClean="0"/>
              <a:t>is, </a:t>
            </a:r>
            <a:r>
              <a:rPr lang="en-GB" dirty="0"/>
              <a:t>X </a:t>
            </a:r>
            <a:r>
              <a:rPr lang="en-GB" dirty="0" smtClean="0"/>
              <a:t>is either </a:t>
            </a:r>
            <a:r>
              <a:rPr lang="en-GB" dirty="0"/>
              <a:t>not in A, or not in B, or not in either. This is </a:t>
            </a:r>
            <a:r>
              <a:rPr lang="en-GB" dirty="0" smtClean="0"/>
              <a:t>the definition </a:t>
            </a:r>
            <a:r>
              <a:rPr lang="en-GB" dirty="0"/>
              <a:t>of</a:t>
            </a:r>
          </a:p>
          <a:p>
            <a:pPr marL="0" indent="0">
              <a:buNone/>
            </a:pPr>
            <a:r>
              <a:rPr lang="en-GB" dirty="0"/>
              <a:t>X = </a:t>
            </a:r>
            <a:r>
              <a:rPr lang="en-GB" dirty="0" smtClean="0">
                <a:sym typeface="Symbol" panose="05050102010706020507" pitchFamily="18" charset="2"/>
              </a:rPr>
              <a:t>A B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6889" t="35247" r="3149" b="52397"/>
          <a:stretch/>
        </p:blipFill>
        <p:spPr>
          <a:xfrm>
            <a:off x="5724128" y="1666187"/>
            <a:ext cx="2756454" cy="19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2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Complete the following truth table to show </a:t>
            </a:r>
            <a:r>
              <a:rPr lang="en-GB" dirty="0" smtClean="0"/>
              <a:t>that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</a:t>
            </a:r>
            <a:r>
              <a:rPr lang="en-GB" dirty="0" smtClean="0"/>
              <a:t> </a:t>
            </a:r>
            <a:r>
              <a:rPr lang="en-GB" dirty="0"/>
              <a:t>B) = 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</a:t>
            </a:r>
            <a:r>
              <a:rPr lang="en-GB" dirty="0" smtClean="0"/>
              <a:t>B</a:t>
            </a:r>
            <a:endParaRPr lang="en-GB" sz="100" b="1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3092" t="54578" r="7023" b="32550"/>
          <a:stretch/>
        </p:blipFill>
        <p:spPr>
          <a:xfrm>
            <a:off x="251520" y="3176674"/>
            <a:ext cx="86238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2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Complete the following truth table to show </a:t>
            </a:r>
            <a:r>
              <a:rPr lang="en-GB" dirty="0" smtClean="0"/>
              <a:t>that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</a:t>
            </a:r>
            <a:r>
              <a:rPr lang="en-GB" dirty="0" smtClean="0"/>
              <a:t> </a:t>
            </a:r>
            <a:r>
              <a:rPr lang="en-GB" dirty="0"/>
              <a:t>B) = 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</a:t>
            </a:r>
            <a:r>
              <a:rPr lang="en-GB" dirty="0" smtClean="0"/>
              <a:t>B</a:t>
            </a:r>
            <a:endParaRPr lang="en-GB" sz="100" b="1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12997"/>
              </p:ext>
            </p:extLst>
          </p:nvPr>
        </p:nvGraphicFramePr>
        <p:xfrm>
          <a:off x="683568" y="2996952"/>
          <a:ext cx="7416823" cy="273630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79104">
                  <a:extLst>
                    <a:ext uri="{9D8B030D-6E8A-4147-A177-3AD203B41FA5}">
                      <a16:colId xmlns:a16="http://schemas.microsoft.com/office/drawing/2014/main" val="2481422104"/>
                    </a:ext>
                  </a:extLst>
                </a:gridCol>
                <a:gridCol w="779104">
                  <a:extLst>
                    <a:ext uri="{9D8B030D-6E8A-4147-A177-3AD203B41FA5}">
                      <a16:colId xmlns:a16="http://schemas.microsoft.com/office/drawing/2014/main" val="340696273"/>
                    </a:ext>
                  </a:extLst>
                </a:gridCol>
                <a:gridCol w="963046">
                  <a:extLst>
                    <a:ext uri="{9D8B030D-6E8A-4147-A177-3AD203B41FA5}">
                      <a16:colId xmlns:a16="http://schemas.microsoft.com/office/drawing/2014/main" val="3607293200"/>
                    </a:ext>
                  </a:extLst>
                </a:gridCol>
                <a:gridCol w="954588">
                  <a:extLst>
                    <a:ext uri="{9D8B030D-6E8A-4147-A177-3AD203B41FA5}">
                      <a16:colId xmlns:a16="http://schemas.microsoft.com/office/drawing/2014/main" val="1793943364"/>
                    </a:ext>
                  </a:extLst>
                </a:gridCol>
                <a:gridCol w="968331">
                  <a:extLst>
                    <a:ext uri="{9D8B030D-6E8A-4147-A177-3AD203B41FA5}">
                      <a16:colId xmlns:a16="http://schemas.microsoft.com/office/drawing/2014/main" val="2951314481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3919998429"/>
                    </a:ext>
                  </a:extLst>
                </a:gridCol>
                <a:gridCol w="1577238">
                  <a:extLst>
                    <a:ext uri="{9D8B030D-6E8A-4147-A177-3AD203B41FA5}">
                      <a16:colId xmlns:a16="http://schemas.microsoft.com/office/drawing/2014/main" val="3825956721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A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B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2000" b="1">
                          <a:effectLst/>
                        </a:rPr>
                        <a:t>A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2000" b="1">
                          <a:effectLst/>
                        </a:rPr>
                        <a:t>B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A </a:t>
                      </a: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2000" b="1">
                          <a:effectLst/>
                        </a:rPr>
                        <a:t> B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2000" b="1">
                          <a:effectLst/>
                        </a:rPr>
                        <a:t>(A </a:t>
                      </a: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2000" b="1">
                          <a:effectLst/>
                        </a:rPr>
                        <a:t> B)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2000" b="1">
                          <a:effectLst/>
                        </a:rPr>
                        <a:t>A </a:t>
                      </a: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2000" b="1">
                          <a:effectLst/>
                        </a:rPr>
                        <a:t> </a:t>
                      </a:r>
                      <a:r>
                        <a:rPr lang="en-GB" sz="20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2000" b="1">
                          <a:effectLst/>
                        </a:rPr>
                        <a:t>B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78458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88402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29537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574148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63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51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72089</TotalTime>
  <Words>1069</Words>
  <Application>Microsoft Office PowerPoint</Application>
  <PresentationFormat>On-screen Show (4:3)</PresentationFormat>
  <Paragraphs>268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Median</vt:lpstr>
      <vt:lpstr>Simplify Boolean</vt:lpstr>
      <vt:lpstr>de Morgan's laws</vt:lpstr>
      <vt:lpstr>de Morgan's first law</vt:lpstr>
      <vt:lpstr>de Morgan's first law</vt:lpstr>
      <vt:lpstr>Challenge 1</vt:lpstr>
      <vt:lpstr>Challenge 1</vt:lpstr>
      <vt:lpstr>de Morgan's second law</vt:lpstr>
      <vt:lpstr>Challenge 2</vt:lpstr>
      <vt:lpstr>Challenge 2</vt:lpstr>
      <vt:lpstr>de Morgan’s laws</vt:lpstr>
      <vt:lpstr>Rules of Boolean algebra</vt:lpstr>
      <vt:lpstr>Rules of Boolean algebra</vt:lpstr>
      <vt:lpstr>Example 1</vt:lpstr>
      <vt:lpstr>Example 2</vt:lpstr>
      <vt:lpstr>Challenge 3</vt:lpstr>
      <vt:lpstr>Challenge 3</vt:lpstr>
      <vt:lpstr>Example 3</vt:lpstr>
      <vt:lpstr>Challenge 4 </vt:lpstr>
      <vt:lpstr>Challenge 4 </vt:lpstr>
      <vt:lpstr>Example 4</vt:lpstr>
      <vt:lpstr>Example 4</vt:lpstr>
      <vt:lpstr>Example 4</vt:lpstr>
      <vt:lpstr>Example 5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614</cp:revision>
  <dcterms:created xsi:type="dcterms:W3CDTF">2014-06-23T10:47:17Z</dcterms:created>
  <dcterms:modified xsi:type="dcterms:W3CDTF">2019-03-01T20:12:15Z</dcterms:modified>
</cp:coreProperties>
</file>