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1"/>
  </p:notesMasterIdLst>
  <p:sldIdLst>
    <p:sldId id="256" r:id="rId2"/>
    <p:sldId id="322" r:id="rId3"/>
    <p:sldId id="323" r:id="rId4"/>
    <p:sldId id="324" r:id="rId5"/>
    <p:sldId id="325" r:id="rId6"/>
    <p:sldId id="326" r:id="rId7"/>
    <p:sldId id="328" r:id="rId8"/>
    <p:sldId id="327" r:id="rId9"/>
    <p:sldId id="329" r:id="rId10"/>
    <p:sldId id="330" r:id="rId11"/>
    <p:sldId id="331" r:id="rId12"/>
    <p:sldId id="332" r:id="rId13"/>
    <p:sldId id="333" r:id="rId14"/>
    <p:sldId id="334" r:id="rId15"/>
    <p:sldId id="335" r:id="rId16"/>
    <p:sldId id="336" r:id="rId17"/>
    <p:sldId id="337" r:id="rId18"/>
    <p:sldId id="338" r:id="rId19"/>
    <p:sldId id="339"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157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3728" autoAdjust="0"/>
  </p:normalViewPr>
  <p:slideViewPr>
    <p:cSldViewPr>
      <p:cViewPr varScale="1">
        <p:scale>
          <a:sx n="50" d="100"/>
          <a:sy n="50" d="100"/>
        </p:scale>
        <p:origin x="1210" y="29"/>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56AACB-4497-4975-84C7-26D592B71736}" type="datetimeFigureOut">
              <a:rPr lang="en-GB" smtClean="0"/>
              <a:pPr/>
              <a:t>24/07/2017</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3017D95-82D2-4295-A5C8-CFAEB402EFA0}" type="slidenum">
              <a:rPr lang="en-GB" smtClean="0"/>
              <a:pPr/>
              <a:t>‹#›</a:t>
            </a:fld>
            <a:endParaRPr lang="en-GB"/>
          </a:p>
        </p:txBody>
      </p:sp>
    </p:spTree>
    <p:extLst>
      <p:ext uri="{BB962C8B-B14F-4D97-AF65-F5344CB8AC3E}">
        <p14:creationId xmlns:p14="http://schemas.microsoft.com/office/powerpoint/2010/main" val="3064793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a:t>Click to edit Master title style</a:t>
            </a:r>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B2B4108C-6F15-4D6F-950B-F60B0A652D9F}" type="datetimeFigureOut">
              <a:rPr lang="en-GB" smtClean="0"/>
              <a:pPr/>
              <a:t>24/07/2017</a:t>
            </a:fld>
            <a:endParaRPr lang="en-GB"/>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GB"/>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8FF65B87-FEA5-4085-AE27-A12CC796C480}"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B2B4108C-6F15-4D6F-950B-F60B0A652D9F}" type="datetimeFigureOut">
              <a:rPr lang="en-GB" smtClean="0"/>
              <a:pPr/>
              <a:t>24/07/2017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FF65B87-FEA5-4085-AE27-A12CC796C480}"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B2B4108C-6F15-4D6F-950B-F60B0A652D9F}" type="datetimeFigureOut">
              <a:rPr lang="en-GB" smtClean="0"/>
              <a:pPr/>
              <a:t>24/07/2017</a:t>
            </a:fld>
            <a:endParaRPr lang="en-GB"/>
          </a:p>
        </p:txBody>
      </p:sp>
      <p:sp>
        <p:nvSpPr>
          <p:cNvPr id="5" name="Footer Placeholder 4"/>
          <p:cNvSpPr>
            <a:spLocks noGrp="1"/>
          </p:cNvSpPr>
          <p:nvPr>
            <p:ph type="ftr" sz="quarter" idx="11"/>
          </p:nvPr>
        </p:nvSpPr>
        <p:spPr>
          <a:xfrm>
            <a:off x="457201" y="6248207"/>
            <a:ext cx="5573483" cy="365125"/>
          </a:xfrm>
        </p:spPr>
        <p:txBody>
          <a:bodyPr/>
          <a:lstStyle/>
          <a:p>
            <a:endParaRPr lang="en-GB"/>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8FF65B87-FEA5-4085-AE27-A12CC796C480}" type="slidenum">
              <a:rPr lang="en-GB" smtClean="0"/>
              <a:pPr/>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B2B4108C-6F15-4D6F-950B-F60B0A652D9F}" type="datetimeFigureOut">
              <a:rPr lang="en-GB" smtClean="0"/>
              <a:pPr/>
              <a:t>24/07/2017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8FF65B87-FEA5-4085-AE27-A12CC796C480}" type="slidenum">
              <a:rPr lang="en-GB" smtClean="0"/>
              <a:pPr/>
              <a:t>‹#›</a:t>
            </a:fld>
            <a:endParaRPr lang="en-GB"/>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a:t>Click to edit Master title style</a:t>
            </a:r>
          </a:p>
        </p:txBody>
      </p:sp>
      <p:sp>
        <p:nvSpPr>
          <p:cNvPr id="12" name="Date Placeholder 11"/>
          <p:cNvSpPr>
            <a:spLocks noGrp="1"/>
          </p:cNvSpPr>
          <p:nvPr>
            <p:ph type="dt" sz="half" idx="10"/>
          </p:nvPr>
        </p:nvSpPr>
        <p:spPr/>
        <p:txBody>
          <a:bodyPr/>
          <a:lstStyle/>
          <a:p>
            <a:fld id="{B2B4108C-6F15-4D6F-950B-F60B0A652D9F}" type="datetimeFigureOut">
              <a:rPr lang="en-GB" smtClean="0"/>
              <a:pPr/>
              <a:t>24/07/2017</a:t>
            </a:fld>
            <a:endParaRPr lang="en-GB"/>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8FF65B87-FEA5-4085-AE27-A12CC796C480}" type="slidenum">
              <a:rPr lang="en-GB" smtClean="0"/>
              <a:pPr/>
              <a:t>‹#›</a:t>
            </a:fld>
            <a:endParaRPr lang="en-GB"/>
          </a:p>
        </p:txBody>
      </p:sp>
      <p:sp>
        <p:nvSpPr>
          <p:cNvPr id="14" name="Footer Placeholder 13"/>
          <p:cNvSpPr>
            <a:spLocks noGrp="1"/>
          </p:cNvSpPr>
          <p:nvPr>
            <p:ph type="ftr" sz="quarter" idx="12"/>
          </p:nvPr>
        </p:nvSpPr>
        <p:spPr/>
        <p:txBody>
          <a:bodyPr/>
          <a:lstStyle/>
          <a:p>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8" name="Date Placeholder 7"/>
          <p:cNvSpPr>
            <a:spLocks noGrp="1"/>
          </p:cNvSpPr>
          <p:nvPr>
            <p:ph type="dt" sz="half" idx="15"/>
          </p:nvPr>
        </p:nvSpPr>
        <p:spPr/>
        <p:txBody>
          <a:bodyPr rtlCol="0"/>
          <a:lstStyle/>
          <a:p>
            <a:fld id="{B2B4108C-6F15-4D6F-950B-F60B0A652D9F}" type="datetimeFigureOut">
              <a:rPr lang="en-GB" smtClean="0"/>
              <a:pPr/>
              <a:t>24/07/2017</a:t>
            </a:fld>
            <a:endParaRPr lang="en-GB"/>
          </a:p>
        </p:txBody>
      </p:sp>
      <p:sp>
        <p:nvSpPr>
          <p:cNvPr id="10" name="Slide Number Placeholder 9"/>
          <p:cNvSpPr>
            <a:spLocks noGrp="1"/>
          </p:cNvSpPr>
          <p:nvPr>
            <p:ph type="sldNum" sz="quarter" idx="16"/>
          </p:nvPr>
        </p:nvSpPr>
        <p:spPr/>
        <p:txBody>
          <a:bodyPr rtlCol="0"/>
          <a:lstStyle/>
          <a:p>
            <a:fld id="{8FF65B87-FEA5-4085-AE27-A12CC796C480}" type="slidenum">
              <a:rPr lang="en-GB" smtClean="0"/>
              <a:pPr/>
              <a:t>‹#›</a:t>
            </a:fld>
            <a:endParaRPr lang="en-GB"/>
          </a:p>
        </p:txBody>
      </p:sp>
      <p:sp>
        <p:nvSpPr>
          <p:cNvPr id="12" name="Footer Placeholder 11"/>
          <p:cNvSpPr>
            <a:spLocks noGrp="1"/>
          </p:cNvSpPr>
          <p:nvPr>
            <p:ph type="ftr" sz="quarter" idx="17"/>
          </p:nvPr>
        </p:nvSpPr>
        <p:spPr/>
        <p:txBody>
          <a:bodyPr rtlCol="0"/>
          <a:lstStyle/>
          <a:p>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a:t>Click to edit Master title style</a:t>
            </a:r>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Date Placeholder 9"/>
          <p:cNvSpPr>
            <a:spLocks noGrp="1"/>
          </p:cNvSpPr>
          <p:nvPr>
            <p:ph type="dt" sz="half" idx="15"/>
          </p:nvPr>
        </p:nvSpPr>
        <p:spPr/>
        <p:txBody>
          <a:bodyPr rtlCol="0"/>
          <a:lstStyle/>
          <a:p>
            <a:fld id="{B2B4108C-6F15-4D6F-950B-F60B0A652D9F}" type="datetimeFigureOut">
              <a:rPr lang="en-GB" smtClean="0"/>
              <a:pPr/>
              <a:t>24/07/2017</a:t>
            </a:fld>
            <a:endParaRPr lang="en-GB"/>
          </a:p>
        </p:txBody>
      </p:sp>
      <p:sp>
        <p:nvSpPr>
          <p:cNvPr id="12" name="Slide Number Placeholder 11"/>
          <p:cNvSpPr>
            <a:spLocks noGrp="1"/>
          </p:cNvSpPr>
          <p:nvPr>
            <p:ph type="sldNum" sz="quarter" idx="16"/>
          </p:nvPr>
        </p:nvSpPr>
        <p:spPr/>
        <p:txBody>
          <a:bodyPr rtlCol="0"/>
          <a:lstStyle/>
          <a:p>
            <a:fld id="{8FF65B87-FEA5-4085-AE27-A12CC796C480}" type="slidenum">
              <a:rPr lang="en-GB" smtClean="0"/>
              <a:pPr/>
              <a:t>‹#›</a:t>
            </a:fld>
            <a:endParaRPr lang="en-GB"/>
          </a:p>
        </p:txBody>
      </p:sp>
      <p:sp>
        <p:nvSpPr>
          <p:cNvPr id="14" name="Footer Placeholder 13"/>
          <p:cNvSpPr>
            <a:spLocks noGrp="1"/>
          </p:cNvSpPr>
          <p:nvPr>
            <p:ph type="ftr" sz="quarter" idx="17"/>
          </p:nvPr>
        </p:nvSpPr>
        <p:spPr/>
        <p:txBody>
          <a:bodyPr rtlCol="0"/>
          <a:lstStyle/>
          <a:p>
            <a:endParaRPr lang="en-GB"/>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B2B4108C-6F15-4D6F-950B-F60B0A652D9F}" type="datetimeFigureOut">
              <a:rPr lang="en-GB" smtClean="0"/>
              <a:pPr/>
              <a:t>24/07/2017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8FF65B87-FEA5-4085-AE27-A12CC796C480}"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B4108C-6F15-4D6F-950B-F60B0A652D9F}" type="datetimeFigureOut">
              <a:rPr lang="en-GB" smtClean="0"/>
              <a:pPr/>
              <a:t>24/07/2017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8FF65B87-FEA5-4085-AE27-A12CC796C480}"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a:t>Click to edit Master title style</a:t>
            </a:r>
          </a:p>
        </p:txBody>
      </p:sp>
      <p:sp>
        <p:nvSpPr>
          <p:cNvPr id="5" name="Date Placeholder 4"/>
          <p:cNvSpPr>
            <a:spLocks noGrp="1"/>
          </p:cNvSpPr>
          <p:nvPr>
            <p:ph type="dt" sz="half" idx="10"/>
          </p:nvPr>
        </p:nvSpPr>
        <p:spPr/>
        <p:txBody>
          <a:bodyPr/>
          <a:lstStyle/>
          <a:p>
            <a:fld id="{B2B4108C-6F15-4D6F-950B-F60B0A652D9F}" type="datetimeFigureOut">
              <a:rPr lang="en-GB" smtClean="0"/>
              <a:pPr/>
              <a:t>24/07/2017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8FF65B87-FEA5-4085-AE27-A12CC796C480}" type="slidenum">
              <a:rPr lang="en-GB" smtClean="0"/>
              <a:pPr/>
              <a:t>‹#›</a:t>
            </a:fld>
            <a:endParaRPr lang="en-GB"/>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a:t>Click to edit Master title style</a:t>
            </a:r>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B2B4108C-6F15-4D6F-950B-F60B0A652D9F}" type="datetimeFigureOut">
              <a:rPr lang="en-GB" smtClean="0"/>
              <a:pPr/>
              <a:t>24/07/2017</a:t>
            </a:fld>
            <a:endParaRPr lang="en-GB"/>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8FF65B87-FEA5-4085-AE27-A12CC796C480}" type="slidenum">
              <a:rPr lang="en-GB" smtClean="0"/>
              <a:pPr/>
              <a:t>‹#›</a:t>
            </a:fld>
            <a:endParaRPr lang="en-GB"/>
          </a:p>
        </p:txBody>
      </p:sp>
      <p:sp>
        <p:nvSpPr>
          <p:cNvPr id="14" name="Footer Placeholder 13"/>
          <p:cNvSpPr>
            <a:spLocks noGrp="1"/>
          </p:cNvSpPr>
          <p:nvPr>
            <p:ph type="ftr" sz="quarter" idx="12"/>
          </p:nvPr>
        </p:nvSpPr>
        <p:spPr>
          <a:xfrm>
            <a:off x="1600200" y="6248206"/>
            <a:ext cx="4572000" cy="365125"/>
          </a:xfrm>
        </p:spPr>
        <p:txBody>
          <a:bodyPr rtlCol="0"/>
          <a:lstStyle/>
          <a:p>
            <a:endParaRPr lang="en-GB"/>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a:t>Click to edit Master title style</a:t>
            </a:r>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B2B4108C-6F15-4D6F-950B-F60B0A652D9F}" type="datetimeFigureOut">
              <a:rPr lang="en-GB" smtClean="0"/>
              <a:pPr/>
              <a:t>24/07/2017</a:t>
            </a:fld>
            <a:endParaRPr lang="en-GB"/>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GB"/>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8FF65B87-FEA5-4085-AE27-A12CC796C480}"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1.gi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07704" y="4038600"/>
            <a:ext cx="6931496" cy="1828800"/>
          </a:xfrm>
        </p:spPr>
        <p:txBody>
          <a:bodyPr>
            <a:normAutofit/>
          </a:bodyPr>
          <a:lstStyle/>
          <a:p>
            <a:r>
              <a:rPr lang="en-GB" sz="4800" b="1" cap="none" dirty="0"/>
              <a:t>Programming language translators</a:t>
            </a:r>
            <a:endParaRPr lang="en-GB" sz="4800" cap="none" dirty="0"/>
          </a:p>
        </p:txBody>
      </p:sp>
      <p:sp>
        <p:nvSpPr>
          <p:cNvPr id="3" name="Subtitle 2"/>
          <p:cNvSpPr>
            <a:spLocks noGrp="1"/>
          </p:cNvSpPr>
          <p:nvPr>
            <p:ph type="subTitle" idx="1"/>
          </p:nvPr>
        </p:nvSpPr>
        <p:spPr/>
        <p:txBody>
          <a:bodyPr/>
          <a:lstStyle/>
          <a:p>
            <a:r>
              <a:rPr lang="en-GB" sz="2800" dirty="0"/>
              <a:t>A Level Computer Science – Unit 1 </a:t>
            </a:r>
            <a:endParaRPr lang="en-GB"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EC1AF7-7E4F-4D8B-B2DA-7E81A4FB1D51}"/>
              </a:ext>
            </a:extLst>
          </p:cNvPr>
          <p:cNvSpPr>
            <a:spLocks noGrp="1"/>
          </p:cNvSpPr>
          <p:nvPr>
            <p:ph type="title"/>
          </p:nvPr>
        </p:nvSpPr>
        <p:spPr/>
        <p:txBody>
          <a:bodyPr>
            <a:normAutofit/>
          </a:bodyPr>
          <a:lstStyle/>
          <a:p>
            <a:r>
              <a:rPr lang="en-GB" b="1" dirty="0"/>
              <a:t>Interpreter</a:t>
            </a:r>
            <a:endParaRPr lang="en-GB" dirty="0"/>
          </a:p>
        </p:txBody>
      </p:sp>
      <p:sp>
        <p:nvSpPr>
          <p:cNvPr id="3" name="Content Placeholder 2">
            <a:extLst>
              <a:ext uri="{FF2B5EF4-FFF2-40B4-BE49-F238E27FC236}">
                <a16:creationId xmlns:a16="http://schemas.microsoft.com/office/drawing/2014/main" id="{058F7F2E-37CB-4D7D-8B9A-111F2C6B1665}"/>
              </a:ext>
            </a:extLst>
          </p:cNvPr>
          <p:cNvSpPr>
            <a:spLocks noGrp="1"/>
          </p:cNvSpPr>
          <p:nvPr>
            <p:ph sz="quarter" idx="1"/>
          </p:nvPr>
        </p:nvSpPr>
        <p:spPr>
          <a:xfrm>
            <a:off x="323528" y="1652215"/>
            <a:ext cx="8433744" cy="1128713"/>
          </a:xfrm>
        </p:spPr>
        <p:txBody>
          <a:bodyPr>
            <a:noAutofit/>
          </a:bodyPr>
          <a:lstStyle/>
          <a:p>
            <a:pPr marL="0" indent="0">
              <a:buNone/>
            </a:pPr>
            <a:r>
              <a:rPr lang="en-GB" dirty="0"/>
              <a:t>When the program runs, it does not execute any of the code but produces the following output:</a:t>
            </a:r>
            <a:endParaRPr lang="en-GB" sz="2400" dirty="0"/>
          </a:p>
        </p:txBody>
      </p:sp>
      <p:pic>
        <p:nvPicPr>
          <p:cNvPr id="4" name="Picture 3">
            <a:extLst>
              <a:ext uri="{FF2B5EF4-FFF2-40B4-BE49-F238E27FC236}">
                <a16:creationId xmlns:a16="http://schemas.microsoft.com/office/drawing/2014/main" id="{6CC1E4BC-F1D5-4D88-938F-E42878A6F4EA}"/>
              </a:ext>
            </a:extLst>
          </p:cNvPr>
          <p:cNvPicPr>
            <a:picLocks noChangeAspect="1"/>
          </p:cNvPicPr>
          <p:nvPr/>
        </p:nvPicPr>
        <p:blipFill rotWithShape="1">
          <a:blip r:embed="rId2"/>
          <a:srcRect l="44489" t="40620" r="20075" b="29966"/>
          <a:stretch/>
        </p:blipFill>
        <p:spPr>
          <a:xfrm>
            <a:off x="2344346" y="2780928"/>
            <a:ext cx="4994860" cy="2330936"/>
          </a:xfrm>
          <a:prstGeom prst="rect">
            <a:avLst/>
          </a:prstGeom>
        </p:spPr>
      </p:pic>
      <p:sp>
        <p:nvSpPr>
          <p:cNvPr id="5" name="Rectangle 4">
            <a:extLst>
              <a:ext uri="{FF2B5EF4-FFF2-40B4-BE49-F238E27FC236}">
                <a16:creationId xmlns:a16="http://schemas.microsoft.com/office/drawing/2014/main" id="{CA14C50D-57E3-4226-AFA7-C4FDBAE94082}"/>
              </a:ext>
            </a:extLst>
          </p:cNvPr>
          <p:cNvSpPr/>
          <p:nvPr/>
        </p:nvSpPr>
        <p:spPr>
          <a:xfrm>
            <a:off x="323528" y="5301208"/>
            <a:ext cx="9036496" cy="1431161"/>
          </a:xfrm>
          <a:prstGeom prst="rect">
            <a:avLst/>
          </a:prstGeom>
        </p:spPr>
        <p:txBody>
          <a:bodyPr wrap="square">
            <a:spAutoFit/>
          </a:bodyPr>
          <a:lstStyle/>
          <a:p>
            <a:r>
              <a:rPr lang="en-GB" sz="2900" dirty="0"/>
              <a:t>From this we can deduce that the translator has scanned through the whole program checking for certain types of error before executing any of it.</a:t>
            </a:r>
          </a:p>
        </p:txBody>
      </p:sp>
    </p:spTree>
    <p:extLst>
      <p:ext uri="{BB962C8B-B14F-4D97-AF65-F5344CB8AC3E}">
        <p14:creationId xmlns:p14="http://schemas.microsoft.com/office/powerpoint/2010/main" val="42902649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EC1AF7-7E4F-4D8B-B2DA-7E81A4FB1D51}"/>
              </a:ext>
            </a:extLst>
          </p:cNvPr>
          <p:cNvSpPr>
            <a:spLocks noGrp="1"/>
          </p:cNvSpPr>
          <p:nvPr>
            <p:ph type="title"/>
          </p:nvPr>
        </p:nvSpPr>
        <p:spPr/>
        <p:txBody>
          <a:bodyPr>
            <a:normAutofit/>
          </a:bodyPr>
          <a:lstStyle/>
          <a:p>
            <a:r>
              <a:rPr lang="en-GB" b="1" dirty="0"/>
              <a:t>Bytecode</a:t>
            </a:r>
            <a:endParaRPr lang="en-GB" dirty="0"/>
          </a:p>
        </p:txBody>
      </p:sp>
      <p:sp>
        <p:nvSpPr>
          <p:cNvPr id="3" name="Content Placeholder 2">
            <a:extLst>
              <a:ext uri="{FF2B5EF4-FFF2-40B4-BE49-F238E27FC236}">
                <a16:creationId xmlns:a16="http://schemas.microsoft.com/office/drawing/2014/main" id="{058F7F2E-37CB-4D7D-8B9A-111F2C6B1665}"/>
              </a:ext>
            </a:extLst>
          </p:cNvPr>
          <p:cNvSpPr>
            <a:spLocks noGrp="1"/>
          </p:cNvSpPr>
          <p:nvPr>
            <p:ph sz="quarter" idx="1"/>
          </p:nvPr>
        </p:nvSpPr>
        <p:spPr>
          <a:xfrm>
            <a:off x="323528" y="1652215"/>
            <a:ext cx="8433744" cy="1128713"/>
          </a:xfrm>
        </p:spPr>
        <p:txBody>
          <a:bodyPr>
            <a:noAutofit/>
          </a:bodyPr>
          <a:lstStyle/>
          <a:p>
            <a:r>
              <a:rPr lang="en-GB" sz="2800" dirty="0"/>
              <a:t>Many languages are not </a:t>
            </a:r>
            <a:r>
              <a:rPr lang="en-GB" sz="2800" i="1" dirty="0"/>
              <a:t>only </a:t>
            </a:r>
            <a:r>
              <a:rPr lang="en-GB" sz="2800" dirty="0"/>
              <a:t>compiled or </a:t>
            </a:r>
            <a:r>
              <a:rPr lang="en-GB" sz="2800" i="1" dirty="0"/>
              <a:t>only </a:t>
            </a:r>
            <a:r>
              <a:rPr lang="en-GB" sz="2800" dirty="0"/>
              <a:t>interpreted - there are various possibilities in between.</a:t>
            </a:r>
          </a:p>
          <a:p>
            <a:r>
              <a:rPr lang="en-GB" sz="2800" dirty="0"/>
              <a:t>Interpreting each line of code just before executing it has become much less common. Most interpreted languages such as Python and Java use an intermediate representation which combines compiling and interpreting. The resulting </a:t>
            </a:r>
            <a:r>
              <a:rPr lang="en-GB" sz="2800" b="1" dirty="0"/>
              <a:t>bytecode </a:t>
            </a:r>
            <a:r>
              <a:rPr lang="en-GB" sz="2800" dirty="0"/>
              <a:t>is then executed by a </a:t>
            </a:r>
            <a:r>
              <a:rPr lang="en-GB" sz="2800" b="1" dirty="0"/>
              <a:t>bytecode interpreter.</a:t>
            </a:r>
          </a:p>
          <a:p>
            <a:r>
              <a:rPr lang="en-GB" sz="2800" dirty="0"/>
              <a:t>The bytecode may be compiled once and for all (as in Java) or each time a change in the source code is detected before execution (as in Python).</a:t>
            </a:r>
            <a:endParaRPr lang="en-GB" sz="2000" dirty="0"/>
          </a:p>
        </p:txBody>
      </p:sp>
    </p:spTree>
    <p:extLst>
      <p:ext uri="{BB962C8B-B14F-4D97-AF65-F5344CB8AC3E}">
        <p14:creationId xmlns:p14="http://schemas.microsoft.com/office/powerpoint/2010/main" val="34743307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EC1AF7-7E4F-4D8B-B2DA-7E81A4FB1D51}"/>
              </a:ext>
            </a:extLst>
          </p:cNvPr>
          <p:cNvSpPr>
            <a:spLocks noGrp="1"/>
          </p:cNvSpPr>
          <p:nvPr>
            <p:ph type="title"/>
          </p:nvPr>
        </p:nvSpPr>
        <p:spPr/>
        <p:txBody>
          <a:bodyPr>
            <a:normAutofit/>
          </a:bodyPr>
          <a:lstStyle/>
          <a:p>
            <a:r>
              <a:rPr lang="en-GB" b="1" dirty="0"/>
              <a:t>Bytecode</a:t>
            </a:r>
            <a:endParaRPr lang="en-GB" dirty="0"/>
          </a:p>
        </p:txBody>
      </p:sp>
      <p:pic>
        <p:nvPicPr>
          <p:cNvPr id="6146" name="Picture 2" descr="Image result for bytecode">
            <a:extLst>
              <a:ext uri="{FF2B5EF4-FFF2-40B4-BE49-F238E27FC236}">
                <a16:creationId xmlns:a16="http://schemas.microsoft.com/office/drawing/2014/main" id="{3A66D98E-EBF0-4F2E-B787-54C56550E00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0672" y="2276872"/>
            <a:ext cx="8757352" cy="32403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465210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EC1AF7-7E4F-4D8B-B2DA-7E81A4FB1D51}"/>
              </a:ext>
            </a:extLst>
          </p:cNvPr>
          <p:cNvSpPr>
            <a:spLocks noGrp="1"/>
          </p:cNvSpPr>
          <p:nvPr>
            <p:ph type="title"/>
          </p:nvPr>
        </p:nvSpPr>
        <p:spPr/>
        <p:txBody>
          <a:bodyPr>
            <a:normAutofit/>
          </a:bodyPr>
          <a:lstStyle/>
          <a:p>
            <a:r>
              <a:rPr lang="en-GB" b="1" dirty="0"/>
              <a:t>Bytecode</a:t>
            </a:r>
            <a:endParaRPr lang="en-GB" dirty="0"/>
          </a:p>
        </p:txBody>
      </p:sp>
      <p:sp>
        <p:nvSpPr>
          <p:cNvPr id="3" name="Content Placeholder 2">
            <a:extLst>
              <a:ext uri="{FF2B5EF4-FFF2-40B4-BE49-F238E27FC236}">
                <a16:creationId xmlns:a16="http://schemas.microsoft.com/office/drawing/2014/main" id="{058F7F2E-37CB-4D7D-8B9A-111F2C6B1665}"/>
              </a:ext>
            </a:extLst>
          </p:cNvPr>
          <p:cNvSpPr>
            <a:spLocks noGrp="1"/>
          </p:cNvSpPr>
          <p:nvPr>
            <p:ph sz="quarter" idx="1"/>
          </p:nvPr>
        </p:nvSpPr>
        <p:spPr>
          <a:xfrm>
            <a:off x="323528" y="1652215"/>
            <a:ext cx="8433744" cy="1128713"/>
          </a:xfrm>
        </p:spPr>
        <p:txBody>
          <a:bodyPr>
            <a:noAutofit/>
          </a:bodyPr>
          <a:lstStyle/>
          <a:p>
            <a:r>
              <a:rPr lang="en-GB" sz="2400" dirty="0"/>
              <a:t>A big advantage of bytecode is that you can achieve </a:t>
            </a:r>
            <a:r>
              <a:rPr lang="en-GB" sz="2400" b="1" dirty="0"/>
              <a:t>platform independence; </a:t>
            </a:r>
            <a:r>
              <a:rPr lang="en-GB" sz="2400" dirty="0"/>
              <a:t>any computer that can run Java programs has a </a:t>
            </a:r>
            <a:r>
              <a:rPr lang="en-GB" sz="2400" b="1" dirty="0"/>
              <a:t>Java Virtual Machine (JVM), </a:t>
            </a:r>
            <a:r>
              <a:rPr lang="en-GB" sz="2400" dirty="0"/>
              <a:t>a piece of software which masks inherent differences between different computer architectures and operating systems. The JVM understands bytecode and converts it into the machine code for that particular computer.</a:t>
            </a:r>
          </a:p>
          <a:p>
            <a:pPr marL="0" indent="0">
              <a:buNone/>
            </a:pPr>
            <a:endParaRPr lang="en-GB" sz="2000" dirty="0"/>
          </a:p>
        </p:txBody>
      </p:sp>
    </p:spTree>
    <p:extLst>
      <p:ext uri="{BB962C8B-B14F-4D97-AF65-F5344CB8AC3E}">
        <p14:creationId xmlns:p14="http://schemas.microsoft.com/office/powerpoint/2010/main" val="3543829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EC1AF7-7E4F-4D8B-B2DA-7E81A4FB1D51}"/>
              </a:ext>
            </a:extLst>
          </p:cNvPr>
          <p:cNvSpPr>
            <a:spLocks noGrp="1"/>
          </p:cNvSpPr>
          <p:nvPr>
            <p:ph type="title"/>
          </p:nvPr>
        </p:nvSpPr>
        <p:spPr/>
        <p:txBody>
          <a:bodyPr>
            <a:normAutofit/>
          </a:bodyPr>
          <a:lstStyle/>
          <a:p>
            <a:r>
              <a:rPr lang="en-GB" b="1" dirty="0"/>
              <a:t>Bytecode</a:t>
            </a:r>
            <a:endParaRPr lang="en-GB" dirty="0"/>
          </a:p>
        </p:txBody>
      </p:sp>
      <p:sp>
        <p:nvSpPr>
          <p:cNvPr id="3" name="Content Placeholder 2">
            <a:extLst>
              <a:ext uri="{FF2B5EF4-FFF2-40B4-BE49-F238E27FC236}">
                <a16:creationId xmlns:a16="http://schemas.microsoft.com/office/drawing/2014/main" id="{058F7F2E-37CB-4D7D-8B9A-111F2C6B1665}"/>
              </a:ext>
            </a:extLst>
          </p:cNvPr>
          <p:cNvSpPr>
            <a:spLocks noGrp="1"/>
          </p:cNvSpPr>
          <p:nvPr>
            <p:ph sz="quarter" idx="1"/>
          </p:nvPr>
        </p:nvSpPr>
        <p:spPr>
          <a:xfrm>
            <a:off x="323528" y="1652215"/>
            <a:ext cx="8433744" cy="1128713"/>
          </a:xfrm>
        </p:spPr>
        <p:txBody>
          <a:bodyPr>
            <a:noAutofit/>
          </a:bodyPr>
          <a:lstStyle/>
          <a:p>
            <a:r>
              <a:rPr lang="en-GB" sz="2400" dirty="0"/>
              <a:t>A second advantage of using, for example, Java bytecode is that it acts as an extra security layer between your computer and the program. You can download an untrusted program and you then execute the Java bytecode interpreter rather than the program itself, which guards against any malicious programs.</a:t>
            </a:r>
          </a:p>
          <a:p>
            <a:r>
              <a:rPr lang="en-GB" sz="2400" dirty="0"/>
              <a:t>It is also possible to compile from Python into Java bytecode (using the </a:t>
            </a:r>
            <a:r>
              <a:rPr lang="en-GB" sz="2400" dirty="0" err="1"/>
              <a:t>Jython</a:t>
            </a:r>
            <a:r>
              <a:rPr lang="en-GB" sz="2400" dirty="0"/>
              <a:t> compiler) and then use the Java interpreter to interpret and execute it.</a:t>
            </a:r>
            <a:endParaRPr lang="en-GB" sz="1600" dirty="0"/>
          </a:p>
        </p:txBody>
      </p:sp>
    </p:spTree>
    <p:extLst>
      <p:ext uri="{BB962C8B-B14F-4D97-AF65-F5344CB8AC3E}">
        <p14:creationId xmlns:p14="http://schemas.microsoft.com/office/powerpoint/2010/main" val="750775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EC1AF7-7E4F-4D8B-B2DA-7E81A4FB1D51}"/>
              </a:ext>
            </a:extLst>
          </p:cNvPr>
          <p:cNvSpPr>
            <a:spLocks noGrp="1"/>
          </p:cNvSpPr>
          <p:nvPr>
            <p:ph type="title"/>
          </p:nvPr>
        </p:nvSpPr>
        <p:spPr/>
        <p:txBody>
          <a:bodyPr>
            <a:noAutofit/>
          </a:bodyPr>
          <a:lstStyle/>
          <a:p>
            <a:r>
              <a:rPr lang="en-GB" sz="3200" b="1" dirty="0"/>
              <a:t>Advantages and uses of compilers and interpreters – advantages of compilers</a:t>
            </a:r>
            <a:endParaRPr lang="en-GB" sz="3200" dirty="0"/>
          </a:p>
        </p:txBody>
      </p:sp>
      <p:sp>
        <p:nvSpPr>
          <p:cNvPr id="3" name="Content Placeholder 2">
            <a:extLst>
              <a:ext uri="{FF2B5EF4-FFF2-40B4-BE49-F238E27FC236}">
                <a16:creationId xmlns:a16="http://schemas.microsoft.com/office/drawing/2014/main" id="{058F7F2E-37CB-4D7D-8B9A-111F2C6B1665}"/>
              </a:ext>
            </a:extLst>
          </p:cNvPr>
          <p:cNvSpPr>
            <a:spLocks noGrp="1"/>
          </p:cNvSpPr>
          <p:nvPr>
            <p:ph sz="quarter" idx="1"/>
          </p:nvPr>
        </p:nvSpPr>
        <p:spPr>
          <a:xfrm>
            <a:off x="323528" y="1652215"/>
            <a:ext cx="8433744" cy="1128713"/>
          </a:xfrm>
        </p:spPr>
        <p:txBody>
          <a:bodyPr>
            <a:noAutofit/>
          </a:bodyPr>
          <a:lstStyle/>
          <a:p>
            <a:pPr marL="0" indent="0">
              <a:buNone/>
            </a:pPr>
            <a:r>
              <a:rPr lang="en-GB" sz="2000" dirty="0"/>
              <a:t>A compiler has many advantages over an interpreter:</a:t>
            </a:r>
          </a:p>
          <a:p>
            <a:r>
              <a:rPr lang="en-GB" sz="2000" dirty="0"/>
              <a:t>the object code can be saved on disk and run whenever required without the need to recompile. However, if an error is discovered in the program, the whole program has to be recompiled</a:t>
            </a:r>
          </a:p>
          <a:p>
            <a:r>
              <a:rPr lang="en-GB" sz="2000" dirty="0"/>
              <a:t>the object code executes faster than interpreted code</a:t>
            </a:r>
          </a:p>
          <a:p>
            <a:r>
              <a:rPr lang="en-GB" sz="2000" dirty="0"/>
              <a:t>the object code produced by a compiler can be distributed or executed without having to have the compiler present</a:t>
            </a:r>
          </a:p>
          <a:p>
            <a:r>
              <a:rPr lang="en-GB" sz="2000" dirty="0"/>
              <a:t>the object code is more secure, as it cannot be read without a great deal of 'reverse engineering’. </a:t>
            </a:r>
            <a:endParaRPr lang="en-GB" sz="1100" dirty="0"/>
          </a:p>
        </p:txBody>
      </p:sp>
      <p:pic>
        <p:nvPicPr>
          <p:cNvPr id="12290" name="Picture 2" descr="Image result for compiler">
            <a:extLst>
              <a:ext uri="{FF2B5EF4-FFF2-40B4-BE49-F238E27FC236}">
                <a16:creationId xmlns:a16="http://schemas.microsoft.com/office/drawing/2014/main" id="{E8158835-BD62-486E-9746-395A3FA301C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15816" y="4653136"/>
            <a:ext cx="3208785" cy="19948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702509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EC1AF7-7E4F-4D8B-B2DA-7E81A4FB1D51}"/>
              </a:ext>
            </a:extLst>
          </p:cNvPr>
          <p:cNvSpPr>
            <a:spLocks noGrp="1"/>
          </p:cNvSpPr>
          <p:nvPr>
            <p:ph type="title"/>
          </p:nvPr>
        </p:nvSpPr>
        <p:spPr/>
        <p:txBody>
          <a:bodyPr>
            <a:noAutofit/>
          </a:bodyPr>
          <a:lstStyle/>
          <a:p>
            <a:r>
              <a:rPr lang="en-GB" sz="3200" b="1" dirty="0"/>
              <a:t>Advantages and uses of compilers and interpreters – advantages of compilers</a:t>
            </a:r>
            <a:endParaRPr lang="en-GB" sz="3200" dirty="0"/>
          </a:p>
        </p:txBody>
      </p:sp>
      <p:sp>
        <p:nvSpPr>
          <p:cNvPr id="3" name="Content Placeholder 2">
            <a:extLst>
              <a:ext uri="{FF2B5EF4-FFF2-40B4-BE49-F238E27FC236}">
                <a16:creationId xmlns:a16="http://schemas.microsoft.com/office/drawing/2014/main" id="{058F7F2E-37CB-4D7D-8B9A-111F2C6B1665}"/>
              </a:ext>
            </a:extLst>
          </p:cNvPr>
          <p:cNvSpPr>
            <a:spLocks noGrp="1"/>
          </p:cNvSpPr>
          <p:nvPr>
            <p:ph sz="quarter" idx="1"/>
          </p:nvPr>
        </p:nvSpPr>
        <p:spPr>
          <a:xfrm>
            <a:off x="323528" y="1652215"/>
            <a:ext cx="8433744" cy="1128713"/>
          </a:xfrm>
        </p:spPr>
        <p:txBody>
          <a:bodyPr>
            <a:noAutofit/>
          </a:bodyPr>
          <a:lstStyle/>
          <a:p>
            <a:r>
              <a:rPr lang="en-GB" dirty="0"/>
              <a:t>A compiler would therefore be appropriate when a program is to be run regularly or frequently, with only occasional change. </a:t>
            </a:r>
          </a:p>
          <a:p>
            <a:r>
              <a:rPr lang="en-GB" dirty="0"/>
              <a:t>It is also appropriate when the object code produced by the compiler is going to be distributed or sold to users outside the company that produced the software, since the source code is not present and therefore cannot be copied or amended.</a:t>
            </a:r>
            <a:endParaRPr lang="en-GB" sz="1100" dirty="0"/>
          </a:p>
        </p:txBody>
      </p:sp>
    </p:spTree>
    <p:extLst>
      <p:ext uri="{BB962C8B-B14F-4D97-AF65-F5344CB8AC3E}">
        <p14:creationId xmlns:p14="http://schemas.microsoft.com/office/powerpoint/2010/main" val="37650621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EC1AF7-7E4F-4D8B-B2DA-7E81A4FB1D51}"/>
              </a:ext>
            </a:extLst>
          </p:cNvPr>
          <p:cNvSpPr>
            <a:spLocks noGrp="1"/>
          </p:cNvSpPr>
          <p:nvPr>
            <p:ph type="title"/>
          </p:nvPr>
        </p:nvSpPr>
        <p:spPr/>
        <p:txBody>
          <a:bodyPr>
            <a:noAutofit/>
          </a:bodyPr>
          <a:lstStyle/>
          <a:p>
            <a:r>
              <a:rPr lang="en-GB" sz="3200" b="1" dirty="0"/>
              <a:t>Advantages and uses of compilers and interpreters – advantages of interpreters</a:t>
            </a:r>
            <a:endParaRPr lang="en-GB" sz="3200" dirty="0"/>
          </a:p>
        </p:txBody>
      </p:sp>
      <p:sp>
        <p:nvSpPr>
          <p:cNvPr id="3" name="Content Placeholder 2">
            <a:extLst>
              <a:ext uri="{FF2B5EF4-FFF2-40B4-BE49-F238E27FC236}">
                <a16:creationId xmlns:a16="http://schemas.microsoft.com/office/drawing/2014/main" id="{058F7F2E-37CB-4D7D-8B9A-111F2C6B1665}"/>
              </a:ext>
            </a:extLst>
          </p:cNvPr>
          <p:cNvSpPr>
            <a:spLocks noGrp="1"/>
          </p:cNvSpPr>
          <p:nvPr>
            <p:ph sz="quarter" idx="1"/>
          </p:nvPr>
        </p:nvSpPr>
        <p:spPr>
          <a:xfrm>
            <a:off x="323528" y="1652215"/>
            <a:ext cx="8433744" cy="1128713"/>
          </a:xfrm>
        </p:spPr>
        <p:txBody>
          <a:bodyPr>
            <a:noAutofit/>
          </a:bodyPr>
          <a:lstStyle/>
          <a:p>
            <a:pPr marL="0" indent="0">
              <a:buNone/>
            </a:pPr>
            <a:r>
              <a:rPr lang="en-GB" dirty="0"/>
              <a:t>An interpreter has some advantages over a compiler:</a:t>
            </a:r>
          </a:p>
          <a:p>
            <a:r>
              <a:rPr lang="en-GB" dirty="0"/>
              <a:t>platform independence - the source code can be run on any machine which has the appropriate </a:t>
            </a:r>
            <a:r>
              <a:rPr lang="fr-FR" dirty="0" err="1"/>
              <a:t>interpreter</a:t>
            </a:r>
            <a:r>
              <a:rPr lang="fr-FR" dirty="0"/>
              <a:t>  </a:t>
            </a:r>
            <a:r>
              <a:rPr lang="fr-FR" dirty="0" err="1"/>
              <a:t>available</a:t>
            </a:r>
            <a:r>
              <a:rPr lang="fr-FR" dirty="0"/>
              <a:t> (e.g. </a:t>
            </a:r>
            <a:r>
              <a:rPr lang="fr-FR" dirty="0" err="1"/>
              <a:t>Java's</a:t>
            </a:r>
            <a:r>
              <a:rPr lang="fr-FR" dirty="0"/>
              <a:t> byte code)</a:t>
            </a:r>
          </a:p>
          <a:p>
            <a:r>
              <a:rPr lang="en-GB" dirty="0"/>
              <a:t>it is useful for program development as there is no need for lengthy recompilation each time an error is discovered</a:t>
            </a:r>
            <a:endParaRPr lang="en-GB" sz="1100" dirty="0"/>
          </a:p>
        </p:txBody>
      </p:sp>
    </p:spTree>
    <p:extLst>
      <p:ext uri="{BB962C8B-B14F-4D97-AF65-F5344CB8AC3E}">
        <p14:creationId xmlns:p14="http://schemas.microsoft.com/office/powerpoint/2010/main" val="27749733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EC1AF7-7E4F-4D8B-B2DA-7E81A4FB1D51}"/>
              </a:ext>
            </a:extLst>
          </p:cNvPr>
          <p:cNvSpPr>
            <a:spLocks noGrp="1"/>
          </p:cNvSpPr>
          <p:nvPr>
            <p:ph type="title"/>
          </p:nvPr>
        </p:nvSpPr>
        <p:spPr/>
        <p:txBody>
          <a:bodyPr>
            <a:noAutofit/>
          </a:bodyPr>
          <a:lstStyle/>
          <a:p>
            <a:r>
              <a:rPr lang="en-GB" sz="3200" b="1" dirty="0"/>
              <a:t>Advantages and uses of compilers and interpreters – advantages of interpreters</a:t>
            </a:r>
            <a:endParaRPr lang="en-GB" sz="3200" dirty="0"/>
          </a:p>
        </p:txBody>
      </p:sp>
      <p:sp>
        <p:nvSpPr>
          <p:cNvPr id="3" name="Content Placeholder 2">
            <a:extLst>
              <a:ext uri="{FF2B5EF4-FFF2-40B4-BE49-F238E27FC236}">
                <a16:creationId xmlns:a16="http://schemas.microsoft.com/office/drawing/2014/main" id="{058F7F2E-37CB-4D7D-8B9A-111F2C6B1665}"/>
              </a:ext>
            </a:extLst>
          </p:cNvPr>
          <p:cNvSpPr>
            <a:spLocks noGrp="1"/>
          </p:cNvSpPr>
          <p:nvPr>
            <p:ph sz="quarter" idx="1"/>
          </p:nvPr>
        </p:nvSpPr>
        <p:spPr>
          <a:xfrm>
            <a:off x="323528" y="1652215"/>
            <a:ext cx="8433744" cy="1128713"/>
          </a:xfrm>
        </p:spPr>
        <p:txBody>
          <a:bodyPr>
            <a:noAutofit/>
          </a:bodyPr>
          <a:lstStyle/>
          <a:p>
            <a:pPr marL="0" indent="0">
              <a:buNone/>
            </a:pPr>
            <a:r>
              <a:rPr lang="en-GB" dirty="0"/>
              <a:t>An interpreter has some advantages over a compiler:</a:t>
            </a:r>
          </a:p>
          <a:p>
            <a:r>
              <a:rPr lang="en-GB" dirty="0"/>
              <a:t>platform independence - the source code can be run on any machine which has the appropriate </a:t>
            </a:r>
            <a:r>
              <a:rPr lang="fr-FR" dirty="0" err="1"/>
              <a:t>interpreter</a:t>
            </a:r>
            <a:r>
              <a:rPr lang="fr-FR" dirty="0"/>
              <a:t>  </a:t>
            </a:r>
            <a:r>
              <a:rPr lang="fr-FR" dirty="0" err="1"/>
              <a:t>available</a:t>
            </a:r>
            <a:r>
              <a:rPr lang="fr-FR" dirty="0"/>
              <a:t> (e.g. </a:t>
            </a:r>
            <a:r>
              <a:rPr lang="fr-FR" dirty="0" err="1"/>
              <a:t>Java's</a:t>
            </a:r>
            <a:r>
              <a:rPr lang="fr-FR" dirty="0"/>
              <a:t> byte code)</a:t>
            </a:r>
          </a:p>
          <a:p>
            <a:r>
              <a:rPr lang="en-GB" dirty="0"/>
              <a:t>it is useful for program development as there is no need for lengthy recompilation each time an error is discovered</a:t>
            </a:r>
            <a:endParaRPr lang="en-GB" sz="1100" dirty="0"/>
          </a:p>
        </p:txBody>
      </p:sp>
      <p:pic>
        <p:nvPicPr>
          <p:cNvPr id="1026" name="Picture 2" descr="Image result for interpreter computing">
            <a:extLst>
              <a:ext uri="{FF2B5EF4-FFF2-40B4-BE49-F238E27FC236}">
                <a16:creationId xmlns:a16="http://schemas.microsoft.com/office/drawing/2014/main" id="{065BC990-B77B-4E69-B94A-CBB7F209E63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79585" y="4869160"/>
            <a:ext cx="3819525" cy="1600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561104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EC1AF7-7E4F-4D8B-B2DA-7E81A4FB1D51}"/>
              </a:ext>
            </a:extLst>
          </p:cNvPr>
          <p:cNvSpPr>
            <a:spLocks noGrp="1"/>
          </p:cNvSpPr>
          <p:nvPr>
            <p:ph type="title"/>
          </p:nvPr>
        </p:nvSpPr>
        <p:spPr/>
        <p:txBody>
          <a:bodyPr>
            <a:noAutofit/>
          </a:bodyPr>
          <a:lstStyle/>
          <a:p>
            <a:r>
              <a:rPr lang="en-GB" sz="3200" b="1" dirty="0"/>
              <a:t>Advantages and uses of compilers and interpreters – disadvantages of interpreters</a:t>
            </a:r>
            <a:endParaRPr lang="en-GB" sz="3200" dirty="0"/>
          </a:p>
        </p:txBody>
      </p:sp>
      <p:sp>
        <p:nvSpPr>
          <p:cNvPr id="3" name="Content Placeholder 2">
            <a:extLst>
              <a:ext uri="{FF2B5EF4-FFF2-40B4-BE49-F238E27FC236}">
                <a16:creationId xmlns:a16="http://schemas.microsoft.com/office/drawing/2014/main" id="{058F7F2E-37CB-4D7D-8B9A-111F2C6B1665}"/>
              </a:ext>
            </a:extLst>
          </p:cNvPr>
          <p:cNvSpPr>
            <a:spLocks noGrp="1"/>
          </p:cNvSpPr>
          <p:nvPr>
            <p:ph sz="quarter" idx="1"/>
          </p:nvPr>
        </p:nvSpPr>
        <p:spPr>
          <a:xfrm>
            <a:off x="323528" y="1652215"/>
            <a:ext cx="8640960" cy="1128713"/>
          </a:xfrm>
        </p:spPr>
        <p:txBody>
          <a:bodyPr>
            <a:noAutofit/>
          </a:bodyPr>
          <a:lstStyle/>
          <a:p>
            <a:r>
              <a:rPr lang="en-GB" dirty="0"/>
              <a:t>The program may run slower than a compiled program, because each statement has to be translated to machine code each time it is encountered. So if a loop of 10 statements is performed 20 times, all 10 statements are interpreted 20 times.</a:t>
            </a:r>
            <a:endParaRPr lang="en-GB" sz="1100" dirty="0"/>
          </a:p>
        </p:txBody>
      </p:sp>
      <p:pic>
        <p:nvPicPr>
          <p:cNvPr id="2050" name="Picture 2" descr="Image result for interpreter computing">
            <a:extLst>
              <a:ext uri="{FF2B5EF4-FFF2-40B4-BE49-F238E27FC236}">
                <a16:creationId xmlns:a16="http://schemas.microsoft.com/office/drawing/2014/main" id="{36434F69-823D-411F-B41E-1B3CD0CD0E3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616" y="4221088"/>
            <a:ext cx="7223603" cy="18722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903662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EC1AF7-7E4F-4D8B-B2DA-7E81A4FB1D51}"/>
              </a:ext>
            </a:extLst>
          </p:cNvPr>
          <p:cNvSpPr>
            <a:spLocks noGrp="1"/>
          </p:cNvSpPr>
          <p:nvPr>
            <p:ph type="title"/>
          </p:nvPr>
        </p:nvSpPr>
        <p:spPr/>
        <p:txBody>
          <a:bodyPr>
            <a:normAutofit/>
          </a:bodyPr>
          <a:lstStyle/>
          <a:p>
            <a:r>
              <a:rPr lang="en-GB" b="1" dirty="0"/>
              <a:t>Assembler</a:t>
            </a:r>
            <a:endParaRPr lang="en-GB" dirty="0"/>
          </a:p>
        </p:txBody>
      </p:sp>
      <p:sp>
        <p:nvSpPr>
          <p:cNvPr id="3" name="Content Placeholder 2">
            <a:extLst>
              <a:ext uri="{FF2B5EF4-FFF2-40B4-BE49-F238E27FC236}">
                <a16:creationId xmlns:a16="http://schemas.microsoft.com/office/drawing/2014/main" id="{058F7F2E-37CB-4D7D-8B9A-111F2C6B1665}"/>
              </a:ext>
            </a:extLst>
          </p:cNvPr>
          <p:cNvSpPr>
            <a:spLocks noGrp="1"/>
          </p:cNvSpPr>
          <p:nvPr>
            <p:ph sz="quarter" idx="1"/>
          </p:nvPr>
        </p:nvSpPr>
        <p:spPr>
          <a:xfrm>
            <a:off x="612648" y="1600200"/>
            <a:ext cx="8153400" cy="2764904"/>
          </a:xfrm>
        </p:spPr>
        <p:txBody>
          <a:bodyPr>
            <a:normAutofit/>
          </a:bodyPr>
          <a:lstStyle/>
          <a:p>
            <a:pPr marL="0" indent="0">
              <a:buNone/>
            </a:pPr>
            <a:r>
              <a:rPr lang="en-GB" sz="2400" dirty="0"/>
              <a:t>Assembly code is a </a:t>
            </a:r>
            <a:r>
              <a:rPr lang="en-GB" sz="2400" b="1" dirty="0"/>
              <a:t>low </a:t>
            </a:r>
            <a:r>
              <a:rPr lang="en-GB" sz="2400" dirty="0"/>
              <a:t>level language, with each instruction in assembly code almost always being equivalent to one machine code instruction. The machine code instructions that a particular computer can execute (the </a:t>
            </a:r>
            <a:r>
              <a:rPr lang="en-GB" sz="2400" b="1" dirty="0"/>
              <a:t>instruction set) </a:t>
            </a:r>
            <a:r>
              <a:rPr lang="en-GB" sz="2400" dirty="0"/>
              <a:t>are completely dependent on its hardware, and therefore each different type of processor will have a different instruction set and a different assembly code.</a:t>
            </a:r>
          </a:p>
        </p:txBody>
      </p:sp>
      <p:pic>
        <p:nvPicPr>
          <p:cNvPr id="1026" name="Picture 2" descr="Image result for Assembler">
            <a:extLst>
              <a:ext uri="{FF2B5EF4-FFF2-40B4-BE49-F238E27FC236}">
                <a16:creationId xmlns:a16="http://schemas.microsoft.com/office/drawing/2014/main" id="{176B1D45-9AF2-4CFE-AC15-920EA9E67C3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55776" y="4221088"/>
            <a:ext cx="4736604" cy="247302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90117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EC1AF7-7E4F-4D8B-B2DA-7E81A4FB1D51}"/>
              </a:ext>
            </a:extLst>
          </p:cNvPr>
          <p:cNvSpPr>
            <a:spLocks noGrp="1"/>
          </p:cNvSpPr>
          <p:nvPr>
            <p:ph type="title"/>
          </p:nvPr>
        </p:nvSpPr>
        <p:spPr/>
        <p:txBody>
          <a:bodyPr>
            <a:normAutofit/>
          </a:bodyPr>
          <a:lstStyle/>
          <a:p>
            <a:r>
              <a:rPr lang="en-GB" b="1" dirty="0"/>
              <a:t>Assembler</a:t>
            </a:r>
            <a:endParaRPr lang="en-GB" dirty="0"/>
          </a:p>
        </p:txBody>
      </p:sp>
      <p:sp>
        <p:nvSpPr>
          <p:cNvPr id="3" name="Content Placeholder 2">
            <a:extLst>
              <a:ext uri="{FF2B5EF4-FFF2-40B4-BE49-F238E27FC236}">
                <a16:creationId xmlns:a16="http://schemas.microsoft.com/office/drawing/2014/main" id="{058F7F2E-37CB-4D7D-8B9A-111F2C6B1665}"/>
              </a:ext>
            </a:extLst>
          </p:cNvPr>
          <p:cNvSpPr>
            <a:spLocks noGrp="1"/>
          </p:cNvSpPr>
          <p:nvPr>
            <p:ph sz="quarter" idx="1"/>
          </p:nvPr>
        </p:nvSpPr>
        <p:spPr>
          <a:xfrm>
            <a:off x="603872" y="1652215"/>
            <a:ext cx="8153400" cy="2764904"/>
          </a:xfrm>
        </p:spPr>
        <p:txBody>
          <a:bodyPr>
            <a:normAutofit fontScale="85000" lnSpcReduction="20000"/>
          </a:bodyPr>
          <a:lstStyle/>
          <a:p>
            <a:r>
              <a:rPr lang="en-GB" dirty="0"/>
              <a:t>Before an assembly code program can be executed, it must be translated into the equivalent machine code. This is done by a program called an </a:t>
            </a:r>
            <a:r>
              <a:rPr lang="en-GB" b="1" dirty="0"/>
              <a:t>assembler. </a:t>
            </a:r>
          </a:p>
          <a:p>
            <a:r>
              <a:rPr lang="en-GB" dirty="0"/>
              <a:t>The assembler program takes each assembly code instruction and converts it to the 0s and 1s of the corresponding machine code instruction. </a:t>
            </a:r>
          </a:p>
          <a:p>
            <a:r>
              <a:rPr lang="en-GB" dirty="0"/>
              <a:t>The input to the assembler is called the </a:t>
            </a:r>
            <a:r>
              <a:rPr lang="en-GB" b="1" dirty="0"/>
              <a:t>source code </a:t>
            </a:r>
            <a:r>
              <a:rPr lang="en-GB" dirty="0"/>
              <a:t>and the output (machine code) the </a:t>
            </a:r>
            <a:r>
              <a:rPr lang="en-GB" b="1" dirty="0"/>
              <a:t>object code.</a:t>
            </a:r>
            <a:endParaRPr lang="en-GB" sz="2400" dirty="0"/>
          </a:p>
        </p:txBody>
      </p:sp>
      <p:pic>
        <p:nvPicPr>
          <p:cNvPr id="2050" name="Picture 2" descr="Image result for source code  object code">
            <a:extLst>
              <a:ext uri="{FF2B5EF4-FFF2-40B4-BE49-F238E27FC236}">
                <a16:creationId xmlns:a16="http://schemas.microsoft.com/office/drawing/2014/main" id="{D664CD62-4175-4DED-9B16-295C15BF25F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63688" y="4417119"/>
            <a:ext cx="5898726" cy="225224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365957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EC1AF7-7E4F-4D8B-B2DA-7E81A4FB1D51}"/>
              </a:ext>
            </a:extLst>
          </p:cNvPr>
          <p:cNvSpPr>
            <a:spLocks noGrp="1"/>
          </p:cNvSpPr>
          <p:nvPr>
            <p:ph type="title"/>
          </p:nvPr>
        </p:nvSpPr>
        <p:spPr/>
        <p:txBody>
          <a:bodyPr>
            <a:normAutofit/>
          </a:bodyPr>
          <a:lstStyle/>
          <a:p>
            <a:r>
              <a:rPr lang="en-GB" b="1" dirty="0"/>
              <a:t>Compiler</a:t>
            </a:r>
            <a:endParaRPr lang="en-GB" dirty="0"/>
          </a:p>
        </p:txBody>
      </p:sp>
      <p:sp>
        <p:nvSpPr>
          <p:cNvPr id="3" name="Content Placeholder 2">
            <a:extLst>
              <a:ext uri="{FF2B5EF4-FFF2-40B4-BE49-F238E27FC236}">
                <a16:creationId xmlns:a16="http://schemas.microsoft.com/office/drawing/2014/main" id="{058F7F2E-37CB-4D7D-8B9A-111F2C6B1665}"/>
              </a:ext>
            </a:extLst>
          </p:cNvPr>
          <p:cNvSpPr>
            <a:spLocks noGrp="1"/>
          </p:cNvSpPr>
          <p:nvPr>
            <p:ph sz="quarter" idx="1"/>
          </p:nvPr>
        </p:nvSpPr>
        <p:spPr>
          <a:xfrm>
            <a:off x="323528" y="1652215"/>
            <a:ext cx="8433744" cy="2764904"/>
          </a:xfrm>
        </p:spPr>
        <p:txBody>
          <a:bodyPr>
            <a:noAutofit/>
          </a:bodyPr>
          <a:lstStyle/>
          <a:p>
            <a:pPr marL="0" indent="0">
              <a:buNone/>
            </a:pPr>
            <a:r>
              <a:rPr lang="en-GB" sz="1800" dirty="0"/>
              <a:t>A compiler is a program that translates a high-level language such as Visual Basic, Python etc. into machine code. The code written by the programmer, the </a:t>
            </a:r>
            <a:r>
              <a:rPr lang="en-GB" sz="1800" b="1" dirty="0"/>
              <a:t>source code, </a:t>
            </a:r>
            <a:r>
              <a:rPr lang="en-GB" sz="1800" dirty="0"/>
              <a:t>is input as data to the compiler, which scans through it several times, each time performing different checks and building up tables of information needed to produce the final object code. </a:t>
            </a:r>
          </a:p>
        </p:txBody>
      </p:sp>
      <p:pic>
        <p:nvPicPr>
          <p:cNvPr id="5" name="Picture 4">
            <a:extLst>
              <a:ext uri="{FF2B5EF4-FFF2-40B4-BE49-F238E27FC236}">
                <a16:creationId xmlns:a16="http://schemas.microsoft.com/office/drawing/2014/main" id="{EE5E3130-96FE-44E7-9809-5AB5CB7E822B}"/>
              </a:ext>
            </a:extLst>
          </p:cNvPr>
          <p:cNvPicPr>
            <a:picLocks noChangeAspect="1"/>
          </p:cNvPicPr>
          <p:nvPr/>
        </p:nvPicPr>
        <p:blipFill>
          <a:blip r:embed="rId2"/>
          <a:stretch>
            <a:fillRect/>
          </a:stretch>
        </p:blipFill>
        <p:spPr>
          <a:xfrm>
            <a:off x="1619672" y="3157747"/>
            <a:ext cx="6050242" cy="3151573"/>
          </a:xfrm>
          <a:prstGeom prst="rect">
            <a:avLst/>
          </a:prstGeom>
        </p:spPr>
      </p:pic>
    </p:spTree>
    <p:extLst>
      <p:ext uri="{BB962C8B-B14F-4D97-AF65-F5344CB8AC3E}">
        <p14:creationId xmlns:p14="http://schemas.microsoft.com/office/powerpoint/2010/main" val="31727526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EC1AF7-7E4F-4D8B-B2DA-7E81A4FB1D51}"/>
              </a:ext>
            </a:extLst>
          </p:cNvPr>
          <p:cNvSpPr>
            <a:spLocks noGrp="1"/>
          </p:cNvSpPr>
          <p:nvPr>
            <p:ph type="title"/>
          </p:nvPr>
        </p:nvSpPr>
        <p:spPr/>
        <p:txBody>
          <a:bodyPr>
            <a:normAutofit/>
          </a:bodyPr>
          <a:lstStyle/>
          <a:p>
            <a:r>
              <a:rPr lang="en-GB" b="1" dirty="0"/>
              <a:t>Compiler</a:t>
            </a:r>
            <a:endParaRPr lang="en-GB" dirty="0"/>
          </a:p>
        </p:txBody>
      </p:sp>
      <p:sp>
        <p:nvSpPr>
          <p:cNvPr id="3" name="Content Placeholder 2">
            <a:extLst>
              <a:ext uri="{FF2B5EF4-FFF2-40B4-BE49-F238E27FC236}">
                <a16:creationId xmlns:a16="http://schemas.microsoft.com/office/drawing/2014/main" id="{058F7F2E-37CB-4D7D-8B9A-111F2C6B1665}"/>
              </a:ext>
            </a:extLst>
          </p:cNvPr>
          <p:cNvSpPr>
            <a:spLocks noGrp="1"/>
          </p:cNvSpPr>
          <p:nvPr>
            <p:ph sz="quarter" idx="1"/>
          </p:nvPr>
        </p:nvSpPr>
        <p:spPr>
          <a:xfrm>
            <a:off x="323528" y="1652215"/>
            <a:ext cx="8433744" cy="2764904"/>
          </a:xfrm>
        </p:spPr>
        <p:txBody>
          <a:bodyPr>
            <a:noAutofit/>
          </a:bodyPr>
          <a:lstStyle/>
          <a:p>
            <a:pPr marL="0" indent="0">
              <a:buNone/>
            </a:pPr>
            <a:r>
              <a:rPr lang="en-GB" sz="1800" dirty="0"/>
              <a:t>Different hardware platforms will require different compilers, since the resulting object code will be hardware-specific. For example, Windows and the Intel microprocessors comprise one platform, Apple and PowerPC processors another, so separate compilers are required for each.</a:t>
            </a:r>
          </a:p>
        </p:txBody>
      </p:sp>
      <p:pic>
        <p:nvPicPr>
          <p:cNvPr id="4098" name="Picture 2" descr="Image result for compiler">
            <a:extLst>
              <a:ext uri="{FF2B5EF4-FFF2-40B4-BE49-F238E27FC236}">
                <a16:creationId xmlns:a16="http://schemas.microsoft.com/office/drawing/2014/main" id="{93CD1E01-96C4-4326-9119-417442577D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2648" y="3120974"/>
            <a:ext cx="7841106" cy="31163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279377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EC1AF7-7E4F-4D8B-B2DA-7E81A4FB1D51}"/>
              </a:ext>
            </a:extLst>
          </p:cNvPr>
          <p:cNvSpPr>
            <a:spLocks noGrp="1"/>
          </p:cNvSpPr>
          <p:nvPr>
            <p:ph type="title"/>
          </p:nvPr>
        </p:nvSpPr>
        <p:spPr/>
        <p:txBody>
          <a:bodyPr>
            <a:normAutofit/>
          </a:bodyPr>
          <a:lstStyle/>
          <a:p>
            <a:r>
              <a:rPr lang="en-GB" b="1" dirty="0"/>
              <a:t>Interpreter</a:t>
            </a:r>
            <a:endParaRPr lang="en-GB" dirty="0"/>
          </a:p>
        </p:txBody>
      </p:sp>
      <p:sp>
        <p:nvSpPr>
          <p:cNvPr id="3" name="Content Placeholder 2">
            <a:extLst>
              <a:ext uri="{FF2B5EF4-FFF2-40B4-BE49-F238E27FC236}">
                <a16:creationId xmlns:a16="http://schemas.microsoft.com/office/drawing/2014/main" id="{058F7F2E-37CB-4D7D-8B9A-111F2C6B1665}"/>
              </a:ext>
            </a:extLst>
          </p:cNvPr>
          <p:cNvSpPr>
            <a:spLocks noGrp="1"/>
          </p:cNvSpPr>
          <p:nvPr>
            <p:ph sz="quarter" idx="1"/>
          </p:nvPr>
        </p:nvSpPr>
        <p:spPr>
          <a:xfrm>
            <a:off x="323528" y="1652215"/>
            <a:ext cx="8433744" cy="2764904"/>
          </a:xfrm>
        </p:spPr>
        <p:txBody>
          <a:bodyPr>
            <a:noAutofit/>
          </a:bodyPr>
          <a:lstStyle/>
          <a:p>
            <a:r>
              <a:rPr lang="en-GB" sz="2400" dirty="0"/>
              <a:t>An interpreter is a different type of programming language translator. Once the programmer has written and saved a program, and instructs the computer to run it, the interpreter looks at each line of the source program, analyses it and, if it contains no syntax errors, translates it into machine code and runs it.</a:t>
            </a:r>
          </a:p>
        </p:txBody>
      </p:sp>
      <p:pic>
        <p:nvPicPr>
          <p:cNvPr id="5122" name="Picture 2" descr="Image result for computer interpreter">
            <a:extLst>
              <a:ext uri="{FF2B5EF4-FFF2-40B4-BE49-F238E27FC236}">
                <a16:creationId xmlns:a16="http://schemas.microsoft.com/office/drawing/2014/main" id="{9663E8BE-34F6-453D-8109-34E2DA5CB55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3892" y="3789040"/>
            <a:ext cx="7929708" cy="28001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15883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EC1AF7-7E4F-4D8B-B2DA-7E81A4FB1D51}"/>
              </a:ext>
            </a:extLst>
          </p:cNvPr>
          <p:cNvSpPr>
            <a:spLocks noGrp="1"/>
          </p:cNvSpPr>
          <p:nvPr>
            <p:ph type="title"/>
          </p:nvPr>
        </p:nvSpPr>
        <p:spPr/>
        <p:txBody>
          <a:bodyPr>
            <a:normAutofit/>
          </a:bodyPr>
          <a:lstStyle/>
          <a:p>
            <a:r>
              <a:rPr lang="en-GB" b="1" dirty="0"/>
              <a:t>Interpreter</a:t>
            </a:r>
            <a:endParaRPr lang="en-GB" dirty="0"/>
          </a:p>
        </p:txBody>
      </p:sp>
      <p:sp>
        <p:nvSpPr>
          <p:cNvPr id="3" name="Content Placeholder 2">
            <a:extLst>
              <a:ext uri="{FF2B5EF4-FFF2-40B4-BE49-F238E27FC236}">
                <a16:creationId xmlns:a16="http://schemas.microsoft.com/office/drawing/2014/main" id="{058F7F2E-37CB-4D7D-8B9A-111F2C6B1665}"/>
              </a:ext>
            </a:extLst>
          </p:cNvPr>
          <p:cNvSpPr>
            <a:spLocks noGrp="1"/>
          </p:cNvSpPr>
          <p:nvPr>
            <p:ph sz="quarter" idx="1"/>
          </p:nvPr>
        </p:nvSpPr>
        <p:spPr>
          <a:xfrm>
            <a:off x="323528" y="1652215"/>
            <a:ext cx="8433744" cy="2764904"/>
          </a:xfrm>
        </p:spPr>
        <p:txBody>
          <a:bodyPr>
            <a:noAutofit/>
          </a:bodyPr>
          <a:lstStyle/>
          <a:p>
            <a:pPr marL="0" indent="0">
              <a:buNone/>
            </a:pPr>
            <a:r>
              <a:rPr lang="en-GB" dirty="0"/>
              <a:t>For example, the following Python program contains an error…..can you find it?	</a:t>
            </a:r>
          </a:p>
          <a:p>
            <a:pPr marL="0" indent="0">
              <a:buNone/>
            </a:pPr>
            <a:r>
              <a:rPr lang="en-GB" dirty="0"/>
              <a:t>1   a = 1</a:t>
            </a:r>
          </a:p>
          <a:p>
            <a:pPr marL="0" indent="0">
              <a:buNone/>
            </a:pPr>
            <a:r>
              <a:rPr lang="en-GB" dirty="0"/>
              <a:t>2   b = 2</a:t>
            </a:r>
          </a:p>
          <a:p>
            <a:pPr marL="0" indent="0">
              <a:buNone/>
            </a:pPr>
            <a:r>
              <a:rPr lang="en-GB" dirty="0"/>
              <a:t>3   c = a + b</a:t>
            </a:r>
          </a:p>
          <a:p>
            <a:pPr marL="0" indent="0">
              <a:buNone/>
            </a:pPr>
            <a:r>
              <a:rPr lang="en-GB" dirty="0"/>
              <a:t>4   </a:t>
            </a:r>
            <a:r>
              <a:rPr lang="en-GB" b="1" dirty="0"/>
              <a:t>print("a </a:t>
            </a:r>
            <a:r>
              <a:rPr lang="en-GB" dirty="0"/>
              <a:t>+ b = " c)</a:t>
            </a:r>
          </a:p>
          <a:p>
            <a:pPr marL="0" indent="0">
              <a:buNone/>
            </a:pPr>
            <a:r>
              <a:rPr lang="en-GB" dirty="0"/>
              <a:t>5   d = a - n</a:t>
            </a:r>
          </a:p>
          <a:p>
            <a:pPr marL="0" indent="0">
              <a:buNone/>
            </a:pPr>
            <a:r>
              <a:rPr lang="en-GB" dirty="0"/>
              <a:t>6   </a:t>
            </a:r>
            <a:r>
              <a:rPr lang="en-GB" b="1" dirty="0"/>
              <a:t>print ("a </a:t>
            </a:r>
            <a:r>
              <a:rPr lang="en-GB" dirty="0"/>
              <a:t>- b = " d)</a:t>
            </a:r>
          </a:p>
          <a:p>
            <a:pPr marL="0" indent="0">
              <a:buNone/>
            </a:pPr>
            <a:r>
              <a:rPr lang="en-GB" dirty="0"/>
              <a:t>7   print ( " goodbye " )</a:t>
            </a:r>
            <a:endParaRPr lang="en-GB" sz="2400" dirty="0"/>
          </a:p>
        </p:txBody>
      </p:sp>
    </p:spTree>
    <p:extLst>
      <p:ext uri="{BB962C8B-B14F-4D97-AF65-F5344CB8AC3E}">
        <p14:creationId xmlns:p14="http://schemas.microsoft.com/office/powerpoint/2010/main" val="23596986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EC1AF7-7E4F-4D8B-B2DA-7E81A4FB1D51}"/>
              </a:ext>
            </a:extLst>
          </p:cNvPr>
          <p:cNvSpPr>
            <a:spLocks noGrp="1"/>
          </p:cNvSpPr>
          <p:nvPr>
            <p:ph type="title"/>
          </p:nvPr>
        </p:nvSpPr>
        <p:spPr/>
        <p:txBody>
          <a:bodyPr>
            <a:normAutofit/>
          </a:bodyPr>
          <a:lstStyle/>
          <a:p>
            <a:r>
              <a:rPr lang="en-GB" b="1" dirty="0"/>
              <a:t>Interpreter</a:t>
            </a:r>
            <a:endParaRPr lang="en-GB" dirty="0"/>
          </a:p>
        </p:txBody>
      </p:sp>
      <p:sp>
        <p:nvSpPr>
          <p:cNvPr id="3" name="Content Placeholder 2">
            <a:extLst>
              <a:ext uri="{FF2B5EF4-FFF2-40B4-BE49-F238E27FC236}">
                <a16:creationId xmlns:a16="http://schemas.microsoft.com/office/drawing/2014/main" id="{058F7F2E-37CB-4D7D-8B9A-111F2C6B1665}"/>
              </a:ext>
            </a:extLst>
          </p:cNvPr>
          <p:cNvSpPr>
            <a:spLocks noGrp="1"/>
          </p:cNvSpPr>
          <p:nvPr>
            <p:ph sz="quarter" idx="1"/>
          </p:nvPr>
        </p:nvSpPr>
        <p:spPr>
          <a:xfrm>
            <a:off x="323528" y="1652215"/>
            <a:ext cx="8433744" cy="2764904"/>
          </a:xfrm>
        </p:spPr>
        <p:txBody>
          <a:bodyPr>
            <a:noAutofit/>
          </a:bodyPr>
          <a:lstStyle/>
          <a:p>
            <a:pPr marL="0" indent="0">
              <a:buNone/>
            </a:pPr>
            <a:r>
              <a:rPr lang="en-GB" dirty="0"/>
              <a:t>When the program runs, it produces the following output:</a:t>
            </a:r>
          </a:p>
          <a:p>
            <a:pPr marL="0" indent="0">
              <a:buNone/>
            </a:pPr>
            <a:r>
              <a:rPr lang="en-GB" dirty="0"/>
              <a:t>  a + b = 3</a:t>
            </a:r>
          </a:p>
          <a:p>
            <a:pPr marL="0" indent="0">
              <a:buNone/>
            </a:pPr>
            <a:r>
              <a:rPr lang="en-GB" dirty="0"/>
              <a:t>  </a:t>
            </a:r>
            <a:r>
              <a:rPr lang="en-GB" sz="2000" dirty="0">
                <a:solidFill>
                  <a:srgbClr val="FF0000"/>
                </a:solidFill>
              </a:rPr>
              <a:t>Traceback (most recent call last) :</a:t>
            </a:r>
          </a:p>
          <a:p>
            <a:pPr marL="0" indent="0">
              <a:buNone/>
            </a:pPr>
            <a:r>
              <a:rPr lang="en-GB" sz="2000" dirty="0">
                <a:solidFill>
                  <a:srgbClr val="FF0000"/>
                </a:solidFill>
              </a:rPr>
              <a:t>      File " c : /Users/A Level sample programs/</a:t>
            </a:r>
            <a:r>
              <a:rPr lang="en-GB" sz="2000" dirty="0" err="1">
                <a:solidFill>
                  <a:srgbClr val="FF0000"/>
                </a:solidFill>
              </a:rPr>
              <a:t>progl</a:t>
            </a:r>
            <a:r>
              <a:rPr lang="en-GB" sz="2000" dirty="0">
                <a:solidFill>
                  <a:srgbClr val="FF0000"/>
                </a:solidFill>
              </a:rPr>
              <a:t>. </a:t>
            </a:r>
            <a:r>
              <a:rPr lang="en-GB" sz="2000" dirty="0" err="1">
                <a:solidFill>
                  <a:srgbClr val="FF0000"/>
                </a:solidFill>
              </a:rPr>
              <a:t>py</a:t>
            </a:r>
            <a:r>
              <a:rPr lang="en-GB" sz="2000" dirty="0">
                <a:solidFill>
                  <a:srgbClr val="FF0000"/>
                </a:solidFill>
              </a:rPr>
              <a:t>" , line 5 , in &lt;module&gt;</a:t>
            </a:r>
          </a:p>
          <a:p>
            <a:pPr marL="0" indent="0">
              <a:buNone/>
            </a:pPr>
            <a:r>
              <a:rPr lang="en-GB" sz="2000" dirty="0">
                <a:solidFill>
                  <a:srgbClr val="FF0000"/>
                </a:solidFill>
              </a:rPr>
              <a:t>        d = a - n</a:t>
            </a:r>
          </a:p>
          <a:p>
            <a:pPr marL="0" indent="0">
              <a:buNone/>
            </a:pPr>
            <a:r>
              <a:rPr lang="en-GB" sz="2000" dirty="0">
                <a:solidFill>
                  <a:srgbClr val="FF0000"/>
                </a:solidFill>
              </a:rPr>
              <a:t>   </a:t>
            </a:r>
            <a:r>
              <a:rPr lang="en-GB" sz="2000" dirty="0" err="1">
                <a:solidFill>
                  <a:srgbClr val="FF0000"/>
                </a:solidFill>
              </a:rPr>
              <a:t>NameError</a:t>
            </a:r>
            <a:r>
              <a:rPr lang="en-GB" sz="2000" dirty="0">
                <a:solidFill>
                  <a:srgbClr val="FF0000"/>
                </a:solidFill>
              </a:rPr>
              <a:t> : name 'n ' is not defined</a:t>
            </a:r>
          </a:p>
          <a:p>
            <a:pPr marL="0" indent="0">
              <a:buNone/>
            </a:pPr>
            <a:endParaRPr lang="en-GB" dirty="0"/>
          </a:p>
          <a:p>
            <a:pPr marL="0" indent="0">
              <a:buNone/>
            </a:pPr>
            <a:r>
              <a:rPr lang="en-GB" dirty="0"/>
              <a:t>The program produces output at line 4, gets as far as line 5 and then crashes.</a:t>
            </a:r>
            <a:endParaRPr lang="en-GB" sz="2400" dirty="0"/>
          </a:p>
        </p:txBody>
      </p:sp>
    </p:spTree>
    <p:extLst>
      <p:ext uri="{BB962C8B-B14F-4D97-AF65-F5344CB8AC3E}">
        <p14:creationId xmlns:p14="http://schemas.microsoft.com/office/powerpoint/2010/main" val="8251157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EC1AF7-7E4F-4D8B-B2DA-7E81A4FB1D51}"/>
              </a:ext>
            </a:extLst>
          </p:cNvPr>
          <p:cNvSpPr>
            <a:spLocks noGrp="1"/>
          </p:cNvSpPr>
          <p:nvPr>
            <p:ph type="title"/>
          </p:nvPr>
        </p:nvSpPr>
        <p:spPr/>
        <p:txBody>
          <a:bodyPr>
            <a:normAutofit/>
          </a:bodyPr>
          <a:lstStyle/>
          <a:p>
            <a:r>
              <a:rPr lang="en-GB" b="1" dirty="0"/>
              <a:t>Interpreter</a:t>
            </a:r>
            <a:endParaRPr lang="en-GB" dirty="0"/>
          </a:p>
        </p:txBody>
      </p:sp>
      <p:sp>
        <p:nvSpPr>
          <p:cNvPr id="3" name="Content Placeholder 2">
            <a:extLst>
              <a:ext uri="{FF2B5EF4-FFF2-40B4-BE49-F238E27FC236}">
                <a16:creationId xmlns:a16="http://schemas.microsoft.com/office/drawing/2014/main" id="{058F7F2E-37CB-4D7D-8B9A-111F2C6B1665}"/>
              </a:ext>
            </a:extLst>
          </p:cNvPr>
          <p:cNvSpPr>
            <a:spLocks noGrp="1"/>
          </p:cNvSpPr>
          <p:nvPr>
            <p:ph sz="quarter" idx="1"/>
          </p:nvPr>
        </p:nvSpPr>
        <p:spPr>
          <a:xfrm>
            <a:off x="323528" y="1652215"/>
            <a:ext cx="8433744" cy="2764904"/>
          </a:xfrm>
        </p:spPr>
        <p:txBody>
          <a:bodyPr>
            <a:noAutofit/>
          </a:bodyPr>
          <a:lstStyle/>
          <a:p>
            <a:pPr marL="0" indent="0">
              <a:buNone/>
            </a:pPr>
            <a:r>
              <a:rPr lang="en-GB" sz="2400" dirty="0"/>
              <a:t>However, it is not always quite that simple. If we modify the program to introduce a syntax error at line 6, (missing closing bracket) the interpreter does not attempt to run any of the program until this is fixed.</a:t>
            </a:r>
          </a:p>
          <a:p>
            <a:pPr marL="0" indent="0">
              <a:buNone/>
            </a:pPr>
            <a:r>
              <a:rPr lang="en-GB" sz="2400" dirty="0"/>
              <a:t>1   a = 1</a:t>
            </a:r>
          </a:p>
          <a:p>
            <a:pPr marL="0" indent="0">
              <a:buNone/>
            </a:pPr>
            <a:r>
              <a:rPr lang="en-GB" sz="2400" dirty="0"/>
              <a:t>2   b =  2</a:t>
            </a:r>
          </a:p>
          <a:p>
            <a:pPr marL="0" indent="0">
              <a:buNone/>
            </a:pPr>
            <a:r>
              <a:rPr lang="en-GB" sz="2400" dirty="0"/>
              <a:t>3   c = a + b</a:t>
            </a:r>
          </a:p>
          <a:p>
            <a:pPr marL="0" indent="0">
              <a:buNone/>
            </a:pPr>
            <a:r>
              <a:rPr lang="en-GB" sz="2400" dirty="0"/>
              <a:t>4   print("a + b = ", c)</a:t>
            </a:r>
          </a:p>
          <a:p>
            <a:pPr marL="0" indent="0">
              <a:buNone/>
            </a:pPr>
            <a:r>
              <a:rPr lang="en-GB" sz="2400" dirty="0"/>
              <a:t>5   e = a - b</a:t>
            </a:r>
          </a:p>
          <a:p>
            <a:pPr marL="0" indent="0">
              <a:buNone/>
            </a:pPr>
            <a:r>
              <a:rPr lang="en-GB" sz="2400" dirty="0"/>
              <a:t>6  print ("a - b = ",  d</a:t>
            </a:r>
          </a:p>
          <a:p>
            <a:pPr marL="0" indent="0">
              <a:buNone/>
            </a:pPr>
            <a:r>
              <a:rPr lang="en-GB" sz="2400" dirty="0"/>
              <a:t>7  print ( " goodbye")</a:t>
            </a:r>
          </a:p>
        </p:txBody>
      </p:sp>
    </p:spTree>
    <p:extLst>
      <p:ext uri="{BB962C8B-B14F-4D97-AF65-F5344CB8AC3E}">
        <p14:creationId xmlns:p14="http://schemas.microsoft.com/office/powerpoint/2010/main" val="3182407269"/>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18577</TotalTime>
  <Words>1173</Words>
  <Application>Microsoft Office PowerPoint</Application>
  <PresentationFormat>On-screen Show (4:3)</PresentationFormat>
  <Paragraphs>73</Paragraphs>
  <Slides>19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Arial</vt:lpstr>
      <vt:lpstr>Calibri</vt:lpstr>
      <vt:lpstr>Tw Cen MT</vt:lpstr>
      <vt:lpstr>Wingdings</vt:lpstr>
      <vt:lpstr>Wingdings 2</vt:lpstr>
      <vt:lpstr>Median</vt:lpstr>
      <vt:lpstr>Programming language translators</vt:lpstr>
      <vt:lpstr>Assembler</vt:lpstr>
      <vt:lpstr>Assembler</vt:lpstr>
      <vt:lpstr>Compiler</vt:lpstr>
      <vt:lpstr>Compiler</vt:lpstr>
      <vt:lpstr>Interpreter</vt:lpstr>
      <vt:lpstr>Interpreter</vt:lpstr>
      <vt:lpstr>Interpreter</vt:lpstr>
      <vt:lpstr>Interpreter</vt:lpstr>
      <vt:lpstr>Interpreter</vt:lpstr>
      <vt:lpstr>Bytecode</vt:lpstr>
      <vt:lpstr>Bytecode</vt:lpstr>
      <vt:lpstr>Bytecode</vt:lpstr>
      <vt:lpstr>Bytecode</vt:lpstr>
      <vt:lpstr>Advantages and uses of compilers and interpreters – advantages of compilers</vt:lpstr>
      <vt:lpstr>Advantages and uses of compilers and interpreters – advantages of compilers</vt:lpstr>
      <vt:lpstr>Advantages and uses of compilers and interpreters – advantages of interpreters</vt:lpstr>
      <vt:lpstr>Advantages and uses of compilers and interpreters – advantages of interpreters</vt:lpstr>
      <vt:lpstr>Advantages and uses of compilers and interpreters – disadvantages of interpreters</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Miss Newport</dc:creator>
  <cp:lastModifiedBy>Mrs R Lofthouse</cp:lastModifiedBy>
  <cp:revision>483</cp:revision>
  <dcterms:created xsi:type="dcterms:W3CDTF">2014-06-23T10:47:17Z</dcterms:created>
  <dcterms:modified xsi:type="dcterms:W3CDTF">2017-07-24T21:59:21Z</dcterms:modified>
</cp:coreProperties>
</file>