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324" r:id="rId3"/>
    <p:sldId id="335" r:id="rId4"/>
    <p:sldId id="329" r:id="rId5"/>
    <p:sldId id="330" r:id="rId6"/>
    <p:sldId id="331" r:id="rId7"/>
    <p:sldId id="332" r:id="rId8"/>
    <p:sldId id="333" r:id="rId9"/>
    <p:sldId id="334" r:id="rId10"/>
    <p:sldId id="328" r:id="rId11"/>
    <p:sldId id="260" r:id="rId12"/>
    <p:sldId id="261" r:id="rId13"/>
    <p:sldId id="327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ig Sargent" initials="CS" lastIdx="1" clrIdx="0">
    <p:extLst>
      <p:ext uri="{19B8F6BF-5375-455C-9EA6-DF929625EA0E}">
        <p15:presenceInfo xmlns:p15="http://schemas.microsoft.com/office/powerpoint/2012/main" userId="6642d3c79e1f34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084"/>
    <a:srgbClr val="FFD966"/>
    <a:srgbClr val="ACB9CA"/>
    <a:srgbClr val="BDD7EE"/>
    <a:srgbClr val="70AD47"/>
    <a:srgbClr val="1F4E78"/>
    <a:srgbClr val="548AFF"/>
    <a:srgbClr val="ED7D31"/>
    <a:srgbClr val="F8D7CD"/>
    <a:srgbClr val="FCE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5" autoAdjust="0"/>
    <p:restoredTop sz="96085" autoAdjust="0"/>
  </p:normalViewPr>
  <p:slideViewPr>
    <p:cSldViewPr snapToGrid="0">
      <p:cViewPr varScale="1">
        <p:scale>
          <a:sx n="105" d="100"/>
          <a:sy n="105" d="100"/>
        </p:scale>
        <p:origin x="1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879E7-C786-4674-BB8E-EF00881A491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86045-0178-4FB2-9D7A-08D75B7694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53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7369-A355-4D19-AEEC-9D0100EF3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24699-1673-40E6-9241-180D77942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BE935-35F7-402A-9F4D-C68B29248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D7A12-EBDB-45B0-9FF5-F17A7EF67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C7090-3E02-4EBA-95BB-2F3FF45C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42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3C68-F937-4619-AC2A-808BB5FBC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4D0E72-F13A-47A1-9749-F939C5B61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CE7D0-DEEB-4789-9725-4826AE9B0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52C0A-0BB5-4C36-AC67-AFCF2DC0A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906B4-69CB-471E-B443-A6DD5955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21424-3B0E-4EEC-875D-327603D1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0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F412-1941-41D2-AC46-E8C20860A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A1B5D-15E6-4D4B-B6F5-E46A1A723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18167-751F-4B50-84DD-7F7377E43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10E4B-ECAF-4B58-9633-F0D2214A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0936C-E069-45AA-8B1E-8B295D2A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37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0BBC43-F9FB-4DC0-9192-4C6BBC0BB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5541F-6124-45F5-9E33-C88771523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8D7AD-9B6B-4D71-A044-0A8CD107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F19E0-2B2A-44A5-95AA-5794953B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AE265-1899-40B9-ABCC-0F0FA6B45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77CF4-093B-4C66-A107-491AFAE19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249AB-C9F4-4A3F-A472-C5FDCF3AA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A491B-E55E-4F96-A0A2-08ABE853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EE9C3-3BD7-499C-9C8F-E914AF0CC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A0F2C-BB77-4D20-BD01-009748E0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00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AB41-C5F4-4F77-8A5C-14CA38A3E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5B807-A41F-4934-B9B5-F06B7FEC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A9AEC-9ECF-4105-84CF-CCC301ADB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A81FA-05E8-4A50-9FC5-A94F3634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13BE1-EE3A-45AF-BF76-41B86D07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7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1685-8ECA-46F3-BC78-B8E4D43D8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252D3-EA14-47C6-8BDF-B549E97DE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FA317-5ECF-4693-88DD-BCA7EC391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CA0AA-2226-49B9-8142-4F45D8CE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F340D-9456-43F7-A764-CBD130EF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2910B-6BBA-4043-8CD2-7AE056F1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60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960B3-16E7-4811-A5F8-83614659A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B62EE-BCB8-429D-BB6F-89DF9F3EA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4AD67-4C0E-484D-B7FF-FB976A171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D7660E-8B38-43A5-A48D-A4523AA03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EFE82-A3BC-42B8-9F71-5C3C1ADD4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BD8DB3-F688-4AB2-AAFC-0E5E7F2EB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F70DA-1B40-4425-B025-A8D06411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95CE6D-8A51-4013-A622-D11EFBB72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22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232E-9E69-481F-BDD8-74F4219E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AD69E5-4081-437F-98E4-2CAF4F5CC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30953-0189-477F-ABF4-CE4D2ED1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C43C7-506A-468F-96CB-96E8683C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81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19224-2084-4C89-AEFB-59035B0F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E9D01-9A95-4DC3-AD5E-0657203E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B0936-CF61-444A-88C9-B1BE2B01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0CC6F3-15F4-4749-9242-EDD4FF8C5DBF}"/>
              </a:ext>
            </a:extLst>
          </p:cNvPr>
          <p:cNvSpPr/>
          <p:nvPr userDrawn="1"/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OCR AS Level</a:t>
            </a:r>
          </a:p>
          <a:p>
            <a:pPr algn="ctr"/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(H046)</a:t>
            </a:r>
          </a:p>
          <a:p>
            <a:pPr algn="ctr"/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OCR A Level</a:t>
            </a:r>
          </a:p>
          <a:p>
            <a:pPr algn="ctr"/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(H446)</a:t>
            </a:r>
          </a:p>
          <a:p>
            <a:pPr algn="ctr"/>
            <a:endParaRPr lang="en-GB" sz="23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B2C14A7-E460-4357-90EB-FC2CBD74FCA1}"/>
              </a:ext>
            </a:extLst>
          </p:cNvPr>
          <p:cNvSpPr/>
          <p:nvPr userDrawn="1"/>
        </p:nvSpPr>
        <p:spPr>
          <a:xfrm>
            <a:off x="8915400" y="2354373"/>
            <a:ext cx="2140171" cy="214017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icture containing brush&#10;&#10;Description automatically generated">
            <a:extLst>
              <a:ext uri="{FF2B5EF4-FFF2-40B4-BE49-F238E27FC236}">
                <a16:creationId xmlns:a16="http://schemas.microsoft.com/office/drawing/2014/main" id="{802D9E8A-D873-49FF-AED9-2CD228DFF5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" r="-3" b="-3"/>
          <a:stretch/>
        </p:blipFill>
        <p:spPr>
          <a:xfrm>
            <a:off x="9029206" y="2474254"/>
            <a:ext cx="1912560" cy="190948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C181E4-E0E6-417C-A181-D2E36CE93221}"/>
              </a:ext>
            </a:extLst>
          </p:cNvPr>
          <p:cNvSpPr/>
          <p:nvPr userDrawn="1"/>
        </p:nvSpPr>
        <p:spPr>
          <a:xfrm>
            <a:off x="91193" y="6510363"/>
            <a:ext cx="9467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Teacher site: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craigndave.org   |  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Student site: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student.craigndave.org   |  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Smart revise: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smartrevise.co.uk  </a:t>
            </a:r>
          </a:p>
        </p:txBody>
      </p:sp>
    </p:spTree>
    <p:extLst>
      <p:ext uri="{BB962C8B-B14F-4D97-AF65-F5344CB8AC3E}">
        <p14:creationId xmlns:p14="http://schemas.microsoft.com/office/powerpoint/2010/main" val="409001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19224-2084-4C89-AEFB-59035B0F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E9D01-9A95-4DC3-AD5E-0657203E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B0936-CF61-444A-88C9-B1BE2B01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AACC54-1682-4874-BD09-D8CF92EDAE43}"/>
              </a:ext>
            </a:extLst>
          </p:cNvPr>
          <p:cNvGrpSpPr/>
          <p:nvPr userDrawn="1"/>
        </p:nvGrpSpPr>
        <p:grpSpPr>
          <a:xfrm>
            <a:off x="-1" y="0"/>
            <a:ext cx="12192002" cy="419100"/>
            <a:chOff x="-1" y="0"/>
            <a:chExt cx="12192002" cy="533400"/>
          </a:xfrm>
          <a:solidFill>
            <a:srgbClr val="FFB3B3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5FF8B6-F953-41A2-8CA9-2F6F841BDD32}"/>
                </a:ext>
              </a:extLst>
            </p:cNvPr>
            <p:cNvSpPr/>
            <p:nvPr/>
          </p:nvSpPr>
          <p:spPr>
            <a:xfrm>
              <a:off x="10123715" y="0"/>
              <a:ext cx="2068286" cy="5333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b="1" dirty="0">
                  <a:solidFill>
                    <a:schemeClr val="bg1">
                      <a:lumMod val="65000"/>
                    </a:schemeClr>
                  </a:solidFill>
                </a:rPr>
                <a:t>OCR H046/H466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B4ABA0-791C-4EF4-91E1-0A7F5B882D36}"/>
                </a:ext>
              </a:extLst>
            </p:cNvPr>
            <p:cNvSpPr/>
            <p:nvPr/>
          </p:nvSpPr>
          <p:spPr>
            <a:xfrm>
              <a:off x="-1" y="0"/>
              <a:ext cx="10551460" cy="533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b="1" dirty="0">
                  <a:solidFill>
                    <a:schemeClr val="bg1"/>
                  </a:solidFill>
                </a:rPr>
                <a:t>SLR13 Data types | Primitive data types</a:t>
              </a:r>
            </a:p>
            <a:p>
              <a:endParaRPr lang="en-GB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91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E615E-FCEC-48A2-8A58-855AC1751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6C2E3-EFFC-4E46-8E3B-353E3410C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F8DFF-FB25-4FDB-AE01-189095807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5E6D8-83E5-4A1F-91A5-3CC7778F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2ED67-D636-4841-A380-71A8E2C2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CBE11-BFFB-4E5F-95F9-EF6A83AD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81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68667-8C97-4EFE-84F3-BDAFCA0DE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6806C-F4A6-4145-8586-E1BA0D6AA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371F7-F0FF-4998-A335-671F6745C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381F-CB31-4B37-8E8C-1B4AD2A08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29192-27C3-435C-AA4E-0FF49DC56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01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342EC1-2AFD-4406-9F14-4D674F90CAE8}"/>
              </a:ext>
            </a:extLst>
          </p:cNvPr>
          <p:cNvSpPr txBox="1"/>
          <p:nvPr/>
        </p:nvSpPr>
        <p:spPr>
          <a:xfrm>
            <a:off x="304800" y="92954"/>
            <a:ext cx="98792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+mj-cs"/>
              </a:rPr>
              <a:t>SLR13 Data types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BF442-A178-4CA8-8D0A-DF0A8E18C046}"/>
              </a:ext>
            </a:extLst>
          </p:cNvPr>
          <p:cNvSpPr txBox="1"/>
          <p:nvPr/>
        </p:nvSpPr>
        <p:spPr>
          <a:xfrm>
            <a:off x="304800" y="1650609"/>
            <a:ext cx="8267700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C00000"/>
                </a:solidFill>
              </a:rPr>
              <a:t>Primitive data types, integer, real/floating point, character, string and Boolean</a:t>
            </a:r>
          </a:p>
        </p:txBody>
      </p:sp>
    </p:spTree>
    <p:extLst>
      <p:ext uri="{BB962C8B-B14F-4D97-AF65-F5344CB8AC3E}">
        <p14:creationId xmlns:p14="http://schemas.microsoft.com/office/powerpoint/2010/main" val="1383771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6E2E7D2D-3F44-4F69-8176-933E37FDC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691346"/>
              </p:ext>
            </p:extLst>
          </p:nvPr>
        </p:nvGraphicFramePr>
        <p:xfrm>
          <a:off x="250254" y="1075981"/>
          <a:ext cx="7527924" cy="201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6180">
                  <a:extLst>
                    <a:ext uri="{9D8B030D-6E8A-4147-A177-3AD203B41FA5}">
                      <a16:colId xmlns:a16="http://schemas.microsoft.com/office/drawing/2014/main" val="109033529"/>
                    </a:ext>
                  </a:extLst>
                </a:gridCol>
                <a:gridCol w="1202936">
                  <a:extLst>
                    <a:ext uri="{9D8B030D-6E8A-4147-A177-3AD203B41FA5}">
                      <a16:colId xmlns:a16="http://schemas.microsoft.com/office/drawing/2014/main" val="2477822328"/>
                    </a:ext>
                  </a:extLst>
                </a:gridCol>
                <a:gridCol w="1202936">
                  <a:extLst>
                    <a:ext uri="{9D8B030D-6E8A-4147-A177-3AD203B41FA5}">
                      <a16:colId xmlns:a16="http://schemas.microsoft.com/office/drawing/2014/main" val="2715295507"/>
                    </a:ext>
                  </a:extLst>
                </a:gridCol>
                <a:gridCol w="1202936">
                  <a:extLst>
                    <a:ext uri="{9D8B030D-6E8A-4147-A177-3AD203B41FA5}">
                      <a16:colId xmlns:a16="http://schemas.microsoft.com/office/drawing/2014/main" val="3064439535"/>
                    </a:ext>
                  </a:extLst>
                </a:gridCol>
                <a:gridCol w="1202936">
                  <a:extLst>
                    <a:ext uri="{9D8B030D-6E8A-4147-A177-3AD203B41FA5}">
                      <a16:colId xmlns:a16="http://schemas.microsoft.com/office/drawing/2014/main" val="856680230"/>
                    </a:ext>
                  </a:extLst>
                </a:gridCol>
              </a:tblGrid>
              <a:tr h="32317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OCR specification data type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Python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Visual Basic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Java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572956"/>
                  </a:ext>
                </a:extLst>
              </a:tr>
              <a:tr h="292188">
                <a:tc>
                  <a:txBody>
                    <a:bodyPr/>
                    <a:lstStyle/>
                    <a:p>
                      <a:r>
                        <a:rPr lang="en-GB" sz="1600" b="1" dirty="0"/>
                        <a:t>Integer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int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Integer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94655"/>
                  </a:ext>
                </a:extLst>
              </a:tr>
              <a:tr h="323178">
                <a:tc>
                  <a:txBody>
                    <a:bodyPr/>
                    <a:lstStyle/>
                    <a:p>
                      <a:r>
                        <a:rPr lang="en-GB" sz="1600" b="1" dirty="0"/>
                        <a:t>Real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float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Double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float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415001"/>
                  </a:ext>
                </a:extLst>
              </a:tr>
              <a:tr h="323178">
                <a:tc>
                  <a:txBody>
                    <a:bodyPr/>
                    <a:lstStyle/>
                    <a:p>
                      <a:r>
                        <a:rPr lang="en-GB" sz="1600" b="1" dirty="0"/>
                        <a:t>Character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char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933670"/>
                  </a:ext>
                </a:extLst>
              </a:tr>
              <a:tr h="323178">
                <a:tc>
                  <a:txBody>
                    <a:bodyPr/>
                    <a:lstStyle/>
                    <a:p>
                      <a:r>
                        <a:rPr lang="en-GB" sz="1600" b="1" dirty="0"/>
                        <a:t>String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000097"/>
                  </a:ext>
                </a:extLst>
              </a:tr>
              <a:tr h="323178">
                <a:tc>
                  <a:txBody>
                    <a:bodyPr/>
                    <a:lstStyle/>
                    <a:p>
                      <a:r>
                        <a:rPr lang="en-GB" sz="1600" b="1" dirty="0"/>
                        <a:t>Boolean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bool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Boolean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bool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boolean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86767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34377B8-83E5-448E-AD8E-188045E6F0E7}"/>
              </a:ext>
            </a:extLst>
          </p:cNvPr>
          <p:cNvSpPr/>
          <p:nvPr/>
        </p:nvSpPr>
        <p:spPr>
          <a:xfrm>
            <a:off x="176565" y="523174"/>
            <a:ext cx="4814535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language, same concept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B65C4E-C93A-48FC-B82B-583C7B89401F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</a:rPr>
              <a:t>Data types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look different depending on the chosen language. Take the Boolean </a:t>
            </a:r>
            <a:r>
              <a:rPr lang="en-GB" sz="1600" b="1" dirty="0">
                <a:solidFill>
                  <a:schemeClr val="tx1"/>
                </a:solidFill>
              </a:rPr>
              <a:t>data type,</a:t>
            </a:r>
            <a:r>
              <a:rPr lang="en-GB" sz="1600" dirty="0">
                <a:solidFill>
                  <a:schemeClr val="tx1"/>
                </a:solidFill>
              </a:rPr>
              <a:t> for example: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Python: bool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VB: Boolean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C#: bool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Java: boolean</a:t>
            </a:r>
          </a:p>
          <a:p>
            <a:pPr lvl="1">
              <a:buClr>
                <a:schemeClr val="tx1"/>
              </a:buClr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Bear this in mind so you don’t get confused in the exam.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A0E3028-596B-4D2D-AA59-BF289458E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53" y="3911393"/>
            <a:ext cx="1758838" cy="17588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822819-1161-4203-A6A8-41A25636D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436" y="3857625"/>
            <a:ext cx="1799239" cy="18126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DDAB49-3996-4EB4-BE39-05B609D10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345" y="3736230"/>
            <a:ext cx="2143125" cy="2143125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FCF814D-9333-438D-A90A-B90CAB8774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329" y="3625049"/>
            <a:ext cx="2045182" cy="204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73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34E5A0B8-DF52-4CA6-8E21-E8D69AA61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744"/>
            <a:ext cx="12192000" cy="2438400"/>
          </a:xfrm>
          <a:prstGeom prst="rect">
            <a:avLst/>
          </a:prstGeom>
        </p:spPr>
      </p:pic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4C66A59F-2611-4CD7-AE9B-D62C0C3C8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1" y="824969"/>
            <a:ext cx="1470976" cy="14709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173DBB5-0C46-42EF-A5DE-7DBA8A354C3C}"/>
              </a:ext>
            </a:extLst>
          </p:cNvPr>
          <p:cNvSpPr txBox="1"/>
          <p:nvPr/>
        </p:nvSpPr>
        <p:spPr>
          <a:xfrm>
            <a:off x="1529854" y="3311359"/>
            <a:ext cx="9132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/>
              <a:t>What is meant by the term data type?</a:t>
            </a:r>
            <a:endParaRPr lang="en-GB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F1938E-8769-44AB-8F10-383347A5A6E1}"/>
              </a:ext>
            </a:extLst>
          </p:cNvPr>
          <p:cNvSpPr/>
          <p:nvPr/>
        </p:nvSpPr>
        <p:spPr>
          <a:xfrm>
            <a:off x="2277502" y="1063494"/>
            <a:ext cx="6960765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Having watched this video, you should be able to answer the following key question.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679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342EC1-2AFD-4406-9F14-4D674F90CAE8}"/>
              </a:ext>
            </a:extLst>
          </p:cNvPr>
          <p:cNvSpPr txBox="1"/>
          <p:nvPr/>
        </p:nvSpPr>
        <p:spPr>
          <a:xfrm>
            <a:off x="304800" y="92954"/>
            <a:ext cx="98792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+mj-cs"/>
              </a:rPr>
              <a:t>SLR13 Data types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BF442-A178-4CA8-8D0A-DF0A8E18C046}"/>
              </a:ext>
            </a:extLst>
          </p:cNvPr>
          <p:cNvSpPr txBox="1"/>
          <p:nvPr/>
        </p:nvSpPr>
        <p:spPr>
          <a:xfrm>
            <a:off x="927651" y="1650609"/>
            <a:ext cx="8473523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GB" sz="4000" dirty="0">
                <a:solidFill>
                  <a:srgbClr val="C00000"/>
                </a:solidFill>
              </a:rPr>
              <a:t>Going beyond the specification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0590891-F990-439E-B303-C9EF7D49F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2" y="2662950"/>
            <a:ext cx="1403535" cy="140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41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Languages support far more </a:t>
            </a:r>
            <a:r>
              <a:rPr lang="en-GB" sz="1600" b="1" dirty="0">
                <a:solidFill>
                  <a:schemeClr val="tx1"/>
                </a:solidFill>
              </a:rPr>
              <a:t>data types</a:t>
            </a:r>
            <a:r>
              <a:rPr lang="en-GB" sz="1600" dirty="0">
                <a:solidFill>
                  <a:schemeClr val="tx1"/>
                </a:solidFill>
              </a:rPr>
              <a:t> than those we have covered. The ones we mentioned are the generic </a:t>
            </a:r>
            <a:r>
              <a:rPr lang="en-GB" sz="1600" b="1" dirty="0">
                <a:solidFill>
                  <a:schemeClr val="tx1"/>
                </a:solidFill>
              </a:rPr>
              <a:t>data types</a:t>
            </a:r>
            <a:r>
              <a:rPr lang="en-GB" sz="1600" dirty="0">
                <a:solidFill>
                  <a:schemeClr val="tx1"/>
                </a:solidFill>
              </a:rPr>
              <a:t> that you need to get your head around first.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Here, you can see that C# supports eleven different </a:t>
            </a:r>
            <a:r>
              <a:rPr lang="en-GB" sz="1600" b="1" dirty="0">
                <a:solidFill>
                  <a:schemeClr val="tx1"/>
                </a:solidFill>
              </a:rPr>
              <a:t>data types</a:t>
            </a:r>
            <a:r>
              <a:rPr lang="en-GB" sz="1600" dirty="0">
                <a:solidFill>
                  <a:schemeClr val="tx1"/>
                </a:solidFill>
              </a:rPr>
              <a:t> just for storing numbers – you can also see why it is crucial to choose the correct </a:t>
            </a:r>
            <a:r>
              <a:rPr lang="en-GB" sz="1600" b="1" dirty="0">
                <a:solidFill>
                  <a:schemeClr val="tx1"/>
                </a:solidFill>
              </a:rPr>
              <a:t>data type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Imagine choosing a </a:t>
            </a:r>
            <a:r>
              <a:rPr lang="en-GB" sz="1600" b="1" dirty="0">
                <a:solidFill>
                  <a:schemeClr val="tx1"/>
                </a:solidFill>
              </a:rPr>
              <a:t>data type</a:t>
            </a:r>
            <a:r>
              <a:rPr lang="en-GB" sz="1600" dirty="0">
                <a:solidFill>
                  <a:schemeClr val="tx1"/>
                </a:solidFill>
              </a:rPr>
              <a:t> to store student test scores in a range of 0–100. Both the sbyte and decimal </a:t>
            </a:r>
            <a:r>
              <a:rPr lang="en-GB" sz="1600" b="1" dirty="0">
                <a:solidFill>
                  <a:schemeClr val="tx1"/>
                </a:solidFill>
              </a:rPr>
              <a:t>data type</a:t>
            </a:r>
            <a:r>
              <a:rPr lang="en-GB" sz="1600" dirty="0">
                <a:solidFill>
                  <a:schemeClr val="tx1"/>
                </a:solidFill>
              </a:rPr>
              <a:t> will allow you to do it – but decimal would take up 16 times the amount of memory.</a:t>
            </a:r>
            <a:endParaRPr lang="en-GB" sz="1600" b="1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6" y="523174"/>
            <a:ext cx="5995634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Integer, real and more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A0FB71B-4CFB-449E-920A-C33CDC5B6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067585"/>
              </p:ext>
            </p:extLst>
          </p:nvPr>
        </p:nvGraphicFramePr>
        <p:xfrm>
          <a:off x="176566" y="1075981"/>
          <a:ext cx="8127999" cy="47246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6050">
                  <a:extLst>
                    <a:ext uri="{9D8B030D-6E8A-4147-A177-3AD203B41FA5}">
                      <a16:colId xmlns:a16="http://schemas.microsoft.com/office/drawing/2014/main" val="2511810527"/>
                    </a:ext>
                  </a:extLst>
                </a:gridCol>
                <a:gridCol w="5114925">
                  <a:extLst>
                    <a:ext uri="{9D8B030D-6E8A-4147-A177-3AD203B41FA5}">
                      <a16:colId xmlns:a16="http://schemas.microsoft.com/office/drawing/2014/main" val="1059895700"/>
                    </a:ext>
                  </a:extLst>
                </a:gridCol>
                <a:gridCol w="1597024">
                  <a:extLst>
                    <a:ext uri="{9D8B030D-6E8A-4147-A177-3AD203B41FA5}">
                      <a16:colId xmlns:a16="http://schemas.microsoft.com/office/drawing/2014/main" val="1722915790"/>
                    </a:ext>
                  </a:extLst>
                </a:gridCol>
              </a:tblGrid>
              <a:tr h="376131">
                <a:tc>
                  <a:txBody>
                    <a:bodyPr/>
                    <a:lstStyle/>
                    <a:p>
                      <a:r>
                        <a:rPr lang="en-GB" dirty="0"/>
                        <a:t>C# data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26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-128 to 127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 byte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760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0 to 255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 byte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666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-32,768 to 32,767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587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0 to 65,535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37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-2,147,483,648 to 2,147,483,647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4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890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0 to 4,294,967,295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4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26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±1.5 x 10</a:t>
                      </a:r>
                      <a:r>
                        <a:rPr lang="en-GB" sz="1800" b="0" kern="1200" baseline="30000" dirty="0">
                          <a:solidFill>
                            <a:schemeClr val="dk1"/>
                          </a:solidFill>
                          <a:effectLst/>
                        </a:rPr>
                        <a:t>−45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 to ±3.4 x 10</a:t>
                      </a:r>
                      <a:r>
                        <a:rPr lang="en-GB" sz="1800" b="0" kern="1200" baseline="30000" dirty="0">
                          <a:solidFill>
                            <a:schemeClr val="dk1"/>
                          </a:solidFill>
                          <a:effectLst/>
                        </a:rPr>
                        <a:t>38  </a:t>
                      </a:r>
                      <a:r>
                        <a:rPr lang="en-GB" sz="1800" b="0" kern="1200" baseline="0" dirty="0">
                          <a:solidFill>
                            <a:schemeClr val="dk1"/>
                          </a:solidFill>
                          <a:effectLst/>
                        </a:rPr>
                        <a:t>(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~6-9 digits precision)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843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-9,223,372,036,854,775,808 to 9,223,372,036,854,775,807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8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353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0 to 18,446,744,073,709,551,615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8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332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double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±5.0 × 10</a:t>
                      </a:r>
                      <a:r>
                        <a:rPr lang="en-GB" sz="1800" b="0" kern="1200" baseline="30000" dirty="0">
                          <a:solidFill>
                            <a:schemeClr val="dk1"/>
                          </a:solidFill>
                          <a:effectLst/>
                        </a:rPr>
                        <a:t>−324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 to ±1.7 × 10</a:t>
                      </a:r>
                      <a:r>
                        <a:rPr lang="en-GB" sz="1800" b="0" kern="1200" baseline="30000" dirty="0">
                          <a:solidFill>
                            <a:schemeClr val="dk1"/>
                          </a:solidFill>
                          <a:effectLst/>
                        </a:rPr>
                        <a:t>308  </a:t>
                      </a:r>
                      <a:r>
                        <a:rPr lang="en-GB" sz="1800" b="0" kern="1200" baseline="0" dirty="0">
                          <a:solidFill>
                            <a:schemeClr val="dk1"/>
                          </a:solidFill>
                          <a:effectLst/>
                        </a:rPr>
                        <a:t>(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~15-17 digits precision)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901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±1.0 x 10</a:t>
                      </a:r>
                      <a:r>
                        <a:rPr lang="en-GB" sz="1800" b="0" kern="1200" baseline="30000" dirty="0">
                          <a:solidFill>
                            <a:schemeClr val="dk1"/>
                          </a:solidFill>
                          <a:effectLst/>
                        </a:rPr>
                        <a:t>-28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 to ±7.9228 x 10</a:t>
                      </a:r>
                      <a:r>
                        <a:rPr lang="en-GB" sz="1800" b="0" kern="1200" baseline="30000" dirty="0">
                          <a:solidFill>
                            <a:schemeClr val="dk1"/>
                          </a:solidFill>
                          <a:effectLst/>
                        </a:rPr>
                        <a:t>28  </a:t>
                      </a:r>
                      <a:r>
                        <a:rPr lang="en-GB" sz="1800" b="0" kern="1200" baseline="0" dirty="0">
                          <a:solidFill>
                            <a:schemeClr val="dk1"/>
                          </a:solidFill>
                          <a:effectLst/>
                        </a:rPr>
                        <a:t>(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28-29 digits precision)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239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824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947853-E1EE-4D77-9DC1-BD14C2A80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6" y="-28576"/>
            <a:ext cx="12239625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0DA271-0784-4D88-8180-0D780A5DC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432"/>
            <a:ext cx="12192000" cy="64495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data we store and use in computer programs comes in a variety of shapes and sizes – we refer to these as </a:t>
            </a:r>
            <a:r>
              <a:rPr lang="en-GB" sz="1600" b="1" dirty="0">
                <a:solidFill>
                  <a:schemeClr val="tx1"/>
                </a:solidFill>
              </a:rPr>
              <a:t>data types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Different </a:t>
            </a:r>
            <a:r>
              <a:rPr lang="en-GB" sz="1600" b="1" dirty="0">
                <a:solidFill>
                  <a:schemeClr val="tx1"/>
                </a:solidFill>
              </a:rPr>
              <a:t>data types</a:t>
            </a:r>
            <a:r>
              <a:rPr lang="en-GB" sz="1600" dirty="0">
                <a:solidFill>
                  <a:schemeClr val="tx1"/>
                </a:solidFill>
              </a:rPr>
              <a:t> take up different amounts of memory. To optimise program performance, it’s important we use the correct </a:t>
            </a:r>
            <a:r>
              <a:rPr lang="en-GB" sz="1600" b="1" dirty="0">
                <a:solidFill>
                  <a:schemeClr val="tx1"/>
                </a:solidFill>
              </a:rPr>
              <a:t>data types</a:t>
            </a:r>
            <a:r>
              <a:rPr lang="en-GB" sz="1600" dirty="0">
                <a:solidFill>
                  <a:schemeClr val="tx1"/>
                </a:solidFill>
              </a:rPr>
              <a:t> wherever possible.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There are many </a:t>
            </a:r>
            <a:r>
              <a:rPr lang="en-GB" sz="1600" b="1" dirty="0">
                <a:solidFill>
                  <a:schemeClr val="tx1"/>
                </a:solidFill>
              </a:rPr>
              <a:t>data types </a:t>
            </a:r>
            <a:r>
              <a:rPr lang="en-GB" sz="1600" dirty="0">
                <a:solidFill>
                  <a:schemeClr val="tx1"/>
                </a:solidFill>
              </a:rPr>
              <a:t>– the ones you need to know about are: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Integer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Real/float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Boolean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Character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String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types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94470A-616C-4092-8274-259D4215F71F}"/>
              </a:ext>
            </a:extLst>
          </p:cNvPr>
          <p:cNvSpPr txBox="1"/>
          <p:nvPr/>
        </p:nvSpPr>
        <p:spPr>
          <a:xfrm>
            <a:off x="371475" y="2790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86EFA2-B934-40B7-8A29-E7FD700E0BDA}"/>
              </a:ext>
            </a:extLst>
          </p:cNvPr>
          <p:cNvSpPr txBox="1"/>
          <p:nvPr/>
        </p:nvSpPr>
        <p:spPr>
          <a:xfrm>
            <a:off x="2400300" y="162160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-1.5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D68B05-0177-4C05-82FD-03781BF51EB9}"/>
              </a:ext>
            </a:extLst>
          </p:cNvPr>
          <p:cNvSpPr txBox="1"/>
          <p:nvPr/>
        </p:nvSpPr>
        <p:spPr>
          <a:xfrm>
            <a:off x="2918670" y="3371589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TRUE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C0325B-628A-4B37-9616-4C5E29C57BF3}"/>
              </a:ext>
            </a:extLst>
          </p:cNvPr>
          <p:cNvSpPr txBox="1"/>
          <p:nvPr/>
        </p:nvSpPr>
        <p:spPr>
          <a:xfrm>
            <a:off x="3547320" y="4571739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“m”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187F85-8040-451A-8A13-29F53455AC46}"/>
              </a:ext>
            </a:extLst>
          </p:cNvPr>
          <p:cNvSpPr txBox="1"/>
          <p:nvPr/>
        </p:nvSpPr>
        <p:spPr>
          <a:xfrm>
            <a:off x="5884782" y="3394069"/>
            <a:ext cx="72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FALSE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9DF239-115B-4C0C-ADC1-89F7C5F42FAD}"/>
              </a:ext>
            </a:extLst>
          </p:cNvPr>
          <p:cNvSpPr txBox="1"/>
          <p:nvPr/>
        </p:nvSpPr>
        <p:spPr>
          <a:xfrm>
            <a:off x="3824787" y="2953292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“Hello”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8C5160-CE40-47F7-A914-DD9A8FDE4235}"/>
              </a:ext>
            </a:extLst>
          </p:cNvPr>
          <p:cNvSpPr txBox="1"/>
          <p:nvPr/>
        </p:nvSpPr>
        <p:spPr>
          <a:xfrm>
            <a:off x="7613058" y="401056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5.678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86DE6D-9738-4C93-8FA8-CC7AA7FE86A8}"/>
              </a:ext>
            </a:extLst>
          </p:cNvPr>
          <p:cNvSpPr txBox="1"/>
          <p:nvPr/>
        </p:nvSpPr>
        <p:spPr>
          <a:xfrm>
            <a:off x="739836" y="197189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“t”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29801D-9355-42E7-8497-8502F33EBAC6}"/>
              </a:ext>
            </a:extLst>
          </p:cNvPr>
          <p:cNvSpPr txBox="1"/>
          <p:nvPr/>
        </p:nvSpPr>
        <p:spPr>
          <a:xfrm>
            <a:off x="1766864" y="325156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457.54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3C66E1-2D8A-4E61-9F88-0968B9E683AF}"/>
              </a:ext>
            </a:extLst>
          </p:cNvPr>
          <p:cNvSpPr txBox="1"/>
          <p:nvPr/>
        </p:nvSpPr>
        <p:spPr>
          <a:xfrm>
            <a:off x="4193999" y="3740921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0.0089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E9BC28-EA6E-4B38-B68C-4156FAC6E1A8}"/>
              </a:ext>
            </a:extLst>
          </p:cNvPr>
          <p:cNvSpPr txBox="1"/>
          <p:nvPr/>
        </p:nvSpPr>
        <p:spPr>
          <a:xfrm>
            <a:off x="5915015" y="4312421"/>
            <a:ext cx="91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“world”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8D6C74-DBCF-4C71-A294-6BF7E11A7039}"/>
              </a:ext>
            </a:extLst>
          </p:cNvPr>
          <p:cNvSpPr txBox="1"/>
          <p:nvPr/>
        </p:nvSpPr>
        <p:spPr>
          <a:xfrm>
            <a:off x="7758868" y="4756405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20554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B47242-AE1F-4352-ABF2-AAC34BD0786B}"/>
              </a:ext>
            </a:extLst>
          </p:cNvPr>
          <p:cNvSpPr txBox="1"/>
          <p:nvPr/>
        </p:nvSpPr>
        <p:spPr>
          <a:xfrm>
            <a:off x="1398965" y="20691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97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AE086DE-BAB2-44C4-8644-EA8C59A2F0C1}"/>
              </a:ext>
            </a:extLst>
          </p:cNvPr>
          <p:cNvSpPr/>
          <p:nvPr/>
        </p:nvSpPr>
        <p:spPr>
          <a:xfrm>
            <a:off x="-82820" y="6191792"/>
            <a:ext cx="63753" cy="637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1A82FF6-BB11-4B5D-A7EE-6D1B1F93110D}"/>
              </a:ext>
            </a:extLst>
          </p:cNvPr>
          <p:cNvSpPr/>
          <p:nvPr/>
        </p:nvSpPr>
        <p:spPr>
          <a:xfrm>
            <a:off x="-64491" y="4571739"/>
            <a:ext cx="63753" cy="637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0661905-4D2B-42C6-B8CA-B93D9CE6992B}"/>
              </a:ext>
            </a:extLst>
          </p:cNvPr>
          <p:cNvSpPr/>
          <p:nvPr/>
        </p:nvSpPr>
        <p:spPr>
          <a:xfrm>
            <a:off x="2053752" y="6858000"/>
            <a:ext cx="63753" cy="637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FEAFB3D-1B6F-408A-B535-97ADE3E88E08}"/>
              </a:ext>
            </a:extLst>
          </p:cNvPr>
          <p:cNvSpPr/>
          <p:nvPr/>
        </p:nvSpPr>
        <p:spPr>
          <a:xfrm>
            <a:off x="2104695" y="6858000"/>
            <a:ext cx="63753" cy="637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3A2C541-399A-48F0-BA6E-A286C14B54EF}"/>
              </a:ext>
            </a:extLst>
          </p:cNvPr>
          <p:cNvSpPr/>
          <p:nvPr/>
        </p:nvSpPr>
        <p:spPr>
          <a:xfrm>
            <a:off x="2168448" y="6858000"/>
            <a:ext cx="93682" cy="936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C05BED3-754B-40C0-A218-A9D7AA6CE3F3}"/>
              </a:ext>
            </a:extLst>
          </p:cNvPr>
          <p:cNvSpPr/>
          <p:nvPr/>
        </p:nvSpPr>
        <p:spPr>
          <a:xfrm>
            <a:off x="3139224" y="6859179"/>
            <a:ext cx="74845" cy="748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1573B89-F59B-4315-8371-370A3073B98A}"/>
              </a:ext>
            </a:extLst>
          </p:cNvPr>
          <p:cNvSpPr/>
          <p:nvPr/>
        </p:nvSpPr>
        <p:spPr>
          <a:xfrm>
            <a:off x="3706453" y="6858000"/>
            <a:ext cx="89311" cy="8931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F545482-8F16-49F7-AE69-C92A94928A78}"/>
              </a:ext>
            </a:extLst>
          </p:cNvPr>
          <p:cNvSpPr/>
          <p:nvPr/>
        </p:nvSpPr>
        <p:spPr>
          <a:xfrm>
            <a:off x="6647180" y="6863549"/>
            <a:ext cx="53814" cy="538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D563132-14D9-47F1-8287-C293A317C098}"/>
              </a:ext>
            </a:extLst>
          </p:cNvPr>
          <p:cNvSpPr/>
          <p:nvPr/>
        </p:nvSpPr>
        <p:spPr>
          <a:xfrm>
            <a:off x="6631247" y="6916577"/>
            <a:ext cx="53814" cy="538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E09F167-3B84-4122-80A1-75833AF96D60}"/>
              </a:ext>
            </a:extLst>
          </p:cNvPr>
          <p:cNvSpPr/>
          <p:nvPr/>
        </p:nvSpPr>
        <p:spPr>
          <a:xfrm>
            <a:off x="8185196" y="6862763"/>
            <a:ext cx="53814" cy="538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8EE8EA1-CBAB-4A3F-8CE0-22FC4AB86700}"/>
              </a:ext>
            </a:extLst>
          </p:cNvPr>
          <p:cNvSpPr/>
          <p:nvPr/>
        </p:nvSpPr>
        <p:spPr>
          <a:xfrm>
            <a:off x="5143628" y="6856522"/>
            <a:ext cx="53814" cy="538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01B4236-F9A5-4B1F-B3BF-E78A935202CF}"/>
              </a:ext>
            </a:extLst>
          </p:cNvPr>
          <p:cNvSpPr/>
          <p:nvPr/>
        </p:nvSpPr>
        <p:spPr>
          <a:xfrm>
            <a:off x="2843825" y="6859180"/>
            <a:ext cx="74845" cy="748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56E1545-E64A-46ED-AE19-C03BB097A0A7}"/>
              </a:ext>
            </a:extLst>
          </p:cNvPr>
          <p:cNvSpPr/>
          <p:nvPr/>
        </p:nvSpPr>
        <p:spPr>
          <a:xfrm>
            <a:off x="5089814" y="6862763"/>
            <a:ext cx="53814" cy="538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65 0.00208 L 0.02761 -0.03866 L 0.08776 -0.02199 L 0.12761 -0.06227 L 0.1323 -0.14977 L 0.1073 -0.20209 L 0.11159 -0.27292 L 0.07878 -0.34097 L 0.08269 -0.41181 L 0.0698 -0.46459 L 0.05495 -0.47199 " pathEditMode="relative" ptsTypes="AAAAAAAAAAA">
                                      <p:cBhvr>
                                        <p:cTn id="6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04 -0.00093 L 0.00833 0.04537 L 0.02278 0.07037 L 0.02135 0.1074 L 0.03645 0.13518 L 0.025 0.19722 L 0.08489 0.21296 L 0.12656 0.17592 L 0.13125 0.08796 L 0.10612 0.03333 L 0.10937 -0.03797 L 0.07656 -0.10463 L 0.08125 -0.17686 L 0.06823 -0.22778 L 0.06979 -0.27037 L 0.08125 -0.29537 L 0.08281 -0.33241 " pathEditMode="relative" ptsTypes="AAAAAAAAAAAAAAAAA">
                                      <p:cBhvr>
                                        <p:cTn id="11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26 3.7037E-7 L -0.01588 -0.03704 L -0.0138 -0.07315 L -0.02369 -0.08611 L -0.0289 -0.13333 L -0.04765 -0.15926 L -0.04296 -0.24722 L -0.06744 -0.3 L -0.06484 -0.3713 L -0.09609 -0.43796 L -0.09296 -0.51111 L -0.06067 -0.54907 L -0.0388 -0.60556 L -0.03984 -0.65278 " pathEditMode="relative" ptsTypes="AAAAAAAAAAAAAA">
                                      <p:cBhvr>
                                        <p:cTn id="16" dur="6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039 -0.00139 L -0.02096 -0.03819 L -0.01914 -0.07477 L -0.02852 -0.08472 L -0.03281 -0.1338 L -0.05221 -0.15926 L -0.04844 -0.24699 L -0.07096 -0.30023 L -0.06849 -0.37037 L -0.10091 -0.43704 L -0.09727 -0.51134 L -0.06471 -0.54907 L -0.04284 -0.60579 L -0.01159 -0.62477 L 0.00964 -0.68912 L 0.03724 -0.71458 " pathEditMode="relative" ptsTypes="AAAAAAAAAAAAAAAA">
                                      <p:cBhvr>
                                        <p:cTn id="21" dur="6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039 -0.00046 L -0.02695 -0.04027 L -0.02539 -0.07639 L -0.03516 -0.08889 L -0.03906 -0.13518 L -0.05781 -0.16111 L -0.05469 -0.24861 L -0.07851 -0.30277 L -0.07461 -0.37129 L -0.05117 -0.4199 L -0.01484 -0.42546 L -0.00469 -0.47615 " pathEditMode="relative" ptsTypes="AAAAAAAAAAAA">
                                      <p:cBhvr>
                                        <p:cTn id="26" dur="6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13 -0.00209 L 0.00312 -0.02709 L 0.02734 -0.05764 L 0.00312 -0.11042 L 0.00729 -0.18264 L -0.025 -0.24885 L -0.02188 -0.32014 L 0.00963 -0.36042 L 0.03203 -0.41598 L 0.03073 -0.4632 " pathEditMode="relative" ptsTypes="AAAAAAAAAA">
                                      <p:cBhvr>
                                        <p:cTn id="31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013 -0.00093 L 0.00351 -0.05926 L -0.02149 -0.11112 L -0.0168 -0.18241 L -0.04961 -0.24908 L -0.04597 -0.3213 L -0.0142 -0.36019 L 0.0082 -0.41667 L 0.03945 -0.43519 L 0.05976 -0.5 L 0.08737 -0.525 " pathEditMode="relative" ptsTypes="AAAAAAAAAAA">
                                      <p:cBhvr>
                                        <p:cTn id="36" dur="6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00013 -1.48148E-6 L -0.01784 -0.05092 L -0.04414 -0.05879 L -0.06862 -0.11157 L -0.06393 -0.18333 L -0.04023 -0.2287 L -0.00455 -0.23426 L 0.00586 -0.28657 " pathEditMode="relative" ptsTypes="AAAAAAAA">
                                      <p:cBhvr>
                                        <p:cTn id="41" dur="6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013 -0.00046 L -0.01927 -0.04421 L -0.0151 -0.11574 L -0.04818 -0.18241 L -0.04401 -0.25255 L -0.05677 -0.30463 L -0.05521 -0.34769 L -0.04401 -0.37199 L -0.04245 -0.4088 " pathEditMode="relative" ptsTypes="AAAAAAAAA">
                                      <p:cBhvr>
                                        <p:cTn id="46" dur="6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0.00026 0.00047 L -0.02448 -0.0412 L -0.01901 -0.11412 L -0.05221 -0.18078 L -0.0487 -0.25231 L -0.01745 -0.29259 L 0.00547 -0.34814 L 0.03672 -0.36759 L 0.05755 -0.43078 L 0.08489 -0.45648 " pathEditMode="relative" ptsTypes="AAAAAAAAAA">
                                      <p:cBhvr>
                                        <p:cTn id="51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026 3.7037E-7 L 0.00156 -0.02315 L -0.03151 -0.09213 L -0.02787 -0.16204 L -0.04037 -0.21435 L -0.03855 -0.25556 L -0.02709 -0.28056 L -0.02579 -0.31852 " pathEditMode="relative" ptsTypes="AAAAAAAA">
                                      <p:cBhvr>
                                        <p:cTn id="56" dur="6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0.00039 0 L 0.00274 -0.02917 L -0.03046 -0.1 L -0.02617 -0.17014 L 0.00456 -0.21042 L 0.02722 -0.26667 L 0.05899 -0.28542 L 0.07956 -0.34861 L 0.10743 -0.375 " pathEditMode="relative" ptsTypes="AAAAAAAAA">
                                      <p:cBhvr>
                                        <p:cTn id="61" dur="6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0.00039 -0.00046 L -0.01185 -0.025 L -0.00768 -0.0963 L -0.02097 -0.14815 L -0.0194 -0.18982 L -0.00742 -0.21482 L -0.00612 -0.25232 " pathEditMode="relative" ptsTypes="AAAAAAA">
                                      <p:cBhvr>
                                        <p:cTn id="6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9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3E3CA2-BFA0-4317-9D53-EBF198DEF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8914"/>
            <a:ext cx="12192000" cy="53690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B21102-F8AD-40AE-AFC9-BD90D3896992}"/>
              </a:ext>
            </a:extLst>
          </p:cNvPr>
          <p:cNvSpPr/>
          <p:nvPr/>
        </p:nvSpPr>
        <p:spPr>
          <a:xfrm>
            <a:off x="176565" y="523174"/>
            <a:ext cx="4149250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primitive data type?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4840E2-26A9-4341-AED7-1292A470D105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Although the number, type and name of </a:t>
            </a:r>
            <a:r>
              <a:rPr lang="en-GB" sz="1600" b="1" dirty="0">
                <a:solidFill>
                  <a:schemeClr val="tx1"/>
                </a:solidFill>
              </a:rPr>
              <a:t>primitive data types </a:t>
            </a:r>
            <a:r>
              <a:rPr lang="en-GB" sz="1600" dirty="0">
                <a:solidFill>
                  <a:schemeClr val="tx1"/>
                </a:solidFill>
              </a:rPr>
              <a:t>vary between languages, all languages support </a:t>
            </a:r>
            <a:r>
              <a:rPr lang="en-GB" sz="1600" b="1" dirty="0">
                <a:solidFill>
                  <a:schemeClr val="tx1"/>
                </a:solidFill>
              </a:rPr>
              <a:t>primitive data types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 </a:t>
            </a:r>
            <a:r>
              <a:rPr lang="en-GB" sz="1600" b="1" dirty="0">
                <a:solidFill>
                  <a:schemeClr val="tx1"/>
                </a:solidFill>
              </a:rPr>
              <a:t>primitive data type</a:t>
            </a:r>
            <a:r>
              <a:rPr lang="en-GB" sz="1600" dirty="0">
                <a:solidFill>
                  <a:schemeClr val="tx1"/>
                </a:solidFill>
              </a:rPr>
              <a:t> is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any basic </a:t>
            </a:r>
            <a:r>
              <a:rPr lang="en-GB" sz="1600" b="1" dirty="0">
                <a:solidFill>
                  <a:schemeClr val="tx1"/>
                </a:solidFill>
              </a:rPr>
              <a:t>data type</a:t>
            </a:r>
            <a:r>
              <a:rPr lang="en-GB" sz="1600" dirty="0">
                <a:solidFill>
                  <a:schemeClr val="tx1"/>
                </a:solidFill>
              </a:rPr>
              <a:t> provided by a language as a foundational building block.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Most languages allow more complex </a:t>
            </a:r>
            <a:r>
              <a:rPr lang="en-GB" sz="1600" b="1" dirty="0">
                <a:solidFill>
                  <a:schemeClr val="tx1"/>
                </a:solidFill>
              </a:rPr>
              <a:t>data types </a:t>
            </a:r>
            <a:r>
              <a:rPr lang="en-GB" sz="1600" dirty="0">
                <a:solidFill>
                  <a:schemeClr val="tx1"/>
                </a:solidFill>
              </a:rPr>
              <a:t>– often referred to as composite data types – to be constructed from primitive ones.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2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B21102-F8AD-40AE-AFC9-BD90D3896992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Integer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4840E2-26A9-4341-AED7-1292A470D105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</a:t>
            </a:r>
            <a:r>
              <a:rPr lang="en-GB" sz="1600" b="1" dirty="0">
                <a:solidFill>
                  <a:schemeClr val="tx1"/>
                </a:solidFill>
              </a:rPr>
              <a:t>integer data type</a:t>
            </a:r>
            <a:r>
              <a:rPr lang="en-GB" sz="1600" dirty="0">
                <a:solidFill>
                  <a:schemeClr val="tx1"/>
                </a:solidFill>
              </a:rPr>
              <a:t> represents any positive or negative whole number:</a:t>
            </a:r>
          </a:p>
          <a:p>
            <a:pPr marL="800100" lvl="1" indent="-34290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-101, -100, -99</a:t>
            </a:r>
          </a:p>
          <a:p>
            <a:pPr marL="800100" lvl="1" indent="-34290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-2, -1, 0, 1, 2</a:t>
            </a:r>
          </a:p>
          <a:p>
            <a:pPr marL="800100" lvl="1" indent="-34290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100, 101, 102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899461-D21E-4C51-948B-E5D5FE521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6" y="1268792"/>
            <a:ext cx="7596118" cy="27471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9B85D7-81AC-466F-87DD-15514C5E4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36" y="4425257"/>
            <a:ext cx="3450524" cy="24327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D33770-2BB6-45F0-AE8C-4F1DF4AE3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630" y="4358423"/>
            <a:ext cx="3456732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31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B21102-F8AD-40AE-AFC9-BD90D3896992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B4840E2-26A9-4341-AED7-1292A470D105}"/>
                  </a:ext>
                </a:extLst>
              </p:cNvPr>
              <p:cNvSpPr/>
              <p:nvPr/>
            </p:nvSpPr>
            <p:spPr>
              <a:xfrm>
                <a:off x="8520652" y="1075981"/>
                <a:ext cx="3529637" cy="5633190"/>
              </a:xfrm>
              <a:prstGeom prst="rect">
                <a:avLst/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tx1"/>
                    </a:solidFill>
                  </a:rPr>
                  <a:t>The </a:t>
                </a:r>
                <a:r>
                  <a:rPr lang="en-GB" sz="1600" b="1" dirty="0">
                    <a:solidFill>
                      <a:schemeClr val="tx1"/>
                    </a:solidFill>
                  </a:rPr>
                  <a:t>real data type</a:t>
                </a:r>
                <a:r>
                  <a:rPr lang="en-GB" sz="1600" dirty="0">
                    <a:solidFill>
                      <a:schemeClr val="tx1"/>
                    </a:solidFill>
                  </a:rPr>
                  <a:t> (often referred to as </a:t>
                </a:r>
                <a:r>
                  <a:rPr lang="en-GB" sz="1600" b="1" dirty="0">
                    <a:solidFill>
                      <a:schemeClr val="tx1"/>
                    </a:solidFill>
                  </a:rPr>
                  <a:t>float</a:t>
                </a:r>
                <a:r>
                  <a:rPr lang="en-GB" sz="1600" dirty="0">
                    <a:solidFill>
                      <a:schemeClr val="tx1"/>
                    </a:solidFill>
                  </a:rPr>
                  <a:t>) represents any positive or negative real-world quantity that can be expressed as a number:</a:t>
                </a:r>
              </a:p>
              <a:p>
                <a:pPr marL="742950" lvl="1" indent="-285750">
                  <a:buClr>
                    <a:schemeClr val="tx1"/>
                  </a:buClr>
                  <a:buFont typeface="Courier New" panose="02070309020205020404" pitchFamily="49" charset="0"/>
                  <a:buChar char="o"/>
                </a:pPr>
                <a:r>
                  <a:rPr lang="en-GB" sz="1600" dirty="0">
                    <a:solidFill>
                      <a:schemeClr val="tx1"/>
                    </a:solidFill>
                  </a:rPr>
                  <a:t>-11</a:t>
                </a:r>
              </a:p>
              <a:p>
                <a:pPr marL="742950" lvl="1" indent="-285750">
                  <a:buClr>
                    <a:schemeClr val="tx1"/>
                  </a:buClr>
                  <a:buFont typeface="Courier New" panose="02070309020205020404" pitchFamily="49" charset="0"/>
                  <a:buChar char="o"/>
                </a:pPr>
                <a:r>
                  <a:rPr lang="en-GB" sz="1600" dirty="0">
                    <a:solidFill>
                      <a:schemeClr val="tx1"/>
                    </a:solidFill>
                  </a:rPr>
                  <a:t>6.5</a:t>
                </a:r>
              </a:p>
              <a:p>
                <a:pPr marL="742950" lvl="1" indent="-285750">
                  <a:buClr>
                    <a:schemeClr val="tx1"/>
                  </a:buClr>
                  <a:buFont typeface="Courier New" panose="02070309020205020404" pitchFamily="49" charset="0"/>
                  <a:buChar char="o"/>
                </a:pPr>
                <a:r>
                  <a:rPr lang="en-GB" sz="1600" dirty="0">
                    <a:solidFill>
                      <a:schemeClr val="tx1"/>
                    </a:solidFill>
                  </a:rPr>
                  <a:t>0.94534</a:t>
                </a:r>
              </a:p>
              <a:p>
                <a:pPr marL="742950" lvl="1" indent="-285750">
                  <a:buClr>
                    <a:schemeClr val="tx1"/>
                  </a:buCl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16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Clr>
                    <a:schemeClr val="tx1"/>
                  </a:buCl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endParaRPr lang="en-GB" sz="1600" dirty="0">
                  <a:solidFill>
                    <a:schemeClr val="tx1"/>
                  </a:solidFill>
                </a:endParaRP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GB" sz="16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B4840E2-26A9-4341-AED7-1292A470D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652" y="1075981"/>
                <a:ext cx="3529637" cy="5633190"/>
              </a:xfrm>
              <a:prstGeom prst="rect">
                <a:avLst/>
              </a:prstGeom>
              <a:blipFill>
                <a:blip r:embed="rId4"/>
                <a:stretch>
                  <a:fillRect l="-691" t="-325" r="-19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65C4036B-5D3F-4B96-B156-19DA95DDE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215" y="930380"/>
            <a:ext cx="6109663" cy="33023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ACF695-4E04-48C9-838C-733014719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987" y="4264463"/>
            <a:ext cx="4109060" cy="24447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AE5E5A-94EF-4ECF-A12E-E09A32936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510" y="4276428"/>
            <a:ext cx="3450524" cy="243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37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B21102-F8AD-40AE-AFC9-BD90D3896992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4840E2-26A9-4341-AED7-1292A470D105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</a:t>
            </a:r>
            <a:r>
              <a:rPr lang="en-GB" sz="1600" b="1" dirty="0">
                <a:solidFill>
                  <a:schemeClr val="tx1"/>
                </a:solidFill>
              </a:rPr>
              <a:t>character data type</a:t>
            </a:r>
            <a:r>
              <a:rPr lang="en-GB" sz="1600" dirty="0">
                <a:solidFill>
                  <a:schemeClr val="tx1"/>
                </a:solidFill>
              </a:rPr>
              <a:t> represents a single character – this can be any alphanumeric character or symbol. 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A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g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#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9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?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C433DC-726E-4797-B7AE-03251B62A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4" y="522826"/>
            <a:ext cx="8129235" cy="618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7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B21102-F8AD-40AE-AFC9-BD90D3896992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4840E2-26A9-4341-AED7-1292A470D105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</a:t>
            </a:r>
            <a:r>
              <a:rPr lang="en-GB" sz="1600" b="1" dirty="0">
                <a:solidFill>
                  <a:schemeClr val="tx1"/>
                </a:solidFill>
              </a:rPr>
              <a:t>string data type</a:t>
            </a:r>
            <a:r>
              <a:rPr lang="en-GB" sz="1600" dirty="0">
                <a:solidFill>
                  <a:schemeClr val="tx1"/>
                </a:solidFill>
              </a:rPr>
              <a:t> represents a collection of characters.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Much like the </a:t>
            </a:r>
            <a:r>
              <a:rPr lang="en-GB" sz="1600" b="1" dirty="0">
                <a:solidFill>
                  <a:schemeClr val="tx1"/>
                </a:solidFill>
              </a:rPr>
              <a:t>character data type,</a:t>
            </a:r>
            <a:r>
              <a:rPr lang="en-GB" sz="1600" dirty="0">
                <a:solidFill>
                  <a:schemeClr val="tx1"/>
                </a:solidFill>
              </a:rPr>
              <a:t> the </a:t>
            </a:r>
            <a:r>
              <a:rPr lang="en-GB" sz="1600" b="1" dirty="0">
                <a:solidFill>
                  <a:schemeClr val="tx1"/>
                </a:solidFill>
              </a:rPr>
              <a:t>string data type</a:t>
            </a:r>
            <a:r>
              <a:rPr lang="en-GB" sz="1600" dirty="0">
                <a:solidFill>
                  <a:schemeClr val="tx1"/>
                </a:solidFill>
              </a:rPr>
              <a:t> is not limited to letters – it can include any alphanumeric characters or symbols: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“Hello world!”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“Computing”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“1932”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“Craig ‘n’ Dave”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EB15636-63A2-4CC2-8F13-B52BB0D95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86" y="521048"/>
            <a:ext cx="7609339" cy="624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95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B21102-F8AD-40AE-AFC9-BD90D3896992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Boolean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4840E2-26A9-4341-AED7-1292A470D105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</a:t>
            </a:r>
            <a:r>
              <a:rPr lang="en-GB" sz="1600" b="1" dirty="0">
                <a:solidFill>
                  <a:schemeClr val="tx1"/>
                </a:solidFill>
              </a:rPr>
              <a:t>Boolean data type</a:t>
            </a:r>
            <a:r>
              <a:rPr lang="en-GB" sz="1600" dirty="0">
                <a:solidFill>
                  <a:schemeClr val="tx1"/>
                </a:solidFill>
              </a:rPr>
              <a:t> can be used to represent one of two truth values associated with logic and Boolean algebra – typically, true or false.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You will have come across the </a:t>
            </a:r>
            <a:r>
              <a:rPr lang="en-GB" sz="1600" b="1" dirty="0">
                <a:solidFill>
                  <a:schemeClr val="tx1"/>
                </a:solidFill>
              </a:rPr>
              <a:t>Boolean data type</a:t>
            </a:r>
            <a:r>
              <a:rPr lang="en-GB" sz="1600" dirty="0">
                <a:solidFill>
                  <a:schemeClr val="tx1"/>
                </a:solidFill>
              </a:rPr>
              <a:t> when writing conditional programming statements, where the flow of code changes depending on whether a Boolean expression is true or false.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7029C1F-0906-4E02-BBB0-D24CAB8A8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59" y="725163"/>
            <a:ext cx="6840299" cy="633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63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B21102-F8AD-40AE-AFC9-BD90D3896992}"/>
              </a:ext>
            </a:extLst>
          </p:cNvPr>
          <p:cNvSpPr/>
          <p:nvPr/>
        </p:nvSpPr>
        <p:spPr>
          <a:xfrm>
            <a:off x="176565" y="523174"/>
            <a:ext cx="3837651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Casting data types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4840E2-26A9-4341-AED7-1292A470D105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Virtually all languages provide you with a way to convert one </a:t>
            </a:r>
            <a:r>
              <a:rPr lang="en-GB" sz="1600" b="1" dirty="0">
                <a:solidFill>
                  <a:schemeClr val="tx1"/>
                </a:solidFill>
              </a:rPr>
              <a:t>data type</a:t>
            </a:r>
            <a:r>
              <a:rPr lang="en-GB" sz="1600" dirty="0">
                <a:solidFill>
                  <a:schemeClr val="tx1"/>
                </a:solidFill>
              </a:rPr>
              <a:t> to another, known as </a:t>
            </a:r>
            <a:r>
              <a:rPr lang="en-GB" sz="1600" b="1" dirty="0">
                <a:solidFill>
                  <a:schemeClr val="tx1"/>
                </a:solidFill>
              </a:rPr>
              <a:t>casting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For example, if someone enters “1” from the keyboard, it is the character “1”, not the number 1.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You would typically convert the character to an integer before carrying out any mathematical operations on it.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Each language has its own syntax for </a:t>
            </a:r>
            <a:r>
              <a:rPr lang="en-GB" sz="1600" b="1" dirty="0">
                <a:solidFill>
                  <a:schemeClr val="tx1"/>
                </a:solidFill>
              </a:rPr>
              <a:t>casting</a:t>
            </a:r>
            <a:r>
              <a:rPr lang="en-GB" sz="1600" dirty="0">
                <a:solidFill>
                  <a:schemeClr val="tx1"/>
                </a:solidFill>
              </a:rPr>
              <a:t>. In the exam, you will use the following syntax: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str(3) returns "3"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int("3") returns 3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float("3.14") returns 3.14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214837-2C24-4FC1-B263-BA0D5C63BDBE}"/>
              </a:ext>
            </a:extLst>
          </p:cNvPr>
          <p:cNvGrpSpPr/>
          <p:nvPr/>
        </p:nvGrpSpPr>
        <p:grpSpPr>
          <a:xfrm>
            <a:off x="1295400" y="721321"/>
            <a:ext cx="6037894" cy="5911811"/>
            <a:chOff x="1829646" y="1075981"/>
            <a:chExt cx="5237904" cy="512852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5E8BF17-0DF6-4484-A545-05267AC65390}"/>
                </a:ext>
              </a:extLst>
            </p:cNvPr>
            <p:cNvGrpSpPr/>
            <p:nvPr/>
          </p:nvGrpSpPr>
          <p:grpSpPr>
            <a:xfrm>
              <a:off x="1829646" y="1075981"/>
              <a:ext cx="5237904" cy="5128526"/>
              <a:chOff x="3603326" y="1337255"/>
              <a:chExt cx="2530735" cy="2477887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0104FBC6-40BE-4A16-9C04-051FE8C76F37}"/>
                  </a:ext>
                </a:extLst>
              </p:cNvPr>
              <p:cNvSpPr/>
              <p:nvPr/>
            </p:nvSpPr>
            <p:spPr>
              <a:xfrm>
                <a:off x="3603326" y="1337255"/>
                <a:ext cx="2176595" cy="1269453"/>
              </a:xfrm>
              <a:custGeom>
                <a:avLst/>
                <a:gdLst>
                  <a:gd name="connsiteX0" fmla="*/ 523037 w 2176595"/>
                  <a:gd name="connsiteY0" fmla="*/ 1269454 h 1269453"/>
                  <a:gd name="connsiteX1" fmla="*/ 1046074 w 2176595"/>
                  <a:gd name="connsiteY1" fmla="*/ 746417 h 1269453"/>
                  <a:gd name="connsiteX2" fmla="*/ 754590 w 2176595"/>
                  <a:gd name="connsiteY2" fmla="*/ 746417 h 1269453"/>
                  <a:gd name="connsiteX3" fmla="*/ 1266730 w 2176595"/>
                  <a:gd name="connsiteY3" fmla="*/ 433140 h 1269453"/>
                  <a:gd name="connsiteX4" fmla="*/ 1645387 w 2176595"/>
                  <a:gd name="connsiteY4" fmla="*/ 577520 h 1269453"/>
                  <a:gd name="connsiteX5" fmla="*/ 2176596 w 2176595"/>
                  <a:gd name="connsiteY5" fmla="*/ 577520 h 1269453"/>
                  <a:gd name="connsiteX6" fmla="*/ 1266730 w 2176595"/>
                  <a:gd name="connsiteY6" fmla="*/ 0 h 1269453"/>
                  <a:gd name="connsiteX7" fmla="*/ 294208 w 2176595"/>
                  <a:gd name="connsiteY7" fmla="*/ 746417 h 1269453"/>
                  <a:gd name="connsiteX8" fmla="*/ 0 w 2176595"/>
                  <a:gd name="connsiteY8" fmla="*/ 746417 h 1269453"/>
                  <a:gd name="connsiteX9" fmla="*/ 523037 w 2176595"/>
                  <a:gd name="connsiteY9" fmla="*/ 1269454 h 1269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6595" h="1269453">
                    <a:moveTo>
                      <a:pt x="523037" y="1269454"/>
                    </a:moveTo>
                    <a:lnTo>
                      <a:pt x="1046074" y="746417"/>
                    </a:lnTo>
                    <a:lnTo>
                      <a:pt x="754590" y="746417"/>
                    </a:lnTo>
                    <a:cubicBezTo>
                      <a:pt x="849935" y="561175"/>
                      <a:pt x="1043349" y="433140"/>
                      <a:pt x="1266730" y="433140"/>
                    </a:cubicBezTo>
                    <a:cubicBezTo>
                      <a:pt x="1411110" y="433140"/>
                      <a:pt x="1544593" y="487623"/>
                      <a:pt x="1645387" y="577520"/>
                    </a:cubicBezTo>
                    <a:lnTo>
                      <a:pt x="2176596" y="577520"/>
                    </a:lnTo>
                    <a:cubicBezTo>
                      <a:pt x="2015871" y="234277"/>
                      <a:pt x="1667180" y="0"/>
                      <a:pt x="1266730" y="0"/>
                    </a:cubicBezTo>
                    <a:cubicBezTo>
                      <a:pt x="800900" y="0"/>
                      <a:pt x="408623" y="316001"/>
                      <a:pt x="294208" y="746417"/>
                    </a:cubicBezTo>
                    <a:lnTo>
                      <a:pt x="0" y="746417"/>
                    </a:lnTo>
                    <a:lnTo>
                      <a:pt x="523037" y="1269454"/>
                    </a:lnTo>
                    <a:close/>
                  </a:path>
                </a:pathLst>
              </a:custGeom>
              <a:solidFill>
                <a:srgbClr val="C00000"/>
              </a:solidFill>
              <a:ln w="271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9888F1AC-5154-4D39-B063-9A858ADBEC4E}"/>
                  </a:ext>
                </a:extLst>
              </p:cNvPr>
              <p:cNvSpPr/>
              <p:nvPr/>
            </p:nvSpPr>
            <p:spPr>
              <a:xfrm>
                <a:off x="3957466" y="2545689"/>
                <a:ext cx="2176595" cy="1269453"/>
              </a:xfrm>
              <a:custGeom>
                <a:avLst/>
                <a:gdLst>
                  <a:gd name="connsiteX0" fmla="*/ 2176596 w 2176595"/>
                  <a:gd name="connsiteY0" fmla="*/ 523037 h 1269453"/>
                  <a:gd name="connsiteX1" fmla="*/ 1653559 w 2176595"/>
                  <a:gd name="connsiteY1" fmla="*/ 0 h 1269453"/>
                  <a:gd name="connsiteX2" fmla="*/ 1130522 w 2176595"/>
                  <a:gd name="connsiteY2" fmla="*/ 523037 h 1269453"/>
                  <a:gd name="connsiteX3" fmla="*/ 1424731 w 2176595"/>
                  <a:gd name="connsiteY3" fmla="*/ 523037 h 1269453"/>
                  <a:gd name="connsiteX4" fmla="*/ 912590 w 2176595"/>
                  <a:gd name="connsiteY4" fmla="*/ 836314 h 1269453"/>
                  <a:gd name="connsiteX5" fmla="*/ 533933 w 2176595"/>
                  <a:gd name="connsiteY5" fmla="*/ 691934 h 1269453"/>
                  <a:gd name="connsiteX6" fmla="*/ 0 w 2176595"/>
                  <a:gd name="connsiteY6" fmla="*/ 691934 h 1269453"/>
                  <a:gd name="connsiteX7" fmla="*/ 912590 w 2176595"/>
                  <a:gd name="connsiteY7" fmla="*/ 1269454 h 1269453"/>
                  <a:gd name="connsiteX8" fmla="*/ 1885112 w 2176595"/>
                  <a:gd name="connsiteY8" fmla="*/ 523037 h 1269453"/>
                  <a:gd name="connsiteX9" fmla="*/ 2176596 w 2176595"/>
                  <a:gd name="connsiteY9" fmla="*/ 523037 h 1269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6595" h="1269453">
                    <a:moveTo>
                      <a:pt x="2176596" y="523037"/>
                    </a:moveTo>
                    <a:lnTo>
                      <a:pt x="1653559" y="0"/>
                    </a:lnTo>
                    <a:lnTo>
                      <a:pt x="1130522" y="523037"/>
                    </a:lnTo>
                    <a:lnTo>
                      <a:pt x="1424731" y="523037"/>
                    </a:lnTo>
                    <a:cubicBezTo>
                      <a:pt x="1329385" y="708279"/>
                      <a:pt x="1135971" y="836314"/>
                      <a:pt x="912590" y="836314"/>
                    </a:cubicBezTo>
                    <a:cubicBezTo>
                      <a:pt x="768210" y="836314"/>
                      <a:pt x="634727" y="781831"/>
                      <a:pt x="533933" y="691934"/>
                    </a:cubicBezTo>
                    <a:lnTo>
                      <a:pt x="0" y="691934"/>
                    </a:lnTo>
                    <a:cubicBezTo>
                      <a:pt x="163449" y="1035177"/>
                      <a:pt x="509416" y="1269454"/>
                      <a:pt x="912590" y="1269454"/>
                    </a:cubicBezTo>
                    <a:cubicBezTo>
                      <a:pt x="1378420" y="1269454"/>
                      <a:pt x="1770697" y="953453"/>
                      <a:pt x="1885112" y="523037"/>
                    </a:cubicBezTo>
                    <a:lnTo>
                      <a:pt x="2176596" y="523037"/>
                    </a:lnTo>
                    <a:close/>
                  </a:path>
                </a:pathLst>
              </a:custGeom>
              <a:solidFill>
                <a:schemeClr val="accent2"/>
              </a:solidFill>
              <a:ln w="271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F5DF83-9D48-4507-893C-5C0FC3E138F4}"/>
                </a:ext>
              </a:extLst>
            </p:cNvPr>
            <p:cNvSpPr txBox="1"/>
            <p:nvPr/>
          </p:nvSpPr>
          <p:spPr>
            <a:xfrm>
              <a:off x="5362575" y="2470453"/>
              <a:ext cx="1264345" cy="104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200" b="1" dirty="0"/>
                <a:t>“3”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B94223B-F3DC-4002-B487-42B864C284D5}"/>
                </a:ext>
              </a:extLst>
            </p:cNvPr>
            <p:cNvSpPr txBox="1"/>
            <p:nvPr/>
          </p:nvSpPr>
          <p:spPr>
            <a:xfrm>
              <a:off x="2623161" y="3753145"/>
              <a:ext cx="566258" cy="104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200" b="1" dirty="0"/>
                <a:t>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E3C6BF7-DF9E-460F-A029-AF5920D19F53}"/>
              </a:ext>
            </a:extLst>
          </p:cNvPr>
          <p:cNvSpPr txBox="1"/>
          <p:nvPr/>
        </p:nvSpPr>
        <p:spPr>
          <a:xfrm>
            <a:off x="4014216" y="5811606"/>
            <a:ext cx="983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str(3)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9A2967-2C6A-47D5-B919-ECD4EFB27FCC}"/>
              </a:ext>
            </a:extLst>
          </p:cNvPr>
          <p:cNvSpPr txBox="1"/>
          <p:nvPr/>
        </p:nvSpPr>
        <p:spPr>
          <a:xfrm>
            <a:off x="3568979" y="993174"/>
            <a:ext cx="1306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int("3")</a:t>
            </a:r>
          </a:p>
        </p:txBody>
      </p:sp>
    </p:spTree>
    <p:extLst>
      <p:ext uri="{BB962C8B-B14F-4D97-AF65-F5344CB8AC3E}">
        <p14:creationId xmlns:p14="http://schemas.microsoft.com/office/powerpoint/2010/main" val="3700856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solidFill>
            <a:srgbClr val="C0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7194</TotalTime>
  <Words>854</Words>
  <Application>Microsoft Office PowerPoint</Application>
  <PresentationFormat>Widescreen</PresentationFormat>
  <Paragraphs>166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Century Gothic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Sargent</dc:creator>
  <cp:lastModifiedBy>Craig Sargent</cp:lastModifiedBy>
  <cp:revision>425</cp:revision>
  <dcterms:created xsi:type="dcterms:W3CDTF">2019-10-14T15:21:06Z</dcterms:created>
  <dcterms:modified xsi:type="dcterms:W3CDTF">2021-02-10T13:18:12Z</dcterms:modified>
</cp:coreProperties>
</file>