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28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81387" autoAdjust="0"/>
  </p:normalViewPr>
  <p:slideViewPr>
    <p:cSldViewPr>
      <p:cViewPr varScale="1">
        <p:scale>
          <a:sx n="70" d="100"/>
          <a:sy n="70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28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15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05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8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45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00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566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83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65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0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43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04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6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7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86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39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08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23/03/2019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Moral and Ethical Issues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Legal, Moral, Cultural and Ethical Issues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Computers in the workforce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Twenty-five thousand iPhone users downloaded the app when it launched on 6th October 20 10. </a:t>
            </a:r>
            <a:r>
              <a:rPr lang="en-GB" sz="2000" dirty="0" smtClean="0"/>
              <a:t>A month </a:t>
            </a:r>
            <a:r>
              <a:rPr lang="en-GB" sz="2000" dirty="0"/>
              <a:t>later, </a:t>
            </a:r>
            <a:r>
              <a:rPr lang="en-GB" sz="2000" dirty="0" err="1"/>
              <a:t>Systrom's</a:t>
            </a:r>
            <a:r>
              <a:rPr lang="en-GB" sz="2000" dirty="0"/>
              <a:t> Instagram had a million members. By early 2012, it had 14 million users and </a:t>
            </a:r>
            <a:r>
              <a:rPr lang="en-GB" sz="2000" dirty="0" smtClean="0"/>
              <a:t>by November</a:t>
            </a:r>
            <a:r>
              <a:rPr lang="en-GB" sz="2000" dirty="0"/>
              <a:t>, 100 million users, with the app hosting 5 billion photos. But when </a:t>
            </a:r>
            <a:r>
              <a:rPr lang="en-GB" sz="2000" dirty="0" err="1"/>
              <a:t>Systrom</a:t>
            </a:r>
            <a:r>
              <a:rPr lang="en-GB" sz="2000" dirty="0"/>
              <a:t> sold </a:t>
            </a:r>
            <a:r>
              <a:rPr lang="en-GB" sz="2000" dirty="0" smtClean="0"/>
              <a:t>Instagram to </a:t>
            </a:r>
            <a:r>
              <a:rPr lang="en-GB" sz="2000" dirty="0"/>
              <a:t>Facebook for a billion dollars in 2012 (less than two years after the </a:t>
            </a:r>
            <a:r>
              <a:rPr lang="en-GB" sz="2000" dirty="0" err="1"/>
              <a:t>startup</a:t>
            </a:r>
            <a:r>
              <a:rPr lang="en-GB" sz="2000" dirty="0"/>
              <a:t>), Instagram still only </a:t>
            </a:r>
            <a:r>
              <a:rPr lang="en-GB" sz="2000" dirty="0" smtClean="0"/>
              <a:t>had thirteen </a:t>
            </a:r>
            <a:r>
              <a:rPr lang="en-GB" sz="2000" dirty="0"/>
              <a:t>full-time employees working out of a small office in San </a:t>
            </a:r>
            <a:r>
              <a:rPr lang="en-GB" sz="2000" dirty="0" err="1"/>
              <a:t>Fransisco</a:t>
            </a:r>
            <a:r>
              <a:rPr lang="en-GB" sz="2000" dirty="0"/>
              <a:t>. It is a good example of </a:t>
            </a:r>
            <a:r>
              <a:rPr lang="en-GB" sz="2000" dirty="0" smtClean="0"/>
              <a:t>a service </a:t>
            </a:r>
            <a:r>
              <a:rPr lang="en-GB" sz="2000" dirty="0"/>
              <a:t>that is not providing any jobs at all in the winner-takes-all economics of the digital marketplace.</a:t>
            </a:r>
            <a:endParaRPr lang="en-GB" sz="3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21087"/>
            <a:ext cx="3816424" cy="25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6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User generated content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In his book "The Cult of the Amateur", Andrew Keen argues that </a:t>
            </a:r>
            <a:r>
              <a:rPr lang="en-GB" sz="2000" i="1" dirty="0"/>
              <a:t>"</a:t>
            </a:r>
            <a:r>
              <a:rPr lang="en-GB" sz="2000" i="1" dirty="0" err="1"/>
              <a:t>MySpace</a:t>
            </a:r>
            <a:r>
              <a:rPr lang="en-GB" sz="2000" i="1" dirty="0"/>
              <a:t> and Facebook are creating </a:t>
            </a:r>
            <a:r>
              <a:rPr lang="en-GB" sz="2000" i="1" dirty="0" smtClean="0"/>
              <a:t>a youth </a:t>
            </a:r>
            <a:r>
              <a:rPr lang="en-GB" sz="2000" i="1" dirty="0"/>
              <a:t>culture of digital narcissism; open-source knowledge-sharing sites like Wikipedia are </a:t>
            </a:r>
            <a:r>
              <a:rPr lang="en-GB" sz="2000" i="1" dirty="0" smtClean="0"/>
              <a:t>undermining the </a:t>
            </a:r>
            <a:r>
              <a:rPr lang="en-GB" sz="2000" i="1" dirty="0"/>
              <a:t>authority of teachers in the classroom, the You Tube generation are more interested in </a:t>
            </a:r>
            <a:r>
              <a:rPr lang="en-GB" sz="2000" i="1" dirty="0" smtClean="0"/>
              <a:t>self-expression than </a:t>
            </a:r>
            <a:r>
              <a:rPr lang="en-GB" sz="2000" i="1" dirty="0"/>
              <a:t>in learning about the outside world; the cacophony of anonymous </a:t>
            </a:r>
            <a:r>
              <a:rPr lang="en-GB" sz="2000" i="1" dirty="0" err="1"/>
              <a:t>biogs</a:t>
            </a:r>
            <a:r>
              <a:rPr lang="en-GB" sz="2000" i="1" dirty="0"/>
              <a:t> and user-generated </a:t>
            </a:r>
            <a:r>
              <a:rPr lang="en-GB" sz="2000" i="1" dirty="0" smtClean="0"/>
              <a:t>content is </a:t>
            </a:r>
            <a:r>
              <a:rPr lang="en-GB" sz="2000" i="1" dirty="0"/>
              <a:t>deafening today's user to the voices of informed experts and professional journalism; kids are </a:t>
            </a:r>
            <a:r>
              <a:rPr lang="en-GB" sz="2000" dirty="0" smtClean="0"/>
              <a:t>so </a:t>
            </a:r>
            <a:r>
              <a:rPr lang="en-GB" sz="2000" i="1" dirty="0" smtClean="0"/>
              <a:t>busy </a:t>
            </a:r>
            <a:r>
              <a:rPr lang="en-GB" sz="2000" i="1" dirty="0"/>
              <a:t>self-broadcasting themselves on social networks that they no longer consume the creative work </a:t>
            </a:r>
            <a:r>
              <a:rPr lang="en-GB" sz="2000" i="1" dirty="0" smtClean="0"/>
              <a:t>of professional </a:t>
            </a:r>
            <a:r>
              <a:rPr lang="en-GB" sz="2000" i="1" dirty="0"/>
              <a:t>musicians, novelists, or filmmakers. "</a:t>
            </a:r>
          </a:p>
          <a:p>
            <a:pPr marL="0" indent="0">
              <a:buNone/>
            </a:pPr>
            <a:r>
              <a:rPr lang="en-GB" sz="2000" dirty="0"/>
              <a:t>Keen asserts that a thriving music, video and publishing economy is being replaced by the </a:t>
            </a:r>
            <a:r>
              <a:rPr lang="en-GB" sz="2000" dirty="0" smtClean="0"/>
              <a:t>multi-billion dollar monopolist </a:t>
            </a:r>
            <a:r>
              <a:rPr lang="en-GB" sz="2000" dirty="0"/>
              <a:t>YouTube. The traditional copyright-intensive industries accounted for almost 510 </a:t>
            </a:r>
            <a:r>
              <a:rPr lang="en-GB" sz="2000" dirty="0" smtClean="0"/>
              <a:t>billion euros </a:t>
            </a:r>
            <a:r>
              <a:rPr lang="en-GB" sz="2000" dirty="0"/>
              <a:t>in the European Union during the period 2008-2010, and generated 3.2% of all jobs, amounting </a:t>
            </a:r>
            <a:r>
              <a:rPr lang="en-GB" sz="2000" dirty="0" smtClean="0"/>
              <a:t>to more </a:t>
            </a:r>
            <a:r>
              <a:rPr lang="en-GB" sz="2000" dirty="0"/>
              <a:t>than 7 million jobs. What will happen if large numbers of these jobs disappear?</a:t>
            </a:r>
            <a:endParaRPr lang="en-GB" sz="3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7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Algorithms and ethics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Computer scientists and software engineers who devise the multitude of algorithms used by YouTube,</a:t>
            </a:r>
          </a:p>
          <a:p>
            <a:pPr marL="0" indent="0">
              <a:buNone/>
            </a:pPr>
            <a:r>
              <a:rPr lang="en-GB" sz="1600" dirty="0"/>
              <a:t>Facebook, Amazon and Google, and by organisations from banks and Stock Exchanges to the Health</a:t>
            </a:r>
          </a:p>
          <a:p>
            <a:pPr marL="0" indent="0">
              <a:buNone/>
            </a:pPr>
            <a:r>
              <a:rPr lang="en-GB" sz="1600" dirty="0"/>
              <a:t>Service and the police, have significant power and therefore the responsibility that goes with it. In some</a:t>
            </a:r>
          </a:p>
          <a:p>
            <a:pPr marL="0" indent="0">
              <a:buNone/>
            </a:pPr>
            <a:r>
              <a:rPr lang="en-GB" sz="1600" dirty="0"/>
              <a:t>US cities, algorithms determine whether you are likely to be stopped and searched on the street.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Banks </a:t>
            </a:r>
            <a:r>
              <a:rPr lang="en-GB" sz="1600" dirty="0"/>
              <a:t>use algorithms to decide whether to consider your application for a mortgage or a loan.</a:t>
            </a:r>
          </a:p>
          <a:p>
            <a:pPr marL="0" indent="0">
              <a:buNone/>
            </a:pPr>
            <a:r>
              <a:rPr lang="en-GB" sz="1600" dirty="0"/>
              <a:t>Algorithms are applied to decision-making in hiring and firing, healthcare and advertising. It has been</a:t>
            </a:r>
          </a:p>
          <a:p>
            <a:pPr marL="0" indent="0">
              <a:buNone/>
            </a:pPr>
            <a:r>
              <a:rPr lang="en-GB" sz="1600" dirty="0"/>
              <a:t>reported, for example, that some algorithms which decide what advertisements are shown on your</a:t>
            </a:r>
          </a:p>
          <a:p>
            <a:pPr marL="0" indent="0">
              <a:buNone/>
            </a:pPr>
            <a:r>
              <a:rPr lang="en-GB" sz="1600" dirty="0"/>
              <a:t>browser screen classify web users into categories which include "probably bipolar", "daughter killed in</a:t>
            </a:r>
          </a:p>
          <a:p>
            <a:pPr marL="0" indent="0">
              <a:buNone/>
            </a:pPr>
            <a:r>
              <a:rPr lang="en-GB" sz="1600" dirty="0"/>
              <a:t>car crash", "rape victim", and "gullible </a:t>
            </a:r>
            <a:r>
              <a:rPr lang="en-GB" sz="1600" dirty="0" smtClean="0"/>
              <a:t>elderly". </a:t>
            </a:r>
            <a:r>
              <a:rPr lang="en-GB" sz="1600" dirty="0"/>
              <a:t>Did the programmer who wrote that algorithm have</a:t>
            </a:r>
          </a:p>
          <a:p>
            <a:pPr marL="0" indent="0">
              <a:buNone/>
            </a:pPr>
            <a:r>
              <a:rPr lang="en-GB" sz="1600" dirty="0"/>
              <a:t>any qualms about his work?</a:t>
            </a: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2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Algorithms and ethics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When algorithms prioritise, they "bring attention to certain things at the expense of others"(;;I.</a:t>
            </a:r>
          </a:p>
          <a:p>
            <a:pPr marL="0" indent="0">
              <a:buNone/>
            </a:pPr>
            <a:r>
              <a:rPr lang="en-GB" sz="1600" dirty="0"/>
              <a:t>Facebook's 'News Feed' product filters posts, stories and activities undertaken by friends. Content for</a:t>
            </a:r>
          </a:p>
          <a:p>
            <a:pPr marL="0" indent="0">
              <a:buNone/>
            </a:pPr>
            <a:r>
              <a:rPr lang="en-GB" sz="1600" dirty="0"/>
              <a:t>the Newsfeed is selected or omitted according to a ranking algorithm which Facebook, with its </a:t>
            </a:r>
            <a:r>
              <a:rPr lang="en-GB" sz="1600" dirty="0" err="1"/>
              <a:t>billionplus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user base, continually develops and tests to show users the content they </a:t>
            </a:r>
            <a:r>
              <a:rPr lang="en-GB" sz="1600" dirty="0" err="1"/>
              <a:t>wi</a:t>
            </a:r>
            <a:r>
              <a:rPr lang="en-GB" sz="1600" dirty="0"/>
              <a:t> </a:t>
            </a:r>
            <a:r>
              <a:rPr lang="en-GB" sz="1600" dirty="0" err="1"/>
              <a:t>ll</a:t>
            </a:r>
            <a:r>
              <a:rPr lang="en-GB" sz="1600" dirty="0"/>
              <a:t> be most interested in.</a:t>
            </a:r>
          </a:p>
          <a:p>
            <a:pPr marL="0" indent="0">
              <a:buNone/>
            </a:pPr>
            <a:r>
              <a:rPr lang="en-GB" sz="1600" dirty="0"/>
              <a:t>But it has been suggested that these social interactions may influence people's emotions and state of</a:t>
            </a:r>
          </a:p>
          <a:p>
            <a:pPr marL="0" indent="0">
              <a:buNone/>
            </a:pPr>
            <a:r>
              <a:rPr lang="en-GB" sz="1600" dirty="0"/>
              <a:t>mind; the emotions expressed by friends via online social networks may influence our own moods and</a:t>
            </a:r>
          </a:p>
          <a:p>
            <a:pPr marL="0" indent="0">
              <a:buNone/>
            </a:pPr>
            <a:r>
              <a:rPr lang="en-GB" sz="1600" dirty="0" smtClean="0"/>
              <a:t>behaviour. Clearly</a:t>
            </a:r>
            <a:r>
              <a:rPr lang="en-GB" sz="1600" dirty="0"/>
              <a:t>, then, those who devise the ranking algorithms potentially have the ability to influence</a:t>
            </a:r>
          </a:p>
          <a:p>
            <a:pPr marL="0" indent="0">
              <a:buNone/>
            </a:pPr>
            <a:r>
              <a:rPr lang="en-GB" sz="1600" dirty="0"/>
              <a:t>the emotional state of people using Facebook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Should computer scientists consider the institutional goals of a prospective employer, or the social worth</a:t>
            </a:r>
          </a:p>
          <a:p>
            <a:pPr marL="0" indent="0">
              <a:buNone/>
            </a:pPr>
            <a:r>
              <a:rPr lang="en-GB" sz="1600" dirty="0"/>
              <a:t>of what they do, before accepting a job? Phillip </a:t>
            </a:r>
            <a:r>
              <a:rPr lang="en-GB" sz="1600" dirty="0" err="1"/>
              <a:t>Rogway</a:t>
            </a:r>
            <a:r>
              <a:rPr lang="en-GB" sz="1600" dirty="0"/>
              <a:t>, Professor of Computer Science at the University</a:t>
            </a:r>
          </a:p>
          <a:p>
            <a:pPr marL="0" indent="0">
              <a:buNone/>
            </a:pPr>
            <a:r>
              <a:rPr lang="en-GB" sz="1600" dirty="0"/>
              <a:t>of California, found that on a Google search of deciding among job offers, not one suggested that this</a:t>
            </a:r>
          </a:p>
          <a:p>
            <a:pPr marL="0" indent="0">
              <a:buNone/>
            </a:pPr>
            <a:r>
              <a:rPr lang="en-GB" sz="1600" dirty="0"/>
              <a:t>was a </a:t>
            </a:r>
            <a:r>
              <a:rPr lang="en-GB" sz="1600" dirty="0" smtClean="0"/>
              <a:t>factor.</a:t>
            </a: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8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Driverless cars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prospect of large numbers of self-driving cars on our roads raises ethical questions about </a:t>
            </a:r>
            <a:r>
              <a:rPr lang="en-GB" dirty="0" smtClean="0"/>
              <a:t>the morality </a:t>
            </a:r>
            <a:r>
              <a:rPr lang="en-GB" dirty="0"/>
              <a:t>of automated decision making and different algorithms which could be used in the face </a:t>
            </a:r>
            <a:r>
              <a:rPr lang="en-GB" dirty="0" smtClean="0"/>
              <a:t>of causing </a:t>
            </a:r>
            <a:r>
              <a:rPr lang="en-GB" dirty="0"/>
              <a:t>"unavoidable harm" - who gets harmed and who gets </a:t>
            </a:r>
            <a:r>
              <a:rPr lang="en-GB" dirty="0" smtClean="0"/>
              <a:t>spared.</a:t>
            </a: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68" t="43708" r="39123" b="36214"/>
          <a:stretch/>
        </p:blipFill>
        <p:spPr>
          <a:xfrm>
            <a:off x="307975" y="4005064"/>
            <a:ext cx="826088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Driverless cars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(a) The car can stay on course and kill several pedestrians, or swerve and kill one passer-by</a:t>
            </a:r>
          </a:p>
          <a:p>
            <a:pPr marL="0" indent="0">
              <a:buNone/>
            </a:pPr>
            <a:r>
              <a:rPr lang="en-GB" sz="2400" dirty="0"/>
              <a:t>(b) The car can stay on course and kill one pedestrian, or swerve and kill its passenger</a:t>
            </a:r>
          </a:p>
          <a:p>
            <a:pPr marL="0" indent="0">
              <a:buNone/>
            </a:pPr>
            <a:r>
              <a:rPr lang="en-GB" sz="2400" dirty="0"/>
              <a:t>(c) The car can stay on course and kill several pedestrians, or swerve and kill its passenger</a:t>
            </a:r>
          </a:p>
          <a:p>
            <a:pPr marL="0" indent="0">
              <a:buNone/>
            </a:pPr>
            <a:r>
              <a:rPr lang="en-GB" sz="2400" dirty="0"/>
              <a:t>The MIT Technology Review asked: "Should different decisions be made when children are on </a:t>
            </a:r>
            <a:r>
              <a:rPr lang="en-GB" sz="2400" dirty="0" smtClean="0"/>
              <a:t>board since </a:t>
            </a:r>
            <a:r>
              <a:rPr lang="en-GB" sz="2400" dirty="0"/>
              <a:t>they both have a longer time ahead of them than adults, and had less say in being in the car </a:t>
            </a:r>
            <a:r>
              <a:rPr lang="en-GB" sz="2400" dirty="0" smtClean="0"/>
              <a:t>in the first </a:t>
            </a:r>
            <a:r>
              <a:rPr lang="en-GB" sz="2400" dirty="0"/>
              <a:t>place? If a manufacturer offers different versions of its moral algorithm, and a buyer </a:t>
            </a:r>
            <a:r>
              <a:rPr lang="en-GB" sz="2400" dirty="0" smtClean="0"/>
              <a:t>knowingly chose one </a:t>
            </a:r>
            <a:r>
              <a:rPr lang="en-GB" sz="2400" dirty="0"/>
              <a:t>of them, is the buyer to blame for the harmful consequences of the algorithm's decisions?"</a:t>
            </a:r>
            <a:endParaRPr lang="en-GB" sz="3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2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Driverless cars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One of the commonly held principles </a:t>
            </a:r>
            <a:r>
              <a:rPr lang="en-GB" sz="2400" dirty="0" smtClean="0"/>
              <a:t>that form </a:t>
            </a:r>
            <a:r>
              <a:rPr lang="en-GB" sz="2400" dirty="0"/>
              <a:t>a commonly held set of pillars for moral life is </a:t>
            </a:r>
            <a:r>
              <a:rPr lang="en-GB" sz="2400" dirty="0" smtClean="0"/>
              <a:t>the obligation </a:t>
            </a:r>
            <a:r>
              <a:rPr lang="en-GB" sz="2400" dirty="0"/>
              <a:t>not to inflict harm intentionally; in medical ethics, the physician's guiding principle is "Do </a:t>
            </a:r>
            <a:r>
              <a:rPr lang="en-GB" sz="2400" dirty="0" smtClean="0"/>
              <a:t>no harm</a:t>
            </a:r>
            <a:r>
              <a:rPr lang="en-GB" sz="2400" dirty="0"/>
              <a:t>". Going further, the moral duties of all scientists, including computer </a:t>
            </a:r>
            <a:r>
              <a:rPr lang="en-GB" sz="2400" dirty="0" smtClean="0"/>
              <a:t>scientists</a:t>
            </a:r>
            <a:r>
              <a:rPr lang="en-GB" sz="2400" dirty="0"/>
              <a:t>, should also </a:t>
            </a:r>
            <a:r>
              <a:rPr lang="en-GB" sz="2400" dirty="0" smtClean="0"/>
              <a:t>include trying </a:t>
            </a:r>
            <a:r>
              <a:rPr lang="en-GB" sz="2400" dirty="0"/>
              <a:t>to promote the common good.</a:t>
            </a: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driverless ca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717032"/>
            <a:ext cx="4248472" cy="28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8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Artificial intelligence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As digital technologies are used in more and more areas of our lives, spreading into our </a:t>
            </a:r>
            <a:r>
              <a:rPr lang="en-GB" sz="2400" dirty="0" smtClean="0"/>
              <a:t>offline</a:t>
            </a:r>
            <a:r>
              <a:rPr lang="en-GB" sz="2400" dirty="0"/>
              <a:t> </a:t>
            </a:r>
            <a:r>
              <a:rPr lang="en-GB" sz="2400" dirty="0" smtClean="0"/>
              <a:t>environments </a:t>
            </a:r>
            <a:r>
              <a:rPr lang="en-GB" sz="2400" dirty="0"/>
              <a:t>through the so-called 'Internet of things', previously inert objects are expected to </a:t>
            </a:r>
            <a:r>
              <a:rPr lang="en-GB" sz="2400" dirty="0" smtClean="0"/>
              <a:t>become networked </a:t>
            </a:r>
            <a:r>
              <a:rPr lang="en-GB" sz="2400" dirty="0"/>
              <a:t>and start making decisions for us. Algorithms </a:t>
            </a:r>
            <a:r>
              <a:rPr lang="en-GB" sz="2400" dirty="0" smtClean="0"/>
              <a:t>will </a:t>
            </a:r>
            <a:r>
              <a:rPr lang="en-GB" sz="2400" dirty="0"/>
              <a:t>allow the refrigerator to decide what </a:t>
            </a:r>
            <a:r>
              <a:rPr lang="en-GB" sz="2400" dirty="0" smtClean="0"/>
              <a:t>food needs </a:t>
            </a:r>
            <a:r>
              <a:rPr lang="en-GB" sz="2400" dirty="0"/>
              <a:t>replacing, a door will decide who to let in. Should your door call the police if the door is </a:t>
            </a:r>
            <a:r>
              <a:rPr lang="en-GB" sz="2400" dirty="0" smtClean="0"/>
              <a:t>opened by </a:t>
            </a:r>
            <a:r>
              <a:rPr lang="en-GB" sz="2400" dirty="0"/>
              <a:t>someone without a tracking device? Should your house report a </a:t>
            </a:r>
            <a:r>
              <a:rPr lang="en-GB" sz="2400" dirty="0" smtClean="0"/>
              <a:t>child </a:t>
            </a:r>
            <a:r>
              <a:rPr lang="en-GB" sz="2400" dirty="0"/>
              <a:t>who screams excessively to </a:t>
            </a:r>
            <a:r>
              <a:rPr lang="en-GB" sz="2400" dirty="0" smtClean="0"/>
              <a:t>the Social </a:t>
            </a:r>
            <a:r>
              <a:rPr lang="en-GB" sz="2400" dirty="0"/>
              <a:t>Services?</a:t>
            </a:r>
            <a:endParaRPr lang="en-GB" sz="3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driverless ca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artificial intelligenc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581128"/>
            <a:ext cx="4248472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Environmental effects of computers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Environmental issues include the carbon footprint and waste products that result from </a:t>
            </a:r>
            <a:r>
              <a:rPr lang="en-GB" sz="2000" dirty="0" smtClean="0"/>
              <a:t>manufacturing computer </a:t>
            </a:r>
            <a:r>
              <a:rPr lang="en-GB" sz="2000" dirty="0"/>
              <a:t>systems, but this is often outweighed by the positive effects on the environment of </a:t>
            </a:r>
            <a:r>
              <a:rPr lang="en-GB" sz="2000" dirty="0" smtClean="0"/>
              <a:t>using computerised </a:t>
            </a:r>
            <a:r>
              <a:rPr lang="en-GB" sz="2000" dirty="0"/>
              <a:t>systems to manage processes that might otherwise generate more pollution.</a:t>
            </a:r>
          </a:p>
          <a:p>
            <a:pPr marL="0" indent="0">
              <a:buNone/>
            </a:pPr>
            <a:r>
              <a:rPr lang="en-GB" sz="2000" dirty="0"/>
              <a:t>Considerations may include:</a:t>
            </a:r>
          </a:p>
          <a:p>
            <a:r>
              <a:rPr lang="en-GB" sz="2000" dirty="0" smtClean="0"/>
              <a:t>Does </a:t>
            </a:r>
            <a:r>
              <a:rPr lang="en-GB" sz="2000" dirty="0"/>
              <a:t>a computer system mean that people can work from home and therefore drive less?</a:t>
            </a:r>
          </a:p>
          <a:p>
            <a:r>
              <a:rPr lang="en-GB" sz="2000" dirty="0" smtClean="0"/>
              <a:t>Has </a:t>
            </a:r>
            <a:r>
              <a:rPr lang="en-GB" sz="2000" dirty="0"/>
              <a:t>computer technology led to a "throw-away society", with huge waste dumps of </a:t>
            </a:r>
            <a:r>
              <a:rPr lang="en-GB" sz="2000" dirty="0" smtClean="0"/>
              <a:t>unwanted products </a:t>
            </a:r>
            <a:r>
              <a:rPr lang="en-GB" sz="2000" dirty="0"/>
              <a:t>which are thrown away rather than repaired or upgraded?</a:t>
            </a:r>
          </a:p>
          <a:p>
            <a:r>
              <a:rPr lang="en-GB" sz="2000" dirty="0" smtClean="0"/>
              <a:t>Is </a:t>
            </a:r>
            <a:r>
              <a:rPr lang="en-GB" sz="2000" dirty="0"/>
              <a:t>working at home more environmentally friendly than everyone working in a big office, in terms </a:t>
            </a:r>
            <a:r>
              <a:rPr lang="en-GB" sz="2000" dirty="0" smtClean="0"/>
              <a:t>of heating </a:t>
            </a:r>
            <a:r>
              <a:rPr lang="en-GB" sz="2000" dirty="0"/>
              <a:t>and </a:t>
            </a:r>
            <a:r>
              <a:rPr lang="en-GB" sz="2000" dirty="0" smtClean="0"/>
              <a:t>lighting?</a:t>
            </a:r>
          </a:p>
          <a:p>
            <a:r>
              <a:rPr lang="en-GB" sz="2000" dirty="0" smtClean="0"/>
              <a:t>Do </a:t>
            </a:r>
            <a:r>
              <a:rPr lang="en-GB" sz="2000" dirty="0"/>
              <a:t>computer-managed engines work more efficiently? Create less pollution and use less fuel?</a:t>
            </a:r>
            <a:endParaRPr lang="en-GB" sz="3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driverless ca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artificial intelligenc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6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Environmental effects of computers</a:t>
            </a:r>
            <a:endParaRPr lang="en-GB" dirty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Image result for driverless car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Image result for artificial intelligenc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Image result for electronic waste gh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700808"/>
            <a:ext cx="7487617" cy="48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78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The economic impact of the Internet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Internet has its origins in the 1960s with ARPANET, the first North American wide area network. </a:t>
            </a:r>
            <a:r>
              <a:rPr lang="en-GB" sz="2000" dirty="0" smtClean="0"/>
              <a:t>In 1974</a:t>
            </a:r>
            <a:r>
              <a:rPr lang="en-GB" sz="2000" dirty="0"/>
              <a:t>, two engineers called Bob Kahn and </a:t>
            </a:r>
            <a:r>
              <a:rPr lang="en-GB" sz="2000" dirty="0" err="1"/>
              <a:t>Vint</a:t>
            </a:r>
            <a:r>
              <a:rPr lang="en-GB" sz="2000" dirty="0"/>
              <a:t> </a:t>
            </a:r>
            <a:r>
              <a:rPr lang="en-GB" sz="2000" dirty="0" smtClean="0"/>
              <a:t>Cerf </a:t>
            </a:r>
            <a:r>
              <a:rPr lang="en-GB" sz="2000" dirty="0"/>
              <a:t>devised a protocol for linking up individual </a:t>
            </a:r>
            <a:r>
              <a:rPr lang="en-GB" sz="2000" dirty="0" smtClean="0"/>
              <a:t>networks into </a:t>
            </a:r>
            <a:r>
              <a:rPr lang="en-GB" sz="2000" dirty="0"/>
              <a:t>what they termed the Internet - the "</a:t>
            </a:r>
            <a:r>
              <a:rPr lang="en-GB" sz="2000" dirty="0" smtClean="0"/>
              <a:t>internetworking </a:t>
            </a:r>
            <a:r>
              <a:rPr lang="en-GB" sz="2000" dirty="0"/>
              <a:t>of networks".</a:t>
            </a:r>
          </a:p>
          <a:p>
            <a:pPr marL="0" indent="0">
              <a:buNone/>
            </a:pPr>
            <a:r>
              <a:rPr lang="en-GB" sz="2000" dirty="0"/>
              <a:t>In the 1980s Tim Berners-Lee, working for CERN in Geneva, invented, or designed, the World </a:t>
            </a:r>
            <a:r>
              <a:rPr lang="en-GB" sz="2000" dirty="0" smtClean="0"/>
              <a:t>Wide Web</a:t>
            </a:r>
            <a:r>
              <a:rPr lang="en-GB" sz="2000" dirty="0"/>
              <a:t>. He wrote his initial Web proposal in March 1989 and in 1990 built the first Web browser, </a:t>
            </a:r>
            <a:r>
              <a:rPr lang="en-GB" sz="2000" dirty="0" smtClean="0"/>
              <a:t>called </a:t>
            </a:r>
            <a:r>
              <a:rPr lang="en-GB" sz="2000" dirty="0" err="1" smtClean="0"/>
              <a:t>WorldWideWeb</a:t>
            </a:r>
            <a:r>
              <a:rPr lang="en-GB" sz="2000" dirty="0"/>
              <a:t>. His vision was that "all the bits of information in every computer in CERN, and on </a:t>
            </a:r>
            <a:r>
              <a:rPr lang="en-GB" sz="2000" dirty="0" smtClean="0"/>
              <a:t>the planet</a:t>
            </a:r>
            <a:r>
              <a:rPr lang="en-GB" sz="2000" dirty="0"/>
              <a:t>, would be available to me and to anyone else. There would be a single global information space."</a:t>
            </a:r>
          </a:p>
          <a:p>
            <a:pPr marL="0" indent="0">
              <a:buNone/>
            </a:pPr>
            <a:r>
              <a:rPr lang="en-GB" sz="2000" dirty="0"/>
              <a:t>Berners-Lee had little interest in money and gave away his technology for nothing, but one of the </a:t>
            </a:r>
            <a:r>
              <a:rPr lang="en-GB" sz="2000" dirty="0" smtClean="0"/>
              <a:t>most significant </a:t>
            </a:r>
            <a:r>
              <a:rPr lang="en-GB" sz="2000" dirty="0"/>
              <a:t>consequences of his invention was a complete reshaping of the economy throughout </a:t>
            </a:r>
            <a:r>
              <a:rPr lang="en-GB" sz="2000" dirty="0" smtClean="0"/>
              <a:t>the world</a:t>
            </a:r>
            <a:r>
              <a:rPr lang="en-GB" sz="2000" dirty="0"/>
              <a:t>. Has it created jobs, or simply created the "1 % economy" in which the top Internet companies </a:t>
            </a:r>
            <a:r>
              <a:rPr lang="en-GB" sz="2000" dirty="0" smtClean="0"/>
              <a:t>like Amazon</a:t>
            </a:r>
            <a:r>
              <a:rPr lang="en-GB" sz="2000" dirty="0"/>
              <a:t>, Google, Facebook, Instagram and others have accumulated huge wealth at the expense </a:t>
            </a:r>
            <a:r>
              <a:rPr lang="en-GB" sz="2000" dirty="0" smtClean="0"/>
              <a:t>of thousands </a:t>
            </a:r>
            <a:r>
              <a:rPr lang="en-GB" sz="2000" dirty="0"/>
              <a:t>of workers?</a:t>
            </a:r>
            <a:endParaRPr lang="en-GB" sz="3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Amazon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Amazon started as an online bookstore in 1994 but soon diversified into DVDs, software, video </a:t>
            </a:r>
            <a:r>
              <a:rPr lang="en-GB" sz="2000" dirty="0" smtClean="0"/>
              <a:t>games, toys</a:t>
            </a:r>
            <a:r>
              <a:rPr lang="en-GB" sz="2000" dirty="0"/>
              <a:t>, furniture, clothes and thousands of other products. In 2013 the company turned over $75 </a:t>
            </a:r>
            <a:r>
              <a:rPr lang="en-GB" sz="2000" dirty="0" smtClean="0"/>
              <a:t>billion in </a:t>
            </a:r>
            <a:r>
              <a:rPr lang="en-GB" sz="2000" dirty="0"/>
              <a:t>sales, and it now accounts for 65% of all digital purchases of book sales. As a consequence of </a:t>
            </a:r>
            <a:r>
              <a:rPr lang="en-GB" sz="2000" dirty="0" smtClean="0"/>
              <a:t>their domination</a:t>
            </a:r>
            <a:r>
              <a:rPr lang="en-GB" sz="2000" dirty="0"/>
              <a:t>, in 2015 there were fewer than 1,000 independent bookstores in Britain, one third less </a:t>
            </a:r>
            <a:r>
              <a:rPr lang="en-GB" sz="2000" dirty="0" smtClean="0"/>
              <a:t>than in </a:t>
            </a:r>
            <a:r>
              <a:rPr lang="en-GB" sz="2000" dirty="0"/>
              <a:t>2005. Where a books hop employs 47 people for every $10 million in sales, Amazon employs 14 </a:t>
            </a:r>
            <a:r>
              <a:rPr lang="en-GB" sz="2000" dirty="0" smtClean="0"/>
              <a:t>to generate </a:t>
            </a:r>
            <a:r>
              <a:rPr lang="en-GB" sz="2000" dirty="0"/>
              <a:t>the same revenue.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933056"/>
            <a:ext cx="4176464" cy="27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eBay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eBay, essentially an electronic platform bringing together buyers and sellers of goods, grew from a </a:t>
            </a:r>
            <a:r>
              <a:rPr lang="en-GB" dirty="0" smtClean="0"/>
              <a:t>user base </a:t>
            </a:r>
            <a:r>
              <a:rPr lang="en-GB" dirty="0"/>
              <a:t>of 41 ,000 trading goods worth $7 .2 million in 1995, to 162 million users trading goods </a:t>
            </a:r>
            <a:r>
              <a:rPr lang="en-GB" dirty="0" smtClean="0"/>
              <a:t>worth $227.9 </a:t>
            </a:r>
            <a:r>
              <a:rPr lang="en-GB" dirty="0"/>
              <a:t>billion in 2014.</a:t>
            </a: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861048"/>
            <a:ext cx="41404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Google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In 1996</a:t>
            </a:r>
            <a:r>
              <a:rPr lang="en-GB" sz="2000" dirty="0"/>
              <a:t>, Larry Page and Sergey </a:t>
            </a:r>
            <a:r>
              <a:rPr lang="en-GB" sz="2000" dirty="0" err="1" smtClean="0"/>
              <a:t>Brin</a:t>
            </a:r>
            <a:r>
              <a:rPr lang="en-GB" sz="2000" dirty="0"/>
              <a:t>, two Stanford University Computer Science postgraduate </a:t>
            </a:r>
            <a:r>
              <a:rPr lang="en-GB" sz="2000" dirty="0" smtClean="0"/>
              <a:t>students, created </a:t>
            </a:r>
            <a:r>
              <a:rPr lang="en-GB" sz="2000" dirty="0"/>
              <a:t>Google. There were already several successful search engines like Yahoo and AltaVista on </a:t>
            </a:r>
            <a:r>
              <a:rPr lang="en-GB" sz="2000" dirty="0" smtClean="0"/>
              <a:t>the market</a:t>
            </a:r>
            <a:r>
              <a:rPr lang="en-GB" sz="2000" dirty="0"/>
              <a:t>, but Page and </a:t>
            </a:r>
            <a:r>
              <a:rPr lang="en-GB" sz="2000" dirty="0" err="1"/>
              <a:t>Brin</a:t>
            </a:r>
            <a:r>
              <a:rPr lang="en-GB" sz="2000" dirty="0"/>
              <a:t> came up with a game-changing algorithm, which they called PageRank, </a:t>
            </a:r>
            <a:r>
              <a:rPr lang="en-GB" sz="2000" dirty="0" smtClean="0"/>
              <a:t>for </a:t>
            </a:r>
            <a:r>
              <a:rPr lang="en-GB" sz="2000" dirty="0"/>
              <a:t>determining the relevance of a Web page based on the number and quality of its incoming links.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idea </a:t>
            </a:r>
            <a:r>
              <a:rPr lang="en-GB" sz="2000" dirty="0"/>
              <a:t>was that you could estimate the importance of a Web page by the number and status of </a:t>
            </a:r>
            <a:r>
              <a:rPr lang="en-GB" sz="2000" dirty="0" smtClean="0"/>
              <a:t>other web </a:t>
            </a:r>
            <a:r>
              <a:rPr lang="en-GB" sz="2000" dirty="0"/>
              <a:t>pages that link to it. Every time you make a search, the Google search engine becomes </a:t>
            </a:r>
            <a:r>
              <a:rPr lang="en-GB" sz="2000" dirty="0" smtClean="0"/>
              <a:t>more knowledgeable </a:t>
            </a:r>
            <a:r>
              <a:rPr lang="en-GB" sz="2000" dirty="0"/>
              <a:t>and thus more useful. Even more valuable to Google is the fact that Google learns </a:t>
            </a:r>
            <a:r>
              <a:rPr lang="en-GB" sz="2000" dirty="0" smtClean="0"/>
              <a:t>more about </a:t>
            </a:r>
            <a:r>
              <a:rPr lang="en-GB" sz="2000" dirty="0"/>
              <a:t>you every time you search.</a:t>
            </a:r>
            <a:endParaRPr lang="en-GB" sz="100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513" b="10461"/>
          <a:stretch/>
        </p:blipFill>
        <p:spPr>
          <a:xfrm>
            <a:off x="2627784" y="4653136"/>
            <a:ext cx="37444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4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Google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By 1998, Google was getting 10,000 queries every day. By 1999, they were getting 70 million </a:t>
            </a:r>
            <a:r>
              <a:rPr lang="en-GB" sz="1800" dirty="0" smtClean="0"/>
              <a:t>daily requests</a:t>
            </a:r>
            <a:r>
              <a:rPr lang="en-GB" sz="1800" dirty="0"/>
              <a:t>. Their next step was to figure out how to make money out of their free technology, and </a:t>
            </a:r>
            <a:r>
              <a:rPr lang="en-GB" sz="1800" dirty="0" smtClean="0"/>
              <a:t>they came </a:t>
            </a:r>
            <a:r>
              <a:rPr lang="en-GB" sz="1800" dirty="0"/>
              <a:t>up with AdWords, which enabled advertisers to place keyword-associated ads down the </a:t>
            </a:r>
            <a:r>
              <a:rPr lang="en-GB" sz="1800" dirty="0" smtClean="0"/>
              <a:t>right hand </a:t>
            </a:r>
            <a:r>
              <a:rPr lang="en-GB" sz="1800" dirty="0"/>
              <a:t>side of the page. The image below shows what comes up when a user in Dorchester </a:t>
            </a:r>
            <a:r>
              <a:rPr lang="en-GB" sz="1800" dirty="0" smtClean="0"/>
              <a:t>searches for </a:t>
            </a:r>
            <a:r>
              <a:rPr lang="en-GB" sz="1800" dirty="0"/>
              <a:t>"Paintball ", with the nearest companies, sponsored advertisements and a map with their </a:t>
            </a:r>
            <a:r>
              <a:rPr lang="en-GB" sz="1800" dirty="0" smtClean="0"/>
              <a:t>locations appearing </a:t>
            </a:r>
            <a:r>
              <a:rPr lang="en-GB" sz="1800" dirty="0"/>
              <a:t>on the right of the screen.</a:t>
            </a:r>
          </a:p>
          <a:p>
            <a:pPr marL="0" indent="0">
              <a:buNone/>
            </a:pPr>
            <a:r>
              <a:rPr lang="en-GB" sz="1800" dirty="0"/>
              <a:t>By 2014, Google had joined Amazon as a winner-takes-all company, with 1.5 billion daily searches </a:t>
            </a:r>
            <a:r>
              <a:rPr lang="en-GB" sz="1800" dirty="0" smtClean="0"/>
              <a:t>and revenues </a:t>
            </a:r>
            <a:r>
              <a:rPr lang="en-GB" sz="1800" dirty="0"/>
              <a:t>of $50 billion.</a:t>
            </a:r>
            <a:endParaRPr lang="en-GB" sz="200" dirty="0"/>
          </a:p>
          <a:p>
            <a:pPr marL="0" indent="0">
              <a:buNone/>
            </a:pP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513" b="10461"/>
          <a:stretch/>
        </p:blipFill>
        <p:spPr>
          <a:xfrm>
            <a:off x="2627784" y="4653136"/>
            <a:ext cx="37444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Computers in the workforce</a:t>
            </a:r>
            <a:endParaRPr lang="en-GB" dirty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496" t="30515" r="36908" b="19283"/>
          <a:stretch/>
        </p:blipFill>
        <p:spPr>
          <a:xfrm>
            <a:off x="470771" y="1700808"/>
            <a:ext cx="8067088" cy="47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Computers in the workforce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A 2013 paper by Carl </a:t>
            </a:r>
            <a:r>
              <a:rPr lang="en-GB" sz="1800" dirty="0" err="1"/>
              <a:t>Benedikt</a:t>
            </a:r>
            <a:r>
              <a:rPr lang="en-GB" sz="1800" dirty="0"/>
              <a:t> Frey and Michael Osborne entitled </a:t>
            </a:r>
            <a:r>
              <a:rPr lang="en-GB" sz="1800" i="1" dirty="0"/>
              <a:t>"The future of Employment: </a:t>
            </a:r>
            <a:r>
              <a:rPr lang="en-GB" sz="1800" i="1" dirty="0" smtClean="0"/>
              <a:t>how susceptible </a:t>
            </a:r>
            <a:r>
              <a:rPr lang="en-GB" sz="1800" i="1" dirty="0"/>
              <a:t>are jobs to computerisation?" </a:t>
            </a:r>
            <a:r>
              <a:rPr lang="en-GB" sz="1800" dirty="0"/>
              <a:t>estimates that 47% of total US employment is at risk. </a:t>
            </a:r>
            <a:r>
              <a:rPr lang="en-GB" sz="1800" dirty="0" smtClean="0"/>
              <a:t>They examine </a:t>
            </a:r>
            <a:r>
              <a:rPr lang="en-GB" sz="1800" dirty="0"/>
              <a:t>the impact of future computerisation on more than 700 individual occupations, and note </a:t>
            </a:r>
            <a:r>
              <a:rPr lang="en-GB" sz="1800" dirty="0" smtClean="0"/>
              <a:t>the shifting </a:t>
            </a:r>
            <a:r>
              <a:rPr lang="en-GB" sz="1800" dirty="0"/>
              <a:t>of labour from middle-income manufacturing jobs to low-income service jobs which are </a:t>
            </a:r>
            <a:r>
              <a:rPr lang="en-GB" sz="1800" dirty="0" smtClean="0"/>
              <a:t>less susceptible </a:t>
            </a:r>
            <a:r>
              <a:rPr lang="en-GB" sz="1800" dirty="0"/>
              <a:t>to computerisation. At the same time, with falling prices of computing, </a:t>
            </a:r>
            <a:r>
              <a:rPr lang="en-GB" sz="1800" dirty="0" smtClean="0"/>
              <a:t>problem-solving skills </a:t>
            </a:r>
            <a:r>
              <a:rPr lang="en-GB" sz="1800" dirty="0"/>
              <a:t>are becoming relatively productive, explaining the substantial employment growth in </a:t>
            </a:r>
            <a:r>
              <a:rPr lang="en-GB" sz="1800" dirty="0" smtClean="0"/>
              <a:t>occupations </a:t>
            </a:r>
            <a:r>
              <a:rPr lang="en-GB" sz="1800" dirty="0"/>
              <a:t> </a:t>
            </a:r>
            <a:r>
              <a:rPr lang="en-GB" sz="1800" dirty="0" smtClean="0"/>
              <a:t>involving </a:t>
            </a:r>
            <a:r>
              <a:rPr lang="en-GB" sz="1800" dirty="0"/>
              <a:t>cognitive tasks where skilled, well-educated labour has a comparative advantage.</a:t>
            </a:r>
          </a:p>
          <a:p>
            <a:pPr marL="0" indent="0">
              <a:buNone/>
            </a:pPr>
            <a:r>
              <a:rPr lang="en-GB" sz="1800" dirty="0"/>
              <a:t>Thus there is a polarization of labour, with growing employment in high-income cognitive jobs and </a:t>
            </a:r>
            <a:r>
              <a:rPr lang="en-GB" sz="1800" dirty="0" smtClean="0"/>
              <a:t>low income</a:t>
            </a:r>
            <a:r>
              <a:rPr lang="en-GB" sz="1800" dirty="0"/>
              <a:t> </a:t>
            </a:r>
            <a:r>
              <a:rPr lang="en-GB" sz="1800" dirty="0" smtClean="0"/>
              <a:t>manual </a:t>
            </a:r>
            <a:r>
              <a:rPr lang="en-GB" sz="1800" dirty="0"/>
              <a:t>labour, and the disappearance of middle-income occupations. Driverless cars </a:t>
            </a:r>
            <a:r>
              <a:rPr lang="en-GB" sz="1800" dirty="0" smtClean="0"/>
              <a:t>developed by </a:t>
            </a:r>
            <a:r>
              <a:rPr lang="en-GB" sz="1800" dirty="0"/>
              <a:t>Google are an example of how computerisation is no longer confined to routine manufacturing tasks.</a:t>
            </a:r>
          </a:p>
          <a:p>
            <a:pPr marL="0" indent="0">
              <a:buNone/>
            </a:pPr>
            <a:r>
              <a:rPr lang="en-GB" sz="1800" dirty="0"/>
              <a:t>The possibility of drones delivering your parcels is no longer in the realms of science fiction. In the 10 </a:t>
            </a:r>
            <a:r>
              <a:rPr lang="en-GB" sz="1800" dirty="0" smtClean="0"/>
              <a:t>jobs that </a:t>
            </a:r>
            <a:r>
              <a:rPr lang="en-GB" sz="1800" dirty="0"/>
              <a:t>have a 99% likelihood of being replaced by software and automation within the next 25 years, </a:t>
            </a:r>
            <a:r>
              <a:rPr lang="en-GB" sz="1800" dirty="0" smtClean="0"/>
              <a:t>the authors </a:t>
            </a:r>
            <a:r>
              <a:rPr lang="en-GB" sz="1800" dirty="0"/>
              <a:t>include tax preparers, library assistants, clothing factory workers, and </a:t>
            </a:r>
            <a:r>
              <a:rPr lang="en-GB" sz="1800" dirty="0" smtClean="0"/>
              <a:t>photographic process </a:t>
            </a:r>
            <a:r>
              <a:rPr lang="en-GB" sz="1800" dirty="0"/>
              <a:t>workers.</a:t>
            </a:r>
            <a:endParaRPr lang="en-GB" sz="2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84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Computers in the workforce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In fact, jobs in the </a:t>
            </a:r>
            <a:r>
              <a:rPr lang="en-GB" sz="2000" dirty="0" smtClean="0"/>
              <a:t>photographic </a:t>
            </a:r>
            <a:r>
              <a:rPr lang="en-GB" sz="2000" dirty="0"/>
              <a:t>industry have already all but </a:t>
            </a:r>
            <a:r>
              <a:rPr lang="en-GB" sz="2000" dirty="0" smtClean="0"/>
              <a:t>vanished</a:t>
            </a:r>
            <a:r>
              <a:rPr lang="en-GB" sz="2000" dirty="0"/>
              <a:t>. In 1989, when Tim </a:t>
            </a:r>
            <a:r>
              <a:rPr lang="en-GB" sz="2000" dirty="0" smtClean="0"/>
              <a:t>Berners-Lee invented </a:t>
            </a:r>
            <a:r>
              <a:rPr lang="en-GB" sz="2000" dirty="0"/>
              <a:t>the World Wide Web, Kodak employed 145,000 people in research labs, offices and </a:t>
            </a:r>
            <a:r>
              <a:rPr lang="en-GB" sz="2000" dirty="0" smtClean="0"/>
              <a:t>factories in </a:t>
            </a:r>
            <a:r>
              <a:rPr lang="en-GB" sz="2000" dirty="0"/>
              <a:t>Rochester US and had a market value of $31 billion. In 2013 the company filed for bankruptcy </a:t>
            </a:r>
            <a:r>
              <a:rPr lang="en-GB" sz="2000" dirty="0" smtClean="0"/>
              <a:t>and Rochester </a:t>
            </a:r>
            <a:r>
              <a:rPr lang="en-GB" sz="2000" dirty="0"/>
              <a:t>became virtually a ghost town.</a:t>
            </a:r>
          </a:p>
          <a:p>
            <a:pPr marL="0" indent="0">
              <a:buNone/>
            </a:pPr>
            <a:r>
              <a:rPr lang="en-GB" sz="2000" dirty="0"/>
              <a:t>Meanwhile, in 2010, a young entrepreneur called Kevin </a:t>
            </a:r>
            <a:r>
              <a:rPr lang="en-GB" sz="2000" dirty="0" err="1"/>
              <a:t>Systrom</a:t>
            </a:r>
            <a:r>
              <a:rPr lang="en-GB" sz="2000" dirty="0"/>
              <a:t> started up Instagram, which </a:t>
            </a:r>
            <a:r>
              <a:rPr lang="en-GB" sz="2000" dirty="0" smtClean="0"/>
              <a:t>enabled users </a:t>
            </a:r>
            <a:r>
              <a:rPr lang="en-GB" sz="2000" dirty="0"/>
              <a:t>to create photos on their smart phones with filters to give them, for example, a warm, fuzzy glow.</a:t>
            </a:r>
            <a:endParaRPr lang="en-GB" sz="100" dirty="0" smtClean="0"/>
          </a:p>
        </p:txBody>
      </p:sp>
      <p:sp>
        <p:nvSpPr>
          <p:cNvPr id="2" name="AutoShape 2" descr="Image result for ama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e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Image result for goog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21087"/>
            <a:ext cx="3816424" cy="25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70278</TotalTime>
  <Words>2138</Words>
  <Application>Microsoft Office PowerPoint</Application>
  <PresentationFormat>On-screen Show (4:3)</PresentationFormat>
  <Paragraphs>98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Wingdings</vt:lpstr>
      <vt:lpstr>Wingdings 2</vt:lpstr>
      <vt:lpstr>Median</vt:lpstr>
      <vt:lpstr>Moral and Ethical Issues</vt:lpstr>
      <vt:lpstr>The economic impact of the Internet</vt:lpstr>
      <vt:lpstr>Amazon</vt:lpstr>
      <vt:lpstr>eBay</vt:lpstr>
      <vt:lpstr>Google</vt:lpstr>
      <vt:lpstr>Google</vt:lpstr>
      <vt:lpstr>Computers in the workforce</vt:lpstr>
      <vt:lpstr>Computers in the workforce</vt:lpstr>
      <vt:lpstr>Computers in the workforce</vt:lpstr>
      <vt:lpstr>Computers in the workforce</vt:lpstr>
      <vt:lpstr>User generated content</vt:lpstr>
      <vt:lpstr>Algorithms and ethics</vt:lpstr>
      <vt:lpstr>Algorithms and ethics</vt:lpstr>
      <vt:lpstr>Driverless cars</vt:lpstr>
      <vt:lpstr>Driverless cars</vt:lpstr>
      <vt:lpstr>Driverless cars</vt:lpstr>
      <vt:lpstr>Artificial intelligence</vt:lpstr>
      <vt:lpstr>Environmental effects of computers</vt:lpstr>
      <vt:lpstr>Environmental effects of computers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521</cp:revision>
  <dcterms:created xsi:type="dcterms:W3CDTF">2014-06-23T10:47:17Z</dcterms:created>
  <dcterms:modified xsi:type="dcterms:W3CDTF">2019-03-23T12:50:32Z</dcterms:modified>
</cp:coreProperties>
</file>