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3728" autoAdjust="0"/>
  </p:normalViewPr>
  <p:slideViewPr>
    <p:cSldViewPr>
      <p:cViewPr varScale="1">
        <p:scale>
          <a:sx n="73" d="100"/>
          <a:sy n="73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359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25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319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11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05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435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304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987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32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52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22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86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9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240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9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40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91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77072"/>
            <a:ext cx="5738192" cy="1828800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Network Security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1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Worms, Trojans and viruses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18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Worms, Trojans and viruses are all types of </a:t>
            </a:r>
            <a:r>
              <a:rPr lang="en-GB" b="1" dirty="0"/>
              <a:t>malware or malicious software. </a:t>
            </a:r>
            <a:r>
              <a:rPr lang="en-GB" dirty="0"/>
              <a:t>They are all designed </a:t>
            </a:r>
            <a:r>
              <a:rPr lang="en-GB" dirty="0" smtClean="0"/>
              <a:t>to cause </a:t>
            </a:r>
            <a:r>
              <a:rPr lang="en-GB" dirty="0"/>
              <a:t>inconvenience, loss or damage to programs, data or computer systems.</a:t>
            </a:r>
            <a:r>
              <a:rPr lang="en-GB" dirty="0" smtClean="0"/>
              <a:t>	</a:t>
            </a:r>
            <a:endParaRPr lang="en-GB" sz="1200" dirty="0"/>
          </a:p>
        </p:txBody>
      </p:sp>
      <p:pic>
        <p:nvPicPr>
          <p:cNvPr id="5122" name="Picture 2" descr="Image result for Worms, Trojans and vir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1052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5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Viruses and worm subclasses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Viruses </a:t>
            </a:r>
            <a:r>
              <a:rPr lang="en-GB" dirty="0"/>
              <a:t>and </a:t>
            </a:r>
            <a:r>
              <a:rPr lang="en-GB" b="1" dirty="0"/>
              <a:t>worms </a:t>
            </a:r>
            <a:r>
              <a:rPr lang="en-GB" dirty="0"/>
              <a:t>have the ability to self-replicate by spreading copies of themselves. A worm </a:t>
            </a:r>
            <a:r>
              <a:rPr lang="en-GB" dirty="0" smtClean="0"/>
              <a:t>is a </a:t>
            </a:r>
            <a:r>
              <a:rPr lang="en-GB" dirty="0"/>
              <a:t>sub-class of virus, but the difference between the two is that viruses rely on other host files (</a:t>
            </a:r>
            <a:r>
              <a:rPr lang="en-GB" dirty="0" smtClean="0"/>
              <a:t>usually executable </a:t>
            </a:r>
            <a:r>
              <a:rPr lang="en-GB" dirty="0"/>
              <a:t>programs) to be opened in order to spread themselves, whereas worms do not.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/>
              <a:t>worm </a:t>
            </a:r>
            <a:r>
              <a:rPr lang="en-GB" dirty="0" smtClean="0"/>
              <a:t>is standalone </a:t>
            </a:r>
            <a:r>
              <a:rPr lang="en-GB" dirty="0"/>
              <a:t>software that can replicate itself without any user intervention. Viruses come in various </a:t>
            </a:r>
            <a:r>
              <a:rPr lang="en-GB" dirty="0" smtClean="0"/>
              <a:t>types but </a:t>
            </a:r>
            <a:r>
              <a:rPr lang="en-GB" dirty="0"/>
              <a:t>most become memory resident when their host file is executed. Once the virus is in memory, </a:t>
            </a:r>
            <a:r>
              <a:rPr lang="en-GB" dirty="0" smtClean="0"/>
              <a:t>any other uninfected </a:t>
            </a:r>
            <a:r>
              <a:rPr lang="en-GB" dirty="0"/>
              <a:t>file that runs becomes infected when it is copied into memory.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9296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Viruses and worm subclasses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Other </a:t>
            </a:r>
            <a:r>
              <a:rPr lang="en-GB" dirty="0"/>
              <a:t>common </a:t>
            </a:r>
            <a:r>
              <a:rPr lang="en-GB" dirty="0" smtClean="0"/>
              <a:t>viruses reside </a:t>
            </a:r>
            <a:r>
              <a:rPr lang="en-GB" dirty="0"/>
              <a:t>in macro files usually attached to word processing and spreadsheet data files. When the data </a:t>
            </a:r>
            <a:r>
              <a:rPr lang="en-GB" dirty="0" smtClean="0"/>
              <a:t>file is </a:t>
            </a:r>
            <a:r>
              <a:rPr lang="en-GB" dirty="0"/>
              <a:t>opened, the virus spreads to infect the template and subsequently other files that you create. </a:t>
            </a:r>
            <a:r>
              <a:rPr lang="en-GB" dirty="0" smtClean="0"/>
              <a:t>Macro viruses </a:t>
            </a:r>
            <a:r>
              <a:rPr lang="en-GB" dirty="0"/>
              <a:t>are usually less harmful than other viruses but can still be very annoying.</a:t>
            </a:r>
            <a:r>
              <a:rPr lang="en-GB" dirty="0" smtClean="0"/>
              <a:t>	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509120"/>
            <a:ext cx="38345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9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Viruses and worm subclasses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A worm can reside within a data file of another application and will usually enter the computer through </a:t>
            </a:r>
            <a:r>
              <a:rPr lang="en-GB" sz="2000" dirty="0" smtClean="0"/>
              <a:t>a vulnerability </a:t>
            </a:r>
            <a:r>
              <a:rPr lang="en-GB" sz="2000" dirty="0"/>
              <a:t>or by tricking the user into opening a file; often an attachment in an email. Rather than </a:t>
            </a:r>
            <a:r>
              <a:rPr lang="en-GB" sz="2000" dirty="0" smtClean="0"/>
              <a:t>simply infecting </a:t>
            </a:r>
            <a:r>
              <a:rPr lang="en-GB" sz="2000" dirty="0"/>
              <a:t>other files like a virus on your own machine, a worm can replicate itself and send copies </a:t>
            </a:r>
            <a:r>
              <a:rPr lang="en-GB" sz="2000" dirty="0" smtClean="0"/>
              <a:t>to other users </a:t>
            </a:r>
            <a:r>
              <a:rPr lang="en-GB" sz="2000" dirty="0"/>
              <a:t>from your computer; commonly by emailing others in your electronic address book.</a:t>
            </a:r>
          </a:p>
          <a:p>
            <a:pPr marL="0" indent="0">
              <a:buNone/>
            </a:pPr>
            <a:r>
              <a:rPr lang="en-GB" sz="2000" dirty="0"/>
              <a:t>Owing to the ability of a worm to copy itself, worms are often responsible for using up bandwidth</a:t>
            </a:r>
            <a:r>
              <a:rPr lang="en-GB" sz="2000" dirty="0" smtClean="0"/>
              <a:t>, system</a:t>
            </a:r>
            <a:r>
              <a:rPr lang="en-GB" sz="2000" dirty="0"/>
              <a:t> </a:t>
            </a:r>
            <a:r>
              <a:rPr lang="en-GB" sz="2000" dirty="0" smtClean="0"/>
              <a:t>memory </a:t>
            </a:r>
            <a:r>
              <a:rPr lang="en-GB" sz="2000" dirty="0"/>
              <a:t>or network resources, </a:t>
            </a:r>
            <a:r>
              <a:rPr lang="en-GB" sz="2000" dirty="0" smtClean="0"/>
              <a:t>causing computers </a:t>
            </a:r>
            <a:r>
              <a:rPr lang="en-GB" sz="2000" dirty="0"/>
              <a:t>to slow and servers to stop responding</a:t>
            </a:r>
            <a:r>
              <a:rPr lang="en-GB" dirty="0"/>
              <a:t>.</a:t>
            </a:r>
            <a:endParaRPr lang="en-GB" sz="1200" dirty="0"/>
          </a:p>
        </p:txBody>
      </p:sp>
      <p:pic>
        <p:nvPicPr>
          <p:cNvPr id="10242" name="Picture 2" descr="Image result for worm vi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97031"/>
            <a:ext cx="2555503" cy="19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7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Trojans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A Trojan is so-called after the story of the great horse of Troy, according to which soldiers hid inside </a:t>
            </a:r>
            <a:r>
              <a:rPr lang="en-GB" sz="2000" dirty="0" smtClean="0"/>
              <a:t>a large </a:t>
            </a:r>
            <a:r>
              <a:rPr lang="en-GB" sz="2000" dirty="0"/>
              <a:t>wooden horse offered as a gift to an opposition castle. The castle guards wheeled the </a:t>
            </a:r>
            <a:r>
              <a:rPr lang="en-GB" sz="2000" dirty="0" smtClean="0"/>
              <a:t>wooden horse </a:t>
            </a:r>
            <a:r>
              <a:rPr lang="en-GB" sz="2000" dirty="0"/>
              <a:t>inside their castle walls, and the enemy soldiers jumped out from inside the horse to attack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356992"/>
            <a:ext cx="403764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2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Trojans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9288" y="1772816"/>
            <a:ext cx="8236760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A Trojan </a:t>
            </a:r>
            <a:r>
              <a:rPr lang="en-GB" sz="1600" dirty="0"/>
              <a:t>is every bit as cunning and frequently manifests itself inside a seemingly useful file, game </a:t>
            </a:r>
            <a:r>
              <a:rPr lang="en-GB" sz="1600" dirty="0" smtClean="0"/>
              <a:t>or utility </a:t>
            </a:r>
            <a:r>
              <a:rPr lang="en-GB" sz="1600" dirty="0"/>
              <a:t>that you want to install on your computer. When installed, the payload is released, often </a:t>
            </a:r>
            <a:r>
              <a:rPr lang="en-GB" sz="1600" dirty="0" smtClean="0"/>
              <a:t>without any </a:t>
            </a:r>
            <a:r>
              <a:rPr lang="en-GB" sz="1600" dirty="0"/>
              <a:t>obvious irritation. A common use for a Trojan is to open a back door to your computer </a:t>
            </a:r>
            <a:r>
              <a:rPr lang="en-GB" sz="1600" dirty="0" smtClean="0"/>
              <a:t>system that </a:t>
            </a:r>
            <a:r>
              <a:rPr lang="en-GB" sz="1600" dirty="0"/>
              <a:t>the Trojan creator can exploit. This can be in order to harvest your personal information, or to </a:t>
            </a:r>
            <a:r>
              <a:rPr lang="en-GB" sz="1600" dirty="0" smtClean="0"/>
              <a:t>use your </a:t>
            </a:r>
            <a:r>
              <a:rPr lang="en-GB" sz="1600" dirty="0"/>
              <a:t>computer power and network bandwidth to send thousands of spam emails to others. Groups </a:t>
            </a:r>
            <a:r>
              <a:rPr lang="en-GB" sz="1600" dirty="0" smtClean="0"/>
              <a:t>of Internet-enabled </a:t>
            </a:r>
            <a:r>
              <a:rPr lang="en-GB" sz="1600" dirty="0"/>
              <a:t>computers used like this are called botnets. Unlike viruses and worms, Trojans </a:t>
            </a:r>
            <a:r>
              <a:rPr lang="en-GB" sz="1600" dirty="0" smtClean="0"/>
              <a:t>cannot self-replicate.</a:t>
            </a:r>
          </a:p>
          <a:p>
            <a:pPr marL="0" indent="0">
              <a:buNone/>
            </a:pPr>
            <a:endParaRPr lang="en-GB" sz="700" dirty="0"/>
          </a:p>
          <a:p>
            <a:pPr marL="0" indent="0">
              <a:buNone/>
            </a:pPr>
            <a:r>
              <a:rPr lang="en-GB" sz="1600" dirty="0" smtClean="0"/>
              <a:t>* A</a:t>
            </a:r>
            <a:r>
              <a:rPr lang="en-GB" sz="1600" dirty="0"/>
              <a:t> </a:t>
            </a:r>
            <a:r>
              <a:rPr lang="en-GB" sz="1600" b="1" dirty="0"/>
              <a:t>payload</a:t>
            </a:r>
            <a:r>
              <a:rPr lang="en-GB" sz="1600" dirty="0"/>
              <a:t> refers to the component of a computer </a:t>
            </a:r>
            <a:r>
              <a:rPr lang="en-GB" sz="1600" b="1" dirty="0"/>
              <a:t>virus</a:t>
            </a:r>
            <a:r>
              <a:rPr lang="en-GB" sz="1600" dirty="0"/>
              <a:t> that executes a malicious activity</a:t>
            </a:r>
            <a:endParaRPr lang="en-GB" sz="700" dirty="0"/>
          </a:p>
        </p:txBody>
      </p:sp>
      <p:pic>
        <p:nvPicPr>
          <p:cNvPr id="13314" name="Picture 2" descr="Image result for trojan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01291"/>
            <a:ext cx="3595514" cy="24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8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System </a:t>
            </a:r>
            <a:r>
              <a:rPr lang="en-GB" b="1" dirty="0" smtClean="0"/>
              <a:t>vulnerabilities 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9288" y="1772816"/>
            <a:ext cx="8236760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Malware exploits vulnerabilities in our systems, be they human error or software bugs. People </a:t>
            </a:r>
            <a:r>
              <a:rPr lang="en-GB" sz="2000" dirty="0" smtClean="0"/>
              <a:t>may switch </a:t>
            </a:r>
            <a:r>
              <a:rPr lang="en-GB" sz="2000" dirty="0"/>
              <a:t>off their firewalls or fail to renew virus protection which will create obvious weaknesses in </a:t>
            </a:r>
            <a:r>
              <a:rPr lang="en-GB" sz="2000" dirty="0" smtClean="0"/>
              <a:t>their systems</a:t>
            </a:r>
            <a:r>
              <a:rPr lang="en-GB" sz="2000" dirty="0"/>
              <a:t>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Administrative </a:t>
            </a:r>
            <a:r>
              <a:rPr lang="en-GB" sz="2000" dirty="0"/>
              <a:t>rights can also fail to prevent access to certain file areas which may otherwise </a:t>
            </a:r>
            <a:r>
              <a:rPr lang="en-GB" sz="2000" dirty="0" smtClean="0"/>
              <a:t>be breached </a:t>
            </a:r>
            <a:r>
              <a:rPr lang="en-GB" sz="2000" dirty="0"/>
              <a:t>by viral threats. Otherwise cracks in software where data is passed from one function, </a:t>
            </a:r>
            <a:r>
              <a:rPr lang="en-GB" sz="2000" dirty="0" smtClean="0"/>
              <a:t>module or </a:t>
            </a:r>
            <a:r>
              <a:rPr lang="en-GB" sz="2000" dirty="0"/>
              <a:t>application to </a:t>
            </a:r>
            <a:r>
              <a:rPr lang="en-GB" sz="2000" dirty="0" smtClean="0"/>
              <a:t>another</a:t>
            </a:r>
            <a:r>
              <a:rPr lang="en-GB" sz="2000" dirty="0"/>
              <a:t>, (which is often deemed to have been checked and trusted somehow by </a:t>
            </a:r>
            <a:r>
              <a:rPr lang="en-GB" sz="2000" dirty="0" smtClean="0"/>
              <a:t>the source) </a:t>
            </a:r>
            <a:r>
              <a:rPr lang="en-GB" sz="2000" dirty="0"/>
              <a:t>may open opportunities for </a:t>
            </a:r>
            <a:r>
              <a:rPr lang="en-GB" sz="2000" dirty="0" smtClean="0"/>
              <a:t>attackers. </a:t>
            </a:r>
            <a:endParaRPr lang="en-GB" sz="2000" dirty="0"/>
          </a:p>
        </p:txBody>
      </p:sp>
      <p:pic>
        <p:nvPicPr>
          <p:cNvPr id="16386" name="Picture 2" descr="Image result for system vulner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94447"/>
            <a:ext cx="2686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4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System </a:t>
            </a:r>
            <a:r>
              <a:rPr lang="en-GB" b="1" dirty="0" smtClean="0"/>
              <a:t>vulnerabilities 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9288" y="1772816"/>
            <a:ext cx="8236760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People </a:t>
            </a:r>
            <a:r>
              <a:rPr lang="en-GB" dirty="0"/>
              <a:t>are often the weakest point in security. </a:t>
            </a:r>
            <a:r>
              <a:rPr lang="en-GB" b="1" dirty="0"/>
              <a:t>Passwords </a:t>
            </a:r>
            <a:r>
              <a:rPr lang="en-GB" dirty="0"/>
              <a:t>are no guarantee of protection against</a:t>
            </a:r>
          </a:p>
          <a:p>
            <a:pPr marL="0" indent="0">
              <a:buNone/>
            </a:pPr>
            <a:r>
              <a:rPr lang="en-GB" dirty="0"/>
              <a:t>unauthorised access since these are sometimes written down, guessed or dishonestly </a:t>
            </a:r>
            <a:r>
              <a:rPr lang="en-GB" b="1" dirty="0"/>
              <a:t>'blagged' </a:t>
            </a:r>
            <a:r>
              <a:rPr lang="en-GB" dirty="0" smtClean="0"/>
              <a:t>using </a:t>
            </a:r>
            <a:r>
              <a:rPr lang="en-GB" b="1" dirty="0" smtClean="0"/>
              <a:t>social </a:t>
            </a:r>
            <a:r>
              <a:rPr lang="en-GB" b="1" dirty="0"/>
              <a:t>engineering </a:t>
            </a:r>
            <a:r>
              <a:rPr lang="en-GB" dirty="0"/>
              <a:t>techniques to persuade the password holder to divulge </a:t>
            </a:r>
            <a:r>
              <a:rPr lang="en-GB" dirty="0" smtClean="0"/>
              <a:t>their authentication </a:t>
            </a:r>
            <a:r>
              <a:rPr lang="en-GB" dirty="0"/>
              <a:t>credentials.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49323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</a:t>
            </a:r>
            <a:r>
              <a:rPr lang="en-GB" b="1" dirty="0" smtClean="0"/>
              <a:t>rotection </a:t>
            </a:r>
            <a:r>
              <a:rPr lang="en-GB" b="1" dirty="0"/>
              <a:t>against threats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9288" y="1772816"/>
            <a:ext cx="823676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Code quality </a:t>
            </a:r>
            <a:r>
              <a:rPr lang="en-GB" sz="1800" dirty="0"/>
              <a:t>is a primary vulnerability of systems. Many malware attacks exploit a phenomenon </a:t>
            </a:r>
            <a:r>
              <a:rPr lang="en-GB" sz="1800" dirty="0" smtClean="0"/>
              <a:t>called 'buffer </a:t>
            </a:r>
            <a:r>
              <a:rPr lang="en-GB" sz="1800" dirty="0"/>
              <a:t>overflow' which occurs where a program accidentally writes values to memory locations </a:t>
            </a:r>
            <a:r>
              <a:rPr lang="en-GB" sz="1800" dirty="0" smtClean="0"/>
              <a:t>too small </a:t>
            </a:r>
            <a:r>
              <a:rPr lang="en-GB" sz="1800" dirty="0"/>
              <a:t>to handle them, and inadvertently overwrites the values in neighbouring locations that it is </a:t>
            </a:r>
            <a:r>
              <a:rPr lang="en-GB" sz="1800" dirty="0" smtClean="0"/>
              <a:t>not supposed </a:t>
            </a:r>
            <a:r>
              <a:rPr lang="en-GB" sz="1800" dirty="0"/>
              <a:t>to have access to.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As </a:t>
            </a:r>
            <a:r>
              <a:rPr lang="en-GB" sz="1800" dirty="0"/>
              <a:t>a result of a buffer overflow attack, overflow data is often </a:t>
            </a:r>
            <a:r>
              <a:rPr lang="en-GB" sz="1800" dirty="0" smtClean="0"/>
              <a:t>interpreted as </a:t>
            </a:r>
            <a:r>
              <a:rPr lang="en-GB" sz="1800" dirty="0"/>
              <a:t>instructions. The virus could be written to take advantage of this by forcing the program to </a:t>
            </a:r>
            <a:r>
              <a:rPr lang="en-GB" sz="1800" dirty="0" smtClean="0"/>
              <a:t>write something </a:t>
            </a:r>
            <a:r>
              <a:rPr lang="en-GB" sz="1800" dirty="0"/>
              <a:t>to memory which may consequently alter its behaviour in a way that benefits the attacker.</a:t>
            </a:r>
          </a:p>
          <a:p>
            <a:pPr marL="0" indent="0">
              <a:buNone/>
            </a:pPr>
            <a:r>
              <a:rPr lang="en-GB" sz="1800" b="1" dirty="0"/>
              <a:t>Social engineering</a:t>
            </a:r>
            <a:r>
              <a:rPr lang="en-GB" sz="1800" dirty="0"/>
              <a:t>, including phishing, is a confidence trick used to persuade individuals to open </a:t>
            </a:r>
            <a:r>
              <a:rPr lang="en-GB" sz="1800" dirty="0" smtClean="0"/>
              <a:t>files, Internet </a:t>
            </a:r>
            <a:r>
              <a:rPr lang="en-GB" sz="1800" dirty="0"/>
              <a:t>links and emails containing malware. Spam filtering and education in the use of caution is </a:t>
            </a:r>
            <a:r>
              <a:rPr lang="en-GB" sz="1800" dirty="0" smtClean="0"/>
              <a:t>the most </a:t>
            </a:r>
            <a:r>
              <a:rPr lang="en-GB" sz="1800" dirty="0"/>
              <a:t>effective method against this sort of vulnerability.</a:t>
            </a:r>
            <a:endParaRPr lang="en-GB" sz="300" dirty="0"/>
          </a:p>
        </p:txBody>
      </p:sp>
      <p:pic>
        <p:nvPicPr>
          <p:cNvPr id="18434" name="Picture 2" descr="Image result for social engine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2195463" cy="146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3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</a:t>
            </a:r>
            <a:r>
              <a:rPr lang="en-GB" b="1" dirty="0" smtClean="0"/>
              <a:t>rotection </a:t>
            </a:r>
            <a:r>
              <a:rPr lang="en-GB" b="1" dirty="0"/>
              <a:t>against threats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9288" y="1772816"/>
            <a:ext cx="823676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Regular operating system and antivirus software updates will also help to reduce the risk of attack.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Virus </a:t>
            </a:r>
            <a:r>
              <a:rPr lang="en-GB" dirty="0"/>
              <a:t>checkers usually scan for all other malware types and not just viruses, and since new variants </a:t>
            </a:r>
            <a:r>
              <a:rPr lang="en-GB" dirty="0" smtClean="0"/>
              <a:t>are created </a:t>
            </a:r>
            <a:r>
              <a:rPr lang="en-GB" dirty="0"/>
              <a:t>all the time to exploit vulnerabilities in systems software, it is </a:t>
            </a:r>
            <a:r>
              <a:rPr lang="en-GB" dirty="0" smtClean="0"/>
              <a:t>vital </a:t>
            </a:r>
            <a:r>
              <a:rPr lang="en-GB" dirty="0"/>
              <a:t>that your system has the latest</a:t>
            </a:r>
          </a:p>
          <a:p>
            <a:pPr marL="0" indent="0">
              <a:buNone/>
            </a:pPr>
            <a:r>
              <a:rPr lang="en-GB" dirty="0"/>
              <a:t>protection. In the worst cases, a lack of monitoring and protection within a company can </a:t>
            </a:r>
            <a:r>
              <a:rPr lang="en-GB" dirty="0" smtClean="0"/>
              <a:t>make national headlines</a:t>
            </a:r>
            <a:r>
              <a:rPr lang="en-GB" dirty="0"/>
              <a:t>.</a:t>
            </a:r>
            <a:endParaRPr lang="en-GB" sz="300" dirty="0"/>
          </a:p>
        </p:txBody>
      </p:sp>
    </p:spTree>
    <p:extLst>
      <p:ext uri="{BB962C8B-B14F-4D97-AF65-F5344CB8AC3E}">
        <p14:creationId xmlns:p14="http://schemas.microsoft.com/office/powerpoint/2010/main" val="144085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Firewalls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b="1" dirty="0"/>
              <a:t>firewall </a:t>
            </a:r>
            <a:r>
              <a:rPr lang="en-GB" sz="2400" dirty="0"/>
              <a:t>is a security checkpoint designed to prevent unauthorised access between two </a:t>
            </a:r>
            <a:r>
              <a:rPr lang="en-GB" sz="2400" dirty="0" smtClean="0"/>
              <a:t>networks, usually </a:t>
            </a:r>
            <a:r>
              <a:rPr lang="en-GB" sz="2400" dirty="0"/>
              <a:t>an internal trusted network and an external, deemed untrusted, network; often the Internet.</a:t>
            </a:r>
          </a:p>
          <a:p>
            <a:pPr marL="0" indent="0">
              <a:buNone/>
            </a:pPr>
            <a:r>
              <a:rPr lang="en-GB" sz="2400" dirty="0" smtClean="0"/>
              <a:t>Firewalls </a:t>
            </a:r>
            <a:r>
              <a:rPr lang="en-GB" sz="2400" dirty="0"/>
              <a:t>can be implemented in both hardware and/or software. A router may contain a firewall.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 descr="Image result for fire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752528" cy="29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2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Firewalls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A </a:t>
            </a:r>
            <a:r>
              <a:rPr lang="en-GB" sz="2000" dirty="0"/>
              <a:t>typical firewall consists of a separate computer containing two </a:t>
            </a:r>
            <a:r>
              <a:rPr lang="en-GB" sz="2000" b="1" dirty="0"/>
              <a:t>Network Interface Cards </a:t>
            </a:r>
            <a:r>
              <a:rPr lang="en-GB" sz="2000" dirty="0"/>
              <a:t>(NICs</a:t>
            </a:r>
            <a:r>
              <a:rPr lang="en-GB" sz="2000" dirty="0" smtClean="0"/>
              <a:t>), one </a:t>
            </a:r>
            <a:r>
              <a:rPr lang="en-GB" sz="2000" dirty="0"/>
              <a:t>connected to the internal network, and the other connected to the external network. </a:t>
            </a:r>
            <a:r>
              <a:rPr lang="en-GB" sz="2000" dirty="0" smtClean="0"/>
              <a:t>Using firewall </a:t>
            </a:r>
            <a:r>
              <a:rPr lang="en-GB" sz="2000" dirty="0"/>
              <a:t>software, each data packet that attempts to pass between the two NICs is analysed </a:t>
            </a:r>
            <a:r>
              <a:rPr lang="en-GB" sz="2000" dirty="0" smtClean="0"/>
              <a:t>against preconfigured </a:t>
            </a:r>
            <a:r>
              <a:rPr lang="en-GB" sz="2000" dirty="0"/>
              <a:t>rules </a:t>
            </a:r>
            <a:r>
              <a:rPr lang="en-GB" sz="2000" b="1" dirty="0"/>
              <a:t>(packet filters), </a:t>
            </a:r>
            <a:r>
              <a:rPr lang="en-GB" sz="2000" dirty="0"/>
              <a:t>then accepted or rejected. A firewall may also act as </a:t>
            </a:r>
            <a:r>
              <a:rPr lang="en-GB" sz="2000" dirty="0" smtClean="0"/>
              <a:t>a </a:t>
            </a:r>
            <a:r>
              <a:rPr lang="en-GB" sz="2000" b="1" dirty="0" smtClean="0"/>
              <a:t>proxy </a:t>
            </a:r>
            <a:r>
              <a:rPr lang="en-GB" sz="2000" b="1" dirty="0"/>
              <a:t>server.</a:t>
            </a:r>
            <a:endParaRPr lang="en-GB" sz="16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645024"/>
            <a:ext cx="5544616" cy="30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7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Packet filtering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Packet filtering, also referred to as </a:t>
            </a:r>
            <a:r>
              <a:rPr lang="en-GB" b="1" dirty="0"/>
              <a:t>static </a:t>
            </a:r>
            <a:r>
              <a:rPr lang="en-GB" b="1" dirty="0" smtClean="0"/>
              <a:t>filtering, </a:t>
            </a:r>
            <a:r>
              <a:rPr lang="en-GB" dirty="0"/>
              <a:t>controls network access according to </a:t>
            </a:r>
            <a:r>
              <a:rPr lang="en-GB" dirty="0" smtClean="0"/>
              <a:t>network administrator </a:t>
            </a:r>
            <a:r>
              <a:rPr lang="en-GB" dirty="0"/>
              <a:t>rules and policies by examining the source and destination IP addresses in </a:t>
            </a:r>
            <a:r>
              <a:rPr lang="en-GB" dirty="0" smtClean="0"/>
              <a:t>packet headers.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If the IP addresses match those recorded on the administrator's 'permitted' list, they are </a:t>
            </a:r>
            <a:r>
              <a:rPr lang="en-GB" dirty="0" smtClean="0"/>
              <a:t>accepted. Static filtering </a:t>
            </a:r>
            <a:r>
              <a:rPr lang="en-GB" dirty="0"/>
              <a:t>can also block packets based on the protocols being used and the port numbers they </a:t>
            </a:r>
            <a:r>
              <a:rPr lang="en-GB" dirty="0" smtClean="0"/>
              <a:t>are trying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dirty="0"/>
              <a:t>access.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4619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Packet filtering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A </a:t>
            </a:r>
            <a:r>
              <a:rPr lang="en-GB" sz="2000" b="1" dirty="0"/>
              <a:t>port </a:t>
            </a:r>
            <a:r>
              <a:rPr lang="en-GB" sz="2000" dirty="0"/>
              <a:t>is similar to an airport gate, where an incoming aircraft reaches the correct </a:t>
            </a:r>
            <a:r>
              <a:rPr lang="en-GB" sz="2000" dirty="0" smtClean="0"/>
              <a:t>airport (the</a:t>
            </a:r>
            <a:r>
              <a:rPr lang="en-GB" sz="2000" dirty="0"/>
              <a:t> </a:t>
            </a:r>
            <a:r>
              <a:rPr lang="en-GB" sz="2000" dirty="0" smtClean="0"/>
              <a:t>computer </a:t>
            </a:r>
            <a:r>
              <a:rPr lang="en-GB" sz="2000" dirty="0"/>
              <a:t>or network at a particular IP address) and is directed to a particular gate to </a:t>
            </a:r>
            <a:r>
              <a:rPr lang="en-GB" sz="2000" dirty="0" smtClean="0"/>
              <a:t>allow passengers into </a:t>
            </a:r>
            <a:r>
              <a:rPr lang="en-GB" sz="2000" dirty="0"/>
              <a:t>the airport, or in this case to download the packet's payload data to the computer.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06" t="48031" r="42308" b="23422"/>
          <a:stretch/>
        </p:blipFill>
        <p:spPr>
          <a:xfrm>
            <a:off x="572026" y="3484010"/>
            <a:ext cx="6376238" cy="2178048"/>
          </a:xfrm>
          <a:prstGeom prst="rect">
            <a:avLst/>
          </a:prstGeom>
        </p:spPr>
      </p:pic>
      <p:pic>
        <p:nvPicPr>
          <p:cNvPr id="3074" name="Picture 2" descr="Image result for computer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09343"/>
            <a:ext cx="1403498" cy="17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88" y="3362364"/>
            <a:ext cx="125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63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Packet filtering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Certain protocols use particular ports. Telnet, for example, is used to remotely access </a:t>
            </a:r>
            <a:r>
              <a:rPr lang="en-GB" dirty="0" smtClean="0"/>
              <a:t>computers and uses </a:t>
            </a:r>
            <a:r>
              <a:rPr lang="en-GB" dirty="0"/>
              <a:t>port 23.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</a:t>
            </a:r>
            <a:r>
              <a:rPr lang="en-GB" dirty="0"/>
              <a:t>Telnet is disallowed by a network administrator, any packets attempting </a:t>
            </a:r>
            <a:r>
              <a:rPr lang="en-GB" dirty="0" smtClean="0"/>
              <a:t>to connect through </a:t>
            </a:r>
            <a:r>
              <a:rPr lang="en-GB" dirty="0"/>
              <a:t>port 23 will be dropped or rejected to deny access.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/>
              <a:t>dropped packet is quietly </a:t>
            </a:r>
            <a:r>
              <a:rPr lang="en-GB" dirty="0" smtClean="0"/>
              <a:t>removed, whereas </a:t>
            </a:r>
            <a:r>
              <a:rPr lang="en-GB" dirty="0"/>
              <a:t>a rejected packet will cause a rejection notice to be sent back to the sender.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7636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Proxy Servers 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104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proxy server </a:t>
            </a:r>
            <a:r>
              <a:rPr lang="en-GB" dirty="0"/>
              <a:t>intercepts all packets entering and leaving a network, hiding the true network </a:t>
            </a:r>
            <a:r>
              <a:rPr lang="en-GB" dirty="0" smtClean="0"/>
              <a:t>addresses of </a:t>
            </a:r>
            <a:r>
              <a:rPr lang="en-GB" dirty="0"/>
              <a:t>the source from the recipient. This enables privacy and anonymous surfing. A proxy can also </a:t>
            </a:r>
            <a:r>
              <a:rPr lang="en-GB" dirty="0" smtClean="0"/>
              <a:t>maintain a </a:t>
            </a:r>
            <a:r>
              <a:rPr lang="en-GB" dirty="0"/>
              <a:t>cache of websites commonly visited and return the web page data to the user immediately without </a:t>
            </a:r>
            <a:r>
              <a:rPr lang="en-GB" dirty="0" smtClean="0"/>
              <a:t>the need </a:t>
            </a:r>
            <a:r>
              <a:rPr lang="en-GB" dirty="0"/>
              <a:t>to reconnect to the Internet and re-request the page from the website server.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speeds up </a:t>
            </a:r>
            <a:r>
              <a:rPr lang="en-GB" dirty="0" smtClean="0"/>
              <a:t>user access </a:t>
            </a:r>
            <a:r>
              <a:rPr lang="en-GB" dirty="0"/>
              <a:t>to web page data and reduces web traffic. If a web page is not in the cache, then the proxy </a:t>
            </a:r>
            <a:r>
              <a:rPr lang="en-GB" dirty="0" smtClean="0"/>
              <a:t>will make </a:t>
            </a:r>
            <a:r>
              <a:rPr lang="en-GB" dirty="0"/>
              <a:t>a request of its own on behalf of the user to the web server using its own IP address and </a:t>
            </a:r>
            <a:r>
              <a:rPr lang="en-GB" dirty="0" smtClean="0"/>
              <a:t>forward the </a:t>
            </a:r>
            <a:r>
              <a:rPr lang="en-GB" dirty="0"/>
              <a:t>returned data to the user, adding the page to its cache for other users going through the same </a:t>
            </a:r>
            <a:r>
              <a:rPr lang="en-GB" dirty="0" smtClean="0"/>
              <a:t>proxy server </a:t>
            </a:r>
            <a:r>
              <a:rPr lang="en-GB" dirty="0"/>
              <a:t>to access. A proxy server may </a:t>
            </a:r>
            <a:r>
              <a:rPr lang="en-GB" i="1" dirty="0"/>
              <a:t>serve </a:t>
            </a:r>
            <a:r>
              <a:rPr lang="en-GB" dirty="0"/>
              <a:t>hundreds, if not thousands of users.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1548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Proxy Servers 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515" t="31499" r="11451" b="14360"/>
          <a:stretch/>
        </p:blipFill>
        <p:spPr>
          <a:xfrm>
            <a:off x="179512" y="2204864"/>
            <a:ext cx="867631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9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Proxy Servers 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Proxy servers are often used to filter requests providing administrative control </a:t>
            </a:r>
            <a:r>
              <a:rPr lang="en-GB" i="1" dirty="0"/>
              <a:t>over </a:t>
            </a:r>
            <a:r>
              <a:rPr lang="en-GB" dirty="0"/>
              <a:t>the content that </a:t>
            </a:r>
            <a:r>
              <a:rPr lang="en-GB" dirty="0" smtClean="0"/>
              <a:t>users demand</a:t>
            </a:r>
            <a:r>
              <a:rPr lang="en-GB" dirty="0"/>
              <a:t>. A common example is a school web-proxy that filters undesirable or potentially unsafe</a:t>
            </a:r>
          </a:p>
          <a:p>
            <a:pPr marL="0" indent="0">
              <a:buNone/>
            </a:pPr>
            <a:r>
              <a:rPr lang="en-GB" dirty="0"/>
              <a:t>online content in accordance with the school usage policies. Such proxies may also log user data with</a:t>
            </a:r>
          </a:p>
          <a:p>
            <a:pPr marL="0" indent="0">
              <a:buNone/>
            </a:pPr>
            <a:r>
              <a:rPr lang="en-GB" dirty="0"/>
              <a:t>their requests.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36222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51984</TotalTime>
  <Words>1434</Words>
  <Application>Microsoft Office PowerPoint</Application>
  <PresentationFormat>On-screen Show (4:3)</PresentationFormat>
  <Paragraphs>60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Tw Cen MT</vt:lpstr>
      <vt:lpstr>Wingdings</vt:lpstr>
      <vt:lpstr>Wingdings 2</vt:lpstr>
      <vt:lpstr>Median</vt:lpstr>
      <vt:lpstr>Network Security</vt:lpstr>
      <vt:lpstr>Firewalls</vt:lpstr>
      <vt:lpstr>Firewalls</vt:lpstr>
      <vt:lpstr>Packet filtering</vt:lpstr>
      <vt:lpstr>Packet filtering</vt:lpstr>
      <vt:lpstr>Packet filtering</vt:lpstr>
      <vt:lpstr>Proxy Servers </vt:lpstr>
      <vt:lpstr>Proxy Servers </vt:lpstr>
      <vt:lpstr>Proxy Servers </vt:lpstr>
      <vt:lpstr>Worms, Trojans and viruses</vt:lpstr>
      <vt:lpstr>Viruses and worm subclasses</vt:lpstr>
      <vt:lpstr>Viruses and worm subclasses</vt:lpstr>
      <vt:lpstr>Viruses and worm subclasses</vt:lpstr>
      <vt:lpstr>Trojans</vt:lpstr>
      <vt:lpstr>Trojans</vt:lpstr>
      <vt:lpstr>System vulnerabilities </vt:lpstr>
      <vt:lpstr>System vulnerabilities </vt:lpstr>
      <vt:lpstr>Protection against threats</vt:lpstr>
      <vt:lpstr>Protection against threats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645</cp:revision>
  <dcterms:created xsi:type="dcterms:W3CDTF">2014-06-23T10:47:17Z</dcterms:created>
  <dcterms:modified xsi:type="dcterms:W3CDTF">2018-05-27T12:15:34Z</dcterms:modified>
</cp:coreProperties>
</file>