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15" r:id="rId3"/>
    <p:sldId id="316" r:id="rId4"/>
    <p:sldId id="317" r:id="rId5"/>
    <p:sldId id="318" r:id="rId6"/>
    <p:sldId id="319" r:id="rId7"/>
    <p:sldId id="320" r:id="rId8"/>
    <p:sldId id="32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86" autoAdjust="0"/>
    <p:restoredTop sz="93728" autoAdjust="0"/>
  </p:normalViewPr>
  <p:slideViewPr>
    <p:cSldViewPr>
      <p:cViewPr varScale="1">
        <p:scale>
          <a:sx n="55" d="100"/>
          <a:sy n="55" d="100"/>
        </p:scale>
        <p:origin x="90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Relationship Id="rId35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14/01/2018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3808" y="4038600"/>
            <a:ext cx="5995392" cy="1828800"/>
          </a:xfrm>
        </p:spPr>
        <p:txBody>
          <a:bodyPr>
            <a:normAutofit/>
          </a:bodyPr>
          <a:lstStyle/>
          <a:p>
            <a:r>
              <a:rPr lang="en-GB" sz="4800" cap="none" dirty="0" smtClean="0"/>
              <a:t>Uses of hashing</a:t>
            </a:r>
            <a:endParaRPr lang="en-GB" sz="48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</a:t>
            </a:r>
            <a:r>
              <a:rPr lang="en-GB" sz="2800" dirty="0" smtClean="0"/>
              <a:t>1.3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Hashing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4308" y="1628800"/>
            <a:ext cx="8640960" cy="2664296"/>
          </a:xfrm>
        </p:spPr>
        <p:txBody>
          <a:bodyPr>
            <a:noAutofit/>
          </a:bodyPr>
          <a:lstStyle/>
          <a:p>
            <a:r>
              <a:rPr lang="en-GB" sz="2400" dirty="0"/>
              <a:t>A hashing function provides a mapping between an arbitrary length input and a usually fixed length </a:t>
            </a:r>
            <a:r>
              <a:rPr lang="en-GB" sz="2400" dirty="0" smtClean="0"/>
              <a:t>or smaller </a:t>
            </a:r>
            <a:r>
              <a:rPr lang="en-GB" sz="2400" dirty="0"/>
              <a:t>output. Unlike the encryption techniques described </a:t>
            </a:r>
            <a:r>
              <a:rPr lang="en-GB" sz="2400" dirty="0" smtClean="0"/>
              <a:t>previously, </a:t>
            </a:r>
            <a:r>
              <a:rPr lang="en-GB" sz="2400" dirty="0"/>
              <a:t>it is </a:t>
            </a:r>
            <a:r>
              <a:rPr lang="en-GB" sz="2400" dirty="0" smtClean="0"/>
              <a:t>one-way, </a:t>
            </a:r>
            <a:r>
              <a:rPr lang="en-GB" sz="2400" dirty="0"/>
              <a:t>you cannot get </a:t>
            </a:r>
            <a:r>
              <a:rPr lang="en-GB" sz="2400" dirty="0" smtClean="0"/>
              <a:t>back to </a:t>
            </a:r>
            <a:r>
              <a:rPr lang="en-GB" sz="2400" dirty="0"/>
              <a:t>the original. This is useful for storing encrypted PINs and passwords so that they cannot be </a:t>
            </a:r>
            <a:r>
              <a:rPr lang="en-GB" sz="2400" dirty="0" smtClean="0"/>
              <a:t>read by </a:t>
            </a:r>
            <a:r>
              <a:rPr lang="en-GB" sz="2400" dirty="0"/>
              <a:t>a hacker, To verify a user's password, the software applies the hash function to the user input </a:t>
            </a:r>
            <a:r>
              <a:rPr lang="en-GB" sz="2400" dirty="0" smtClean="0"/>
              <a:t>and compares </a:t>
            </a:r>
            <a:r>
              <a:rPr lang="en-GB" sz="2400" dirty="0"/>
              <a:t>it with the one </a:t>
            </a:r>
            <a:r>
              <a:rPr lang="en-GB" sz="2400" dirty="0" smtClean="0"/>
              <a:t>stored.</a:t>
            </a:r>
            <a:endParaRPr lang="en-GB" sz="2400" dirty="0"/>
          </a:p>
          <a:p>
            <a:r>
              <a:rPr lang="en-GB" sz="2400" dirty="0"/>
              <a:t>Methods of hashing are </a:t>
            </a:r>
            <a:r>
              <a:rPr lang="en-GB" sz="2400" dirty="0" smtClean="0"/>
              <a:t>discussed later</a:t>
            </a:r>
            <a:endParaRPr lang="en-GB" sz="2400" b="1" dirty="0"/>
          </a:p>
        </p:txBody>
      </p:sp>
      <p:sp>
        <p:nvSpPr>
          <p:cNvPr id="2" name="AutoShape 2" descr="Image result for has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3138" y="4941168"/>
            <a:ext cx="3543300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Cryptographic hash functions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4308" y="1628800"/>
            <a:ext cx="8640960" cy="2664296"/>
          </a:xfrm>
        </p:spPr>
        <p:txBody>
          <a:bodyPr>
            <a:noAutofit/>
          </a:bodyPr>
          <a:lstStyle/>
          <a:p>
            <a:r>
              <a:rPr lang="en-GB" sz="2400" dirty="0"/>
              <a:t>A </a:t>
            </a:r>
            <a:r>
              <a:rPr lang="en-GB" sz="2400" b="1" dirty="0"/>
              <a:t>hash total </a:t>
            </a:r>
            <a:r>
              <a:rPr lang="en-GB" sz="2400" dirty="0"/>
              <a:t>is a mathematical value calculated from unencrypted message </a:t>
            </a:r>
            <a:r>
              <a:rPr lang="en-GB" sz="2400" dirty="0" smtClean="0"/>
              <a:t>data. </a:t>
            </a:r>
            <a:r>
              <a:rPr lang="en-GB" sz="2400" dirty="0"/>
              <a:t>This value is </a:t>
            </a:r>
            <a:r>
              <a:rPr lang="en-GB" sz="2400" dirty="0" smtClean="0"/>
              <a:t>also referred </a:t>
            </a:r>
            <a:r>
              <a:rPr lang="en-GB" sz="2400" dirty="0"/>
              <a:t>to as a </a:t>
            </a:r>
            <a:r>
              <a:rPr lang="en-GB" sz="2400" b="1" dirty="0"/>
              <a:t>checksum or digest. </a:t>
            </a:r>
            <a:r>
              <a:rPr lang="en-GB" sz="2400" dirty="0"/>
              <a:t>The process is irreversible and impossible to crack other than </a:t>
            </a:r>
            <a:r>
              <a:rPr lang="en-GB" sz="2400" dirty="0" smtClean="0"/>
              <a:t>by trying </a:t>
            </a:r>
            <a:r>
              <a:rPr lang="en-GB" sz="2400" dirty="0"/>
              <a:t>all of the possible inputs until a match is </a:t>
            </a:r>
            <a:r>
              <a:rPr lang="en-GB" sz="2400" dirty="0" smtClean="0"/>
              <a:t>found. </a:t>
            </a:r>
            <a:r>
              <a:rPr lang="en-GB" sz="2400" dirty="0"/>
              <a:t>Since the hash total is generated from the </a:t>
            </a:r>
            <a:r>
              <a:rPr lang="en-GB" sz="2400" dirty="0" smtClean="0"/>
              <a:t>entire message</a:t>
            </a:r>
            <a:r>
              <a:rPr lang="en-GB" sz="2400" dirty="0"/>
              <a:t>, even the slightest change in the message will produce a different total.</a:t>
            </a:r>
            <a:endParaRPr lang="en-GB" sz="1800" b="1" dirty="0"/>
          </a:p>
        </p:txBody>
      </p:sp>
      <p:sp>
        <p:nvSpPr>
          <p:cNvPr id="2" name="AutoShape 2" descr="Image result for has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2692" t="66906" r="29160" b="15375"/>
          <a:stretch/>
        </p:blipFill>
        <p:spPr>
          <a:xfrm>
            <a:off x="612648" y="4436034"/>
            <a:ext cx="8010100" cy="165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631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Digital signatures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4308" y="1628800"/>
            <a:ext cx="8640960" cy="26642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A </a:t>
            </a:r>
            <a:r>
              <a:rPr lang="en-GB" sz="2400" b="1" dirty="0"/>
              <a:t>digital signature </a:t>
            </a:r>
            <a:r>
              <a:rPr lang="en-GB" sz="2400" dirty="0"/>
              <a:t>or hash value is the equivalent of a handwritten signature or security stamp, </a:t>
            </a:r>
            <a:r>
              <a:rPr lang="en-GB" sz="2400" dirty="0" smtClean="0"/>
              <a:t>but offers </a:t>
            </a:r>
            <a:r>
              <a:rPr lang="en-GB" sz="2400" dirty="0"/>
              <a:t>even greater security, The sender of the message uses their own private key to encrypt the </a:t>
            </a:r>
            <a:r>
              <a:rPr lang="en-GB" sz="2400" dirty="0" smtClean="0"/>
              <a:t>hash total</a:t>
            </a:r>
            <a:r>
              <a:rPr lang="en-GB" sz="2400" dirty="0"/>
              <a:t>. </a:t>
            </a: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The </a:t>
            </a:r>
            <a:r>
              <a:rPr lang="en-GB" sz="2400" dirty="0"/>
              <a:t>encrypted total becomes the digital signature since only the holder of the </a:t>
            </a:r>
            <a:r>
              <a:rPr lang="en-GB" sz="2400" b="1" dirty="0"/>
              <a:t>private key </a:t>
            </a:r>
            <a:r>
              <a:rPr lang="en-GB" sz="2400" dirty="0" smtClean="0"/>
              <a:t>could have </a:t>
            </a:r>
            <a:r>
              <a:rPr lang="en-GB" sz="2400" dirty="0"/>
              <a:t>encrypted it. The signature is attached to the message to be sent and the whole message </a:t>
            </a:r>
            <a:r>
              <a:rPr lang="en-GB" sz="2400" dirty="0" smtClean="0"/>
              <a:t>including the </a:t>
            </a:r>
            <a:r>
              <a:rPr lang="en-GB" sz="2400" dirty="0"/>
              <a:t>digital signature is encrypted using the </a:t>
            </a:r>
            <a:r>
              <a:rPr lang="en-GB" sz="2400" dirty="0" smtClean="0"/>
              <a:t>recipient's </a:t>
            </a:r>
            <a:r>
              <a:rPr lang="en-GB" sz="2400" b="1" dirty="0"/>
              <a:t>public key </a:t>
            </a:r>
            <a:r>
              <a:rPr lang="en-GB" sz="2400" dirty="0"/>
              <a:t>before being sent. The </a:t>
            </a:r>
            <a:r>
              <a:rPr lang="en-GB" sz="2400" dirty="0" smtClean="0"/>
              <a:t>recipient decrypts </a:t>
            </a:r>
            <a:r>
              <a:rPr lang="en-GB" sz="2400" dirty="0"/>
              <a:t>the message using their private key, and decrypts the digital signature using the sender's </a:t>
            </a:r>
            <a:r>
              <a:rPr lang="en-GB" sz="2400" dirty="0" smtClean="0"/>
              <a:t>public key.</a:t>
            </a:r>
            <a:endParaRPr lang="en-GB" sz="1400" b="1" dirty="0"/>
          </a:p>
        </p:txBody>
      </p:sp>
      <p:sp>
        <p:nvSpPr>
          <p:cNvPr id="2" name="AutoShape 2" descr="Image result for has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03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Digital signatures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4308" y="1628800"/>
            <a:ext cx="8640960" cy="2160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 smtClean="0"/>
              <a:t>The </a:t>
            </a:r>
            <a:r>
              <a:rPr lang="en-GB" sz="2000" dirty="0"/>
              <a:t>hash total is then reproduced based on the message data and if this matches the total in </a:t>
            </a:r>
            <a:r>
              <a:rPr lang="en-GB" sz="2000" dirty="0" smtClean="0"/>
              <a:t>the digital </a:t>
            </a:r>
            <a:r>
              <a:rPr lang="en-GB" sz="2000" dirty="0"/>
              <a:t>Signature, it is certain that the message genuinely came from the sender and that no parts of </a:t>
            </a:r>
            <a:r>
              <a:rPr lang="en-GB" sz="2000" dirty="0" smtClean="0"/>
              <a:t>the message </a:t>
            </a:r>
            <a:r>
              <a:rPr lang="en-GB" sz="2000" dirty="0"/>
              <a:t>were changed during </a:t>
            </a:r>
            <a:r>
              <a:rPr lang="en-GB" sz="2000" dirty="0" smtClean="0"/>
              <a:t>transmission. </a:t>
            </a:r>
            <a:r>
              <a:rPr lang="en-GB" sz="2000" dirty="0"/>
              <a:t>To ensure that the message could not be copied and </a:t>
            </a:r>
            <a:r>
              <a:rPr lang="en-GB" sz="2000" dirty="0" smtClean="0"/>
              <a:t>resent at </a:t>
            </a:r>
            <a:r>
              <a:rPr lang="en-GB" sz="2000" dirty="0"/>
              <a:t>a later date, the time and date can be included in the original message, which if altered, would cause </a:t>
            </a:r>
            <a:r>
              <a:rPr lang="en-GB" sz="2000" dirty="0" smtClean="0"/>
              <a:t>a different </a:t>
            </a:r>
            <a:r>
              <a:rPr lang="en-GB" sz="2000" dirty="0"/>
              <a:t>hash total to be </a:t>
            </a:r>
            <a:r>
              <a:rPr lang="en-GB" sz="2000" dirty="0" smtClean="0"/>
              <a:t>generated.</a:t>
            </a:r>
            <a:endParaRPr lang="en-GB" sz="1200" b="1" dirty="0"/>
          </a:p>
        </p:txBody>
      </p:sp>
      <p:sp>
        <p:nvSpPr>
          <p:cNvPr id="2" name="AutoShape 2" descr="Image result for has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0" name="Picture 2" descr="Image result for digital signatur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59" b="7405"/>
          <a:stretch/>
        </p:blipFill>
        <p:spPr bwMode="auto">
          <a:xfrm>
            <a:off x="1115616" y="3756212"/>
            <a:ext cx="6624736" cy="267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960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Digital signatures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4308" y="1628800"/>
            <a:ext cx="8640960" cy="2160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Digital signatures can be used with any kind of message regardless of whether encryption has </a:t>
            </a:r>
            <a:r>
              <a:rPr lang="en-GB" sz="2000" dirty="0" smtClean="0"/>
              <a:t>also been used. They </a:t>
            </a:r>
            <a:r>
              <a:rPr lang="en-GB" sz="2000" dirty="0"/>
              <a:t>can be used with most email clients or browsers making it easy to sign </a:t>
            </a:r>
            <a:r>
              <a:rPr lang="en-GB" sz="2000" dirty="0" smtClean="0"/>
              <a:t>outgoing communications </a:t>
            </a:r>
            <a:r>
              <a:rPr lang="en-GB" sz="2000" dirty="0"/>
              <a:t>and validate signed incoming messages, If set up to use digital signatures, </a:t>
            </a:r>
            <a:r>
              <a:rPr lang="en-GB" sz="2000" dirty="0" smtClean="0"/>
              <a:t>your browser </a:t>
            </a:r>
            <a:r>
              <a:rPr lang="en-GB" sz="2000" dirty="0"/>
              <a:t>should warn you if you download something that does not have a digital signature, This </a:t>
            </a:r>
            <a:r>
              <a:rPr lang="en-GB" sz="2000" dirty="0" smtClean="0"/>
              <a:t>would also </a:t>
            </a:r>
            <a:r>
              <a:rPr lang="en-GB" sz="2000" dirty="0"/>
              <a:t>mean that anything sent by you, including online commercial and banking transactions, can </a:t>
            </a:r>
            <a:r>
              <a:rPr lang="en-GB" sz="2000" dirty="0" smtClean="0"/>
              <a:t>be verified </a:t>
            </a:r>
            <a:r>
              <a:rPr lang="en-GB" sz="2000" dirty="0"/>
              <a:t>as your </a:t>
            </a:r>
            <a:r>
              <a:rPr lang="en-GB" sz="2000" dirty="0" smtClean="0"/>
              <a:t>own.</a:t>
            </a:r>
            <a:endParaRPr lang="en-GB" sz="1000" b="1" dirty="0"/>
          </a:p>
        </p:txBody>
      </p:sp>
      <p:sp>
        <p:nvSpPr>
          <p:cNvPr id="2" name="AutoShape 2" descr="Image result for has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122" name="Picture 2" descr="Image result for digital signatur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45" b="7473"/>
          <a:stretch/>
        </p:blipFill>
        <p:spPr bwMode="auto">
          <a:xfrm>
            <a:off x="3131840" y="3645024"/>
            <a:ext cx="4536504" cy="298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3434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Digital signatures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4308" y="1628800"/>
            <a:ext cx="8640960" cy="2160240"/>
          </a:xfrm>
        </p:spPr>
        <p:txBody>
          <a:bodyPr>
            <a:noAutofit/>
          </a:bodyPr>
          <a:lstStyle/>
          <a:p>
            <a:r>
              <a:rPr lang="en-GB" dirty="0"/>
              <a:t>Hoax digital signatures could be created using a bogus private key claiming to be that of a </a:t>
            </a:r>
            <a:r>
              <a:rPr lang="en-GB" dirty="0" smtClean="0"/>
              <a:t>trusted individual</a:t>
            </a:r>
            <a:r>
              <a:rPr lang="en-GB" dirty="0"/>
              <a:t>. In order to mitigate against this, a </a:t>
            </a:r>
            <a:r>
              <a:rPr lang="en-GB" b="1" dirty="0"/>
              <a:t>digital certificate </a:t>
            </a:r>
            <a:r>
              <a:rPr lang="en-GB" dirty="0"/>
              <a:t>verifies that a sender's public key </a:t>
            </a:r>
            <a:r>
              <a:rPr lang="en-GB" dirty="0" smtClean="0"/>
              <a:t>is formally </a:t>
            </a:r>
            <a:r>
              <a:rPr lang="en-GB" dirty="0"/>
              <a:t>registered to that particular </a:t>
            </a:r>
            <a:r>
              <a:rPr lang="en-GB" dirty="0" smtClean="0"/>
              <a:t>sender.</a:t>
            </a:r>
          </a:p>
          <a:p>
            <a:r>
              <a:rPr lang="en-GB" dirty="0" smtClean="0"/>
              <a:t> </a:t>
            </a:r>
            <a:r>
              <a:rPr lang="en-GB" dirty="0"/>
              <a:t>Hoax digital signatures could be created using a bogus private key claiming to be that of a </a:t>
            </a:r>
            <a:r>
              <a:rPr lang="en-GB" dirty="0" smtClean="0"/>
              <a:t>trusted individual</a:t>
            </a:r>
            <a:r>
              <a:rPr lang="en-GB" dirty="0"/>
              <a:t>. In order to mitigate against this, a </a:t>
            </a:r>
            <a:r>
              <a:rPr lang="en-GB" b="1" dirty="0"/>
              <a:t>digital certificate </a:t>
            </a:r>
            <a:r>
              <a:rPr lang="en-GB" dirty="0"/>
              <a:t>verifies that a sender's public key </a:t>
            </a:r>
            <a:r>
              <a:rPr lang="en-GB" dirty="0" smtClean="0"/>
              <a:t>is formally </a:t>
            </a:r>
            <a:r>
              <a:rPr lang="en-GB" dirty="0"/>
              <a:t>registered to that particular </a:t>
            </a:r>
            <a:r>
              <a:rPr lang="en-GB" dirty="0" smtClean="0"/>
              <a:t>sender.</a:t>
            </a:r>
            <a:endParaRPr lang="en-GB" sz="1000" b="1" dirty="0"/>
          </a:p>
        </p:txBody>
      </p:sp>
      <p:sp>
        <p:nvSpPr>
          <p:cNvPr id="2" name="AutoShape 2" descr="Image result for has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626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Digital certificates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4308" y="1628800"/>
            <a:ext cx="8640960" cy="2160240"/>
          </a:xfrm>
        </p:spPr>
        <p:txBody>
          <a:bodyPr>
            <a:noAutofit/>
          </a:bodyPr>
          <a:lstStyle/>
          <a:p>
            <a:r>
              <a:rPr lang="en-GB" sz="2400" dirty="0"/>
              <a:t>While digital signatures verify the trustworthiness of message content, a </a:t>
            </a:r>
            <a:r>
              <a:rPr lang="en-GB" sz="2400" b="1" dirty="0"/>
              <a:t>digital certificate </a:t>
            </a:r>
            <a:r>
              <a:rPr lang="en-GB" sz="2400" dirty="0"/>
              <a:t>is issued </a:t>
            </a:r>
            <a:r>
              <a:rPr lang="en-GB" sz="2400" dirty="0" smtClean="0"/>
              <a:t>by official </a:t>
            </a:r>
            <a:r>
              <a:rPr lang="en-GB" sz="2400" b="1" dirty="0"/>
              <a:t>Certificate Authorities </a:t>
            </a:r>
            <a:r>
              <a:rPr lang="en-GB" sz="2400" dirty="0"/>
              <a:t>(CAs) such as Symantec or Verisign and verifies the trustworthiness </a:t>
            </a:r>
            <a:r>
              <a:rPr lang="en-GB" sz="2400" dirty="0" smtClean="0"/>
              <a:t>of a </a:t>
            </a:r>
            <a:r>
              <a:rPr lang="en-GB" sz="2400" dirty="0"/>
              <a:t>message sender or website, This certificate allows the holder to use the </a:t>
            </a:r>
            <a:r>
              <a:rPr lang="en-GB" sz="2400" b="1" dirty="0" smtClean="0"/>
              <a:t>Public </a:t>
            </a:r>
            <a:r>
              <a:rPr lang="en-GB" sz="2400" b="1" dirty="0"/>
              <a:t>Key </a:t>
            </a:r>
            <a:r>
              <a:rPr lang="en-GB" sz="2400" b="1" dirty="0" smtClean="0"/>
              <a:t>Infrastructure </a:t>
            </a:r>
            <a:r>
              <a:rPr lang="en-GB" sz="2400" dirty="0" smtClean="0"/>
              <a:t>or </a:t>
            </a:r>
            <a:r>
              <a:rPr lang="en-GB" sz="2400" dirty="0"/>
              <a:t>PKI. </a:t>
            </a:r>
            <a:endParaRPr lang="en-GB" sz="2400" dirty="0" smtClean="0"/>
          </a:p>
          <a:p>
            <a:r>
              <a:rPr lang="en-GB" sz="2400" dirty="0" smtClean="0"/>
              <a:t>The </a:t>
            </a:r>
            <a:r>
              <a:rPr lang="en-GB" sz="2400" dirty="0"/>
              <a:t>certificate contains the certificate's serial number, the expiry date, the name of the </a:t>
            </a:r>
            <a:r>
              <a:rPr lang="en-GB" sz="2400" dirty="0" smtClean="0"/>
              <a:t>holder, a </a:t>
            </a:r>
            <a:r>
              <a:rPr lang="en-GB" sz="2400" dirty="0"/>
              <a:t>copy of their public key, and the digital signature of the CA so that the </a:t>
            </a:r>
            <a:r>
              <a:rPr lang="en-GB" sz="2400" dirty="0" smtClean="0"/>
              <a:t>recipient </a:t>
            </a:r>
            <a:r>
              <a:rPr lang="en-GB" sz="2400" dirty="0"/>
              <a:t>can authenticate </a:t>
            </a:r>
            <a:r>
              <a:rPr lang="en-GB" sz="2400" dirty="0" smtClean="0"/>
              <a:t>the certificate </a:t>
            </a:r>
            <a:r>
              <a:rPr lang="en-GB" sz="2400" dirty="0"/>
              <a:t>as real. Digital certificates operate within the Transport layer of the TCP/IP protocol </a:t>
            </a:r>
            <a:r>
              <a:rPr lang="en-GB" sz="2400" dirty="0" smtClean="0"/>
              <a:t>stack, TCP/IP </a:t>
            </a:r>
            <a:r>
              <a:rPr lang="en-GB" sz="2400" dirty="0"/>
              <a:t>is covered in </a:t>
            </a:r>
            <a:r>
              <a:rPr lang="en-GB" sz="2400" dirty="0" smtClean="0"/>
              <a:t>a different section of the syllabus.</a:t>
            </a:r>
            <a:endParaRPr lang="en-GB" sz="800" b="1" dirty="0"/>
          </a:p>
        </p:txBody>
      </p:sp>
      <p:sp>
        <p:nvSpPr>
          <p:cNvPr id="2" name="AutoShape 2" descr="Image result for has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3507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18669</TotalTime>
  <Words>679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Wingdings</vt:lpstr>
      <vt:lpstr>Wingdings 2</vt:lpstr>
      <vt:lpstr>Median</vt:lpstr>
      <vt:lpstr>Uses of hashing</vt:lpstr>
      <vt:lpstr>Hashing</vt:lpstr>
      <vt:lpstr>Cryptographic hash functions</vt:lpstr>
      <vt:lpstr>Digital signatures</vt:lpstr>
      <vt:lpstr>Digital signatures</vt:lpstr>
      <vt:lpstr>Digital signatures</vt:lpstr>
      <vt:lpstr>Digital signatures</vt:lpstr>
      <vt:lpstr>Digital certificates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439</cp:revision>
  <dcterms:created xsi:type="dcterms:W3CDTF">2014-06-23T10:47:17Z</dcterms:created>
  <dcterms:modified xsi:type="dcterms:W3CDTF">2018-01-14T23:15:26Z</dcterms:modified>
</cp:coreProperties>
</file>