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28" autoAdjust="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/>
              <a:t>Defining and Updating Tables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SQL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6080" y="228600"/>
            <a:ext cx="8369968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Inserting, updating, and deleting data using SQL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INSERT INTO Employee (</a:t>
            </a:r>
            <a:r>
              <a:rPr lang="en-GB" sz="2000" dirty="0" err="1"/>
              <a:t>EmpID</a:t>
            </a:r>
            <a:r>
              <a:rPr lang="en-GB" sz="2000" dirty="0"/>
              <a:t> , Name, </a:t>
            </a:r>
            <a:r>
              <a:rPr lang="en-GB" sz="2000" dirty="0" err="1"/>
              <a:t>HireDate</a:t>
            </a:r>
            <a:r>
              <a:rPr lang="en-GB" sz="2000" dirty="0"/>
              <a:t> , Salary , Department)</a:t>
            </a:r>
          </a:p>
          <a:p>
            <a:pPr marL="0" indent="0">
              <a:buNone/>
            </a:pPr>
            <a:r>
              <a:rPr lang="en-GB" sz="2000" dirty="0"/>
              <a:t>VALUES ( " </a:t>
            </a:r>
            <a:r>
              <a:rPr lang="en-GB" sz="2000" dirty="0" smtClean="0"/>
              <a:t>1122 </a:t>
            </a:r>
            <a:r>
              <a:rPr lang="en-GB" sz="2000" dirty="0"/>
              <a:t>" , " </a:t>
            </a:r>
            <a:r>
              <a:rPr lang="en-GB" sz="2000" dirty="0" err="1"/>
              <a:t>Bloggs</a:t>
            </a:r>
            <a:r>
              <a:rPr lang="en-GB" sz="2000" dirty="0"/>
              <a:t> ", </a:t>
            </a:r>
            <a:r>
              <a:rPr lang="en-GB" sz="2000" i="1" dirty="0"/>
              <a:t>#1/1/2001# , </a:t>
            </a:r>
            <a:r>
              <a:rPr lang="en-GB" sz="2000" dirty="0"/>
              <a:t>18000, " Technical " 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Note that if all the fields are being added in the correct order you would not need the field names in </a:t>
            </a:r>
            <a:r>
              <a:rPr lang="en-GB" sz="2400" dirty="0" smtClean="0"/>
              <a:t>the brackets </a:t>
            </a:r>
            <a:r>
              <a:rPr lang="en-GB" sz="2400" dirty="0"/>
              <a:t>above to be specified. INSERT INTO Employee would be </a:t>
            </a:r>
            <a:r>
              <a:rPr lang="en-GB" sz="2400" dirty="0" smtClean="0"/>
              <a:t>sufficient.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Example</a:t>
            </a:r>
            <a:r>
              <a:rPr lang="en-GB" sz="2400" dirty="0"/>
              <a:t>: add a record for employee number </a:t>
            </a:r>
            <a:r>
              <a:rPr lang="en-GB" sz="2400" dirty="0" smtClean="0"/>
              <a:t>1125, Cully</a:t>
            </a:r>
            <a:r>
              <a:rPr lang="en-GB" sz="2400" dirty="0"/>
              <a:t>, who was hired on </a:t>
            </a:r>
            <a:r>
              <a:rPr lang="en-GB" sz="2400" i="1" dirty="0"/>
              <a:t>1/1/2001. </a:t>
            </a:r>
            <a:r>
              <a:rPr lang="en-GB" sz="2400" dirty="0"/>
              <a:t>Salary </a:t>
            </a:r>
            <a:r>
              <a:rPr lang="en-GB" sz="2400" dirty="0" smtClean="0"/>
              <a:t>and Department </a:t>
            </a:r>
            <a:r>
              <a:rPr lang="en-GB" sz="2400" dirty="0"/>
              <a:t>are not known.</a:t>
            </a:r>
          </a:p>
          <a:p>
            <a:pPr marL="0" indent="0">
              <a:buNone/>
            </a:pPr>
            <a:r>
              <a:rPr lang="en-GB" sz="2400" dirty="0"/>
              <a:t>INSERT INTO Employee (</a:t>
            </a:r>
            <a:r>
              <a:rPr lang="en-GB" sz="2400" dirty="0" err="1"/>
              <a:t>EmpID</a:t>
            </a:r>
            <a:r>
              <a:rPr lang="en-GB" sz="2400" dirty="0"/>
              <a:t>, Name, </a:t>
            </a:r>
            <a:r>
              <a:rPr lang="en-GB" sz="2400" dirty="0" err="1"/>
              <a:t>HireDate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VALUES ( " 1125 " , "Cully" , #1/1/2001#)</a:t>
            </a:r>
            <a:endParaRPr lang="en-GB" sz="18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47519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6080" y="228600"/>
            <a:ext cx="8369968" cy="990600"/>
          </a:xfrm>
        </p:spPr>
        <p:txBody>
          <a:bodyPr>
            <a:normAutofit/>
          </a:bodyPr>
          <a:lstStyle/>
          <a:p>
            <a:r>
              <a:rPr lang="en-GB" dirty="0"/>
              <a:t>The SQL UPDATE </a:t>
            </a: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statement is used to up a </a:t>
            </a:r>
            <a:r>
              <a:rPr lang="en-GB" dirty="0" smtClean="0"/>
              <a:t>record in a database table. The syntax is: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UPDATE </a:t>
            </a:r>
            <a:r>
              <a:rPr lang="en-GB" dirty="0" err="1"/>
              <a:t>tableName</a:t>
            </a:r>
            <a:endParaRPr lang="en-GB" dirty="0"/>
          </a:p>
          <a:p>
            <a:pPr marL="0" indent="0">
              <a:buNone/>
            </a:pPr>
            <a:r>
              <a:rPr lang="en-GB" i="1" dirty="0" smtClean="0"/>
              <a:t>SET column1= value1, column2 </a:t>
            </a:r>
            <a:r>
              <a:rPr lang="en-GB" dirty="0"/>
              <a:t>= </a:t>
            </a:r>
            <a:r>
              <a:rPr lang="en-GB" i="1" dirty="0"/>
              <a:t>value2 , </a:t>
            </a:r>
            <a:r>
              <a:rPr lang="en-GB" dirty="0"/>
              <a:t>...</a:t>
            </a:r>
          </a:p>
          <a:p>
            <a:pPr marL="0" indent="0">
              <a:buNone/>
            </a:pPr>
            <a:r>
              <a:rPr lang="en-GB" dirty="0" smtClean="0"/>
              <a:t>WHERE </a:t>
            </a:r>
            <a:r>
              <a:rPr lang="en-GB" i="1" dirty="0" err="1"/>
              <a:t>columnX</a:t>
            </a:r>
            <a:r>
              <a:rPr lang="en-GB" i="1" dirty="0"/>
              <a:t> </a:t>
            </a:r>
            <a:r>
              <a:rPr lang="en-GB" dirty="0"/>
              <a:t>= </a:t>
            </a:r>
            <a:r>
              <a:rPr lang="en-GB" i="1" dirty="0"/>
              <a:t>value</a:t>
            </a:r>
            <a:endParaRPr lang="en-GB" sz="24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6933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6080" y="228600"/>
            <a:ext cx="8369968" cy="990600"/>
          </a:xfrm>
        </p:spPr>
        <p:txBody>
          <a:bodyPr>
            <a:normAutofit/>
          </a:bodyPr>
          <a:lstStyle/>
          <a:p>
            <a:r>
              <a:rPr lang="en-GB" dirty="0"/>
              <a:t>The SQL UPDATE </a:t>
            </a: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Example: increase all salaries of members of the Technical </a:t>
            </a:r>
            <a:r>
              <a:rPr lang="en-GB" dirty="0" smtClean="0"/>
              <a:t>department </a:t>
            </a:r>
            <a:r>
              <a:rPr lang="en-GB" dirty="0"/>
              <a:t>by 10%</a:t>
            </a:r>
          </a:p>
          <a:p>
            <a:pPr marL="0" indent="0">
              <a:buNone/>
            </a:pPr>
            <a:r>
              <a:rPr lang="en-GB" dirty="0" smtClean="0"/>
              <a:t>	UPDATE </a:t>
            </a:r>
            <a:r>
              <a:rPr lang="en-GB" dirty="0"/>
              <a:t>Employee</a:t>
            </a:r>
          </a:p>
          <a:p>
            <a:pPr marL="0" indent="0">
              <a:buNone/>
            </a:pPr>
            <a:r>
              <a:rPr lang="en-GB" dirty="0" smtClean="0"/>
              <a:t>	SET </a:t>
            </a:r>
            <a:r>
              <a:rPr lang="en-GB" dirty="0"/>
              <a:t>Salary = </a:t>
            </a:r>
            <a:r>
              <a:rPr lang="en-GB" dirty="0" smtClean="0"/>
              <a:t>Salary* 1.1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WHERE </a:t>
            </a:r>
            <a:r>
              <a:rPr lang="en-GB" dirty="0"/>
              <a:t>Department = " </a:t>
            </a:r>
            <a:r>
              <a:rPr lang="en-GB" dirty="0" smtClean="0"/>
              <a:t>Technical </a:t>
            </a:r>
            <a:r>
              <a:rPr lang="en-GB" dirty="0"/>
              <a:t>"</a:t>
            </a:r>
          </a:p>
          <a:p>
            <a:pPr marL="0" indent="0">
              <a:buNone/>
            </a:pPr>
            <a:r>
              <a:rPr lang="en-GB" dirty="0"/>
              <a:t>Example: Update the record for </a:t>
            </a:r>
            <a:r>
              <a:rPr lang="en-GB" dirty="0" err="1"/>
              <a:t>Bloggs</a:t>
            </a:r>
            <a:r>
              <a:rPr lang="en-GB" dirty="0"/>
              <a:t>, who has moved to Administration.</a:t>
            </a:r>
          </a:p>
          <a:p>
            <a:pPr marL="0" indent="0">
              <a:buNone/>
            </a:pPr>
            <a:r>
              <a:rPr lang="en-GB" dirty="0" smtClean="0"/>
              <a:t>	UPDATE </a:t>
            </a:r>
            <a:r>
              <a:rPr lang="en-GB" dirty="0"/>
              <a:t>Employee</a:t>
            </a:r>
          </a:p>
          <a:p>
            <a:pPr marL="0" indent="0">
              <a:buNone/>
            </a:pPr>
            <a:r>
              <a:rPr lang="en-GB" dirty="0" smtClean="0"/>
              <a:t>	SET </a:t>
            </a:r>
            <a:r>
              <a:rPr lang="en-GB" dirty="0"/>
              <a:t>Department </a:t>
            </a:r>
            <a:r>
              <a:rPr lang="en-GB" dirty="0" smtClean="0"/>
              <a:t>= Administration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WHERE </a:t>
            </a:r>
            <a:r>
              <a:rPr lang="en-GB" dirty="0" err="1" smtClean="0"/>
              <a:t>EmpID</a:t>
            </a:r>
            <a:r>
              <a:rPr lang="en-GB" dirty="0" smtClean="0"/>
              <a:t> </a:t>
            </a:r>
            <a:r>
              <a:rPr lang="en-GB" dirty="0"/>
              <a:t>= " 1122 "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81497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6080" y="228600"/>
            <a:ext cx="8369968" cy="990600"/>
          </a:xfrm>
        </p:spPr>
        <p:txBody>
          <a:bodyPr>
            <a:normAutofit/>
          </a:bodyPr>
          <a:lstStyle/>
          <a:p>
            <a:r>
              <a:rPr lang="en-GB" dirty="0"/>
              <a:t>The SQL DELETE </a:t>
            </a: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statement is used to delete a record from a database table</a:t>
            </a:r>
            <a:r>
              <a:rPr lang="en-GB" dirty="0" smtClean="0"/>
              <a:t>. </a:t>
            </a:r>
            <a:r>
              <a:rPr lang="en-GB" dirty="0"/>
              <a:t>The syntax is: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DELETE </a:t>
            </a:r>
            <a:r>
              <a:rPr lang="en-GB" dirty="0"/>
              <a:t>FROM </a:t>
            </a:r>
            <a:r>
              <a:rPr lang="en-GB" i="1" dirty="0" err="1"/>
              <a:t>tableName</a:t>
            </a:r>
            <a:endParaRPr lang="en-GB" i="1" dirty="0"/>
          </a:p>
          <a:p>
            <a:pPr marL="0" indent="0">
              <a:buNone/>
            </a:pPr>
            <a:r>
              <a:rPr lang="en-GB" dirty="0" smtClean="0"/>
              <a:t>	WHERE </a:t>
            </a:r>
            <a:r>
              <a:rPr lang="en-GB" i="1" dirty="0" err="1"/>
              <a:t>columnX</a:t>
            </a:r>
            <a:r>
              <a:rPr lang="en-GB" i="1" dirty="0"/>
              <a:t> </a:t>
            </a:r>
            <a:r>
              <a:rPr lang="en-GB" dirty="0"/>
              <a:t>= </a:t>
            </a:r>
            <a:r>
              <a:rPr lang="en-GB" i="1" dirty="0"/>
              <a:t>value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Example</a:t>
            </a:r>
            <a:r>
              <a:rPr lang="en-GB" dirty="0"/>
              <a:t>: Delete the record for </a:t>
            </a:r>
            <a:r>
              <a:rPr lang="en-GB" dirty="0" err="1"/>
              <a:t>Bloggs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smtClean="0"/>
              <a:t>	DELETE </a:t>
            </a:r>
            <a:r>
              <a:rPr lang="en-GB" dirty="0"/>
              <a:t>FROM Employee</a:t>
            </a:r>
          </a:p>
          <a:p>
            <a:pPr marL="0" indent="0">
              <a:buNone/>
            </a:pPr>
            <a:r>
              <a:rPr lang="en-GB" dirty="0" smtClean="0"/>
              <a:t>	WHERE </a:t>
            </a:r>
            <a:r>
              <a:rPr lang="en-GB" dirty="0" err="1"/>
              <a:t>EmpID</a:t>
            </a:r>
            <a:r>
              <a:rPr lang="en-GB" dirty="0"/>
              <a:t> " 1122"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8330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Defining a database </a:t>
            </a:r>
            <a:r>
              <a:rPr lang="en-GB" b="1" dirty="0" smtClean="0"/>
              <a:t>table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following example shows how to create a new database </a:t>
            </a:r>
            <a:r>
              <a:rPr lang="en-GB" dirty="0" smtClean="0"/>
              <a:t>table:</a:t>
            </a:r>
          </a:p>
          <a:p>
            <a:pPr marL="0" indent="0">
              <a:buNone/>
            </a:pPr>
            <a:r>
              <a:rPr lang="en-GB" b="1" dirty="0"/>
              <a:t>Example 1</a:t>
            </a:r>
          </a:p>
          <a:p>
            <a:pPr marL="0" indent="0">
              <a:buNone/>
            </a:pPr>
            <a:r>
              <a:rPr lang="en-GB" dirty="0"/>
              <a:t>Use </a:t>
            </a:r>
            <a:r>
              <a:rPr lang="en-GB" dirty="0" err="1" smtClean="0"/>
              <a:t>Sql</a:t>
            </a:r>
            <a:r>
              <a:rPr lang="en-GB" dirty="0" smtClean="0"/>
              <a:t> </a:t>
            </a:r>
            <a:r>
              <a:rPr lang="en-GB" dirty="0"/>
              <a:t>to create a table named </a:t>
            </a:r>
            <a:r>
              <a:rPr lang="en-GB" b="1" dirty="0"/>
              <a:t>Employee, </a:t>
            </a:r>
            <a:r>
              <a:rPr lang="en-GB" dirty="0"/>
              <a:t>which has four columns: </a:t>
            </a:r>
            <a:r>
              <a:rPr lang="en-GB" dirty="0" err="1"/>
              <a:t>EmplD</a:t>
            </a:r>
            <a:r>
              <a:rPr lang="en-GB" dirty="0"/>
              <a:t> (a compulsory </a:t>
            </a:r>
            <a:r>
              <a:rPr lang="en-GB" i="1" dirty="0" err="1"/>
              <a:t>int</a:t>
            </a:r>
            <a:r>
              <a:rPr lang="en-GB" i="1" dirty="0"/>
              <a:t> </a:t>
            </a:r>
            <a:r>
              <a:rPr lang="en-GB" dirty="0" smtClean="0"/>
              <a:t>field which </a:t>
            </a:r>
            <a:r>
              <a:rPr lang="en-GB" dirty="0"/>
              <a:t>is the primary key), Name (a compulsory </a:t>
            </a:r>
            <a:r>
              <a:rPr lang="en-GB" i="1" dirty="0"/>
              <a:t>character </a:t>
            </a:r>
            <a:r>
              <a:rPr lang="en-GB" dirty="0"/>
              <a:t>field of length 10), </a:t>
            </a:r>
            <a:r>
              <a:rPr lang="en-GB" dirty="0" err="1"/>
              <a:t>HireDate</a:t>
            </a:r>
            <a:r>
              <a:rPr lang="en-GB" dirty="0"/>
              <a:t> (an optional </a:t>
            </a:r>
            <a:r>
              <a:rPr lang="en-GB" i="1" dirty="0" smtClean="0"/>
              <a:t>date </a:t>
            </a:r>
            <a:r>
              <a:rPr lang="en-GB" dirty="0" smtClean="0"/>
              <a:t>field</a:t>
            </a:r>
            <a:r>
              <a:rPr lang="en-GB" dirty="0"/>
              <a:t>) and Salary (an optional </a:t>
            </a:r>
            <a:r>
              <a:rPr lang="en-GB" i="1" dirty="0"/>
              <a:t>real number </a:t>
            </a:r>
            <a:r>
              <a:rPr lang="en-GB" dirty="0"/>
              <a:t>field),</a:t>
            </a:r>
          </a:p>
          <a:p>
            <a:pPr marL="0" indent="0">
              <a:buNone/>
            </a:pPr>
            <a:r>
              <a:rPr lang="en-GB" dirty="0"/>
              <a:t>CREATE TABLE </a:t>
            </a:r>
            <a:r>
              <a:rPr lang="en-GB" dirty="0" smtClean="0"/>
              <a:t>Employee</a:t>
            </a:r>
          </a:p>
          <a:p>
            <a:pPr marL="0" indent="0">
              <a:buNone/>
            </a:pPr>
            <a:r>
              <a:rPr lang="en-GB" dirty="0"/>
              <a:t>(</a:t>
            </a:r>
          </a:p>
          <a:p>
            <a:pPr marL="0" indent="0">
              <a:buNone/>
            </a:pPr>
            <a:r>
              <a:rPr lang="en-GB" dirty="0" err="1"/>
              <a:t>EmpID</a:t>
            </a:r>
            <a:r>
              <a:rPr lang="en-GB" dirty="0"/>
              <a:t> </a:t>
            </a:r>
            <a:r>
              <a:rPr lang="en-GB" dirty="0" smtClean="0"/>
              <a:t>		INTEGER </a:t>
            </a:r>
            <a:r>
              <a:rPr lang="en-GB" dirty="0"/>
              <a:t>NOT NULL, PRIMARY KEY ,</a:t>
            </a:r>
          </a:p>
          <a:p>
            <a:pPr marL="0" indent="0">
              <a:buNone/>
            </a:pPr>
            <a:r>
              <a:rPr lang="en-GB" dirty="0" err="1"/>
              <a:t>EmpName</a:t>
            </a:r>
            <a:r>
              <a:rPr lang="en-GB" dirty="0"/>
              <a:t> </a:t>
            </a:r>
            <a:r>
              <a:rPr lang="en-GB" dirty="0" smtClean="0"/>
              <a:t>	VARCHAR(20</a:t>
            </a:r>
            <a:r>
              <a:rPr lang="en-GB" dirty="0"/>
              <a:t>) NOT NULL,</a:t>
            </a:r>
          </a:p>
          <a:p>
            <a:pPr marL="0" indent="0">
              <a:buNone/>
            </a:pPr>
            <a:r>
              <a:rPr lang="en-GB" dirty="0" err="1"/>
              <a:t>HireDate</a:t>
            </a:r>
            <a:r>
              <a:rPr lang="en-GB" dirty="0"/>
              <a:t> </a:t>
            </a:r>
            <a:r>
              <a:rPr lang="en-GB" dirty="0" smtClean="0"/>
              <a:t>	DATE 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smtClean="0"/>
              <a:t>Salary 		CURRENCY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Data types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Some of the most commonly used data types are described in the table </a:t>
            </a:r>
            <a:r>
              <a:rPr lang="en-GB" dirty="0" smtClean="0"/>
              <a:t>below. </a:t>
            </a:r>
            <a:r>
              <a:rPr lang="en-GB" dirty="0"/>
              <a:t>(The data types vary</a:t>
            </a:r>
          </a:p>
          <a:p>
            <a:pPr marL="0" indent="0">
              <a:buNone/>
            </a:pPr>
            <a:r>
              <a:rPr lang="en-GB" dirty="0"/>
              <a:t>depending on the specific </a:t>
            </a:r>
            <a:r>
              <a:rPr lang="en-GB" dirty="0" smtClean="0"/>
              <a:t>implementation)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427" t="54922" r="7939" b="16532"/>
          <a:stretch/>
        </p:blipFill>
        <p:spPr>
          <a:xfrm>
            <a:off x="746904" y="3301427"/>
            <a:ext cx="7884888" cy="33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0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Altering a table structure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ALTER TABLE statement is used to </a:t>
            </a:r>
            <a:r>
              <a:rPr lang="en-GB" sz="2400" dirty="0" smtClean="0"/>
              <a:t>add, </a:t>
            </a:r>
            <a:r>
              <a:rPr lang="en-GB" sz="2400" dirty="0" err="1" smtClean="0"/>
              <a:t>deI</a:t>
            </a:r>
            <a:r>
              <a:rPr lang="en-GB" sz="2400" dirty="0" err="1"/>
              <a:t>e</a:t>
            </a:r>
            <a:r>
              <a:rPr lang="en-GB" sz="2400" dirty="0" err="1" smtClean="0"/>
              <a:t>te</a:t>
            </a:r>
            <a:r>
              <a:rPr lang="en-GB" sz="2400" dirty="0" smtClean="0"/>
              <a:t> </a:t>
            </a:r>
            <a:r>
              <a:rPr lang="en-GB" sz="2400" dirty="0"/>
              <a:t>or modify columns </a:t>
            </a:r>
            <a:r>
              <a:rPr lang="en-GB" sz="2400" dirty="0" smtClean="0"/>
              <a:t>(i.e</a:t>
            </a:r>
            <a:r>
              <a:rPr lang="en-GB" sz="2400" dirty="0"/>
              <a:t>. fields) in an existing table</a:t>
            </a:r>
          </a:p>
          <a:p>
            <a:pPr marL="0" indent="0">
              <a:buNone/>
            </a:pPr>
            <a:r>
              <a:rPr lang="en-GB" sz="2400" dirty="0"/>
              <a:t>To add a column (field):</a:t>
            </a:r>
          </a:p>
          <a:p>
            <a:pPr marL="0" indent="0">
              <a:buNone/>
            </a:pPr>
            <a:r>
              <a:rPr lang="en-GB" sz="2400" dirty="0" smtClean="0"/>
              <a:t>	ALTER </a:t>
            </a:r>
            <a:r>
              <a:rPr lang="en-GB" sz="2400" dirty="0"/>
              <a:t>TABLE Employee</a:t>
            </a:r>
          </a:p>
          <a:p>
            <a:pPr marL="0" indent="0">
              <a:buNone/>
            </a:pPr>
            <a:r>
              <a:rPr lang="en-GB" sz="2400" dirty="0" smtClean="0"/>
              <a:t>	ADD </a:t>
            </a:r>
            <a:r>
              <a:rPr lang="en-GB" sz="2400" dirty="0"/>
              <a:t>Department VARCHAR (</a:t>
            </a:r>
            <a:r>
              <a:rPr lang="en-GB" sz="2400" dirty="0" err="1"/>
              <a:t>lO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To delete a column:</a:t>
            </a:r>
          </a:p>
          <a:p>
            <a:pPr marL="0" indent="0">
              <a:buNone/>
            </a:pPr>
            <a:r>
              <a:rPr lang="en-GB" sz="2400" dirty="0" smtClean="0"/>
              <a:t>	ALTER </a:t>
            </a:r>
            <a:r>
              <a:rPr lang="en-GB" sz="2400" dirty="0"/>
              <a:t>TABLE Employee</a:t>
            </a:r>
          </a:p>
          <a:p>
            <a:pPr marL="0" indent="0">
              <a:buNone/>
            </a:pPr>
            <a:r>
              <a:rPr lang="en-GB" sz="2400" dirty="0" smtClean="0"/>
              <a:t>	DROP </a:t>
            </a:r>
            <a:r>
              <a:rPr lang="en-GB" sz="2400" dirty="0"/>
              <a:t>COLUMN </a:t>
            </a:r>
            <a:r>
              <a:rPr lang="en-GB" sz="2400" dirty="0" err="1"/>
              <a:t>HireDate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change the data type of a column:</a:t>
            </a:r>
          </a:p>
          <a:p>
            <a:pPr marL="0" indent="0">
              <a:buNone/>
            </a:pPr>
            <a:r>
              <a:rPr lang="en-GB" sz="2400" dirty="0" smtClean="0"/>
              <a:t>	ALTER </a:t>
            </a:r>
            <a:r>
              <a:rPr lang="en-GB" sz="2400" dirty="0"/>
              <a:t>TABLE Employee</a:t>
            </a:r>
          </a:p>
          <a:p>
            <a:pPr marL="0" indent="0">
              <a:buNone/>
            </a:pPr>
            <a:r>
              <a:rPr lang="en-GB" sz="2400" dirty="0" smtClean="0"/>
              <a:t>	MODIFY </a:t>
            </a:r>
            <a:r>
              <a:rPr lang="en-GB" sz="2400" dirty="0"/>
              <a:t>COLUMN </a:t>
            </a:r>
            <a:r>
              <a:rPr lang="en-GB" sz="2400" dirty="0" err="1"/>
              <a:t>EmpName</a:t>
            </a:r>
            <a:r>
              <a:rPr lang="en-GB" sz="2400" dirty="0"/>
              <a:t> VARCHAR ( 30 )</a:t>
            </a:r>
            <a:r>
              <a:rPr lang="en-GB" sz="2400" dirty="0" smtClean="0"/>
              <a:t>NOT NULL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63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Defining linked tables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1656184"/>
          </a:xfrm>
        </p:spPr>
        <p:txBody>
          <a:bodyPr>
            <a:normAutofit/>
          </a:bodyPr>
          <a:lstStyle/>
          <a:p>
            <a:r>
              <a:rPr lang="en-GB" sz="2000" dirty="0"/>
              <a:t>If you set up several tables, you can link tables by creating foreign keys.</a:t>
            </a:r>
          </a:p>
          <a:p>
            <a:pPr marL="0" indent="0">
              <a:buNone/>
            </a:pPr>
            <a:r>
              <a:rPr lang="en-GB" sz="2000" b="1" dirty="0"/>
              <a:t>Example 2 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000" dirty="0" smtClean="0"/>
              <a:t>Suppose </a:t>
            </a:r>
            <a:r>
              <a:rPr lang="en-GB" sz="2000" dirty="0"/>
              <a:t>that an extra table is to be added to </a:t>
            </a:r>
            <a:r>
              <a:rPr lang="en-GB" sz="2000" dirty="0" smtClean="0"/>
              <a:t>the Employee database </a:t>
            </a:r>
            <a:r>
              <a:rPr lang="en-GB" sz="2000" dirty="0"/>
              <a:t>which lists the training </a:t>
            </a:r>
            <a:r>
              <a:rPr lang="en-GB" sz="2000" dirty="0" smtClean="0"/>
              <a:t>courses offered by the company.  A third  attended </a:t>
            </a:r>
            <a:r>
              <a:rPr lang="en-GB" sz="2000" dirty="0"/>
              <a:t>a particular course.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41" t="56891" r="57747" b="34250"/>
          <a:stretch/>
        </p:blipFill>
        <p:spPr>
          <a:xfrm>
            <a:off x="381869" y="3645024"/>
            <a:ext cx="8202129" cy="15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Altering a table structure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structure of the </a:t>
            </a:r>
            <a:r>
              <a:rPr lang="en-GB" b="1" dirty="0"/>
              <a:t>Employee </a:t>
            </a:r>
            <a:r>
              <a:rPr lang="en-GB" dirty="0"/>
              <a:t>table is:</a:t>
            </a:r>
          </a:p>
          <a:p>
            <a:pPr marL="0" indent="0">
              <a:buNone/>
            </a:pPr>
            <a:r>
              <a:rPr lang="en-GB" dirty="0" err="1"/>
              <a:t>EmplD</a:t>
            </a:r>
            <a:r>
              <a:rPr lang="en-GB" dirty="0"/>
              <a:t> </a:t>
            </a:r>
            <a:r>
              <a:rPr lang="en-GB" smtClean="0"/>
              <a:t>		Integer </a:t>
            </a:r>
            <a:r>
              <a:rPr lang="en-GB" dirty="0"/>
              <a:t>(Primary key)</a:t>
            </a:r>
          </a:p>
          <a:p>
            <a:pPr marL="0" indent="0">
              <a:buNone/>
            </a:pPr>
            <a:r>
              <a:rPr lang="en-GB" dirty="0" smtClean="0"/>
              <a:t>Name			30 </a:t>
            </a:r>
            <a:r>
              <a:rPr lang="en-GB" dirty="0"/>
              <a:t>characters maximum</a:t>
            </a:r>
          </a:p>
          <a:p>
            <a:pPr marL="0" indent="0">
              <a:buNone/>
            </a:pPr>
            <a:r>
              <a:rPr lang="en-GB" dirty="0" err="1" smtClean="0"/>
              <a:t>HireDate</a:t>
            </a:r>
            <a:r>
              <a:rPr lang="en-GB" dirty="0" smtClean="0"/>
              <a:t> 		Date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Salary		Currency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Department		30 </a:t>
            </a:r>
            <a:r>
              <a:rPr lang="en-GB" dirty="0"/>
              <a:t>characters maximum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8662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Altering a table structure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structure of the Course table is:</a:t>
            </a:r>
          </a:p>
          <a:p>
            <a:pPr marL="0" indent="0">
              <a:buNone/>
            </a:pPr>
            <a:r>
              <a:rPr lang="en-GB" sz="2400" dirty="0" err="1" smtClean="0"/>
              <a:t>CourselD</a:t>
            </a:r>
            <a:r>
              <a:rPr lang="en-GB" sz="2400" dirty="0" smtClean="0"/>
              <a:t>	6 </a:t>
            </a:r>
            <a:r>
              <a:rPr lang="en-GB" sz="2400" dirty="0"/>
              <a:t>characters, fixed length (Primary key</a:t>
            </a:r>
            <a:r>
              <a:rPr lang="en-GB" sz="2400" dirty="0" smtClean="0"/>
              <a:t>)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Course </a:t>
            </a:r>
            <a:r>
              <a:rPr lang="en-GB" sz="2400" dirty="0" smtClean="0"/>
              <a:t>Title	30 </a:t>
            </a:r>
            <a:r>
              <a:rPr lang="en-GB" sz="2400" dirty="0"/>
              <a:t>characters maximum (must be entered</a:t>
            </a:r>
            <a:r>
              <a:rPr lang="en-GB" sz="2400" dirty="0" smtClean="0"/>
              <a:t>)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 smtClean="0"/>
              <a:t>OnSite</a:t>
            </a:r>
            <a:r>
              <a:rPr lang="en-GB" sz="2400" dirty="0" smtClean="0"/>
              <a:t>		Boolean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structure of the </a:t>
            </a:r>
            <a:r>
              <a:rPr lang="en-GB" sz="2400" b="1" dirty="0" err="1"/>
              <a:t>CourseAttendance</a:t>
            </a:r>
            <a:r>
              <a:rPr lang="en-GB" sz="2400" b="1" dirty="0"/>
              <a:t> </a:t>
            </a:r>
            <a:r>
              <a:rPr lang="en-GB" sz="2400" dirty="0"/>
              <a:t>table is:</a:t>
            </a:r>
          </a:p>
          <a:p>
            <a:pPr marL="0" indent="0">
              <a:buNone/>
            </a:pPr>
            <a:r>
              <a:rPr lang="en-GB" sz="2400" dirty="0" err="1" smtClean="0"/>
              <a:t>CourselD</a:t>
            </a:r>
            <a:r>
              <a:rPr lang="en-GB" sz="2400" dirty="0" smtClean="0"/>
              <a:t>	</a:t>
            </a:r>
            <a:r>
              <a:rPr lang="en-GB" sz="2400" dirty="0"/>
              <a:t>6 characters, fixed length (foreign key</a:t>
            </a:r>
            <a:r>
              <a:rPr lang="en-GB" sz="2400" dirty="0" smtClean="0"/>
              <a:t>)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 smtClean="0"/>
              <a:t>EmplD</a:t>
            </a:r>
            <a:r>
              <a:rPr lang="en-GB" sz="2400" dirty="0" smtClean="0"/>
              <a:t>		</a:t>
            </a:r>
            <a:r>
              <a:rPr lang="en-GB" sz="2400" dirty="0"/>
              <a:t>Integer (foreign key) Course ID and </a:t>
            </a:r>
            <a:r>
              <a:rPr lang="en-GB" sz="2400" dirty="0" err="1"/>
              <a:t>EmplD</a:t>
            </a:r>
            <a:r>
              <a:rPr lang="en-GB" sz="2400" dirty="0"/>
              <a:t> form a </a:t>
            </a:r>
            <a:r>
              <a:rPr lang="en-GB" sz="2400" dirty="0" smtClean="0"/>
              <a:t>			composite </a:t>
            </a:r>
            <a:r>
              <a:rPr lang="en-GB" sz="2400" dirty="0"/>
              <a:t>primary key</a:t>
            </a:r>
          </a:p>
          <a:p>
            <a:pPr marL="0" indent="0">
              <a:buNone/>
            </a:pPr>
            <a:r>
              <a:rPr lang="en-GB" sz="2400" dirty="0" err="1" smtClean="0"/>
              <a:t>CourseDate</a:t>
            </a:r>
            <a:r>
              <a:rPr lang="en-GB" sz="2400" dirty="0"/>
              <a:t> </a:t>
            </a:r>
            <a:r>
              <a:rPr lang="en-GB" sz="2400" dirty="0" smtClean="0"/>
              <a:t>	Date </a:t>
            </a:r>
            <a:r>
              <a:rPr lang="en-GB" sz="2400" dirty="0"/>
              <a:t>(note that </a:t>
            </a:r>
            <a:r>
              <a:rPr lang="en-GB" sz="2400" dirty="0" err="1"/>
              <a:t>th.e</a:t>
            </a:r>
            <a:r>
              <a:rPr lang="en-GB" sz="2400" dirty="0"/>
              <a:t> same course may be run several </a:t>
            </a:r>
            <a:r>
              <a:rPr lang="en-GB" sz="2400" dirty="0" smtClean="0"/>
              <a:t>			times </a:t>
            </a:r>
            <a:r>
              <a:rPr lang="en-GB" sz="2400" dirty="0"/>
              <a:t>on different dates)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47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Altering a table structure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 err="1"/>
              <a:t>CourseAttendance</a:t>
            </a:r>
            <a:r>
              <a:rPr lang="en-GB" b="1" dirty="0"/>
              <a:t> </a:t>
            </a:r>
            <a:r>
              <a:rPr lang="en-GB" dirty="0"/>
              <a:t>table is created using the SOL statements:</a:t>
            </a:r>
          </a:p>
          <a:p>
            <a:pPr marL="0" indent="0">
              <a:buNone/>
            </a:pPr>
            <a:r>
              <a:rPr lang="en-GB" dirty="0"/>
              <a:t>CREATE TABLE </a:t>
            </a:r>
            <a:r>
              <a:rPr lang="en-GB" dirty="0" err="1" smtClean="0"/>
              <a:t>CourseAttendance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endParaRPr lang="en-GB" dirty="0"/>
          </a:p>
          <a:p>
            <a:pPr marL="0" indent="0">
              <a:buNone/>
            </a:pPr>
            <a:r>
              <a:rPr lang="en-GB" dirty="0" err="1" smtClean="0"/>
              <a:t>CourseID</a:t>
            </a:r>
            <a:r>
              <a:rPr lang="en-GB" dirty="0" smtClean="0"/>
              <a:t>	</a:t>
            </a:r>
            <a:r>
              <a:rPr lang="en-GB" dirty="0"/>
              <a:t>CHARACTER (6)NOT NULL</a:t>
            </a:r>
            <a:r>
              <a:rPr lang="en-GB" dirty="0" smtClean="0"/>
              <a:t>,</a:t>
            </a:r>
            <a:endParaRPr lang="en-GB" dirty="0"/>
          </a:p>
          <a:p>
            <a:pPr marL="0" indent="0">
              <a:buNone/>
            </a:pPr>
            <a:r>
              <a:rPr lang="en-GB" dirty="0" err="1" smtClean="0"/>
              <a:t>EmpID</a:t>
            </a:r>
            <a:r>
              <a:rPr lang="en-GB" dirty="0"/>
              <a:t>	</a:t>
            </a:r>
            <a:r>
              <a:rPr lang="en-GB" dirty="0" smtClean="0"/>
              <a:t>	INTEGER </a:t>
            </a:r>
            <a:r>
              <a:rPr lang="en-GB" dirty="0"/>
              <a:t>NOT NULL ,</a:t>
            </a:r>
          </a:p>
          <a:p>
            <a:pPr marL="0" indent="0">
              <a:buNone/>
            </a:pPr>
            <a:r>
              <a:rPr lang="en-GB" dirty="0" err="1"/>
              <a:t>CourseDate</a:t>
            </a:r>
            <a:r>
              <a:rPr lang="en-GB" dirty="0"/>
              <a:t> </a:t>
            </a:r>
            <a:r>
              <a:rPr lang="en-GB" dirty="0" smtClean="0"/>
              <a:t>	DATE 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FOREIGN KEY </a:t>
            </a:r>
            <a:r>
              <a:rPr lang="en-GB" dirty="0" smtClean="0"/>
              <a:t>	</a:t>
            </a:r>
            <a:r>
              <a:rPr lang="en-GB" dirty="0" err="1" smtClean="0"/>
              <a:t>CourseID</a:t>
            </a:r>
            <a:r>
              <a:rPr lang="en-GB" dirty="0" smtClean="0"/>
              <a:t> </a:t>
            </a:r>
            <a:r>
              <a:rPr lang="en-GB" dirty="0"/>
              <a:t>REFERENCES Course (</a:t>
            </a:r>
            <a:r>
              <a:rPr lang="en-GB" dirty="0" err="1"/>
              <a:t>CourseID</a:t>
            </a:r>
            <a:r>
              <a:rPr lang="en-GB" dirty="0"/>
              <a:t>),</a:t>
            </a:r>
          </a:p>
          <a:p>
            <a:pPr marL="0" indent="0">
              <a:buNone/>
            </a:pPr>
            <a:r>
              <a:rPr lang="en-GB" dirty="0"/>
              <a:t>FOREIGN KEY </a:t>
            </a:r>
            <a:r>
              <a:rPr lang="en-GB" dirty="0" smtClean="0"/>
              <a:t>	</a:t>
            </a:r>
            <a:r>
              <a:rPr lang="en-GB" dirty="0" err="1" smtClean="0"/>
              <a:t>EmpID</a:t>
            </a:r>
            <a:r>
              <a:rPr lang="en-GB" dirty="0" smtClean="0"/>
              <a:t> </a:t>
            </a:r>
            <a:r>
              <a:rPr lang="en-GB" dirty="0"/>
              <a:t>REFERENCES Employee(</a:t>
            </a:r>
            <a:r>
              <a:rPr lang="en-GB" dirty="0" err="1"/>
              <a:t>EmpID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 smtClean="0"/>
              <a:t>PRIMARY </a:t>
            </a:r>
            <a:r>
              <a:rPr lang="en-GB" dirty="0"/>
              <a:t>KEY </a:t>
            </a:r>
            <a:r>
              <a:rPr lang="en-GB" dirty="0" smtClean="0"/>
              <a:t>	(</a:t>
            </a:r>
            <a:r>
              <a:rPr lang="en-GB" dirty="0" err="1"/>
              <a:t>CourseID</a:t>
            </a:r>
            <a:r>
              <a:rPr lang="en-GB" dirty="0"/>
              <a:t>, </a:t>
            </a:r>
            <a:r>
              <a:rPr lang="en-GB" dirty="0" err="1"/>
              <a:t>EmpID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06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6080" y="228600"/>
            <a:ext cx="8369968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Inserting, updating, and deleting data using SQL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6080" y="1700808"/>
            <a:ext cx="858653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SQL INSERT INTO statement</a:t>
            </a:r>
          </a:p>
          <a:p>
            <a:pPr marL="0" indent="0">
              <a:buNone/>
            </a:pPr>
            <a:r>
              <a:rPr lang="en-GB" dirty="0"/>
              <a:t>This statement is used to insert a new record in a database table. The syntax is:</a:t>
            </a:r>
          </a:p>
          <a:p>
            <a:pPr marL="0" indent="0">
              <a:buNone/>
            </a:pPr>
            <a:r>
              <a:rPr lang="en-GB" dirty="0" smtClean="0"/>
              <a:t>	INSERT </a:t>
            </a:r>
            <a:r>
              <a:rPr lang="en-GB" dirty="0"/>
              <a:t>INTO </a:t>
            </a:r>
            <a:r>
              <a:rPr lang="en-GB" i="1" dirty="0" err="1"/>
              <a:t>tableName</a:t>
            </a:r>
            <a:r>
              <a:rPr lang="en-GB" i="1" dirty="0"/>
              <a:t> (</a:t>
            </a:r>
            <a:r>
              <a:rPr lang="en-GB" i="1" dirty="0" err="1"/>
              <a:t>columnl</a:t>
            </a:r>
            <a:r>
              <a:rPr lang="en-GB" i="1" dirty="0"/>
              <a:t> , column2, </a:t>
            </a:r>
            <a:r>
              <a:rPr lang="en-GB" dirty="0"/>
              <a:t>... )</a:t>
            </a:r>
          </a:p>
          <a:p>
            <a:pPr marL="0" indent="0">
              <a:buNone/>
            </a:pPr>
            <a:r>
              <a:rPr lang="en-GB" dirty="0" smtClean="0"/>
              <a:t>	VALUES </a:t>
            </a:r>
            <a:r>
              <a:rPr lang="en-GB" i="1" dirty="0"/>
              <a:t>(</a:t>
            </a:r>
            <a:r>
              <a:rPr lang="en-GB" i="1" dirty="0" err="1"/>
              <a:t>valuel</a:t>
            </a:r>
            <a:r>
              <a:rPr lang="en-GB" i="1" dirty="0"/>
              <a:t> , value2, </a:t>
            </a:r>
            <a:r>
              <a:rPr lang="en-GB" dirty="0"/>
              <a:t>... </a:t>
            </a:r>
            <a:r>
              <a:rPr lang="en-GB" dirty="0" smtClean="0"/>
              <a:t>))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Example: </a:t>
            </a:r>
            <a:r>
              <a:rPr lang="en-GB" dirty="0"/>
              <a:t>add a record for employee number 11 22, </a:t>
            </a:r>
            <a:r>
              <a:rPr lang="en-GB" dirty="0" err="1"/>
              <a:t>Bloggs</a:t>
            </a:r>
            <a:r>
              <a:rPr lang="en-GB" dirty="0"/>
              <a:t>, who was hired on </a:t>
            </a:r>
            <a:r>
              <a:rPr lang="en-GB" i="1" dirty="0"/>
              <a:t>1/1/2001 </a:t>
            </a:r>
            <a:r>
              <a:rPr lang="en-GB" dirty="0"/>
              <a:t>for the </a:t>
            </a:r>
            <a:r>
              <a:rPr lang="en-GB" dirty="0" smtClean="0"/>
              <a:t>technical department </a:t>
            </a:r>
            <a:r>
              <a:rPr lang="en-GB" dirty="0"/>
              <a:t>at a salary of £18000.</a:t>
            </a:r>
          </a:p>
        </p:txBody>
      </p:sp>
    </p:spTree>
    <p:extLst>
      <p:ext uri="{BB962C8B-B14F-4D97-AF65-F5344CB8AC3E}">
        <p14:creationId xmlns:p14="http://schemas.microsoft.com/office/powerpoint/2010/main" val="261183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12233</TotalTime>
  <Words>470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Median</vt:lpstr>
      <vt:lpstr>Defining and Updating Tables</vt:lpstr>
      <vt:lpstr>Defining a database table</vt:lpstr>
      <vt:lpstr>Data types</vt:lpstr>
      <vt:lpstr>Altering a table structure</vt:lpstr>
      <vt:lpstr>Defining linked tables</vt:lpstr>
      <vt:lpstr>Altering a table structure</vt:lpstr>
      <vt:lpstr>Altering a table structure</vt:lpstr>
      <vt:lpstr>Altering a table structure</vt:lpstr>
      <vt:lpstr>Inserting, updating, and deleting data using SQL</vt:lpstr>
      <vt:lpstr>Inserting, updating, and deleting data using SQL</vt:lpstr>
      <vt:lpstr>The SQL UPDATE statement</vt:lpstr>
      <vt:lpstr>The SQL UPDATE statement</vt:lpstr>
      <vt:lpstr>The SQL DELETE statement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354</cp:revision>
  <dcterms:created xsi:type="dcterms:W3CDTF">2014-06-23T10:47:17Z</dcterms:created>
  <dcterms:modified xsi:type="dcterms:W3CDTF">2018-05-09T14:22:00Z</dcterms:modified>
</cp:coreProperties>
</file>