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315" r:id="rId3"/>
    <p:sldId id="316" r:id="rId4"/>
    <p:sldId id="317" r:id="rId5"/>
    <p:sldId id="327" r:id="rId6"/>
    <p:sldId id="318" r:id="rId7"/>
    <p:sldId id="328" r:id="rId8"/>
    <p:sldId id="319" r:id="rId9"/>
    <p:sldId id="320" r:id="rId10"/>
    <p:sldId id="321" r:id="rId11"/>
    <p:sldId id="323" r:id="rId12"/>
    <p:sldId id="322" r:id="rId13"/>
    <p:sldId id="324" r:id="rId14"/>
    <p:sldId id="325" r:id="rId15"/>
    <p:sldId id="32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93728" autoAdjust="0"/>
  </p:normalViewPr>
  <p:slideViewPr>
    <p:cSldViewPr>
      <p:cViewPr varScale="1">
        <p:scale>
          <a:sx n="64" d="100"/>
          <a:sy n="64" d="100"/>
        </p:scale>
        <p:origin x="90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6AACB-4497-4975-84C7-26D592B71736}" type="datetimeFigureOut">
              <a:rPr lang="en-GB" smtClean="0"/>
              <a:pPr/>
              <a:t>03/06/2017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17D95-82D2-4295-A5C8-CFAEB402EFA0}" type="slidenum">
              <a:rPr lang="en-GB" smtClean="0"/>
              <a:pPr/>
              <a:t>‹#›</a:t>
            </a:fld>
            <a:endParaRPr lang="en-GB"/>
          </a:p>
        </p:txBody>
      </p:sp>
    </p:spTree>
    <p:extLst>
      <p:ext uri="{BB962C8B-B14F-4D97-AF65-F5344CB8AC3E}">
        <p14:creationId xmlns:p14="http://schemas.microsoft.com/office/powerpoint/2010/main" val="306479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2B4108C-6F15-4D6F-950B-F60B0A652D9F}" type="datetimeFigureOut">
              <a:rPr lang="en-GB" smtClean="0"/>
              <a:pPr/>
              <a:t>03/06/2017</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FF65B87-FEA5-4085-AE27-A12CC796C480}"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B4108C-6F15-4D6F-950B-F60B0A652D9F}" type="datetimeFigureOut">
              <a:rPr lang="en-GB" smtClean="0"/>
              <a:pPr/>
              <a:t>03/06/2017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65B87-FEA5-4085-AE27-A12CC796C48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2B4108C-6F15-4D6F-950B-F60B0A652D9F}" type="datetimeFigureOut">
              <a:rPr lang="en-GB" smtClean="0"/>
              <a:pPr/>
              <a:t>03/06/2017</a:t>
            </a:fld>
            <a:endParaRPr lang="en-GB"/>
          </a:p>
        </p:txBody>
      </p:sp>
      <p:sp>
        <p:nvSpPr>
          <p:cNvPr id="5" name="Footer Placeholder 4"/>
          <p:cNvSpPr>
            <a:spLocks noGrp="1"/>
          </p:cNvSpPr>
          <p:nvPr>
            <p:ph type="ftr" sz="quarter" idx="11"/>
          </p:nvPr>
        </p:nvSpPr>
        <p:spPr>
          <a:xfrm>
            <a:off x="457201" y="6248207"/>
            <a:ext cx="5573483" cy="365125"/>
          </a:xfrm>
        </p:spPr>
        <p:txBody>
          <a:bodyPr/>
          <a:lstStyle/>
          <a:p>
            <a:endParaRPr lang="en-GB"/>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FF65B87-FEA5-4085-AE27-A12CC796C480}"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2B4108C-6F15-4D6F-950B-F60B0A652D9F}" type="datetimeFigureOut">
              <a:rPr lang="en-GB" smtClean="0"/>
              <a:pPr/>
              <a:t>03/06/2017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B2B4108C-6F15-4D6F-950B-F60B0A652D9F}" type="datetimeFigureOut">
              <a:rPr lang="en-GB" smtClean="0"/>
              <a:pPr/>
              <a:t>03/06/2017</a:t>
            </a:fld>
            <a:endParaRPr lang="en-GB"/>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FF65B87-FEA5-4085-AE27-A12CC796C480}" type="slidenum">
              <a:rPr lang="en-GB" smtClean="0"/>
              <a:pPr/>
              <a:t>‹#›</a:t>
            </a:fld>
            <a:endParaRPr lang="en-GB"/>
          </a:p>
        </p:txBody>
      </p:sp>
      <p:sp>
        <p:nvSpPr>
          <p:cNvPr id="14" name="Footer Placeholder 13"/>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B2B4108C-6F15-4D6F-950B-F60B0A652D9F}" type="datetimeFigureOut">
              <a:rPr lang="en-GB" smtClean="0"/>
              <a:pPr/>
              <a:t>03/06/2017</a:t>
            </a:fld>
            <a:endParaRPr lang="en-GB"/>
          </a:p>
        </p:txBody>
      </p:sp>
      <p:sp>
        <p:nvSpPr>
          <p:cNvPr id="10" name="Slide Number Placeholder 9"/>
          <p:cNvSpPr>
            <a:spLocks noGrp="1"/>
          </p:cNvSpPr>
          <p:nvPr>
            <p:ph type="sldNum" sz="quarter" idx="16"/>
          </p:nvPr>
        </p:nvSpPr>
        <p:spPr/>
        <p:txBody>
          <a:bodyPr rtlCol="0"/>
          <a:lstStyle/>
          <a:p>
            <a:fld id="{8FF65B87-FEA5-4085-AE27-A12CC796C480}"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2B4108C-6F15-4D6F-950B-F60B0A652D9F}" type="datetimeFigureOut">
              <a:rPr lang="en-GB" smtClean="0"/>
              <a:pPr/>
              <a:t>03/06/2017</a:t>
            </a:fld>
            <a:endParaRPr lang="en-GB"/>
          </a:p>
        </p:txBody>
      </p:sp>
      <p:sp>
        <p:nvSpPr>
          <p:cNvPr id="12" name="Slide Number Placeholder 11"/>
          <p:cNvSpPr>
            <a:spLocks noGrp="1"/>
          </p:cNvSpPr>
          <p:nvPr>
            <p:ph type="sldNum" sz="quarter" idx="16"/>
          </p:nvPr>
        </p:nvSpPr>
        <p:spPr/>
        <p:txBody>
          <a:bodyPr rtlCol="0"/>
          <a:lstStyle/>
          <a:p>
            <a:fld id="{8FF65B87-FEA5-4085-AE27-A12CC796C480}"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2B4108C-6F15-4D6F-950B-F60B0A652D9F}" type="datetimeFigureOut">
              <a:rPr lang="en-GB" smtClean="0"/>
              <a:pPr/>
              <a:t>03/06/2017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4108C-6F15-4D6F-950B-F60B0A652D9F}" type="datetimeFigureOut">
              <a:rPr lang="en-GB" smtClean="0"/>
              <a:pPr/>
              <a:t>03/06/2017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FF65B87-FEA5-4085-AE27-A12CC796C48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B2B4108C-6F15-4D6F-950B-F60B0A652D9F}" type="datetimeFigureOut">
              <a:rPr lang="en-GB" smtClean="0"/>
              <a:pPr/>
              <a:t>03/06/2017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2B4108C-6F15-4D6F-950B-F60B0A652D9F}" type="datetimeFigureOut">
              <a:rPr lang="en-GB" smtClean="0"/>
              <a:pPr/>
              <a:t>03/06/2017</a:t>
            </a:fld>
            <a:endParaRPr lang="en-GB"/>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FF65B87-FEA5-4085-AE27-A12CC796C480}"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2B4108C-6F15-4D6F-950B-F60B0A652D9F}" type="datetimeFigureOut">
              <a:rPr lang="en-GB" smtClean="0"/>
              <a:pPr/>
              <a:t>03/06/2017</a:t>
            </a:fld>
            <a:endParaRPr lang="en-GB"/>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FF65B87-FEA5-4085-AE27-A12CC796C48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4038600"/>
            <a:ext cx="6931496" cy="1828800"/>
          </a:xfrm>
        </p:spPr>
        <p:txBody>
          <a:bodyPr>
            <a:normAutofit/>
          </a:bodyPr>
          <a:lstStyle/>
          <a:p>
            <a:r>
              <a:rPr lang="en-GB" sz="4800" cap="none" dirty="0"/>
              <a:t>Memory Management</a:t>
            </a:r>
          </a:p>
        </p:txBody>
      </p:sp>
      <p:sp>
        <p:nvSpPr>
          <p:cNvPr id="3" name="Subtitle 2"/>
          <p:cNvSpPr>
            <a:spLocks noGrp="1"/>
          </p:cNvSpPr>
          <p:nvPr>
            <p:ph type="subTitle" idx="1"/>
          </p:nvPr>
        </p:nvSpPr>
        <p:spPr/>
        <p:txBody>
          <a:bodyPr/>
          <a:lstStyle/>
          <a:p>
            <a:r>
              <a:rPr lang="en-GB" sz="2800" dirty="0"/>
              <a:t>A Level Computer Science – Unit 1 </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9F602-90F5-4D29-AE70-A3BDC35CD28A}"/>
              </a:ext>
            </a:extLst>
          </p:cNvPr>
          <p:cNvSpPr>
            <a:spLocks noGrp="1"/>
          </p:cNvSpPr>
          <p:nvPr>
            <p:ph type="title"/>
          </p:nvPr>
        </p:nvSpPr>
        <p:spPr/>
        <p:txBody>
          <a:bodyPr/>
          <a:lstStyle/>
          <a:p>
            <a:r>
              <a:rPr lang="en-GB" dirty="0"/>
              <a:t>Activity </a:t>
            </a:r>
          </a:p>
        </p:txBody>
      </p:sp>
      <p:sp>
        <p:nvSpPr>
          <p:cNvPr id="3" name="Content Placeholder 2">
            <a:extLst>
              <a:ext uri="{FF2B5EF4-FFF2-40B4-BE49-F238E27FC236}">
                <a16:creationId xmlns:a16="http://schemas.microsoft.com/office/drawing/2014/main" id="{D8E39138-44CD-4A6F-8890-3180EF646AED}"/>
              </a:ext>
            </a:extLst>
          </p:cNvPr>
          <p:cNvSpPr>
            <a:spLocks noGrp="1"/>
          </p:cNvSpPr>
          <p:nvPr>
            <p:ph sz="quarter" idx="1"/>
          </p:nvPr>
        </p:nvSpPr>
        <p:spPr>
          <a:xfrm>
            <a:off x="612648" y="1600200"/>
            <a:ext cx="8153400" cy="1180728"/>
          </a:xfrm>
        </p:spPr>
        <p:txBody>
          <a:bodyPr>
            <a:normAutofit fontScale="25000" lnSpcReduction="20000"/>
          </a:bodyPr>
          <a:lstStyle/>
          <a:p>
            <a:pPr marL="0" indent="0">
              <a:buNone/>
            </a:pPr>
            <a:r>
              <a:rPr lang="en-GB" sz="7200" dirty="0"/>
              <a:t>The following illustration shows an abstraction of the computer memory in a typical state</a:t>
            </a:r>
            <a:r>
              <a:rPr lang="en-GB" sz="5600" dirty="0"/>
              <a:t>.</a:t>
            </a:r>
          </a:p>
          <a:p>
            <a:endParaRPr lang="en-GB" sz="5600" dirty="0"/>
          </a:p>
          <a:p>
            <a:pPr marL="285750" indent="-285750">
              <a:buFont typeface="Arial" panose="020B0604020202020204" pitchFamily="34" charset="0"/>
              <a:buChar char="•"/>
            </a:pPr>
            <a:r>
              <a:rPr lang="en-GB" sz="7200" dirty="0"/>
              <a:t>Each of the boxes represent part of a program.</a:t>
            </a:r>
          </a:p>
          <a:p>
            <a:pPr marL="285750" indent="-285750">
              <a:buFont typeface="Arial" panose="020B0604020202020204" pitchFamily="34" charset="0"/>
              <a:buChar char="•"/>
            </a:pPr>
            <a:r>
              <a:rPr lang="en-GB" sz="7200" dirty="0"/>
              <a:t>The letter in the box indicates which program it belongs to.</a:t>
            </a:r>
          </a:p>
          <a:p>
            <a:pPr marL="285750" indent="-285750">
              <a:buFont typeface="Arial" panose="020B0604020202020204" pitchFamily="34" charset="0"/>
              <a:buChar char="•"/>
            </a:pPr>
            <a:r>
              <a:rPr lang="en-GB" sz="7200" dirty="0"/>
              <a:t>The number in the box indicates the sequence of the instruction in the program.</a:t>
            </a:r>
          </a:p>
          <a:p>
            <a:pPr marL="285750" indent="-285750">
              <a:buFont typeface="Arial" panose="020B0604020202020204" pitchFamily="34" charset="0"/>
              <a:buChar char="•"/>
            </a:pPr>
            <a:r>
              <a:rPr lang="en-GB" sz="7200" dirty="0"/>
              <a:t>The colour of the box indicates the type of code in the program: </a:t>
            </a:r>
          </a:p>
          <a:p>
            <a:pPr marL="285750" indent="-285750">
              <a:buFont typeface="Arial" panose="020B0604020202020204" pitchFamily="34" charset="0"/>
              <a:buChar char="•"/>
            </a:pPr>
            <a:r>
              <a:rPr lang="en-GB" sz="7200" dirty="0"/>
              <a:t>	pink are sections of iterations: for/while looping commands</a:t>
            </a:r>
          </a:p>
          <a:p>
            <a:pPr marL="285750" indent="-285750">
              <a:buFont typeface="Arial" panose="020B0604020202020204" pitchFamily="34" charset="0"/>
              <a:buChar char="•"/>
            </a:pPr>
            <a:r>
              <a:rPr lang="en-GB" sz="7200" dirty="0"/>
              <a:t>	light green are sections of conditions: if/then/else commands</a:t>
            </a:r>
          </a:p>
          <a:p>
            <a:pPr marL="285750" indent="-285750">
              <a:buFont typeface="Arial" panose="020B0604020202020204" pitchFamily="34" charset="0"/>
              <a:buChar char="•"/>
            </a:pPr>
            <a:r>
              <a:rPr lang="en-GB" sz="7200" dirty="0"/>
              <a:t>	blue/green are all other types of commands.</a:t>
            </a:r>
          </a:p>
          <a:p>
            <a:endParaRPr lang="en-GB" dirty="0"/>
          </a:p>
        </p:txBody>
      </p:sp>
      <p:grpSp>
        <p:nvGrpSpPr>
          <p:cNvPr id="20" name="Group 19">
            <a:extLst>
              <a:ext uri="{FF2B5EF4-FFF2-40B4-BE49-F238E27FC236}">
                <a16:creationId xmlns:a16="http://schemas.microsoft.com/office/drawing/2014/main" id="{5A751BE4-FBCC-4F38-845D-69045D816A75}"/>
              </a:ext>
            </a:extLst>
          </p:cNvPr>
          <p:cNvGrpSpPr/>
          <p:nvPr/>
        </p:nvGrpSpPr>
        <p:grpSpPr>
          <a:xfrm>
            <a:off x="323528" y="4797152"/>
            <a:ext cx="8281619" cy="970611"/>
            <a:chOff x="-1060177" y="3925218"/>
            <a:chExt cx="10889460" cy="1050458"/>
          </a:xfrm>
        </p:grpSpPr>
        <p:sp>
          <p:nvSpPr>
            <p:cNvPr id="4" name="TextBox 3">
              <a:extLst>
                <a:ext uri="{FF2B5EF4-FFF2-40B4-BE49-F238E27FC236}">
                  <a16:creationId xmlns:a16="http://schemas.microsoft.com/office/drawing/2014/main" id="{EAD3A127-2E82-4DDD-914F-454E5C10B4C0}"/>
                </a:ext>
              </a:extLst>
            </p:cNvPr>
            <p:cNvSpPr txBox="1"/>
            <p:nvPr/>
          </p:nvSpPr>
          <p:spPr>
            <a:xfrm>
              <a:off x="-1060177" y="3925218"/>
              <a:ext cx="810017" cy="399715"/>
            </a:xfrm>
            <a:prstGeom prst="rect">
              <a:avLst/>
            </a:prstGeom>
            <a:noFill/>
          </p:spPr>
          <p:txBody>
            <a:bodyPr wrap="square" rtlCol="0">
              <a:spAutoFit/>
            </a:bodyPr>
            <a:lstStyle/>
            <a:p>
              <a:r>
                <a:rPr lang="en-GB" dirty="0"/>
                <a:t>RAM</a:t>
              </a:r>
            </a:p>
          </p:txBody>
        </p:sp>
        <p:sp>
          <p:nvSpPr>
            <p:cNvPr id="5" name="Rectangle 4">
              <a:extLst>
                <a:ext uri="{FF2B5EF4-FFF2-40B4-BE49-F238E27FC236}">
                  <a16:creationId xmlns:a16="http://schemas.microsoft.com/office/drawing/2014/main" id="{E290FED2-5C07-4684-B59A-3F89832B47B7}"/>
                </a:ext>
              </a:extLst>
            </p:cNvPr>
            <p:cNvSpPr/>
            <p:nvPr/>
          </p:nvSpPr>
          <p:spPr>
            <a:xfrm>
              <a:off x="-970024" y="429309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A1</a:t>
              </a:r>
            </a:p>
          </p:txBody>
        </p:sp>
        <p:sp>
          <p:nvSpPr>
            <p:cNvPr id="6" name="Rectangle 5">
              <a:extLst>
                <a:ext uri="{FF2B5EF4-FFF2-40B4-BE49-F238E27FC236}">
                  <a16:creationId xmlns:a16="http://schemas.microsoft.com/office/drawing/2014/main" id="{985457B9-D237-4CDA-9EAA-D1D89993E74A}"/>
                </a:ext>
              </a:extLst>
            </p:cNvPr>
            <p:cNvSpPr/>
            <p:nvPr/>
          </p:nvSpPr>
          <p:spPr>
            <a:xfrm>
              <a:off x="-250160" y="4293096"/>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A2</a:t>
              </a:r>
            </a:p>
          </p:txBody>
        </p:sp>
        <p:sp>
          <p:nvSpPr>
            <p:cNvPr id="7" name="Rectangle 6">
              <a:extLst>
                <a:ext uri="{FF2B5EF4-FFF2-40B4-BE49-F238E27FC236}">
                  <a16:creationId xmlns:a16="http://schemas.microsoft.com/office/drawing/2014/main" id="{5DB01ECA-9886-46D2-A026-6A7D831EC315}"/>
                </a:ext>
              </a:extLst>
            </p:cNvPr>
            <p:cNvSpPr/>
            <p:nvPr/>
          </p:nvSpPr>
          <p:spPr>
            <a:xfrm>
              <a:off x="469704" y="4293096"/>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A3</a:t>
              </a:r>
            </a:p>
          </p:txBody>
        </p:sp>
        <p:sp>
          <p:nvSpPr>
            <p:cNvPr id="8" name="Rectangle 7">
              <a:extLst>
                <a:ext uri="{FF2B5EF4-FFF2-40B4-BE49-F238E27FC236}">
                  <a16:creationId xmlns:a16="http://schemas.microsoft.com/office/drawing/2014/main" id="{3B1A609C-09AA-4153-8BEE-D1DE7A9F5A60}"/>
                </a:ext>
              </a:extLst>
            </p:cNvPr>
            <p:cNvSpPr/>
            <p:nvPr/>
          </p:nvSpPr>
          <p:spPr>
            <a:xfrm>
              <a:off x="1189568" y="429309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B1</a:t>
              </a:r>
            </a:p>
          </p:txBody>
        </p:sp>
        <p:sp>
          <p:nvSpPr>
            <p:cNvPr id="9" name="Rectangle 8">
              <a:extLst>
                <a:ext uri="{FF2B5EF4-FFF2-40B4-BE49-F238E27FC236}">
                  <a16:creationId xmlns:a16="http://schemas.microsoft.com/office/drawing/2014/main" id="{039C84E9-29BD-4576-BF6F-1D5944E33C28}"/>
                </a:ext>
              </a:extLst>
            </p:cNvPr>
            <p:cNvSpPr/>
            <p:nvPr/>
          </p:nvSpPr>
          <p:spPr>
            <a:xfrm>
              <a:off x="1909432" y="429309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B2</a:t>
              </a:r>
            </a:p>
          </p:txBody>
        </p:sp>
        <p:sp>
          <p:nvSpPr>
            <p:cNvPr id="10" name="Rectangle 9">
              <a:extLst>
                <a:ext uri="{FF2B5EF4-FFF2-40B4-BE49-F238E27FC236}">
                  <a16:creationId xmlns:a16="http://schemas.microsoft.com/office/drawing/2014/main" id="{7277DAC0-AFEC-49E2-A88D-EE9A67C01689}"/>
                </a:ext>
              </a:extLst>
            </p:cNvPr>
            <p:cNvSpPr/>
            <p:nvPr/>
          </p:nvSpPr>
          <p:spPr>
            <a:xfrm>
              <a:off x="2629296" y="429309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B3</a:t>
              </a:r>
            </a:p>
          </p:txBody>
        </p:sp>
        <p:sp>
          <p:nvSpPr>
            <p:cNvPr id="11" name="Rectangle 10">
              <a:extLst>
                <a:ext uri="{FF2B5EF4-FFF2-40B4-BE49-F238E27FC236}">
                  <a16:creationId xmlns:a16="http://schemas.microsoft.com/office/drawing/2014/main" id="{26FAA177-BAC4-4CCA-841C-AE5100720E2B}"/>
                </a:ext>
              </a:extLst>
            </p:cNvPr>
            <p:cNvSpPr/>
            <p:nvPr/>
          </p:nvSpPr>
          <p:spPr>
            <a:xfrm>
              <a:off x="3349160" y="4293096"/>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A4</a:t>
              </a:r>
            </a:p>
          </p:txBody>
        </p:sp>
        <p:sp>
          <p:nvSpPr>
            <p:cNvPr id="12" name="Rectangle 11">
              <a:extLst>
                <a:ext uri="{FF2B5EF4-FFF2-40B4-BE49-F238E27FC236}">
                  <a16:creationId xmlns:a16="http://schemas.microsoft.com/office/drawing/2014/main" id="{E41830A7-1F79-42C9-B161-F28A44A1B3B3}"/>
                </a:ext>
              </a:extLst>
            </p:cNvPr>
            <p:cNvSpPr/>
            <p:nvPr/>
          </p:nvSpPr>
          <p:spPr>
            <a:xfrm>
              <a:off x="4069024" y="4293096"/>
              <a:ext cx="721217" cy="68258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A5</a:t>
              </a:r>
            </a:p>
          </p:txBody>
        </p:sp>
        <p:sp>
          <p:nvSpPr>
            <p:cNvPr id="13" name="Rectangle 12">
              <a:extLst>
                <a:ext uri="{FF2B5EF4-FFF2-40B4-BE49-F238E27FC236}">
                  <a16:creationId xmlns:a16="http://schemas.microsoft.com/office/drawing/2014/main" id="{15CB2C8E-0689-4BFE-BA63-E02159B64EAB}"/>
                </a:ext>
              </a:extLst>
            </p:cNvPr>
            <p:cNvSpPr/>
            <p:nvPr/>
          </p:nvSpPr>
          <p:spPr>
            <a:xfrm>
              <a:off x="4788888" y="4293096"/>
              <a:ext cx="721217" cy="68258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B4</a:t>
              </a:r>
            </a:p>
          </p:txBody>
        </p:sp>
        <p:sp>
          <p:nvSpPr>
            <p:cNvPr id="14" name="Rectangle 13">
              <a:extLst>
                <a:ext uri="{FF2B5EF4-FFF2-40B4-BE49-F238E27FC236}">
                  <a16:creationId xmlns:a16="http://schemas.microsoft.com/office/drawing/2014/main" id="{04D7CBAF-066E-47A2-B59B-38EBAE1DAF39}"/>
                </a:ext>
              </a:extLst>
            </p:cNvPr>
            <p:cNvSpPr/>
            <p:nvPr/>
          </p:nvSpPr>
          <p:spPr>
            <a:xfrm>
              <a:off x="5508752" y="4293096"/>
              <a:ext cx="721217" cy="68258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B5</a:t>
              </a:r>
            </a:p>
          </p:txBody>
        </p:sp>
        <p:sp>
          <p:nvSpPr>
            <p:cNvPr id="15" name="Rectangle 14">
              <a:extLst>
                <a:ext uri="{FF2B5EF4-FFF2-40B4-BE49-F238E27FC236}">
                  <a16:creationId xmlns:a16="http://schemas.microsoft.com/office/drawing/2014/main" id="{3E06B5A3-5480-4697-AA90-D5B5F6D87A0A}"/>
                </a:ext>
              </a:extLst>
            </p:cNvPr>
            <p:cNvSpPr/>
            <p:nvPr/>
          </p:nvSpPr>
          <p:spPr>
            <a:xfrm>
              <a:off x="6228616" y="4293096"/>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B6</a:t>
              </a:r>
            </a:p>
          </p:txBody>
        </p:sp>
        <p:sp>
          <p:nvSpPr>
            <p:cNvPr id="16" name="Rectangle 15">
              <a:extLst>
                <a:ext uri="{FF2B5EF4-FFF2-40B4-BE49-F238E27FC236}">
                  <a16:creationId xmlns:a16="http://schemas.microsoft.com/office/drawing/2014/main" id="{4FD2C358-991A-4D8C-A35A-B718A7B06F16}"/>
                </a:ext>
              </a:extLst>
            </p:cNvPr>
            <p:cNvSpPr/>
            <p:nvPr/>
          </p:nvSpPr>
          <p:spPr>
            <a:xfrm>
              <a:off x="6948480" y="429309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C3</a:t>
              </a:r>
            </a:p>
          </p:txBody>
        </p:sp>
        <p:sp>
          <p:nvSpPr>
            <p:cNvPr id="17" name="Rectangle 16">
              <a:extLst>
                <a:ext uri="{FF2B5EF4-FFF2-40B4-BE49-F238E27FC236}">
                  <a16:creationId xmlns:a16="http://schemas.microsoft.com/office/drawing/2014/main" id="{4F39B5F0-60A9-4087-B484-C0FF9FAF29B4}"/>
                </a:ext>
              </a:extLst>
            </p:cNvPr>
            <p:cNvSpPr/>
            <p:nvPr/>
          </p:nvSpPr>
          <p:spPr>
            <a:xfrm>
              <a:off x="7668344" y="429309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C4</a:t>
              </a:r>
            </a:p>
          </p:txBody>
        </p:sp>
        <p:sp>
          <p:nvSpPr>
            <p:cNvPr id="18" name="Rectangle 17">
              <a:extLst>
                <a:ext uri="{FF2B5EF4-FFF2-40B4-BE49-F238E27FC236}">
                  <a16:creationId xmlns:a16="http://schemas.microsoft.com/office/drawing/2014/main" id="{077A32FD-4F6C-406E-9669-301582C0BE57}"/>
                </a:ext>
              </a:extLst>
            </p:cNvPr>
            <p:cNvSpPr/>
            <p:nvPr/>
          </p:nvSpPr>
          <p:spPr>
            <a:xfrm>
              <a:off x="8388208" y="429309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C5</a:t>
              </a:r>
            </a:p>
          </p:txBody>
        </p:sp>
        <p:sp>
          <p:nvSpPr>
            <p:cNvPr id="19" name="Rectangle 18">
              <a:extLst>
                <a:ext uri="{FF2B5EF4-FFF2-40B4-BE49-F238E27FC236}">
                  <a16:creationId xmlns:a16="http://schemas.microsoft.com/office/drawing/2014/main" id="{BD18B03B-D731-4C2B-AEC7-928FDF8ED576}"/>
                </a:ext>
              </a:extLst>
            </p:cNvPr>
            <p:cNvSpPr/>
            <p:nvPr/>
          </p:nvSpPr>
          <p:spPr>
            <a:xfrm>
              <a:off x="9108066" y="4293096"/>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B7</a:t>
              </a:r>
            </a:p>
          </p:txBody>
        </p:sp>
      </p:grpSp>
    </p:spTree>
    <p:extLst>
      <p:ext uri="{BB962C8B-B14F-4D97-AF65-F5344CB8AC3E}">
        <p14:creationId xmlns:p14="http://schemas.microsoft.com/office/powerpoint/2010/main" val="4087369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9F602-90F5-4D29-AE70-A3BDC35CD28A}"/>
              </a:ext>
            </a:extLst>
          </p:cNvPr>
          <p:cNvSpPr>
            <a:spLocks noGrp="1"/>
          </p:cNvSpPr>
          <p:nvPr>
            <p:ph type="title"/>
          </p:nvPr>
        </p:nvSpPr>
        <p:spPr/>
        <p:txBody>
          <a:bodyPr/>
          <a:lstStyle/>
          <a:p>
            <a:r>
              <a:rPr lang="en-GB" dirty="0"/>
              <a:t>Activity 1 </a:t>
            </a:r>
          </a:p>
        </p:txBody>
      </p:sp>
      <p:sp>
        <p:nvSpPr>
          <p:cNvPr id="3" name="Content Placeholder 2">
            <a:extLst>
              <a:ext uri="{FF2B5EF4-FFF2-40B4-BE49-F238E27FC236}">
                <a16:creationId xmlns:a16="http://schemas.microsoft.com/office/drawing/2014/main" id="{D8E39138-44CD-4A6F-8890-3180EF646AED}"/>
              </a:ext>
            </a:extLst>
          </p:cNvPr>
          <p:cNvSpPr>
            <a:spLocks noGrp="1"/>
          </p:cNvSpPr>
          <p:nvPr>
            <p:ph sz="quarter" idx="1"/>
          </p:nvPr>
        </p:nvSpPr>
        <p:spPr>
          <a:xfrm>
            <a:off x="612648" y="1600200"/>
            <a:ext cx="8153400" cy="1180728"/>
          </a:xfrm>
        </p:spPr>
        <p:txBody>
          <a:bodyPr>
            <a:normAutofit fontScale="40000" lnSpcReduction="20000"/>
          </a:bodyPr>
          <a:lstStyle/>
          <a:p>
            <a:pPr marL="342900" indent="-342900">
              <a:buFont typeface="+mj-lt"/>
              <a:buAutoNum type="arabicPeriod"/>
            </a:pPr>
            <a:r>
              <a:rPr lang="en-GB" sz="7200" dirty="0"/>
              <a:t>Using the illustration, explain the concept of virtual memory, why it is needed and how it is used</a:t>
            </a:r>
            <a:endParaRPr lang="en-GB" sz="6000" dirty="0"/>
          </a:p>
          <a:p>
            <a:endParaRPr lang="en-GB" dirty="0"/>
          </a:p>
        </p:txBody>
      </p:sp>
      <p:grpSp>
        <p:nvGrpSpPr>
          <p:cNvPr id="48" name="Group 47">
            <a:extLst>
              <a:ext uri="{FF2B5EF4-FFF2-40B4-BE49-F238E27FC236}">
                <a16:creationId xmlns:a16="http://schemas.microsoft.com/office/drawing/2014/main" id="{D99EC5C9-25ED-4F68-AA54-D1F14006959F}"/>
              </a:ext>
            </a:extLst>
          </p:cNvPr>
          <p:cNvGrpSpPr/>
          <p:nvPr/>
        </p:nvGrpSpPr>
        <p:grpSpPr>
          <a:xfrm>
            <a:off x="251520" y="3161928"/>
            <a:ext cx="8514528" cy="2355304"/>
            <a:chOff x="566667" y="2910937"/>
            <a:chExt cx="10908410" cy="2211634"/>
          </a:xfrm>
        </p:grpSpPr>
        <p:sp>
          <p:nvSpPr>
            <p:cNvPr id="21" name="Rectangle 20">
              <a:extLst>
                <a:ext uri="{FF2B5EF4-FFF2-40B4-BE49-F238E27FC236}">
                  <a16:creationId xmlns:a16="http://schemas.microsoft.com/office/drawing/2014/main" id="{394FF18B-AC76-4BEF-8EF0-860C5F0999B8}"/>
                </a:ext>
              </a:extLst>
            </p:cNvPr>
            <p:cNvSpPr/>
            <p:nvPr/>
          </p:nvSpPr>
          <p:spPr>
            <a:xfrm>
              <a:off x="656822" y="3284427"/>
              <a:ext cx="10818255" cy="682580"/>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E5B1DAC-1088-4BF5-85F9-8D583EC9A441}"/>
                </a:ext>
              </a:extLst>
            </p:cNvPr>
            <p:cNvSpPr/>
            <p:nvPr/>
          </p:nvSpPr>
          <p:spPr>
            <a:xfrm>
              <a:off x="656821" y="4439991"/>
              <a:ext cx="10818255" cy="682580"/>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2B42D942-64E6-4562-B341-052B98D45021}"/>
                </a:ext>
              </a:extLst>
            </p:cNvPr>
            <p:cNvSpPr txBox="1"/>
            <p:nvPr/>
          </p:nvSpPr>
          <p:spPr>
            <a:xfrm>
              <a:off x="566668" y="2910937"/>
              <a:ext cx="639919" cy="369332"/>
            </a:xfrm>
            <a:prstGeom prst="rect">
              <a:avLst/>
            </a:prstGeom>
            <a:noFill/>
          </p:spPr>
          <p:txBody>
            <a:bodyPr wrap="none" rtlCol="0">
              <a:spAutoFit/>
            </a:bodyPr>
            <a:lstStyle/>
            <a:p>
              <a:r>
                <a:rPr lang="en-GB" dirty="0"/>
                <a:t>RAM</a:t>
              </a:r>
            </a:p>
          </p:txBody>
        </p:sp>
        <p:sp>
          <p:nvSpPr>
            <p:cNvPr id="24" name="TextBox 23">
              <a:extLst>
                <a:ext uri="{FF2B5EF4-FFF2-40B4-BE49-F238E27FC236}">
                  <a16:creationId xmlns:a16="http://schemas.microsoft.com/office/drawing/2014/main" id="{02F3C23D-EECC-451B-ADF2-00DCC48394C1}"/>
                </a:ext>
              </a:extLst>
            </p:cNvPr>
            <p:cNvSpPr txBox="1"/>
            <p:nvPr/>
          </p:nvSpPr>
          <p:spPr>
            <a:xfrm>
              <a:off x="566667" y="4078557"/>
              <a:ext cx="2500556" cy="369332"/>
            </a:xfrm>
            <a:prstGeom prst="rect">
              <a:avLst/>
            </a:prstGeom>
            <a:noFill/>
          </p:spPr>
          <p:txBody>
            <a:bodyPr wrap="none" rtlCol="0">
              <a:spAutoFit/>
            </a:bodyPr>
            <a:lstStyle/>
            <a:p>
              <a:r>
                <a:rPr lang="en-GB" dirty="0"/>
                <a:t>Virtual Memory on HDD.</a:t>
              </a:r>
            </a:p>
          </p:txBody>
        </p:sp>
        <p:sp>
          <p:nvSpPr>
            <p:cNvPr id="25" name="Rectangle 24">
              <a:extLst>
                <a:ext uri="{FF2B5EF4-FFF2-40B4-BE49-F238E27FC236}">
                  <a16:creationId xmlns:a16="http://schemas.microsoft.com/office/drawing/2014/main" id="{D3087EC7-806A-4AB3-BC7B-4677E5C44D87}"/>
                </a:ext>
              </a:extLst>
            </p:cNvPr>
            <p:cNvSpPr/>
            <p:nvPr/>
          </p:nvSpPr>
          <p:spPr>
            <a:xfrm>
              <a:off x="656821"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A1</a:t>
              </a:r>
            </a:p>
          </p:txBody>
        </p:sp>
        <p:sp>
          <p:nvSpPr>
            <p:cNvPr id="26" name="Rectangle 25">
              <a:extLst>
                <a:ext uri="{FF2B5EF4-FFF2-40B4-BE49-F238E27FC236}">
                  <a16:creationId xmlns:a16="http://schemas.microsoft.com/office/drawing/2014/main" id="{8E11FBA6-762E-411B-8F66-FFBD312E8D03}"/>
                </a:ext>
              </a:extLst>
            </p:cNvPr>
            <p:cNvSpPr/>
            <p:nvPr/>
          </p:nvSpPr>
          <p:spPr>
            <a:xfrm>
              <a:off x="1376685" y="3278816"/>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A2</a:t>
              </a:r>
            </a:p>
          </p:txBody>
        </p:sp>
        <p:sp>
          <p:nvSpPr>
            <p:cNvPr id="27" name="Rectangle 26">
              <a:extLst>
                <a:ext uri="{FF2B5EF4-FFF2-40B4-BE49-F238E27FC236}">
                  <a16:creationId xmlns:a16="http://schemas.microsoft.com/office/drawing/2014/main" id="{8FBFC64A-1EE1-4781-9850-CF2E3FB623B8}"/>
                </a:ext>
              </a:extLst>
            </p:cNvPr>
            <p:cNvSpPr/>
            <p:nvPr/>
          </p:nvSpPr>
          <p:spPr>
            <a:xfrm>
              <a:off x="2096549" y="3278816"/>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A3</a:t>
              </a:r>
            </a:p>
          </p:txBody>
        </p:sp>
        <p:sp>
          <p:nvSpPr>
            <p:cNvPr id="28" name="Rectangle 27">
              <a:extLst>
                <a:ext uri="{FF2B5EF4-FFF2-40B4-BE49-F238E27FC236}">
                  <a16:creationId xmlns:a16="http://schemas.microsoft.com/office/drawing/2014/main" id="{44423587-FA22-4376-B24E-D17B97319B86}"/>
                </a:ext>
              </a:extLst>
            </p:cNvPr>
            <p:cNvSpPr/>
            <p:nvPr/>
          </p:nvSpPr>
          <p:spPr>
            <a:xfrm>
              <a:off x="2816413"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B1</a:t>
              </a:r>
            </a:p>
          </p:txBody>
        </p:sp>
        <p:sp>
          <p:nvSpPr>
            <p:cNvPr id="29" name="Rectangle 28">
              <a:extLst>
                <a:ext uri="{FF2B5EF4-FFF2-40B4-BE49-F238E27FC236}">
                  <a16:creationId xmlns:a16="http://schemas.microsoft.com/office/drawing/2014/main" id="{6876FBE5-2E63-4BC5-B8A2-E574BBE3E050}"/>
                </a:ext>
              </a:extLst>
            </p:cNvPr>
            <p:cNvSpPr/>
            <p:nvPr/>
          </p:nvSpPr>
          <p:spPr>
            <a:xfrm>
              <a:off x="3536277"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B2</a:t>
              </a:r>
            </a:p>
          </p:txBody>
        </p:sp>
        <p:sp>
          <p:nvSpPr>
            <p:cNvPr id="30" name="Rectangle 29">
              <a:extLst>
                <a:ext uri="{FF2B5EF4-FFF2-40B4-BE49-F238E27FC236}">
                  <a16:creationId xmlns:a16="http://schemas.microsoft.com/office/drawing/2014/main" id="{E2D92C1E-666F-4738-984E-946B6931DEC7}"/>
                </a:ext>
              </a:extLst>
            </p:cNvPr>
            <p:cNvSpPr/>
            <p:nvPr/>
          </p:nvSpPr>
          <p:spPr>
            <a:xfrm>
              <a:off x="4256141"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B3</a:t>
              </a:r>
            </a:p>
          </p:txBody>
        </p:sp>
        <p:sp>
          <p:nvSpPr>
            <p:cNvPr id="31" name="Rectangle 30">
              <a:extLst>
                <a:ext uri="{FF2B5EF4-FFF2-40B4-BE49-F238E27FC236}">
                  <a16:creationId xmlns:a16="http://schemas.microsoft.com/office/drawing/2014/main" id="{3753E40A-9DD9-4E50-A827-D6EC101E735F}"/>
                </a:ext>
              </a:extLst>
            </p:cNvPr>
            <p:cNvSpPr/>
            <p:nvPr/>
          </p:nvSpPr>
          <p:spPr>
            <a:xfrm>
              <a:off x="4976005" y="3278816"/>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A4</a:t>
              </a:r>
            </a:p>
          </p:txBody>
        </p:sp>
        <p:sp>
          <p:nvSpPr>
            <p:cNvPr id="32" name="Rectangle 31">
              <a:extLst>
                <a:ext uri="{FF2B5EF4-FFF2-40B4-BE49-F238E27FC236}">
                  <a16:creationId xmlns:a16="http://schemas.microsoft.com/office/drawing/2014/main" id="{2E3DF2B7-7691-4BCB-AA70-7BA516C570F3}"/>
                </a:ext>
              </a:extLst>
            </p:cNvPr>
            <p:cNvSpPr/>
            <p:nvPr/>
          </p:nvSpPr>
          <p:spPr>
            <a:xfrm>
              <a:off x="5695869" y="3278816"/>
              <a:ext cx="721217" cy="68258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A5</a:t>
              </a:r>
            </a:p>
          </p:txBody>
        </p:sp>
        <p:sp>
          <p:nvSpPr>
            <p:cNvPr id="33" name="Rectangle 32">
              <a:extLst>
                <a:ext uri="{FF2B5EF4-FFF2-40B4-BE49-F238E27FC236}">
                  <a16:creationId xmlns:a16="http://schemas.microsoft.com/office/drawing/2014/main" id="{D8BE1C5A-815B-42D9-BDD4-CFACC3534FA6}"/>
                </a:ext>
              </a:extLst>
            </p:cNvPr>
            <p:cNvSpPr/>
            <p:nvPr/>
          </p:nvSpPr>
          <p:spPr>
            <a:xfrm>
              <a:off x="6415733" y="3278816"/>
              <a:ext cx="721217" cy="68258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B4</a:t>
              </a:r>
            </a:p>
          </p:txBody>
        </p:sp>
        <p:sp>
          <p:nvSpPr>
            <p:cNvPr id="34" name="Rectangle 33">
              <a:extLst>
                <a:ext uri="{FF2B5EF4-FFF2-40B4-BE49-F238E27FC236}">
                  <a16:creationId xmlns:a16="http://schemas.microsoft.com/office/drawing/2014/main" id="{46532D9F-CBC9-49F0-94B1-86FCC51DFF11}"/>
                </a:ext>
              </a:extLst>
            </p:cNvPr>
            <p:cNvSpPr/>
            <p:nvPr/>
          </p:nvSpPr>
          <p:spPr>
            <a:xfrm>
              <a:off x="7135597" y="3278816"/>
              <a:ext cx="721217" cy="68258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B5</a:t>
              </a:r>
            </a:p>
          </p:txBody>
        </p:sp>
        <p:sp>
          <p:nvSpPr>
            <p:cNvPr id="35" name="Rectangle 34">
              <a:extLst>
                <a:ext uri="{FF2B5EF4-FFF2-40B4-BE49-F238E27FC236}">
                  <a16:creationId xmlns:a16="http://schemas.microsoft.com/office/drawing/2014/main" id="{83A0C563-3F72-4237-ACFA-2DFA50B2BA30}"/>
                </a:ext>
              </a:extLst>
            </p:cNvPr>
            <p:cNvSpPr/>
            <p:nvPr/>
          </p:nvSpPr>
          <p:spPr>
            <a:xfrm>
              <a:off x="7855461" y="3278816"/>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B6</a:t>
              </a:r>
            </a:p>
          </p:txBody>
        </p:sp>
        <p:sp>
          <p:nvSpPr>
            <p:cNvPr id="36" name="Rectangle 35">
              <a:extLst>
                <a:ext uri="{FF2B5EF4-FFF2-40B4-BE49-F238E27FC236}">
                  <a16:creationId xmlns:a16="http://schemas.microsoft.com/office/drawing/2014/main" id="{09FC47F6-6316-4730-8536-75B9F0917A19}"/>
                </a:ext>
              </a:extLst>
            </p:cNvPr>
            <p:cNvSpPr/>
            <p:nvPr/>
          </p:nvSpPr>
          <p:spPr>
            <a:xfrm>
              <a:off x="8575325"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C3</a:t>
              </a:r>
            </a:p>
          </p:txBody>
        </p:sp>
        <p:sp>
          <p:nvSpPr>
            <p:cNvPr id="37" name="Rectangle 36">
              <a:extLst>
                <a:ext uri="{FF2B5EF4-FFF2-40B4-BE49-F238E27FC236}">
                  <a16:creationId xmlns:a16="http://schemas.microsoft.com/office/drawing/2014/main" id="{8E000599-7F1A-4F2E-9FDD-CB35D0C231AD}"/>
                </a:ext>
              </a:extLst>
            </p:cNvPr>
            <p:cNvSpPr/>
            <p:nvPr/>
          </p:nvSpPr>
          <p:spPr>
            <a:xfrm>
              <a:off x="9295189"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C4</a:t>
              </a:r>
            </a:p>
          </p:txBody>
        </p:sp>
        <p:sp>
          <p:nvSpPr>
            <p:cNvPr id="38" name="Rectangle 37">
              <a:extLst>
                <a:ext uri="{FF2B5EF4-FFF2-40B4-BE49-F238E27FC236}">
                  <a16:creationId xmlns:a16="http://schemas.microsoft.com/office/drawing/2014/main" id="{4936DAC8-4420-4331-A4E1-9F151016149E}"/>
                </a:ext>
              </a:extLst>
            </p:cNvPr>
            <p:cNvSpPr/>
            <p:nvPr/>
          </p:nvSpPr>
          <p:spPr>
            <a:xfrm>
              <a:off x="10015053"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C5</a:t>
              </a:r>
            </a:p>
          </p:txBody>
        </p:sp>
        <p:sp>
          <p:nvSpPr>
            <p:cNvPr id="39" name="Rectangle 38">
              <a:extLst>
                <a:ext uri="{FF2B5EF4-FFF2-40B4-BE49-F238E27FC236}">
                  <a16:creationId xmlns:a16="http://schemas.microsoft.com/office/drawing/2014/main" id="{E0C5FD67-616D-4CA0-935F-20CC2848964E}"/>
                </a:ext>
              </a:extLst>
            </p:cNvPr>
            <p:cNvSpPr/>
            <p:nvPr/>
          </p:nvSpPr>
          <p:spPr>
            <a:xfrm>
              <a:off x="10734911" y="3278816"/>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B7</a:t>
              </a:r>
            </a:p>
          </p:txBody>
        </p:sp>
        <p:sp>
          <p:nvSpPr>
            <p:cNvPr id="40" name="Rectangle 39">
              <a:extLst>
                <a:ext uri="{FF2B5EF4-FFF2-40B4-BE49-F238E27FC236}">
                  <a16:creationId xmlns:a16="http://schemas.microsoft.com/office/drawing/2014/main" id="{801F2AB5-6C21-4F30-91EB-8B2A5FFB4529}"/>
                </a:ext>
              </a:extLst>
            </p:cNvPr>
            <p:cNvSpPr/>
            <p:nvPr/>
          </p:nvSpPr>
          <p:spPr>
            <a:xfrm>
              <a:off x="656821" y="4439991"/>
              <a:ext cx="721217" cy="68258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A6</a:t>
              </a:r>
            </a:p>
          </p:txBody>
        </p:sp>
        <p:sp>
          <p:nvSpPr>
            <p:cNvPr id="41" name="Rectangle 40">
              <a:extLst>
                <a:ext uri="{FF2B5EF4-FFF2-40B4-BE49-F238E27FC236}">
                  <a16:creationId xmlns:a16="http://schemas.microsoft.com/office/drawing/2014/main" id="{552AD1E7-AF52-49FE-A783-F8162384A0C9}"/>
                </a:ext>
              </a:extLst>
            </p:cNvPr>
            <p:cNvSpPr/>
            <p:nvPr/>
          </p:nvSpPr>
          <p:spPr>
            <a:xfrm>
              <a:off x="1377821" y="4439991"/>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A7</a:t>
              </a:r>
            </a:p>
          </p:txBody>
        </p:sp>
        <p:sp>
          <p:nvSpPr>
            <p:cNvPr id="42" name="Rectangle 41">
              <a:extLst>
                <a:ext uri="{FF2B5EF4-FFF2-40B4-BE49-F238E27FC236}">
                  <a16:creationId xmlns:a16="http://schemas.microsoft.com/office/drawing/2014/main" id="{A68938AB-D39C-49BC-8557-5379066F02E6}"/>
                </a:ext>
              </a:extLst>
            </p:cNvPr>
            <p:cNvSpPr/>
            <p:nvPr/>
          </p:nvSpPr>
          <p:spPr>
            <a:xfrm>
              <a:off x="2098821" y="4439991"/>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B8</a:t>
              </a:r>
            </a:p>
          </p:txBody>
        </p:sp>
        <p:sp>
          <p:nvSpPr>
            <p:cNvPr id="43" name="Rectangle 42">
              <a:extLst>
                <a:ext uri="{FF2B5EF4-FFF2-40B4-BE49-F238E27FC236}">
                  <a16:creationId xmlns:a16="http://schemas.microsoft.com/office/drawing/2014/main" id="{06E006D2-4E6D-4D55-B8D4-B035D3B64244}"/>
                </a:ext>
              </a:extLst>
            </p:cNvPr>
            <p:cNvSpPr/>
            <p:nvPr/>
          </p:nvSpPr>
          <p:spPr>
            <a:xfrm>
              <a:off x="2819821" y="4439991"/>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B9</a:t>
              </a:r>
            </a:p>
          </p:txBody>
        </p:sp>
        <p:sp>
          <p:nvSpPr>
            <p:cNvPr id="44" name="Rectangle 43">
              <a:extLst>
                <a:ext uri="{FF2B5EF4-FFF2-40B4-BE49-F238E27FC236}">
                  <a16:creationId xmlns:a16="http://schemas.microsoft.com/office/drawing/2014/main" id="{468E3C3E-710B-44C2-99DD-808596811D38}"/>
                </a:ext>
              </a:extLst>
            </p:cNvPr>
            <p:cNvSpPr/>
            <p:nvPr/>
          </p:nvSpPr>
          <p:spPr>
            <a:xfrm>
              <a:off x="3540821" y="4439991"/>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B10</a:t>
              </a:r>
            </a:p>
          </p:txBody>
        </p:sp>
        <p:sp>
          <p:nvSpPr>
            <p:cNvPr id="45" name="Rectangle 44">
              <a:extLst>
                <a:ext uri="{FF2B5EF4-FFF2-40B4-BE49-F238E27FC236}">
                  <a16:creationId xmlns:a16="http://schemas.microsoft.com/office/drawing/2014/main" id="{D80D7B85-BF5C-4634-B24D-D0495ADD01F0}"/>
                </a:ext>
              </a:extLst>
            </p:cNvPr>
            <p:cNvSpPr/>
            <p:nvPr/>
          </p:nvSpPr>
          <p:spPr>
            <a:xfrm>
              <a:off x="4261821" y="4439991"/>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B11</a:t>
              </a:r>
            </a:p>
          </p:txBody>
        </p:sp>
        <p:sp>
          <p:nvSpPr>
            <p:cNvPr id="46" name="Rectangle 45">
              <a:extLst>
                <a:ext uri="{FF2B5EF4-FFF2-40B4-BE49-F238E27FC236}">
                  <a16:creationId xmlns:a16="http://schemas.microsoft.com/office/drawing/2014/main" id="{60B6B179-A5F7-4E2E-ABF4-3D78A10D2449}"/>
                </a:ext>
              </a:extLst>
            </p:cNvPr>
            <p:cNvSpPr/>
            <p:nvPr/>
          </p:nvSpPr>
          <p:spPr>
            <a:xfrm>
              <a:off x="4982821" y="4439991"/>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C1</a:t>
              </a:r>
            </a:p>
          </p:txBody>
        </p:sp>
        <p:sp>
          <p:nvSpPr>
            <p:cNvPr id="47" name="Rectangle 46">
              <a:extLst>
                <a:ext uri="{FF2B5EF4-FFF2-40B4-BE49-F238E27FC236}">
                  <a16:creationId xmlns:a16="http://schemas.microsoft.com/office/drawing/2014/main" id="{21F7C6BF-B336-4A89-81B4-B7EE0AB692BA}"/>
                </a:ext>
              </a:extLst>
            </p:cNvPr>
            <p:cNvSpPr/>
            <p:nvPr/>
          </p:nvSpPr>
          <p:spPr>
            <a:xfrm>
              <a:off x="5703823" y="4439991"/>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C2</a:t>
              </a:r>
            </a:p>
          </p:txBody>
        </p:sp>
      </p:grpSp>
    </p:spTree>
    <p:extLst>
      <p:ext uri="{BB962C8B-B14F-4D97-AF65-F5344CB8AC3E}">
        <p14:creationId xmlns:p14="http://schemas.microsoft.com/office/powerpoint/2010/main" val="1408498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9F602-90F5-4D29-AE70-A3BDC35CD28A}"/>
              </a:ext>
            </a:extLst>
          </p:cNvPr>
          <p:cNvSpPr>
            <a:spLocks noGrp="1"/>
          </p:cNvSpPr>
          <p:nvPr>
            <p:ph type="title"/>
          </p:nvPr>
        </p:nvSpPr>
        <p:spPr/>
        <p:txBody>
          <a:bodyPr/>
          <a:lstStyle/>
          <a:p>
            <a:r>
              <a:rPr lang="en-GB" dirty="0"/>
              <a:t>Activity 1 </a:t>
            </a:r>
          </a:p>
        </p:txBody>
      </p:sp>
      <p:sp>
        <p:nvSpPr>
          <p:cNvPr id="3" name="Content Placeholder 2">
            <a:extLst>
              <a:ext uri="{FF2B5EF4-FFF2-40B4-BE49-F238E27FC236}">
                <a16:creationId xmlns:a16="http://schemas.microsoft.com/office/drawing/2014/main" id="{D8E39138-44CD-4A6F-8890-3180EF646AED}"/>
              </a:ext>
            </a:extLst>
          </p:cNvPr>
          <p:cNvSpPr>
            <a:spLocks noGrp="1"/>
          </p:cNvSpPr>
          <p:nvPr>
            <p:ph sz="quarter" idx="1"/>
          </p:nvPr>
        </p:nvSpPr>
        <p:spPr>
          <a:xfrm>
            <a:off x="612648" y="1600200"/>
            <a:ext cx="8153400" cy="1180728"/>
          </a:xfrm>
        </p:spPr>
        <p:txBody>
          <a:bodyPr>
            <a:normAutofit fontScale="92500" lnSpcReduction="20000"/>
          </a:bodyPr>
          <a:lstStyle/>
          <a:p>
            <a:r>
              <a:rPr lang="en-GB" dirty="0"/>
              <a:t>Assuming process A is executing up to instruction A5.  B4 &amp; B5 are not currently needed so they are paged out to make space in the memory for A6 and A7</a:t>
            </a:r>
          </a:p>
        </p:txBody>
      </p:sp>
      <p:grpSp>
        <p:nvGrpSpPr>
          <p:cNvPr id="76" name="Group 75">
            <a:extLst>
              <a:ext uri="{FF2B5EF4-FFF2-40B4-BE49-F238E27FC236}">
                <a16:creationId xmlns:a16="http://schemas.microsoft.com/office/drawing/2014/main" id="{51468453-26B2-4401-86BC-E3680DFFC1FF}"/>
              </a:ext>
            </a:extLst>
          </p:cNvPr>
          <p:cNvGrpSpPr/>
          <p:nvPr/>
        </p:nvGrpSpPr>
        <p:grpSpPr>
          <a:xfrm>
            <a:off x="566828" y="3284984"/>
            <a:ext cx="8199220" cy="2376264"/>
            <a:chOff x="566667" y="3278816"/>
            <a:chExt cx="10908409" cy="2263504"/>
          </a:xfrm>
        </p:grpSpPr>
        <p:sp>
          <p:nvSpPr>
            <p:cNvPr id="49" name="Rectangle 48">
              <a:extLst>
                <a:ext uri="{FF2B5EF4-FFF2-40B4-BE49-F238E27FC236}">
                  <a16:creationId xmlns:a16="http://schemas.microsoft.com/office/drawing/2014/main" id="{B402198D-D26D-41D5-BDD2-D4E855F0C60B}"/>
                </a:ext>
              </a:extLst>
            </p:cNvPr>
            <p:cNvSpPr/>
            <p:nvPr/>
          </p:nvSpPr>
          <p:spPr>
            <a:xfrm>
              <a:off x="656821" y="4439991"/>
              <a:ext cx="10818255" cy="682580"/>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D9D90480-4940-40B0-9ED6-F5317B3D241B}"/>
                </a:ext>
              </a:extLst>
            </p:cNvPr>
            <p:cNvSpPr txBox="1"/>
            <p:nvPr/>
          </p:nvSpPr>
          <p:spPr>
            <a:xfrm>
              <a:off x="566667" y="4078557"/>
              <a:ext cx="2500556" cy="369332"/>
            </a:xfrm>
            <a:prstGeom prst="rect">
              <a:avLst/>
            </a:prstGeom>
            <a:noFill/>
          </p:spPr>
          <p:txBody>
            <a:bodyPr wrap="none" rtlCol="0">
              <a:spAutoFit/>
            </a:bodyPr>
            <a:lstStyle/>
            <a:p>
              <a:r>
                <a:rPr lang="en-GB" dirty="0"/>
                <a:t>Virtual Memory on HDD.</a:t>
              </a:r>
            </a:p>
          </p:txBody>
        </p:sp>
        <p:sp>
          <p:nvSpPr>
            <p:cNvPr id="51" name="Rectangle 50">
              <a:extLst>
                <a:ext uri="{FF2B5EF4-FFF2-40B4-BE49-F238E27FC236}">
                  <a16:creationId xmlns:a16="http://schemas.microsoft.com/office/drawing/2014/main" id="{DC412D74-9DFF-49F3-AD65-9CB606AC77A1}"/>
                </a:ext>
              </a:extLst>
            </p:cNvPr>
            <p:cNvSpPr/>
            <p:nvPr/>
          </p:nvSpPr>
          <p:spPr>
            <a:xfrm>
              <a:off x="656821"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A1</a:t>
              </a:r>
            </a:p>
          </p:txBody>
        </p:sp>
        <p:sp>
          <p:nvSpPr>
            <p:cNvPr id="52" name="Rectangle 51">
              <a:extLst>
                <a:ext uri="{FF2B5EF4-FFF2-40B4-BE49-F238E27FC236}">
                  <a16:creationId xmlns:a16="http://schemas.microsoft.com/office/drawing/2014/main" id="{E60D663C-3DCC-42C1-925F-24D657867A7A}"/>
                </a:ext>
              </a:extLst>
            </p:cNvPr>
            <p:cNvSpPr/>
            <p:nvPr/>
          </p:nvSpPr>
          <p:spPr>
            <a:xfrm>
              <a:off x="1376685" y="3278816"/>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A2</a:t>
              </a:r>
            </a:p>
          </p:txBody>
        </p:sp>
        <p:sp>
          <p:nvSpPr>
            <p:cNvPr id="53" name="Rectangle 52">
              <a:extLst>
                <a:ext uri="{FF2B5EF4-FFF2-40B4-BE49-F238E27FC236}">
                  <a16:creationId xmlns:a16="http://schemas.microsoft.com/office/drawing/2014/main" id="{4954B952-FBF5-4F07-A3CB-C7A68CE20C97}"/>
                </a:ext>
              </a:extLst>
            </p:cNvPr>
            <p:cNvSpPr/>
            <p:nvPr/>
          </p:nvSpPr>
          <p:spPr>
            <a:xfrm>
              <a:off x="2096549" y="3278816"/>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A3</a:t>
              </a:r>
            </a:p>
          </p:txBody>
        </p:sp>
        <p:sp>
          <p:nvSpPr>
            <p:cNvPr id="54" name="Rectangle 53">
              <a:extLst>
                <a:ext uri="{FF2B5EF4-FFF2-40B4-BE49-F238E27FC236}">
                  <a16:creationId xmlns:a16="http://schemas.microsoft.com/office/drawing/2014/main" id="{7F43D7D2-5A6D-485D-B0C1-1CD4CE7314E1}"/>
                </a:ext>
              </a:extLst>
            </p:cNvPr>
            <p:cNvSpPr/>
            <p:nvPr/>
          </p:nvSpPr>
          <p:spPr>
            <a:xfrm>
              <a:off x="2816413"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B1</a:t>
              </a:r>
            </a:p>
          </p:txBody>
        </p:sp>
        <p:sp>
          <p:nvSpPr>
            <p:cNvPr id="55" name="Rectangle 54">
              <a:extLst>
                <a:ext uri="{FF2B5EF4-FFF2-40B4-BE49-F238E27FC236}">
                  <a16:creationId xmlns:a16="http://schemas.microsoft.com/office/drawing/2014/main" id="{44EAD378-9394-469C-A001-713C764448DB}"/>
                </a:ext>
              </a:extLst>
            </p:cNvPr>
            <p:cNvSpPr/>
            <p:nvPr/>
          </p:nvSpPr>
          <p:spPr>
            <a:xfrm>
              <a:off x="3536277"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B2</a:t>
              </a:r>
            </a:p>
          </p:txBody>
        </p:sp>
        <p:sp>
          <p:nvSpPr>
            <p:cNvPr id="56" name="Rectangle 55">
              <a:extLst>
                <a:ext uri="{FF2B5EF4-FFF2-40B4-BE49-F238E27FC236}">
                  <a16:creationId xmlns:a16="http://schemas.microsoft.com/office/drawing/2014/main" id="{799E4B38-F5DD-487D-826F-BDD63D18EB49}"/>
                </a:ext>
              </a:extLst>
            </p:cNvPr>
            <p:cNvSpPr/>
            <p:nvPr/>
          </p:nvSpPr>
          <p:spPr>
            <a:xfrm>
              <a:off x="4256141"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B3</a:t>
              </a:r>
            </a:p>
          </p:txBody>
        </p:sp>
        <p:sp>
          <p:nvSpPr>
            <p:cNvPr id="57" name="Rectangle 56">
              <a:extLst>
                <a:ext uri="{FF2B5EF4-FFF2-40B4-BE49-F238E27FC236}">
                  <a16:creationId xmlns:a16="http://schemas.microsoft.com/office/drawing/2014/main" id="{3B517CEF-FDB2-41DB-8277-4DBDAB3F3FAF}"/>
                </a:ext>
              </a:extLst>
            </p:cNvPr>
            <p:cNvSpPr/>
            <p:nvPr/>
          </p:nvSpPr>
          <p:spPr>
            <a:xfrm>
              <a:off x="4976005" y="3278816"/>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A4</a:t>
              </a:r>
            </a:p>
          </p:txBody>
        </p:sp>
        <p:sp>
          <p:nvSpPr>
            <p:cNvPr id="58" name="Rectangle 57">
              <a:extLst>
                <a:ext uri="{FF2B5EF4-FFF2-40B4-BE49-F238E27FC236}">
                  <a16:creationId xmlns:a16="http://schemas.microsoft.com/office/drawing/2014/main" id="{BEA872F7-966B-4735-B437-38C986CCA327}"/>
                </a:ext>
              </a:extLst>
            </p:cNvPr>
            <p:cNvSpPr/>
            <p:nvPr/>
          </p:nvSpPr>
          <p:spPr>
            <a:xfrm>
              <a:off x="5695869" y="3278816"/>
              <a:ext cx="721217" cy="68258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A5</a:t>
              </a:r>
            </a:p>
          </p:txBody>
        </p:sp>
        <p:sp>
          <p:nvSpPr>
            <p:cNvPr id="59" name="Rectangle 58">
              <a:extLst>
                <a:ext uri="{FF2B5EF4-FFF2-40B4-BE49-F238E27FC236}">
                  <a16:creationId xmlns:a16="http://schemas.microsoft.com/office/drawing/2014/main" id="{980E68F9-8E3F-445D-AE68-FD49FCCC4776}"/>
                </a:ext>
              </a:extLst>
            </p:cNvPr>
            <p:cNvSpPr/>
            <p:nvPr/>
          </p:nvSpPr>
          <p:spPr>
            <a:xfrm>
              <a:off x="657740" y="4859740"/>
              <a:ext cx="721217" cy="68258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B4</a:t>
              </a:r>
            </a:p>
          </p:txBody>
        </p:sp>
        <p:sp>
          <p:nvSpPr>
            <p:cNvPr id="60" name="Rectangle 59">
              <a:extLst>
                <a:ext uri="{FF2B5EF4-FFF2-40B4-BE49-F238E27FC236}">
                  <a16:creationId xmlns:a16="http://schemas.microsoft.com/office/drawing/2014/main" id="{B691A59F-A2AB-4CF1-A5EE-D3A398B9B4EC}"/>
                </a:ext>
              </a:extLst>
            </p:cNvPr>
            <p:cNvSpPr/>
            <p:nvPr/>
          </p:nvSpPr>
          <p:spPr>
            <a:xfrm>
              <a:off x="1377604" y="4859740"/>
              <a:ext cx="721217" cy="68258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B5</a:t>
              </a:r>
            </a:p>
          </p:txBody>
        </p:sp>
        <p:sp>
          <p:nvSpPr>
            <p:cNvPr id="61" name="Rectangle 60">
              <a:extLst>
                <a:ext uri="{FF2B5EF4-FFF2-40B4-BE49-F238E27FC236}">
                  <a16:creationId xmlns:a16="http://schemas.microsoft.com/office/drawing/2014/main" id="{CB757F64-A2FD-4582-A0C4-76B9E144D4A3}"/>
                </a:ext>
              </a:extLst>
            </p:cNvPr>
            <p:cNvSpPr/>
            <p:nvPr/>
          </p:nvSpPr>
          <p:spPr>
            <a:xfrm>
              <a:off x="7855461" y="3278816"/>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B6</a:t>
              </a:r>
            </a:p>
          </p:txBody>
        </p:sp>
        <p:sp>
          <p:nvSpPr>
            <p:cNvPr id="62" name="Rectangle 61">
              <a:extLst>
                <a:ext uri="{FF2B5EF4-FFF2-40B4-BE49-F238E27FC236}">
                  <a16:creationId xmlns:a16="http://schemas.microsoft.com/office/drawing/2014/main" id="{F075B61C-6E7A-4CFB-8376-BA8A91A75FD7}"/>
                </a:ext>
              </a:extLst>
            </p:cNvPr>
            <p:cNvSpPr/>
            <p:nvPr/>
          </p:nvSpPr>
          <p:spPr>
            <a:xfrm>
              <a:off x="8575325"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C3</a:t>
              </a:r>
            </a:p>
          </p:txBody>
        </p:sp>
        <p:sp>
          <p:nvSpPr>
            <p:cNvPr id="63" name="Rectangle 62">
              <a:extLst>
                <a:ext uri="{FF2B5EF4-FFF2-40B4-BE49-F238E27FC236}">
                  <a16:creationId xmlns:a16="http://schemas.microsoft.com/office/drawing/2014/main" id="{80F3438C-22CC-47E2-B6C6-90A5F622116E}"/>
                </a:ext>
              </a:extLst>
            </p:cNvPr>
            <p:cNvSpPr/>
            <p:nvPr/>
          </p:nvSpPr>
          <p:spPr>
            <a:xfrm>
              <a:off x="9295189"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C4</a:t>
              </a:r>
            </a:p>
          </p:txBody>
        </p:sp>
        <p:sp>
          <p:nvSpPr>
            <p:cNvPr id="64" name="Rectangle 63">
              <a:extLst>
                <a:ext uri="{FF2B5EF4-FFF2-40B4-BE49-F238E27FC236}">
                  <a16:creationId xmlns:a16="http://schemas.microsoft.com/office/drawing/2014/main" id="{1AAA5BA2-6F8C-416F-A0D1-29BE2A47E34B}"/>
                </a:ext>
              </a:extLst>
            </p:cNvPr>
            <p:cNvSpPr/>
            <p:nvPr/>
          </p:nvSpPr>
          <p:spPr>
            <a:xfrm>
              <a:off x="10015053"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C5</a:t>
              </a:r>
            </a:p>
          </p:txBody>
        </p:sp>
        <p:sp>
          <p:nvSpPr>
            <p:cNvPr id="65" name="Rectangle 64">
              <a:extLst>
                <a:ext uri="{FF2B5EF4-FFF2-40B4-BE49-F238E27FC236}">
                  <a16:creationId xmlns:a16="http://schemas.microsoft.com/office/drawing/2014/main" id="{0ED9BF05-4FCD-4C1B-A031-14770344E8CE}"/>
                </a:ext>
              </a:extLst>
            </p:cNvPr>
            <p:cNvSpPr/>
            <p:nvPr/>
          </p:nvSpPr>
          <p:spPr>
            <a:xfrm>
              <a:off x="10734911" y="3278816"/>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B7</a:t>
              </a:r>
            </a:p>
          </p:txBody>
        </p:sp>
        <p:sp>
          <p:nvSpPr>
            <p:cNvPr id="66" name="Rectangle 65">
              <a:extLst>
                <a:ext uri="{FF2B5EF4-FFF2-40B4-BE49-F238E27FC236}">
                  <a16:creationId xmlns:a16="http://schemas.microsoft.com/office/drawing/2014/main" id="{A92FA74E-94CE-471D-9E4C-F5B568989F22}"/>
                </a:ext>
              </a:extLst>
            </p:cNvPr>
            <p:cNvSpPr/>
            <p:nvPr/>
          </p:nvSpPr>
          <p:spPr>
            <a:xfrm>
              <a:off x="6416573" y="3576694"/>
              <a:ext cx="721217" cy="68258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A6</a:t>
              </a:r>
            </a:p>
          </p:txBody>
        </p:sp>
        <p:sp>
          <p:nvSpPr>
            <p:cNvPr id="67" name="Rectangle 66">
              <a:extLst>
                <a:ext uri="{FF2B5EF4-FFF2-40B4-BE49-F238E27FC236}">
                  <a16:creationId xmlns:a16="http://schemas.microsoft.com/office/drawing/2014/main" id="{5C7B20D7-DFFF-4C0D-82C9-CD6B8231807F}"/>
                </a:ext>
              </a:extLst>
            </p:cNvPr>
            <p:cNvSpPr/>
            <p:nvPr/>
          </p:nvSpPr>
          <p:spPr>
            <a:xfrm>
              <a:off x="7137573" y="3576694"/>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A7</a:t>
              </a:r>
            </a:p>
          </p:txBody>
        </p:sp>
        <p:sp>
          <p:nvSpPr>
            <p:cNvPr id="68" name="Rectangle 67">
              <a:extLst>
                <a:ext uri="{FF2B5EF4-FFF2-40B4-BE49-F238E27FC236}">
                  <a16:creationId xmlns:a16="http://schemas.microsoft.com/office/drawing/2014/main" id="{448FCC24-36B8-4778-9E7A-63C55EFBA68F}"/>
                </a:ext>
              </a:extLst>
            </p:cNvPr>
            <p:cNvSpPr/>
            <p:nvPr/>
          </p:nvSpPr>
          <p:spPr>
            <a:xfrm>
              <a:off x="2098821" y="4439991"/>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B8</a:t>
              </a:r>
            </a:p>
          </p:txBody>
        </p:sp>
        <p:sp>
          <p:nvSpPr>
            <p:cNvPr id="69" name="Rectangle 68">
              <a:extLst>
                <a:ext uri="{FF2B5EF4-FFF2-40B4-BE49-F238E27FC236}">
                  <a16:creationId xmlns:a16="http://schemas.microsoft.com/office/drawing/2014/main" id="{CDFB0CE6-F20F-4AC6-BF98-C9EE5C157AC3}"/>
                </a:ext>
              </a:extLst>
            </p:cNvPr>
            <p:cNvSpPr/>
            <p:nvPr/>
          </p:nvSpPr>
          <p:spPr>
            <a:xfrm>
              <a:off x="2819821" y="4439991"/>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B9</a:t>
              </a:r>
            </a:p>
          </p:txBody>
        </p:sp>
        <p:sp>
          <p:nvSpPr>
            <p:cNvPr id="70" name="Rectangle 69">
              <a:extLst>
                <a:ext uri="{FF2B5EF4-FFF2-40B4-BE49-F238E27FC236}">
                  <a16:creationId xmlns:a16="http://schemas.microsoft.com/office/drawing/2014/main" id="{D1CFDBD9-2868-47A0-8989-A094BD604F61}"/>
                </a:ext>
              </a:extLst>
            </p:cNvPr>
            <p:cNvSpPr/>
            <p:nvPr/>
          </p:nvSpPr>
          <p:spPr>
            <a:xfrm>
              <a:off x="3540821" y="4439991"/>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B10</a:t>
              </a:r>
            </a:p>
          </p:txBody>
        </p:sp>
        <p:sp>
          <p:nvSpPr>
            <p:cNvPr id="71" name="Rectangle 70">
              <a:extLst>
                <a:ext uri="{FF2B5EF4-FFF2-40B4-BE49-F238E27FC236}">
                  <a16:creationId xmlns:a16="http://schemas.microsoft.com/office/drawing/2014/main" id="{CAE8A337-7179-4F0C-958E-94FA891FD41A}"/>
                </a:ext>
              </a:extLst>
            </p:cNvPr>
            <p:cNvSpPr/>
            <p:nvPr/>
          </p:nvSpPr>
          <p:spPr>
            <a:xfrm>
              <a:off x="4261821" y="4439991"/>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B11</a:t>
              </a:r>
            </a:p>
          </p:txBody>
        </p:sp>
        <p:sp>
          <p:nvSpPr>
            <p:cNvPr id="72" name="Rectangle 71">
              <a:extLst>
                <a:ext uri="{FF2B5EF4-FFF2-40B4-BE49-F238E27FC236}">
                  <a16:creationId xmlns:a16="http://schemas.microsoft.com/office/drawing/2014/main" id="{E925E1A9-D460-428A-A139-4EB1EA6409A1}"/>
                </a:ext>
              </a:extLst>
            </p:cNvPr>
            <p:cNvSpPr/>
            <p:nvPr/>
          </p:nvSpPr>
          <p:spPr>
            <a:xfrm>
              <a:off x="4982821" y="4439991"/>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C1</a:t>
              </a:r>
            </a:p>
          </p:txBody>
        </p:sp>
        <p:sp>
          <p:nvSpPr>
            <p:cNvPr id="73" name="Rectangle 72">
              <a:extLst>
                <a:ext uri="{FF2B5EF4-FFF2-40B4-BE49-F238E27FC236}">
                  <a16:creationId xmlns:a16="http://schemas.microsoft.com/office/drawing/2014/main" id="{F95E99F9-C680-43DB-96FC-0EB5E86B3B4F}"/>
                </a:ext>
              </a:extLst>
            </p:cNvPr>
            <p:cNvSpPr/>
            <p:nvPr/>
          </p:nvSpPr>
          <p:spPr>
            <a:xfrm>
              <a:off x="5703823" y="4439991"/>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C2</a:t>
              </a:r>
            </a:p>
          </p:txBody>
        </p:sp>
        <p:sp>
          <p:nvSpPr>
            <p:cNvPr id="74" name="Down Arrow 5">
              <a:extLst>
                <a:ext uri="{FF2B5EF4-FFF2-40B4-BE49-F238E27FC236}">
                  <a16:creationId xmlns:a16="http://schemas.microsoft.com/office/drawing/2014/main" id="{6BD3C5BC-45BC-40B1-A355-D5268C860FE4}"/>
                </a:ext>
              </a:extLst>
            </p:cNvPr>
            <p:cNvSpPr/>
            <p:nvPr/>
          </p:nvSpPr>
          <p:spPr>
            <a:xfrm flipV="1">
              <a:off x="1100666" y="4707467"/>
              <a:ext cx="550333" cy="22013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Down Arrow 34">
              <a:extLst>
                <a:ext uri="{FF2B5EF4-FFF2-40B4-BE49-F238E27FC236}">
                  <a16:creationId xmlns:a16="http://schemas.microsoft.com/office/drawing/2014/main" id="{62B3EC73-FC38-48E1-8957-95AE8CB6575A}"/>
                </a:ext>
              </a:extLst>
            </p:cNvPr>
            <p:cNvSpPr/>
            <p:nvPr/>
          </p:nvSpPr>
          <p:spPr>
            <a:xfrm flipV="1">
              <a:off x="6870046" y="3428052"/>
              <a:ext cx="550333" cy="22013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5" name="TextBox 104">
            <a:extLst>
              <a:ext uri="{FF2B5EF4-FFF2-40B4-BE49-F238E27FC236}">
                <a16:creationId xmlns:a16="http://schemas.microsoft.com/office/drawing/2014/main" id="{0F9B4681-C59C-48F0-A5E7-5A1CB57874FB}"/>
              </a:ext>
            </a:extLst>
          </p:cNvPr>
          <p:cNvSpPr txBox="1"/>
          <p:nvPr/>
        </p:nvSpPr>
        <p:spPr>
          <a:xfrm>
            <a:off x="566668" y="2910937"/>
            <a:ext cx="639919" cy="369332"/>
          </a:xfrm>
          <a:prstGeom prst="rect">
            <a:avLst/>
          </a:prstGeom>
          <a:noFill/>
        </p:spPr>
        <p:txBody>
          <a:bodyPr wrap="none" rtlCol="0">
            <a:spAutoFit/>
          </a:bodyPr>
          <a:lstStyle/>
          <a:p>
            <a:r>
              <a:rPr lang="en-GB" dirty="0"/>
              <a:t>RAM</a:t>
            </a:r>
          </a:p>
        </p:txBody>
      </p:sp>
      <p:sp>
        <p:nvSpPr>
          <p:cNvPr id="106" name="TextBox 105">
            <a:extLst>
              <a:ext uri="{FF2B5EF4-FFF2-40B4-BE49-F238E27FC236}">
                <a16:creationId xmlns:a16="http://schemas.microsoft.com/office/drawing/2014/main" id="{2C0DF6EA-3628-41BD-B7D1-B6A49BD13AD9}"/>
              </a:ext>
            </a:extLst>
          </p:cNvPr>
          <p:cNvSpPr txBox="1"/>
          <p:nvPr/>
        </p:nvSpPr>
        <p:spPr>
          <a:xfrm>
            <a:off x="2257832" y="5661248"/>
            <a:ext cx="6294649" cy="923330"/>
          </a:xfrm>
          <a:prstGeom prst="rect">
            <a:avLst/>
          </a:prstGeom>
          <a:noFill/>
        </p:spPr>
        <p:txBody>
          <a:bodyPr wrap="square" rtlCol="0">
            <a:spAutoFit/>
          </a:bodyPr>
          <a:lstStyle/>
          <a:p>
            <a:r>
              <a:rPr lang="en-GB" dirty="0"/>
              <a:t>If more time is spent transferring pages in and out of virtual memory rather than actually executing the instructions within them, this is called </a:t>
            </a:r>
            <a:r>
              <a:rPr lang="en-GB" b="1" dirty="0"/>
              <a:t>disk thrashing </a:t>
            </a:r>
            <a:r>
              <a:rPr lang="en-GB" dirty="0"/>
              <a:t>and makes the computer very slow.</a:t>
            </a:r>
          </a:p>
        </p:txBody>
      </p:sp>
    </p:spTree>
    <p:extLst>
      <p:ext uri="{BB962C8B-B14F-4D97-AF65-F5344CB8AC3E}">
        <p14:creationId xmlns:p14="http://schemas.microsoft.com/office/powerpoint/2010/main" val="3632619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9F602-90F5-4D29-AE70-A3BDC35CD28A}"/>
              </a:ext>
            </a:extLst>
          </p:cNvPr>
          <p:cNvSpPr>
            <a:spLocks noGrp="1"/>
          </p:cNvSpPr>
          <p:nvPr>
            <p:ph type="title"/>
          </p:nvPr>
        </p:nvSpPr>
        <p:spPr/>
        <p:txBody>
          <a:bodyPr/>
          <a:lstStyle/>
          <a:p>
            <a:r>
              <a:rPr lang="en-GB" dirty="0"/>
              <a:t>Activity 2 </a:t>
            </a:r>
          </a:p>
        </p:txBody>
      </p:sp>
      <p:sp>
        <p:nvSpPr>
          <p:cNvPr id="3" name="Content Placeholder 2">
            <a:extLst>
              <a:ext uri="{FF2B5EF4-FFF2-40B4-BE49-F238E27FC236}">
                <a16:creationId xmlns:a16="http://schemas.microsoft.com/office/drawing/2014/main" id="{D8E39138-44CD-4A6F-8890-3180EF646AED}"/>
              </a:ext>
            </a:extLst>
          </p:cNvPr>
          <p:cNvSpPr>
            <a:spLocks noGrp="1"/>
          </p:cNvSpPr>
          <p:nvPr>
            <p:ph sz="quarter" idx="1"/>
          </p:nvPr>
        </p:nvSpPr>
        <p:spPr>
          <a:xfrm>
            <a:off x="612648" y="1600200"/>
            <a:ext cx="8153400" cy="1058018"/>
          </a:xfrm>
        </p:spPr>
        <p:txBody>
          <a:bodyPr>
            <a:normAutofit fontScale="40000" lnSpcReduction="20000"/>
          </a:bodyPr>
          <a:lstStyle/>
          <a:p>
            <a:pPr marL="342900" indent="-342900">
              <a:buFont typeface="+mj-lt"/>
              <a:buAutoNum type="arabicPeriod" startAt="2"/>
            </a:pPr>
            <a:r>
              <a:rPr lang="en-GB" sz="7200" dirty="0"/>
              <a:t>Annotate the illustration to explain whether it is an abstraction of paging or segmentation.</a:t>
            </a:r>
            <a:endParaRPr lang="en-GB" sz="6000" dirty="0"/>
          </a:p>
          <a:p>
            <a:endParaRPr lang="en-GB" dirty="0"/>
          </a:p>
        </p:txBody>
      </p:sp>
      <p:grpSp>
        <p:nvGrpSpPr>
          <p:cNvPr id="48" name="Group 47">
            <a:extLst>
              <a:ext uri="{FF2B5EF4-FFF2-40B4-BE49-F238E27FC236}">
                <a16:creationId xmlns:a16="http://schemas.microsoft.com/office/drawing/2014/main" id="{D99EC5C9-25ED-4F68-AA54-D1F14006959F}"/>
              </a:ext>
            </a:extLst>
          </p:cNvPr>
          <p:cNvGrpSpPr/>
          <p:nvPr/>
        </p:nvGrpSpPr>
        <p:grpSpPr>
          <a:xfrm>
            <a:off x="251520" y="3161928"/>
            <a:ext cx="8514528" cy="2355304"/>
            <a:chOff x="566667" y="2910937"/>
            <a:chExt cx="10908410" cy="2211634"/>
          </a:xfrm>
        </p:grpSpPr>
        <p:sp>
          <p:nvSpPr>
            <p:cNvPr id="21" name="Rectangle 20">
              <a:extLst>
                <a:ext uri="{FF2B5EF4-FFF2-40B4-BE49-F238E27FC236}">
                  <a16:creationId xmlns:a16="http://schemas.microsoft.com/office/drawing/2014/main" id="{394FF18B-AC76-4BEF-8EF0-860C5F0999B8}"/>
                </a:ext>
              </a:extLst>
            </p:cNvPr>
            <p:cNvSpPr/>
            <p:nvPr/>
          </p:nvSpPr>
          <p:spPr>
            <a:xfrm>
              <a:off x="656822" y="3284427"/>
              <a:ext cx="10818255" cy="682580"/>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E5B1DAC-1088-4BF5-85F9-8D583EC9A441}"/>
                </a:ext>
              </a:extLst>
            </p:cNvPr>
            <p:cNvSpPr/>
            <p:nvPr/>
          </p:nvSpPr>
          <p:spPr>
            <a:xfrm>
              <a:off x="656821" y="4439991"/>
              <a:ext cx="10818255" cy="682580"/>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2B42D942-64E6-4562-B341-052B98D45021}"/>
                </a:ext>
              </a:extLst>
            </p:cNvPr>
            <p:cNvSpPr txBox="1"/>
            <p:nvPr/>
          </p:nvSpPr>
          <p:spPr>
            <a:xfrm>
              <a:off x="566668" y="2910937"/>
              <a:ext cx="639919" cy="369332"/>
            </a:xfrm>
            <a:prstGeom prst="rect">
              <a:avLst/>
            </a:prstGeom>
            <a:noFill/>
          </p:spPr>
          <p:txBody>
            <a:bodyPr wrap="none" rtlCol="0">
              <a:spAutoFit/>
            </a:bodyPr>
            <a:lstStyle/>
            <a:p>
              <a:r>
                <a:rPr lang="en-GB" dirty="0"/>
                <a:t>RAM</a:t>
              </a:r>
            </a:p>
          </p:txBody>
        </p:sp>
        <p:sp>
          <p:nvSpPr>
            <p:cNvPr id="24" name="TextBox 23">
              <a:extLst>
                <a:ext uri="{FF2B5EF4-FFF2-40B4-BE49-F238E27FC236}">
                  <a16:creationId xmlns:a16="http://schemas.microsoft.com/office/drawing/2014/main" id="{02F3C23D-EECC-451B-ADF2-00DCC48394C1}"/>
                </a:ext>
              </a:extLst>
            </p:cNvPr>
            <p:cNvSpPr txBox="1"/>
            <p:nvPr/>
          </p:nvSpPr>
          <p:spPr>
            <a:xfrm>
              <a:off x="566667" y="4078557"/>
              <a:ext cx="2500556" cy="369332"/>
            </a:xfrm>
            <a:prstGeom prst="rect">
              <a:avLst/>
            </a:prstGeom>
            <a:noFill/>
          </p:spPr>
          <p:txBody>
            <a:bodyPr wrap="none" rtlCol="0">
              <a:spAutoFit/>
            </a:bodyPr>
            <a:lstStyle/>
            <a:p>
              <a:r>
                <a:rPr lang="en-GB" dirty="0"/>
                <a:t>Virtual Memory on HDD.</a:t>
              </a:r>
            </a:p>
          </p:txBody>
        </p:sp>
        <p:sp>
          <p:nvSpPr>
            <p:cNvPr id="25" name="Rectangle 24">
              <a:extLst>
                <a:ext uri="{FF2B5EF4-FFF2-40B4-BE49-F238E27FC236}">
                  <a16:creationId xmlns:a16="http://schemas.microsoft.com/office/drawing/2014/main" id="{D3087EC7-806A-4AB3-BC7B-4677E5C44D87}"/>
                </a:ext>
              </a:extLst>
            </p:cNvPr>
            <p:cNvSpPr/>
            <p:nvPr/>
          </p:nvSpPr>
          <p:spPr>
            <a:xfrm>
              <a:off x="656821"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A1</a:t>
              </a:r>
            </a:p>
          </p:txBody>
        </p:sp>
        <p:sp>
          <p:nvSpPr>
            <p:cNvPr id="26" name="Rectangle 25">
              <a:extLst>
                <a:ext uri="{FF2B5EF4-FFF2-40B4-BE49-F238E27FC236}">
                  <a16:creationId xmlns:a16="http://schemas.microsoft.com/office/drawing/2014/main" id="{8E11FBA6-762E-411B-8F66-FFBD312E8D03}"/>
                </a:ext>
              </a:extLst>
            </p:cNvPr>
            <p:cNvSpPr/>
            <p:nvPr/>
          </p:nvSpPr>
          <p:spPr>
            <a:xfrm>
              <a:off x="1376685" y="3278816"/>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A2</a:t>
              </a:r>
            </a:p>
          </p:txBody>
        </p:sp>
        <p:sp>
          <p:nvSpPr>
            <p:cNvPr id="27" name="Rectangle 26">
              <a:extLst>
                <a:ext uri="{FF2B5EF4-FFF2-40B4-BE49-F238E27FC236}">
                  <a16:creationId xmlns:a16="http://schemas.microsoft.com/office/drawing/2014/main" id="{8FBFC64A-1EE1-4781-9850-CF2E3FB623B8}"/>
                </a:ext>
              </a:extLst>
            </p:cNvPr>
            <p:cNvSpPr/>
            <p:nvPr/>
          </p:nvSpPr>
          <p:spPr>
            <a:xfrm>
              <a:off x="2096549" y="3278816"/>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A3</a:t>
              </a:r>
            </a:p>
          </p:txBody>
        </p:sp>
        <p:sp>
          <p:nvSpPr>
            <p:cNvPr id="28" name="Rectangle 27">
              <a:extLst>
                <a:ext uri="{FF2B5EF4-FFF2-40B4-BE49-F238E27FC236}">
                  <a16:creationId xmlns:a16="http://schemas.microsoft.com/office/drawing/2014/main" id="{44423587-FA22-4376-B24E-D17B97319B86}"/>
                </a:ext>
              </a:extLst>
            </p:cNvPr>
            <p:cNvSpPr/>
            <p:nvPr/>
          </p:nvSpPr>
          <p:spPr>
            <a:xfrm>
              <a:off x="2816413"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B1</a:t>
              </a:r>
            </a:p>
          </p:txBody>
        </p:sp>
        <p:sp>
          <p:nvSpPr>
            <p:cNvPr id="29" name="Rectangle 28">
              <a:extLst>
                <a:ext uri="{FF2B5EF4-FFF2-40B4-BE49-F238E27FC236}">
                  <a16:creationId xmlns:a16="http://schemas.microsoft.com/office/drawing/2014/main" id="{6876FBE5-2E63-4BC5-B8A2-E574BBE3E050}"/>
                </a:ext>
              </a:extLst>
            </p:cNvPr>
            <p:cNvSpPr/>
            <p:nvPr/>
          </p:nvSpPr>
          <p:spPr>
            <a:xfrm>
              <a:off x="3536277"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B2</a:t>
              </a:r>
            </a:p>
          </p:txBody>
        </p:sp>
        <p:sp>
          <p:nvSpPr>
            <p:cNvPr id="30" name="Rectangle 29">
              <a:extLst>
                <a:ext uri="{FF2B5EF4-FFF2-40B4-BE49-F238E27FC236}">
                  <a16:creationId xmlns:a16="http://schemas.microsoft.com/office/drawing/2014/main" id="{E2D92C1E-666F-4738-984E-946B6931DEC7}"/>
                </a:ext>
              </a:extLst>
            </p:cNvPr>
            <p:cNvSpPr/>
            <p:nvPr/>
          </p:nvSpPr>
          <p:spPr>
            <a:xfrm>
              <a:off x="4256141"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B3</a:t>
              </a:r>
            </a:p>
          </p:txBody>
        </p:sp>
        <p:sp>
          <p:nvSpPr>
            <p:cNvPr id="31" name="Rectangle 30">
              <a:extLst>
                <a:ext uri="{FF2B5EF4-FFF2-40B4-BE49-F238E27FC236}">
                  <a16:creationId xmlns:a16="http://schemas.microsoft.com/office/drawing/2014/main" id="{3753E40A-9DD9-4E50-A827-D6EC101E735F}"/>
                </a:ext>
              </a:extLst>
            </p:cNvPr>
            <p:cNvSpPr/>
            <p:nvPr/>
          </p:nvSpPr>
          <p:spPr>
            <a:xfrm>
              <a:off x="4976005" y="3278816"/>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A4</a:t>
              </a:r>
            </a:p>
          </p:txBody>
        </p:sp>
        <p:sp>
          <p:nvSpPr>
            <p:cNvPr id="32" name="Rectangle 31">
              <a:extLst>
                <a:ext uri="{FF2B5EF4-FFF2-40B4-BE49-F238E27FC236}">
                  <a16:creationId xmlns:a16="http://schemas.microsoft.com/office/drawing/2014/main" id="{2E3DF2B7-7691-4BCB-AA70-7BA516C570F3}"/>
                </a:ext>
              </a:extLst>
            </p:cNvPr>
            <p:cNvSpPr/>
            <p:nvPr/>
          </p:nvSpPr>
          <p:spPr>
            <a:xfrm>
              <a:off x="5695869" y="3278816"/>
              <a:ext cx="721217" cy="68258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A5</a:t>
              </a:r>
            </a:p>
          </p:txBody>
        </p:sp>
        <p:sp>
          <p:nvSpPr>
            <p:cNvPr id="33" name="Rectangle 32">
              <a:extLst>
                <a:ext uri="{FF2B5EF4-FFF2-40B4-BE49-F238E27FC236}">
                  <a16:creationId xmlns:a16="http://schemas.microsoft.com/office/drawing/2014/main" id="{D8BE1C5A-815B-42D9-BDD4-CFACC3534FA6}"/>
                </a:ext>
              </a:extLst>
            </p:cNvPr>
            <p:cNvSpPr/>
            <p:nvPr/>
          </p:nvSpPr>
          <p:spPr>
            <a:xfrm>
              <a:off x="6415733" y="3278816"/>
              <a:ext cx="721217" cy="68258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B4</a:t>
              </a:r>
            </a:p>
          </p:txBody>
        </p:sp>
        <p:sp>
          <p:nvSpPr>
            <p:cNvPr id="34" name="Rectangle 33">
              <a:extLst>
                <a:ext uri="{FF2B5EF4-FFF2-40B4-BE49-F238E27FC236}">
                  <a16:creationId xmlns:a16="http://schemas.microsoft.com/office/drawing/2014/main" id="{46532D9F-CBC9-49F0-94B1-86FCC51DFF11}"/>
                </a:ext>
              </a:extLst>
            </p:cNvPr>
            <p:cNvSpPr/>
            <p:nvPr/>
          </p:nvSpPr>
          <p:spPr>
            <a:xfrm>
              <a:off x="7135597" y="3278816"/>
              <a:ext cx="721217" cy="68258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B5</a:t>
              </a:r>
            </a:p>
          </p:txBody>
        </p:sp>
        <p:sp>
          <p:nvSpPr>
            <p:cNvPr id="35" name="Rectangle 34">
              <a:extLst>
                <a:ext uri="{FF2B5EF4-FFF2-40B4-BE49-F238E27FC236}">
                  <a16:creationId xmlns:a16="http://schemas.microsoft.com/office/drawing/2014/main" id="{83A0C563-3F72-4237-ACFA-2DFA50B2BA30}"/>
                </a:ext>
              </a:extLst>
            </p:cNvPr>
            <p:cNvSpPr/>
            <p:nvPr/>
          </p:nvSpPr>
          <p:spPr>
            <a:xfrm>
              <a:off x="7855461" y="3278816"/>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B6</a:t>
              </a:r>
            </a:p>
          </p:txBody>
        </p:sp>
        <p:sp>
          <p:nvSpPr>
            <p:cNvPr id="36" name="Rectangle 35">
              <a:extLst>
                <a:ext uri="{FF2B5EF4-FFF2-40B4-BE49-F238E27FC236}">
                  <a16:creationId xmlns:a16="http://schemas.microsoft.com/office/drawing/2014/main" id="{09FC47F6-6316-4730-8536-75B9F0917A19}"/>
                </a:ext>
              </a:extLst>
            </p:cNvPr>
            <p:cNvSpPr/>
            <p:nvPr/>
          </p:nvSpPr>
          <p:spPr>
            <a:xfrm>
              <a:off x="8575325"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C3</a:t>
              </a:r>
            </a:p>
          </p:txBody>
        </p:sp>
        <p:sp>
          <p:nvSpPr>
            <p:cNvPr id="37" name="Rectangle 36">
              <a:extLst>
                <a:ext uri="{FF2B5EF4-FFF2-40B4-BE49-F238E27FC236}">
                  <a16:creationId xmlns:a16="http://schemas.microsoft.com/office/drawing/2014/main" id="{8E000599-7F1A-4F2E-9FDD-CB35D0C231AD}"/>
                </a:ext>
              </a:extLst>
            </p:cNvPr>
            <p:cNvSpPr/>
            <p:nvPr/>
          </p:nvSpPr>
          <p:spPr>
            <a:xfrm>
              <a:off x="9295189"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C4</a:t>
              </a:r>
            </a:p>
          </p:txBody>
        </p:sp>
        <p:sp>
          <p:nvSpPr>
            <p:cNvPr id="38" name="Rectangle 37">
              <a:extLst>
                <a:ext uri="{FF2B5EF4-FFF2-40B4-BE49-F238E27FC236}">
                  <a16:creationId xmlns:a16="http://schemas.microsoft.com/office/drawing/2014/main" id="{4936DAC8-4420-4331-A4E1-9F151016149E}"/>
                </a:ext>
              </a:extLst>
            </p:cNvPr>
            <p:cNvSpPr/>
            <p:nvPr/>
          </p:nvSpPr>
          <p:spPr>
            <a:xfrm>
              <a:off x="10015053"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C5</a:t>
              </a:r>
            </a:p>
          </p:txBody>
        </p:sp>
        <p:sp>
          <p:nvSpPr>
            <p:cNvPr id="39" name="Rectangle 38">
              <a:extLst>
                <a:ext uri="{FF2B5EF4-FFF2-40B4-BE49-F238E27FC236}">
                  <a16:creationId xmlns:a16="http://schemas.microsoft.com/office/drawing/2014/main" id="{E0C5FD67-616D-4CA0-935F-20CC2848964E}"/>
                </a:ext>
              </a:extLst>
            </p:cNvPr>
            <p:cNvSpPr/>
            <p:nvPr/>
          </p:nvSpPr>
          <p:spPr>
            <a:xfrm>
              <a:off x="10734911" y="3278816"/>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B7</a:t>
              </a:r>
            </a:p>
          </p:txBody>
        </p:sp>
        <p:sp>
          <p:nvSpPr>
            <p:cNvPr id="40" name="Rectangle 39">
              <a:extLst>
                <a:ext uri="{FF2B5EF4-FFF2-40B4-BE49-F238E27FC236}">
                  <a16:creationId xmlns:a16="http://schemas.microsoft.com/office/drawing/2014/main" id="{801F2AB5-6C21-4F30-91EB-8B2A5FFB4529}"/>
                </a:ext>
              </a:extLst>
            </p:cNvPr>
            <p:cNvSpPr/>
            <p:nvPr/>
          </p:nvSpPr>
          <p:spPr>
            <a:xfrm>
              <a:off x="656821" y="4439991"/>
              <a:ext cx="721217" cy="68258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A6</a:t>
              </a:r>
            </a:p>
          </p:txBody>
        </p:sp>
        <p:sp>
          <p:nvSpPr>
            <p:cNvPr id="41" name="Rectangle 40">
              <a:extLst>
                <a:ext uri="{FF2B5EF4-FFF2-40B4-BE49-F238E27FC236}">
                  <a16:creationId xmlns:a16="http://schemas.microsoft.com/office/drawing/2014/main" id="{552AD1E7-AF52-49FE-A783-F8162384A0C9}"/>
                </a:ext>
              </a:extLst>
            </p:cNvPr>
            <p:cNvSpPr/>
            <p:nvPr/>
          </p:nvSpPr>
          <p:spPr>
            <a:xfrm>
              <a:off x="1377821" y="4439991"/>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A7</a:t>
              </a:r>
            </a:p>
          </p:txBody>
        </p:sp>
        <p:sp>
          <p:nvSpPr>
            <p:cNvPr id="42" name="Rectangle 41">
              <a:extLst>
                <a:ext uri="{FF2B5EF4-FFF2-40B4-BE49-F238E27FC236}">
                  <a16:creationId xmlns:a16="http://schemas.microsoft.com/office/drawing/2014/main" id="{A68938AB-D39C-49BC-8557-5379066F02E6}"/>
                </a:ext>
              </a:extLst>
            </p:cNvPr>
            <p:cNvSpPr/>
            <p:nvPr/>
          </p:nvSpPr>
          <p:spPr>
            <a:xfrm>
              <a:off x="2098821" y="4439991"/>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B8</a:t>
              </a:r>
            </a:p>
          </p:txBody>
        </p:sp>
        <p:sp>
          <p:nvSpPr>
            <p:cNvPr id="43" name="Rectangle 42">
              <a:extLst>
                <a:ext uri="{FF2B5EF4-FFF2-40B4-BE49-F238E27FC236}">
                  <a16:creationId xmlns:a16="http://schemas.microsoft.com/office/drawing/2014/main" id="{06E006D2-4E6D-4D55-B8D4-B035D3B64244}"/>
                </a:ext>
              </a:extLst>
            </p:cNvPr>
            <p:cNvSpPr/>
            <p:nvPr/>
          </p:nvSpPr>
          <p:spPr>
            <a:xfrm>
              <a:off x="2819821" y="4439991"/>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B9</a:t>
              </a:r>
            </a:p>
          </p:txBody>
        </p:sp>
        <p:sp>
          <p:nvSpPr>
            <p:cNvPr id="44" name="Rectangle 43">
              <a:extLst>
                <a:ext uri="{FF2B5EF4-FFF2-40B4-BE49-F238E27FC236}">
                  <a16:creationId xmlns:a16="http://schemas.microsoft.com/office/drawing/2014/main" id="{468E3C3E-710B-44C2-99DD-808596811D38}"/>
                </a:ext>
              </a:extLst>
            </p:cNvPr>
            <p:cNvSpPr/>
            <p:nvPr/>
          </p:nvSpPr>
          <p:spPr>
            <a:xfrm>
              <a:off x="3540821" y="4439991"/>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B10</a:t>
              </a:r>
            </a:p>
          </p:txBody>
        </p:sp>
        <p:sp>
          <p:nvSpPr>
            <p:cNvPr id="45" name="Rectangle 44">
              <a:extLst>
                <a:ext uri="{FF2B5EF4-FFF2-40B4-BE49-F238E27FC236}">
                  <a16:creationId xmlns:a16="http://schemas.microsoft.com/office/drawing/2014/main" id="{D80D7B85-BF5C-4634-B24D-D0495ADD01F0}"/>
                </a:ext>
              </a:extLst>
            </p:cNvPr>
            <p:cNvSpPr/>
            <p:nvPr/>
          </p:nvSpPr>
          <p:spPr>
            <a:xfrm>
              <a:off x="4261821" y="4439991"/>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B11</a:t>
              </a:r>
            </a:p>
          </p:txBody>
        </p:sp>
        <p:sp>
          <p:nvSpPr>
            <p:cNvPr id="46" name="Rectangle 45">
              <a:extLst>
                <a:ext uri="{FF2B5EF4-FFF2-40B4-BE49-F238E27FC236}">
                  <a16:creationId xmlns:a16="http://schemas.microsoft.com/office/drawing/2014/main" id="{60B6B179-A5F7-4E2E-ABF4-3D78A10D2449}"/>
                </a:ext>
              </a:extLst>
            </p:cNvPr>
            <p:cNvSpPr/>
            <p:nvPr/>
          </p:nvSpPr>
          <p:spPr>
            <a:xfrm>
              <a:off x="4982821" y="4439991"/>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C1</a:t>
              </a:r>
            </a:p>
          </p:txBody>
        </p:sp>
        <p:sp>
          <p:nvSpPr>
            <p:cNvPr id="47" name="Rectangle 46">
              <a:extLst>
                <a:ext uri="{FF2B5EF4-FFF2-40B4-BE49-F238E27FC236}">
                  <a16:creationId xmlns:a16="http://schemas.microsoft.com/office/drawing/2014/main" id="{21F7C6BF-B336-4A89-81B4-B7EE0AB692BA}"/>
                </a:ext>
              </a:extLst>
            </p:cNvPr>
            <p:cNvSpPr/>
            <p:nvPr/>
          </p:nvSpPr>
          <p:spPr>
            <a:xfrm>
              <a:off x="5703823" y="4439991"/>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C2</a:t>
              </a:r>
            </a:p>
          </p:txBody>
        </p:sp>
      </p:grpSp>
    </p:spTree>
    <p:extLst>
      <p:ext uri="{BB962C8B-B14F-4D97-AF65-F5344CB8AC3E}">
        <p14:creationId xmlns:p14="http://schemas.microsoft.com/office/powerpoint/2010/main" val="2295229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9F602-90F5-4D29-AE70-A3BDC35CD28A}"/>
              </a:ext>
            </a:extLst>
          </p:cNvPr>
          <p:cNvSpPr>
            <a:spLocks noGrp="1"/>
          </p:cNvSpPr>
          <p:nvPr>
            <p:ph type="title"/>
          </p:nvPr>
        </p:nvSpPr>
        <p:spPr/>
        <p:txBody>
          <a:bodyPr/>
          <a:lstStyle/>
          <a:p>
            <a:r>
              <a:rPr lang="en-GB" dirty="0"/>
              <a:t>Activity 2 </a:t>
            </a:r>
          </a:p>
        </p:txBody>
      </p:sp>
      <p:sp>
        <p:nvSpPr>
          <p:cNvPr id="3" name="Content Placeholder 2">
            <a:extLst>
              <a:ext uri="{FF2B5EF4-FFF2-40B4-BE49-F238E27FC236}">
                <a16:creationId xmlns:a16="http://schemas.microsoft.com/office/drawing/2014/main" id="{D8E39138-44CD-4A6F-8890-3180EF646AED}"/>
              </a:ext>
            </a:extLst>
          </p:cNvPr>
          <p:cNvSpPr>
            <a:spLocks noGrp="1"/>
          </p:cNvSpPr>
          <p:nvPr>
            <p:ph sz="quarter" idx="1"/>
          </p:nvPr>
        </p:nvSpPr>
        <p:spPr>
          <a:xfrm>
            <a:off x="589965" y="1673425"/>
            <a:ext cx="8153400" cy="1058018"/>
          </a:xfrm>
        </p:spPr>
        <p:txBody>
          <a:bodyPr>
            <a:normAutofit fontScale="40000" lnSpcReduction="20000"/>
          </a:bodyPr>
          <a:lstStyle/>
          <a:p>
            <a:pPr marL="342900" indent="-342900">
              <a:buFont typeface="+mj-lt"/>
              <a:buAutoNum type="arabicPeriod" startAt="2"/>
            </a:pPr>
            <a:r>
              <a:rPr lang="en-GB" sz="7200" dirty="0"/>
              <a:t>Annotate the illustration to explain whether it is an abstraction of paging or segmentation.</a:t>
            </a:r>
            <a:endParaRPr lang="en-GB" sz="6000" dirty="0"/>
          </a:p>
          <a:p>
            <a:endParaRPr lang="en-GB" dirty="0"/>
          </a:p>
        </p:txBody>
      </p:sp>
      <p:grpSp>
        <p:nvGrpSpPr>
          <p:cNvPr id="4" name="Group 3">
            <a:extLst>
              <a:ext uri="{FF2B5EF4-FFF2-40B4-BE49-F238E27FC236}">
                <a16:creationId xmlns:a16="http://schemas.microsoft.com/office/drawing/2014/main" id="{099A66BA-6EE7-4AE7-91B6-A44FF629255A}"/>
              </a:ext>
            </a:extLst>
          </p:cNvPr>
          <p:cNvGrpSpPr/>
          <p:nvPr/>
        </p:nvGrpSpPr>
        <p:grpSpPr>
          <a:xfrm>
            <a:off x="323528" y="2820202"/>
            <a:ext cx="8172400" cy="2676169"/>
            <a:chOff x="566667" y="2087708"/>
            <a:chExt cx="10908409" cy="3034863"/>
          </a:xfrm>
        </p:grpSpPr>
        <p:sp>
          <p:nvSpPr>
            <p:cNvPr id="49" name="Rectangle 48">
              <a:extLst>
                <a:ext uri="{FF2B5EF4-FFF2-40B4-BE49-F238E27FC236}">
                  <a16:creationId xmlns:a16="http://schemas.microsoft.com/office/drawing/2014/main" id="{DF541961-96B5-4BBD-9FF0-0C34A3A1A6A7}"/>
                </a:ext>
              </a:extLst>
            </p:cNvPr>
            <p:cNvSpPr/>
            <p:nvPr/>
          </p:nvSpPr>
          <p:spPr>
            <a:xfrm>
              <a:off x="656821" y="4439991"/>
              <a:ext cx="10818255" cy="682580"/>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6F146B23-11F6-42AA-BB0C-116DF348EFF2}"/>
                </a:ext>
              </a:extLst>
            </p:cNvPr>
            <p:cNvSpPr txBox="1"/>
            <p:nvPr/>
          </p:nvSpPr>
          <p:spPr>
            <a:xfrm>
              <a:off x="566668" y="2910937"/>
              <a:ext cx="639919" cy="369332"/>
            </a:xfrm>
            <a:prstGeom prst="rect">
              <a:avLst/>
            </a:prstGeom>
            <a:noFill/>
          </p:spPr>
          <p:txBody>
            <a:bodyPr wrap="none" rtlCol="0">
              <a:spAutoFit/>
            </a:bodyPr>
            <a:lstStyle/>
            <a:p>
              <a:r>
                <a:rPr lang="en-GB" dirty="0"/>
                <a:t>RAM</a:t>
              </a:r>
            </a:p>
          </p:txBody>
        </p:sp>
        <p:sp>
          <p:nvSpPr>
            <p:cNvPr id="51" name="TextBox 50">
              <a:extLst>
                <a:ext uri="{FF2B5EF4-FFF2-40B4-BE49-F238E27FC236}">
                  <a16:creationId xmlns:a16="http://schemas.microsoft.com/office/drawing/2014/main" id="{1EB53CBE-4773-44EF-8080-E6B18188D558}"/>
                </a:ext>
              </a:extLst>
            </p:cNvPr>
            <p:cNvSpPr txBox="1"/>
            <p:nvPr/>
          </p:nvSpPr>
          <p:spPr>
            <a:xfrm>
              <a:off x="566667" y="4078557"/>
              <a:ext cx="2500556" cy="369332"/>
            </a:xfrm>
            <a:prstGeom prst="rect">
              <a:avLst/>
            </a:prstGeom>
            <a:noFill/>
          </p:spPr>
          <p:txBody>
            <a:bodyPr wrap="none" rtlCol="0">
              <a:spAutoFit/>
            </a:bodyPr>
            <a:lstStyle/>
            <a:p>
              <a:r>
                <a:rPr lang="en-GB" dirty="0"/>
                <a:t>Virtual Memory on HDD</a:t>
              </a:r>
            </a:p>
          </p:txBody>
        </p:sp>
        <p:sp>
          <p:nvSpPr>
            <p:cNvPr id="52" name="Rectangle 51">
              <a:extLst>
                <a:ext uri="{FF2B5EF4-FFF2-40B4-BE49-F238E27FC236}">
                  <a16:creationId xmlns:a16="http://schemas.microsoft.com/office/drawing/2014/main" id="{C530E2B5-8BD2-4190-B5F8-79D26F69827D}"/>
                </a:ext>
              </a:extLst>
            </p:cNvPr>
            <p:cNvSpPr/>
            <p:nvPr/>
          </p:nvSpPr>
          <p:spPr>
            <a:xfrm>
              <a:off x="656821"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A1</a:t>
              </a:r>
            </a:p>
          </p:txBody>
        </p:sp>
        <p:sp>
          <p:nvSpPr>
            <p:cNvPr id="53" name="Rectangle 52">
              <a:extLst>
                <a:ext uri="{FF2B5EF4-FFF2-40B4-BE49-F238E27FC236}">
                  <a16:creationId xmlns:a16="http://schemas.microsoft.com/office/drawing/2014/main" id="{721AD195-B078-463E-997E-CB0690BBEE1A}"/>
                </a:ext>
              </a:extLst>
            </p:cNvPr>
            <p:cNvSpPr/>
            <p:nvPr/>
          </p:nvSpPr>
          <p:spPr>
            <a:xfrm>
              <a:off x="1376685" y="3278816"/>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A2</a:t>
              </a:r>
            </a:p>
          </p:txBody>
        </p:sp>
        <p:sp>
          <p:nvSpPr>
            <p:cNvPr id="54" name="Rectangle 53">
              <a:extLst>
                <a:ext uri="{FF2B5EF4-FFF2-40B4-BE49-F238E27FC236}">
                  <a16:creationId xmlns:a16="http://schemas.microsoft.com/office/drawing/2014/main" id="{51B1653B-4BC5-4F99-AF5A-CB1027E82BE4}"/>
                </a:ext>
              </a:extLst>
            </p:cNvPr>
            <p:cNvSpPr/>
            <p:nvPr/>
          </p:nvSpPr>
          <p:spPr>
            <a:xfrm>
              <a:off x="2096549" y="3278816"/>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A3</a:t>
              </a:r>
            </a:p>
          </p:txBody>
        </p:sp>
        <p:sp>
          <p:nvSpPr>
            <p:cNvPr id="55" name="Rectangle 54">
              <a:extLst>
                <a:ext uri="{FF2B5EF4-FFF2-40B4-BE49-F238E27FC236}">
                  <a16:creationId xmlns:a16="http://schemas.microsoft.com/office/drawing/2014/main" id="{A3737DEA-4B12-4CDB-ADB3-D4CA4AE878AB}"/>
                </a:ext>
              </a:extLst>
            </p:cNvPr>
            <p:cNvSpPr/>
            <p:nvPr/>
          </p:nvSpPr>
          <p:spPr>
            <a:xfrm>
              <a:off x="2816413"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B1</a:t>
              </a:r>
            </a:p>
          </p:txBody>
        </p:sp>
        <p:sp>
          <p:nvSpPr>
            <p:cNvPr id="56" name="Rectangle 55">
              <a:extLst>
                <a:ext uri="{FF2B5EF4-FFF2-40B4-BE49-F238E27FC236}">
                  <a16:creationId xmlns:a16="http://schemas.microsoft.com/office/drawing/2014/main" id="{4F182569-4696-45FB-9F61-E11BC7378D2E}"/>
                </a:ext>
              </a:extLst>
            </p:cNvPr>
            <p:cNvSpPr/>
            <p:nvPr/>
          </p:nvSpPr>
          <p:spPr>
            <a:xfrm>
              <a:off x="3536277"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B2</a:t>
              </a:r>
            </a:p>
          </p:txBody>
        </p:sp>
        <p:sp>
          <p:nvSpPr>
            <p:cNvPr id="57" name="Rectangle 56">
              <a:extLst>
                <a:ext uri="{FF2B5EF4-FFF2-40B4-BE49-F238E27FC236}">
                  <a16:creationId xmlns:a16="http://schemas.microsoft.com/office/drawing/2014/main" id="{5FBAC0F3-9D22-4139-A6ED-BFB80B423656}"/>
                </a:ext>
              </a:extLst>
            </p:cNvPr>
            <p:cNvSpPr/>
            <p:nvPr/>
          </p:nvSpPr>
          <p:spPr>
            <a:xfrm>
              <a:off x="4256141"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B3</a:t>
              </a:r>
            </a:p>
          </p:txBody>
        </p:sp>
        <p:sp>
          <p:nvSpPr>
            <p:cNvPr id="58" name="Rectangle 57">
              <a:extLst>
                <a:ext uri="{FF2B5EF4-FFF2-40B4-BE49-F238E27FC236}">
                  <a16:creationId xmlns:a16="http://schemas.microsoft.com/office/drawing/2014/main" id="{004625CC-6683-4D3D-93F5-334A61197D09}"/>
                </a:ext>
              </a:extLst>
            </p:cNvPr>
            <p:cNvSpPr/>
            <p:nvPr/>
          </p:nvSpPr>
          <p:spPr>
            <a:xfrm>
              <a:off x="4976005" y="3278816"/>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A4</a:t>
              </a:r>
            </a:p>
          </p:txBody>
        </p:sp>
        <p:sp>
          <p:nvSpPr>
            <p:cNvPr id="59" name="Rectangle 58">
              <a:extLst>
                <a:ext uri="{FF2B5EF4-FFF2-40B4-BE49-F238E27FC236}">
                  <a16:creationId xmlns:a16="http://schemas.microsoft.com/office/drawing/2014/main" id="{057E75E6-DEE1-4AFF-90CF-818777122B3F}"/>
                </a:ext>
              </a:extLst>
            </p:cNvPr>
            <p:cNvSpPr/>
            <p:nvPr/>
          </p:nvSpPr>
          <p:spPr>
            <a:xfrm>
              <a:off x="5695869" y="3278816"/>
              <a:ext cx="721217" cy="68258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A5</a:t>
              </a:r>
            </a:p>
          </p:txBody>
        </p:sp>
        <p:sp>
          <p:nvSpPr>
            <p:cNvPr id="60" name="Rectangle 59">
              <a:extLst>
                <a:ext uri="{FF2B5EF4-FFF2-40B4-BE49-F238E27FC236}">
                  <a16:creationId xmlns:a16="http://schemas.microsoft.com/office/drawing/2014/main" id="{468197F4-D387-4A2D-BE9E-18EB80E1C983}"/>
                </a:ext>
              </a:extLst>
            </p:cNvPr>
            <p:cNvSpPr/>
            <p:nvPr/>
          </p:nvSpPr>
          <p:spPr>
            <a:xfrm>
              <a:off x="6415733" y="3278816"/>
              <a:ext cx="721217" cy="68258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B4</a:t>
              </a:r>
            </a:p>
          </p:txBody>
        </p:sp>
        <p:sp>
          <p:nvSpPr>
            <p:cNvPr id="61" name="Rectangle 60">
              <a:extLst>
                <a:ext uri="{FF2B5EF4-FFF2-40B4-BE49-F238E27FC236}">
                  <a16:creationId xmlns:a16="http://schemas.microsoft.com/office/drawing/2014/main" id="{9E982DA6-C165-45F8-87BF-355DABF46C76}"/>
                </a:ext>
              </a:extLst>
            </p:cNvPr>
            <p:cNvSpPr/>
            <p:nvPr/>
          </p:nvSpPr>
          <p:spPr>
            <a:xfrm>
              <a:off x="7135597" y="3278816"/>
              <a:ext cx="721217" cy="68258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B5</a:t>
              </a:r>
            </a:p>
          </p:txBody>
        </p:sp>
        <p:sp>
          <p:nvSpPr>
            <p:cNvPr id="62" name="Rectangle 61">
              <a:extLst>
                <a:ext uri="{FF2B5EF4-FFF2-40B4-BE49-F238E27FC236}">
                  <a16:creationId xmlns:a16="http://schemas.microsoft.com/office/drawing/2014/main" id="{C501785E-B17C-445B-9AF6-22E064D15134}"/>
                </a:ext>
              </a:extLst>
            </p:cNvPr>
            <p:cNvSpPr/>
            <p:nvPr/>
          </p:nvSpPr>
          <p:spPr>
            <a:xfrm>
              <a:off x="7855461" y="3278816"/>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B6</a:t>
              </a:r>
            </a:p>
          </p:txBody>
        </p:sp>
        <p:sp>
          <p:nvSpPr>
            <p:cNvPr id="63" name="Rectangle 62">
              <a:extLst>
                <a:ext uri="{FF2B5EF4-FFF2-40B4-BE49-F238E27FC236}">
                  <a16:creationId xmlns:a16="http://schemas.microsoft.com/office/drawing/2014/main" id="{23A2E2AC-480D-462E-9A3C-EF3164AC2478}"/>
                </a:ext>
              </a:extLst>
            </p:cNvPr>
            <p:cNvSpPr/>
            <p:nvPr/>
          </p:nvSpPr>
          <p:spPr>
            <a:xfrm>
              <a:off x="8575325"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C3</a:t>
              </a:r>
            </a:p>
          </p:txBody>
        </p:sp>
        <p:sp>
          <p:nvSpPr>
            <p:cNvPr id="64" name="Rectangle 63">
              <a:extLst>
                <a:ext uri="{FF2B5EF4-FFF2-40B4-BE49-F238E27FC236}">
                  <a16:creationId xmlns:a16="http://schemas.microsoft.com/office/drawing/2014/main" id="{156AFF7D-8891-49B9-8974-A5B080C5D3FD}"/>
                </a:ext>
              </a:extLst>
            </p:cNvPr>
            <p:cNvSpPr/>
            <p:nvPr/>
          </p:nvSpPr>
          <p:spPr>
            <a:xfrm>
              <a:off x="9295189"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C4</a:t>
              </a:r>
            </a:p>
          </p:txBody>
        </p:sp>
        <p:sp>
          <p:nvSpPr>
            <p:cNvPr id="65" name="Rectangle 64">
              <a:extLst>
                <a:ext uri="{FF2B5EF4-FFF2-40B4-BE49-F238E27FC236}">
                  <a16:creationId xmlns:a16="http://schemas.microsoft.com/office/drawing/2014/main" id="{156B493E-1954-4F18-955A-EF83DA5689CA}"/>
                </a:ext>
              </a:extLst>
            </p:cNvPr>
            <p:cNvSpPr/>
            <p:nvPr/>
          </p:nvSpPr>
          <p:spPr>
            <a:xfrm>
              <a:off x="10015053" y="3278816"/>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C5</a:t>
              </a:r>
            </a:p>
          </p:txBody>
        </p:sp>
        <p:sp>
          <p:nvSpPr>
            <p:cNvPr id="66" name="Rectangle 65">
              <a:extLst>
                <a:ext uri="{FF2B5EF4-FFF2-40B4-BE49-F238E27FC236}">
                  <a16:creationId xmlns:a16="http://schemas.microsoft.com/office/drawing/2014/main" id="{5697FBEB-9CC9-4777-AF7F-B021535BBEFE}"/>
                </a:ext>
              </a:extLst>
            </p:cNvPr>
            <p:cNvSpPr/>
            <p:nvPr/>
          </p:nvSpPr>
          <p:spPr>
            <a:xfrm>
              <a:off x="10734911" y="3278816"/>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B7</a:t>
              </a:r>
            </a:p>
          </p:txBody>
        </p:sp>
        <p:sp>
          <p:nvSpPr>
            <p:cNvPr id="67" name="Rectangle 66">
              <a:extLst>
                <a:ext uri="{FF2B5EF4-FFF2-40B4-BE49-F238E27FC236}">
                  <a16:creationId xmlns:a16="http://schemas.microsoft.com/office/drawing/2014/main" id="{0C0873EA-26E5-45BD-A408-022B5C1C7A03}"/>
                </a:ext>
              </a:extLst>
            </p:cNvPr>
            <p:cNvSpPr/>
            <p:nvPr/>
          </p:nvSpPr>
          <p:spPr>
            <a:xfrm>
              <a:off x="656821" y="4439991"/>
              <a:ext cx="721217" cy="68258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A6</a:t>
              </a:r>
            </a:p>
          </p:txBody>
        </p:sp>
        <p:sp>
          <p:nvSpPr>
            <p:cNvPr id="68" name="Rectangle 67">
              <a:extLst>
                <a:ext uri="{FF2B5EF4-FFF2-40B4-BE49-F238E27FC236}">
                  <a16:creationId xmlns:a16="http://schemas.microsoft.com/office/drawing/2014/main" id="{2C52211F-0CF5-4099-AD0B-8BAE82F798B2}"/>
                </a:ext>
              </a:extLst>
            </p:cNvPr>
            <p:cNvSpPr/>
            <p:nvPr/>
          </p:nvSpPr>
          <p:spPr>
            <a:xfrm>
              <a:off x="1377821" y="4439991"/>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A7</a:t>
              </a:r>
            </a:p>
          </p:txBody>
        </p:sp>
        <p:sp>
          <p:nvSpPr>
            <p:cNvPr id="69" name="Rectangle 68">
              <a:extLst>
                <a:ext uri="{FF2B5EF4-FFF2-40B4-BE49-F238E27FC236}">
                  <a16:creationId xmlns:a16="http://schemas.microsoft.com/office/drawing/2014/main" id="{DCA1E16C-B431-49F9-978E-DDD0F3394122}"/>
                </a:ext>
              </a:extLst>
            </p:cNvPr>
            <p:cNvSpPr/>
            <p:nvPr/>
          </p:nvSpPr>
          <p:spPr>
            <a:xfrm>
              <a:off x="2098821" y="4439991"/>
              <a:ext cx="721217" cy="68258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B8</a:t>
              </a:r>
            </a:p>
          </p:txBody>
        </p:sp>
        <p:sp>
          <p:nvSpPr>
            <p:cNvPr id="70" name="Rectangle 69">
              <a:extLst>
                <a:ext uri="{FF2B5EF4-FFF2-40B4-BE49-F238E27FC236}">
                  <a16:creationId xmlns:a16="http://schemas.microsoft.com/office/drawing/2014/main" id="{D308AD61-E756-4018-8C95-7425F4E02615}"/>
                </a:ext>
              </a:extLst>
            </p:cNvPr>
            <p:cNvSpPr/>
            <p:nvPr/>
          </p:nvSpPr>
          <p:spPr>
            <a:xfrm>
              <a:off x="2819821" y="4439991"/>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B9</a:t>
              </a:r>
            </a:p>
          </p:txBody>
        </p:sp>
        <p:sp>
          <p:nvSpPr>
            <p:cNvPr id="71" name="Rectangle 70">
              <a:extLst>
                <a:ext uri="{FF2B5EF4-FFF2-40B4-BE49-F238E27FC236}">
                  <a16:creationId xmlns:a16="http://schemas.microsoft.com/office/drawing/2014/main" id="{95B31316-09B2-4193-89EA-F03200ECBE2C}"/>
                </a:ext>
              </a:extLst>
            </p:cNvPr>
            <p:cNvSpPr/>
            <p:nvPr/>
          </p:nvSpPr>
          <p:spPr>
            <a:xfrm>
              <a:off x="3540821" y="4439991"/>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B10</a:t>
              </a:r>
            </a:p>
          </p:txBody>
        </p:sp>
        <p:sp>
          <p:nvSpPr>
            <p:cNvPr id="72" name="Rectangle 71">
              <a:extLst>
                <a:ext uri="{FF2B5EF4-FFF2-40B4-BE49-F238E27FC236}">
                  <a16:creationId xmlns:a16="http://schemas.microsoft.com/office/drawing/2014/main" id="{86E29D8E-CABE-4443-81CF-F0A53BDEFC1C}"/>
                </a:ext>
              </a:extLst>
            </p:cNvPr>
            <p:cNvSpPr/>
            <p:nvPr/>
          </p:nvSpPr>
          <p:spPr>
            <a:xfrm>
              <a:off x="4261821" y="4439991"/>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B11</a:t>
              </a:r>
            </a:p>
          </p:txBody>
        </p:sp>
        <p:sp>
          <p:nvSpPr>
            <p:cNvPr id="73" name="Rectangle 72">
              <a:extLst>
                <a:ext uri="{FF2B5EF4-FFF2-40B4-BE49-F238E27FC236}">
                  <a16:creationId xmlns:a16="http://schemas.microsoft.com/office/drawing/2014/main" id="{43989BE3-CF4C-4EE1-A87D-F6EE01CA8E8D}"/>
                </a:ext>
              </a:extLst>
            </p:cNvPr>
            <p:cNvSpPr/>
            <p:nvPr/>
          </p:nvSpPr>
          <p:spPr>
            <a:xfrm>
              <a:off x="4982821" y="4439991"/>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C1</a:t>
              </a:r>
            </a:p>
          </p:txBody>
        </p:sp>
        <p:sp>
          <p:nvSpPr>
            <p:cNvPr id="74" name="Rectangle 73">
              <a:extLst>
                <a:ext uri="{FF2B5EF4-FFF2-40B4-BE49-F238E27FC236}">
                  <a16:creationId xmlns:a16="http://schemas.microsoft.com/office/drawing/2014/main" id="{1A561575-1827-4EA8-AE1C-65118127D434}"/>
                </a:ext>
              </a:extLst>
            </p:cNvPr>
            <p:cNvSpPr/>
            <p:nvPr/>
          </p:nvSpPr>
          <p:spPr>
            <a:xfrm>
              <a:off x="5703823" y="4439991"/>
              <a:ext cx="721217" cy="68258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C2</a:t>
              </a:r>
            </a:p>
          </p:txBody>
        </p:sp>
        <p:sp>
          <p:nvSpPr>
            <p:cNvPr id="75" name="TextBox 74">
              <a:extLst>
                <a:ext uri="{FF2B5EF4-FFF2-40B4-BE49-F238E27FC236}">
                  <a16:creationId xmlns:a16="http://schemas.microsoft.com/office/drawing/2014/main" id="{2510B1AF-33FE-4A53-88B3-CC6281BD77DC}"/>
                </a:ext>
              </a:extLst>
            </p:cNvPr>
            <p:cNvSpPr txBox="1"/>
            <p:nvPr/>
          </p:nvSpPr>
          <p:spPr>
            <a:xfrm>
              <a:off x="3033219" y="2087709"/>
              <a:ext cx="1736724" cy="732960"/>
            </a:xfrm>
            <a:prstGeom prst="rect">
              <a:avLst/>
            </a:prstGeom>
            <a:noFill/>
          </p:spPr>
          <p:txBody>
            <a:bodyPr wrap="none" rtlCol="0">
              <a:spAutoFit/>
            </a:bodyPr>
            <a:lstStyle/>
            <a:p>
              <a:r>
                <a:rPr lang="en-GB" dirty="0"/>
                <a:t>Pages are a</a:t>
              </a:r>
            </a:p>
            <a:p>
              <a:r>
                <a:rPr lang="en-GB" dirty="0"/>
                <a:t> fixed size.</a:t>
              </a:r>
            </a:p>
          </p:txBody>
        </p:sp>
        <p:cxnSp>
          <p:nvCxnSpPr>
            <p:cNvPr id="76" name="Straight Arrow Connector 75">
              <a:extLst>
                <a:ext uri="{FF2B5EF4-FFF2-40B4-BE49-F238E27FC236}">
                  <a16:creationId xmlns:a16="http://schemas.microsoft.com/office/drawing/2014/main" id="{A9AD85F4-5584-4690-85D6-202705F3C01D}"/>
                </a:ext>
              </a:extLst>
            </p:cNvPr>
            <p:cNvCxnSpPr>
              <a:cxnSpLocks/>
              <a:stCxn id="75" idx="2"/>
              <a:endCxn id="56" idx="0"/>
            </p:cNvCxnSpPr>
            <p:nvPr/>
          </p:nvCxnSpPr>
          <p:spPr>
            <a:xfrm flipH="1">
              <a:off x="3896886" y="2820669"/>
              <a:ext cx="4696" cy="4581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1C80DB4D-8BB2-428A-8072-D670FA573AE4}"/>
                </a:ext>
              </a:extLst>
            </p:cNvPr>
            <p:cNvSpPr txBox="1"/>
            <p:nvPr/>
          </p:nvSpPr>
          <p:spPr>
            <a:xfrm>
              <a:off x="5544609" y="2087708"/>
              <a:ext cx="5342919" cy="732960"/>
            </a:xfrm>
            <a:prstGeom prst="rect">
              <a:avLst/>
            </a:prstGeom>
            <a:noFill/>
          </p:spPr>
          <p:txBody>
            <a:bodyPr wrap="none" rtlCol="0">
              <a:spAutoFit/>
            </a:bodyPr>
            <a:lstStyle/>
            <a:p>
              <a:pPr algn="ctr"/>
              <a:r>
                <a:rPr lang="en-GB" dirty="0"/>
                <a:t>Physical divisions.  </a:t>
              </a:r>
            </a:p>
            <a:p>
              <a:pPr algn="ctr"/>
              <a:r>
                <a:rPr lang="en-GB" dirty="0"/>
                <a:t>No consideration of logic of the program.</a:t>
              </a:r>
            </a:p>
          </p:txBody>
        </p:sp>
        <p:cxnSp>
          <p:nvCxnSpPr>
            <p:cNvPr id="78" name="Straight Arrow Connector 77">
              <a:extLst>
                <a:ext uri="{FF2B5EF4-FFF2-40B4-BE49-F238E27FC236}">
                  <a16:creationId xmlns:a16="http://schemas.microsoft.com/office/drawing/2014/main" id="{52FFE75A-864F-4287-B8AA-F3F974CE183A}"/>
                </a:ext>
              </a:extLst>
            </p:cNvPr>
            <p:cNvCxnSpPr>
              <a:stCxn id="77" idx="2"/>
              <a:endCxn id="62" idx="0"/>
            </p:cNvCxnSpPr>
            <p:nvPr/>
          </p:nvCxnSpPr>
          <p:spPr>
            <a:xfrm>
              <a:off x="8216069" y="2820668"/>
              <a:ext cx="0" cy="4581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4201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9F602-90F5-4D29-AE70-A3BDC35CD28A}"/>
              </a:ext>
            </a:extLst>
          </p:cNvPr>
          <p:cNvSpPr>
            <a:spLocks noGrp="1"/>
          </p:cNvSpPr>
          <p:nvPr>
            <p:ph type="title"/>
          </p:nvPr>
        </p:nvSpPr>
        <p:spPr/>
        <p:txBody>
          <a:bodyPr/>
          <a:lstStyle/>
          <a:p>
            <a:r>
              <a:rPr lang="en-GB" dirty="0"/>
              <a:t>Activity 3 &amp; 4 </a:t>
            </a:r>
          </a:p>
        </p:txBody>
      </p:sp>
      <p:sp>
        <p:nvSpPr>
          <p:cNvPr id="3" name="Content Placeholder 2">
            <a:extLst>
              <a:ext uri="{FF2B5EF4-FFF2-40B4-BE49-F238E27FC236}">
                <a16:creationId xmlns:a16="http://schemas.microsoft.com/office/drawing/2014/main" id="{D8E39138-44CD-4A6F-8890-3180EF646AED}"/>
              </a:ext>
            </a:extLst>
          </p:cNvPr>
          <p:cNvSpPr>
            <a:spLocks noGrp="1"/>
          </p:cNvSpPr>
          <p:nvPr>
            <p:ph sz="quarter" idx="1"/>
          </p:nvPr>
        </p:nvSpPr>
        <p:spPr>
          <a:xfrm>
            <a:off x="612648" y="1600200"/>
            <a:ext cx="8153400" cy="1058018"/>
          </a:xfrm>
        </p:spPr>
        <p:txBody>
          <a:bodyPr>
            <a:normAutofit fontScale="32500" lnSpcReduction="20000"/>
          </a:bodyPr>
          <a:lstStyle/>
          <a:p>
            <a:pPr marL="342900" indent="-342900">
              <a:buFont typeface="+mj-lt"/>
              <a:buAutoNum type="arabicPeriod" startAt="3"/>
            </a:pPr>
            <a:r>
              <a:rPr lang="en-GB" sz="7200" dirty="0"/>
              <a:t>Change the illustration to show the alternative memory management technique.</a:t>
            </a:r>
          </a:p>
          <a:p>
            <a:pPr marL="342900" indent="-342900">
              <a:buFont typeface="+mj-lt"/>
              <a:buAutoNum type="arabicPeriod" startAt="3"/>
            </a:pPr>
            <a:r>
              <a:rPr lang="en-GB" sz="7200" dirty="0"/>
              <a:t>Annotate the illustration to explain the difference.</a:t>
            </a:r>
          </a:p>
          <a:p>
            <a:endParaRPr lang="en-GB" dirty="0"/>
          </a:p>
        </p:txBody>
      </p:sp>
      <p:grpSp>
        <p:nvGrpSpPr>
          <p:cNvPr id="4" name="Group 3">
            <a:extLst>
              <a:ext uri="{FF2B5EF4-FFF2-40B4-BE49-F238E27FC236}">
                <a16:creationId xmlns:a16="http://schemas.microsoft.com/office/drawing/2014/main" id="{C5E53E20-7166-4B91-A6D8-82DD4EC2982B}"/>
              </a:ext>
            </a:extLst>
          </p:cNvPr>
          <p:cNvGrpSpPr/>
          <p:nvPr/>
        </p:nvGrpSpPr>
        <p:grpSpPr>
          <a:xfrm>
            <a:off x="323294" y="2754763"/>
            <a:ext cx="8478620" cy="2712971"/>
            <a:chOff x="566667" y="2172039"/>
            <a:chExt cx="10908409" cy="2950532"/>
          </a:xfrm>
        </p:grpSpPr>
        <p:sp>
          <p:nvSpPr>
            <p:cNvPr id="49" name="Rectangle 48">
              <a:extLst>
                <a:ext uri="{FF2B5EF4-FFF2-40B4-BE49-F238E27FC236}">
                  <a16:creationId xmlns:a16="http://schemas.microsoft.com/office/drawing/2014/main" id="{9E15AA8D-0009-46F8-A60B-09CC0BF0B448}"/>
                </a:ext>
              </a:extLst>
            </p:cNvPr>
            <p:cNvSpPr/>
            <p:nvPr/>
          </p:nvSpPr>
          <p:spPr>
            <a:xfrm>
              <a:off x="656821" y="4439991"/>
              <a:ext cx="10818255" cy="682580"/>
            </a:xfrm>
            <a:prstGeom prst="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F669AD15-76EC-4A2F-9EDA-39F29E685D44}"/>
                </a:ext>
              </a:extLst>
            </p:cNvPr>
            <p:cNvSpPr txBox="1"/>
            <p:nvPr/>
          </p:nvSpPr>
          <p:spPr>
            <a:xfrm>
              <a:off x="566668" y="2910937"/>
              <a:ext cx="639919" cy="369332"/>
            </a:xfrm>
            <a:prstGeom prst="rect">
              <a:avLst/>
            </a:prstGeom>
            <a:noFill/>
          </p:spPr>
          <p:txBody>
            <a:bodyPr wrap="none" rtlCol="0">
              <a:spAutoFit/>
            </a:bodyPr>
            <a:lstStyle/>
            <a:p>
              <a:r>
                <a:rPr lang="en-GB" dirty="0"/>
                <a:t>RAM</a:t>
              </a:r>
            </a:p>
          </p:txBody>
        </p:sp>
        <p:sp>
          <p:nvSpPr>
            <p:cNvPr id="51" name="TextBox 50">
              <a:extLst>
                <a:ext uri="{FF2B5EF4-FFF2-40B4-BE49-F238E27FC236}">
                  <a16:creationId xmlns:a16="http://schemas.microsoft.com/office/drawing/2014/main" id="{F019CE50-0510-4B10-969A-5284C37FD068}"/>
                </a:ext>
              </a:extLst>
            </p:cNvPr>
            <p:cNvSpPr txBox="1"/>
            <p:nvPr/>
          </p:nvSpPr>
          <p:spPr>
            <a:xfrm>
              <a:off x="566667" y="4078557"/>
              <a:ext cx="2500556" cy="369332"/>
            </a:xfrm>
            <a:prstGeom prst="rect">
              <a:avLst/>
            </a:prstGeom>
            <a:noFill/>
          </p:spPr>
          <p:txBody>
            <a:bodyPr wrap="none" rtlCol="0">
              <a:spAutoFit/>
            </a:bodyPr>
            <a:lstStyle/>
            <a:p>
              <a:r>
                <a:rPr lang="en-GB" dirty="0"/>
                <a:t>Virtual Memory on HDD</a:t>
              </a:r>
            </a:p>
          </p:txBody>
        </p:sp>
        <p:sp>
          <p:nvSpPr>
            <p:cNvPr id="52" name="Rectangle 51">
              <a:extLst>
                <a:ext uri="{FF2B5EF4-FFF2-40B4-BE49-F238E27FC236}">
                  <a16:creationId xmlns:a16="http://schemas.microsoft.com/office/drawing/2014/main" id="{3237DB2E-C11B-49E8-BD97-94B7FB146830}"/>
                </a:ext>
              </a:extLst>
            </p:cNvPr>
            <p:cNvSpPr/>
            <p:nvPr/>
          </p:nvSpPr>
          <p:spPr>
            <a:xfrm>
              <a:off x="656821" y="3278816"/>
              <a:ext cx="721217" cy="6825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A1</a:t>
              </a:r>
            </a:p>
          </p:txBody>
        </p:sp>
        <p:sp>
          <p:nvSpPr>
            <p:cNvPr id="53" name="Rectangle 52">
              <a:extLst>
                <a:ext uri="{FF2B5EF4-FFF2-40B4-BE49-F238E27FC236}">
                  <a16:creationId xmlns:a16="http://schemas.microsoft.com/office/drawing/2014/main" id="{511506C6-FDE6-4FE0-8B23-4D15D829BB9E}"/>
                </a:ext>
              </a:extLst>
            </p:cNvPr>
            <p:cNvSpPr/>
            <p:nvPr/>
          </p:nvSpPr>
          <p:spPr>
            <a:xfrm>
              <a:off x="1376685" y="3278816"/>
              <a:ext cx="721217" cy="682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A2</a:t>
              </a:r>
            </a:p>
          </p:txBody>
        </p:sp>
        <p:sp>
          <p:nvSpPr>
            <p:cNvPr id="54" name="Rectangle 53">
              <a:extLst>
                <a:ext uri="{FF2B5EF4-FFF2-40B4-BE49-F238E27FC236}">
                  <a16:creationId xmlns:a16="http://schemas.microsoft.com/office/drawing/2014/main" id="{1D9B0D15-9532-4942-9C5A-9CC6D8DD1FD3}"/>
                </a:ext>
              </a:extLst>
            </p:cNvPr>
            <p:cNvSpPr/>
            <p:nvPr/>
          </p:nvSpPr>
          <p:spPr>
            <a:xfrm>
              <a:off x="2096549" y="3278816"/>
              <a:ext cx="721217" cy="682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A3</a:t>
              </a:r>
            </a:p>
          </p:txBody>
        </p:sp>
        <p:sp>
          <p:nvSpPr>
            <p:cNvPr id="55" name="Rectangle 54">
              <a:extLst>
                <a:ext uri="{FF2B5EF4-FFF2-40B4-BE49-F238E27FC236}">
                  <a16:creationId xmlns:a16="http://schemas.microsoft.com/office/drawing/2014/main" id="{D5A18620-C37C-476B-BE6E-577D106BB2F1}"/>
                </a:ext>
              </a:extLst>
            </p:cNvPr>
            <p:cNvSpPr/>
            <p:nvPr/>
          </p:nvSpPr>
          <p:spPr>
            <a:xfrm>
              <a:off x="5684094" y="3278816"/>
              <a:ext cx="721217" cy="6825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B1</a:t>
              </a:r>
            </a:p>
          </p:txBody>
        </p:sp>
        <p:sp>
          <p:nvSpPr>
            <p:cNvPr id="56" name="Rectangle 55">
              <a:extLst>
                <a:ext uri="{FF2B5EF4-FFF2-40B4-BE49-F238E27FC236}">
                  <a16:creationId xmlns:a16="http://schemas.microsoft.com/office/drawing/2014/main" id="{AFC4C060-2C93-4DA0-BB09-8F0B938D76A6}"/>
                </a:ext>
              </a:extLst>
            </p:cNvPr>
            <p:cNvSpPr/>
            <p:nvPr/>
          </p:nvSpPr>
          <p:spPr>
            <a:xfrm>
              <a:off x="6405827" y="3278816"/>
              <a:ext cx="721217" cy="6825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B2</a:t>
              </a:r>
            </a:p>
          </p:txBody>
        </p:sp>
        <p:sp>
          <p:nvSpPr>
            <p:cNvPr id="57" name="Rectangle 56">
              <a:extLst>
                <a:ext uri="{FF2B5EF4-FFF2-40B4-BE49-F238E27FC236}">
                  <a16:creationId xmlns:a16="http://schemas.microsoft.com/office/drawing/2014/main" id="{41E9FF51-EC65-442C-8480-8C08C33C40F9}"/>
                </a:ext>
              </a:extLst>
            </p:cNvPr>
            <p:cNvSpPr/>
            <p:nvPr/>
          </p:nvSpPr>
          <p:spPr>
            <a:xfrm>
              <a:off x="7124332" y="3278816"/>
              <a:ext cx="721217" cy="6825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B3</a:t>
              </a:r>
            </a:p>
          </p:txBody>
        </p:sp>
        <p:sp>
          <p:nvSpPr>
            <p:cNvPr id="58" name="Rectangle 57">
              <a:extLst>
                <a:ext uri="{FF2B5EF4-FFF2-40B4-BE49-F238E27FC236}">
                  <a16:creationId xmlns:a16="http://schemas.microsoft.com/office/drawing/2014/main" id="{DC39DDDD-9154-4A66-9CC0-5ED09352BEFE}"/>
                </a:ext>
              </a:extLst>
            </p:cNvPr>
            <p:cNvSpPr/>
            <p:nvPr/>
          </p:nvSpPr>
          <p:spPr>
            <a:xfrm>
              <a:off x="2816407" y="3278816"/>
              <a:ext cx="721217" cy="682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A4</a:t>
              </a:r>
            </a:p>
          </p:txBody>
        </p:sp>
        <p:sp>
          <p:nvSpPr>
            <p:cNvPr id="59" name="Rectangle 58">
              <a:extLst>
                <a:ext uri="{FF2B5EF4-FFF2-40B4-BE49-F238E27FC236}">
                  <a16:creationId xmlns:a16="http://schemas.microsoft.com/office/drawing/2014/main" id="{B5B981A2-B8FA-4B0C-A460-1A1E776AF66D}"/>
                </a:ext>
              </a:extLst>
            </p:cNvPr>
            <p:cNvSpPr/>
            <p:nvPr/>
          </p:nvSpPr>
          <p:spPr>
            <a:xfrm>
              <a:off x="3536268" y="3278816"/>
              <a:ext cx="721217" cy="682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A5</a:t>
              </a:r>
            </a:p>
          </p:txBody>
        </p:sp>
        <p:sp>
          <p:nvSpPr>
            <p:cNvPr id="60" name="Rectangle 59">
              <a:extLst>
                <a:ext uri="{FF2B5EF4-FFF2-40B4-BE49-F238E27FC236}">
                  <a16:creationId xmlns:a16="http://schemas.microsoft.com/office/drawing/2014/main" id="{9D4FF9CE-49DD-4EBD-9805-20DAFFF008E7}"/>
                </a:ext>
              </a:extLst>
            </p:cNvPr>
            <p:cNvSpPr/>
            <p:nvPr/>
          </p:nvSpPr>
          <p:spPr>
            <a:xfrm>
              <a:off x="7850400" y="3278816"/>
              <a:ext cx="721217" cy="682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B4</a:t>
              </a:r>
            </a:p>
          </p:txBody>
        </p:sp>
        <p:sp>
          <p:nvSpPr>
            <p:cNvPr id="61" name="Rectangle 60">
              <a:extLst>
                <a:ext uri="{FF2B5EF4-FFF2-40B4-BE49-F238E27FC236}">
                  <a16:creationId xmlns:a16="http://schemas.microsoft.com/office/drawing/2014/main" id="{EBCF79BE-DABA-447A-9E00-1A75C7E2FC6E}"/>
                </a:ext>
              </a:extLst>
            </p:cNvPr>
            <p:cNvSpPr/>
            <p:nvPr/>
          </p:nvSpPr>
          <p:spPr>
            <a:xfrm>
              <a:off x="8566969" y="3278816"/>
              <a:ext cx="721217" cy="682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B5</a:t>
              </a:r>
            </a:p>
          </p:txBody>
        </p:sp>
        <p:sp>
          <p:nvSpPr>
            <p:cNvPr id="62" name="Rectangle 61">
              <a:extLst>
                <a:ext uri="{FF2B5EF4-FFF2-40B4-BE49-F238E27FC236}">
                  <a16:creationId xmlns:a16="http://schemas.microsoft.com/office/drawing/2014/main" id="{DB18813D-8201-441E-9E1D-0FA658EF4B37}"/>
                </a:ext>
              </a:extLst>
            </p:cNvPr>
            <p:cNvSpPr/>
            <p:nvPr/>
          </p:nvSpPr>
          <p:spPr>
            <a:xfrm>
              <a:off x="656821" y="4439991"/>
              <a:ext cx="721217" cy="682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B6</a:t>
              </a:r>
            </a:p>
          </p:txBody>
        </p:sp>
        <p:sp>
          <p:nvSpPr>
            <p:cNvPr id="63" name="Rectangle 62">
              <a:extLst>
                <a:ext uri="{FF2B5EF4-FFF2-40B4-BE49-F238E27FC236}">
                  <a16:creationId xmlns:a16="http://schemas.microsoft.com/office/drawing/2014/main" id="{20482542-DBC3-4D19-BC5D-442E878324EF}"/>
                </a:ext>
              </a:extLst>
            </p:cNvPr>
            <p:cNvSpPr/>
            <p:nvPr/>
          </p:nvSpPr>
          <p:spPr>
            <a:xfrm>
              <a:off x="9272047" y="3278816"/>
              <a:ext cx="721217" cy="6825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C3</a:t>
              </a:r>
            </a:p>
          </p:txBody>
        </p:sp>
        <p:sp>
          <p:nvSpPr>
            <p:cNvPr id="64" name="Rectangle 63">
              <a:extLst>
                <a:ext uri="{FF2B5EF4-FFF2-40B4-BE49-F238E27FC236}">
                  <a16:creationId xmlns:a16="http://schemas.microsoft.com/office/drawing/2014/main" id="{EF8338D3-5564-4C0A-B611-CB708341D5DA}"/>
                </a:ext>
              </a:extLst>
            </p:cNvPr>
            <p:cNvSpPr/>
            <p:nvPr/>
          </p:nvSpPr>
          <p:spPr>
            <a:xfrm>
              <a:off x="9991911" y="3278816"/>
              <a:ext cx="721217" cy="6825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C4</a:t>
              </a:r>
            </a:p>
          </p:txBody>
        </p:sp>
        <p:sp>
          <p:nvSpPr>
            <p:cNvPr id="65" name="Rectangle 64">
              <a:extLst>
                <a:ext uri="{FF2B5EF4-FFF2-40B4-BE49-F238E27FC236}">
                  <a16:creationId xmlns:a16="http://schemas.microsoft.com/office/drawing/2014/main" id="{4163722A-4AA1-436A-9CE7-17E335027EF0}"/>
                </a:ext>
              </a:extLst>
            </p:cNvPr>
            <p:cNvSpPr/>
            <p:nvPr/>
          </p:nvSpPr>
          <p:spPr>
            <a:xfrm>
              <a:off x="10711775" y="3278816"/>
              <a:ext cx="721217" cy="6825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C5</a:t>
              </a:r>
            </a:p>
          </p:txBody>
        </p:sp>
        <p:sp>
          <p:nvSpPr>
            <p:cNvPr id="66" name="Rectangle 65">
              <a:extLst>
                <a:ext uri="{FF2B5EF4-FFF2-40B4-BE49-F238E27FC236}">
                  <a16:creationId xmlns:a16="http://schemas.microsoft.com/office/drawing/2014/main" id="{E11E5BBC-9428-409A-A710-FFA5FEEDDF26}"/>
                </a:ext>
              </a:extLst>
            </p:cNvPr>
            <p:cNvSpPr/>
            <p:nvPr/>
          </p:nvSpPr>
          <p:spPr>
            <a:xfrm>
              <a:off x="1382331" y="4439991"/>
              <a:ext cx="721217" cy="682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B7</a:t>
              </a:r>
            </a:p>
          </p:txBody>
        </p:sp>
        <p:sp>
          <p:nvSpPr>
            <p:cNvPr id="67" name="Rectangle 66">
              <a:extLst>
                <a:ext uri="{FF2B5EF4-FFF2-40B4-BE49-F238E27FC236}">
                  <a16:creationId xmlns:a16="http://schemas.microsoft.com/office/drawing/2014/main" id="{0815C70C-FB90-4993-8ECA-A2E95DBA8D76}"/>
                </a:ext>
              </a:extLst>
            </p:cNvPr>
            <p:cNvSpPr/>
            <p:nvPr/>
          </p:nvSpPr>
          <p:spPr>
            <a:xfrm>
              <a:off x="4261820" y="3278816"/>
              <a:ext cx="721217" cy="682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A6</a:t>
              </a:r>
            </a:p>
          </p:txBody>
        </p:sp>
        <p:sp>
          <p:nvSpPr>
            <p:cNvPr id="68" name="Rectangle 67">
              <a:extLst>
                <a:ext uri="{FF2B5EF4-FFF2-40B4-BE49-F238E27FC236}">
                  <a16:creationId xmlns:a16="http://schemas.microsoft.com/office/drawing/2014/main" id="{CB96E3E8-6684-4F76-8B80-B11516218218}"/>
                </a:ext>
              </a:extLst>
            </p:cNvPr>
            <p:cNvSpPr/>
            <p:nvPr/>
          </p:nvSpPr>
          <p:spPr>
            <a:xfrm>
              <a:off x="4990705" y="3278816"/>
              <a:ext cx="721217" cy="6825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A7</a:t>
              </a:r>
            </a:p>
          </p:txBody>
        </p:sp>
        <p:sp>
          <p:nvSpPr>
            <p:cNvPr id="69" name="Rectangle 68">
              <a:extLst>
                <a:ext uri="{FF2B5EF4-FFF2-40B4-BE49-F238E27FC236}">
                  <a16:creationId xmlns:a16="http://schemas.microsoft.com/office/drawing/2014/main" id="{1EFB9388-823C-44A5-AD5C-70385B81744E}"/>
                </a:ext>
              </a:extLst>
            </p:cNvPr>
            <p:cNvSpPr/>
            <p:nvPr/>
          </p:nvSpPr>
          <p:spPr>
            <a:xfrm>
              <a:off x="2099374" y="4439991"/>
              <a:ext cx="721217" cy="682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B8</a:t>
              </a:r>
            </a:p>
          </p:txBody>
        </p:sp>
        <p:sp>
          <p:nvSpPr>
            <p:cNvPr id="70" name="Rectangle 69">
              <a:extLst>
                <a:ext uri="{FF2B5EF4-FFF2-40B4-BE49-F238E27FC236}">
                  <a16:creationId xmlns:a16="http://schemas.microsoft.com/office/drawing/2014/main" id="{EF3F550F-B543-46DB-8E11-99BEE94B449A}"/>
                </a:ext>
              </a:extLst>
            </p:cNvPr>
            <p:cNvSpPr/>
            <p:nvPr/>
          </p:nvSpPr>
          <p:spPr>
            <a:xfrm>
              <a:off x="2816417" y="4439991"/>
              <a:ext cx="721217" cy="6825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B9</a:t>
              </a:r>
            </a:p>
          </p:txBody>
        </p:sp>
        <p:sp>
          <p:nvSpPr>
            <p:cNvPr id="71" name="Rectangle 70">
              <a:extLst>
                <a:ext uri="{FF2B5EF4-FFF2-40B4-BE49-F238E27FC236}">
                  <a16:creationId xmlns:a16="http://schemas.microsoft.com/office/drawing/2014/main" id="{1F5A2370-8006-4091-B4ED-6C85362FEEFE}"/>
                </a:ext>
              </a:extLst>
            </p:cNvPr>
            <p:cNvSpPr/>
            <p:nvPr/>
          </p:nvSpPr>
          <p:spPr>
            <a:xfrm>
              <a:off x="3541927" y="4439991"/>
              <a:ext cx="721217" cy="6825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B10</a:t>
              </a:r>
            </a:p>
          </p:txBody>
        </p:sp>
        <p:sp>
          <p:nvSpPr>
            <p:cNvPr id="72" name="Rectangle 71">
              <a:extLst>
                <a:ext uri="{FF2B5EF4-FFF2-40B4-BE49-F238E27FC236}">
                  <a16:creationId xmlns:a16="http://schemas.microsoft.com/office/drawing/2014/main" id="{FB530F0A-4749-4319-A60C-6C6D8DB7CB1B}"/>
                </a:ext>
              </a:extLst>
            </p:cNvPr>
            <p:cNvSpPr/>
            <p:nvPr/>
          </p:nvSpPr>
          <p:spPr>
            <a:xfrm>
              <a:off x="4267437" y="4439991"/>
              <a:ext cx="721217" cy="6825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B11</a:t>
              </a:r>
            </a:p>
          </p:txBody>
        </p:sp>
        <p:sp>
          <p:nvSpPr>
            <p:cNvPr id="73" name="Rectangle 72">
              <a:extLst>
                <a:ext uri="{FF2B5EF4-FFF2-40B4-BE49-F238E27FC236}">
                  <a16:creationId xmlns:a16="http://schemas.microsoft.com/office/drawing/2014/main" id="{9ECFC380-292C-413B-83FC-49DD016CDE39}"/>
                </a:ext>
              </a:extLst>
            </p:cNvPr>
            <p:cNvSpPr/>
            <p:nvPr/>
          </p:nvSpPr>
          <p:spPr>
            <a:xfrm>
              <a:off x="4984480" y="4439991"/>
              <a:ext cx="721217" cy="6825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C1</a:t>
              </a:r>
            </a:p>
          </p:txBody>
        </p:sp>
        <p:sp>
          <p:nvSpPr>
            <p:cNvPr id="74" name="Rectangle 73">
              <a:extLst>
                <a:ext uri="{FF2B5EF4-FFF2-40B4-BE49-F238E27FC236}">
                  <a16:creationId xmlns:a16="http://schemas.microsoft.com/office/drawing/2014/main" id="{E41E067A-2DBC-480C-ACC4-49FEC0BC5B97}"/>
                </a:ext>
              </a:extLst>
            </p:cNvPr>
            <p:cNvSpPr/>
            <p:nvPr/>
          </p:nvSpPr>
          <p:spPr>
            <a:xfrm>
              <a:off x="5709990" y="4439991"/>
              <a:ext cx="721217" cy="6825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C2</a:t>
              </a:r>
            </a:p>
          </p:txBody>
        </p:sp>
        <p:sp>
          <p:nvSpPr>
            <p:cNvPr id="75" name="Rectangle 74">
              <a:extLst>
                <a:ext uri="{FF2B5EF4-FFF2-40B4-BE49-F238E27FC236}">
                  <a16:creationId xmlns:a16="http://schemas.microsoft.com/office/drawing/2014/main" id="{27311609-26B0-4B4C-8D20-747B6EE6E9DB}"/>
                </a:ext>
              </a:extLst>
            </p:cNvPr>
            <p:cNvSpPr/>
            <p:nvPr/>
          </p:nvSpPr>
          <p:spPr>
            <a:xfrm>
              <a:off x="656821" y="3278816"/>
              <a:ext cx="719864" cy="6825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E7DAC213-9CCD-4114-9360-DDF65E2F2184}"/>
                </a:ext>
              </a:extLst>
            </p:cNvPr>
            <p:cNvSpPr/>
            <p:nvPr/>
          </p:nvSpPr>
          <p:spPr>
            <a:xfrm>
              <a:off x="1376685" y="3278816"/>
              <a:ext cx="2159583" cy="6825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19C0B172-A879-4D07-8508-7EACA39371B6}"/>
                </a:ext>
              </a:extLst>
            </p:cNvPr>
            <p:cNvSpPr/>
            <p:nvPr/>
          </p:nvSpPr>
          <p:spPr>
            <a:xfrm>
              <a:off x="3536268" y="3278816"/>
              <a:ext cx="1444896" cy="6825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F685F159-8594-44A9-A854-5388597BE464}"/>
                </a:ext>
              </a:extLst>
            </p:cNvPr>
            <p:cNvSpPr/>
            <p:nvPr/>
          </p:nvSpPr>
          <p:spPr>
            <a:xfrm>
              <a:off x="4981164" y="3278816"/>
              <a:ext cx="702930" cy="6825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FC94D9B7-4CFC-4FEB-A265-06B67C781532}"/>
                </a:ext>
              </a:extLst>
            </p:cNvPr>
            <p:cNvSpPr/>
            <p:nvPr/>
          </p:nvSpPr>
          <p:spPr>
            <a:xfrm>
              <a:off x="5684094" y="3278816"/>
              <a:ext cx="2161455" cy="6825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1E4F4904-3543-4BF9-ACE4-B9C42E6E7921}"/>
                </a:ext>
              </a:extLst>
            </p:cNvPr>
            <p:cNvSpPr/>
            <p:nvPr/>
          </p:nvSpPr>
          <p:spPr>
            <a:xfrm>
              <a:off x="7845549" y="3278816"/>
              <a:ext cx="1426498" cy="6825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1FE13C0A-492B-4604-9A66-484BA6A49666}"/>
                </a:ext>
              </a:extLst>
            </p:cNvPr>
            <p:cNvSpPr/>
            <p:nvPr/>
          </p:nvSpPr>
          <p:spPr>
            <a:xfrm>
              <a:off x="9272047" y="3278816"/>
              <a:ext cx="2159592" cy="6825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E3D7FC67-39B9-482D-82DD-E4D0EAF7DEC8}"/>
                </a:ext>
              </a:extLst>
            </p:cNvPr>
            <p:cNvSpPr/>
            <p:nvPr/>
          </p:nvSpPr>
          <p:spPr>
            <a:xfrm>
              <a:off x="656821" y="4439991"/>
              <a:ext cx="2159586" cy="6825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FDB98D53-D770-4F59-997E-EF90F794A13C}"/>
                </a:ext>
              </a:extLst>
            </p:cNvPr>
            <p:cNvSpPr/>
            <p:nvPr/>
          </p:nvSpPr>
          <p:spPr>
            <a:xfrm>
              <a:off x="2816407" y="4439991"/>
              <a:ext cx="2164757" cy="6825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DBE36BDD-0B41-47E5-8A3B-069F818FF728}"/>
                </a:ext>
              </a:extLst>
            </p:cNvPr>
            <p:cNvSpPr/>
            <p:nvPr/>
          </p:nvSpPr>
          <p:spPr>
            <a:xfrm>
              <a:off x="4981164" y="4439991"/>
              <a:ext cx="1450043" cy="6825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TextBox 84">
              <a:extLst>
                <a:ext uri="{FF2B5EF4-FFF2-40B4-BE49-F238E27FC236}">
                  <a16:creationId xmlns:a16="http://schemas.microsoft.com/office/drawing/2014/main" id="{31C3386D-2318-4B42-A37E-6F6CA2D40529}"/>
                </a:ext>
              </a:extLst>
            </p:cNvPr>
            <p:cNvSpPr txBox="1"/>
            <p:nvPr/>
          </p:nvSpPr>
          <p:spPr>
            <a:xfrm>
              <a:off x="1477047" y="2223595"/>
              <a:ext cx="1958858" cy="702927"/>
            </a:xfrm>
            <a:prstGeom prst="rect">
              <a:avLst/>
            </a:prstGeom>
            <a:noFill/>
          </p:spPr>
          <p:txBody>
            <a:bodyPr wrap="none" rtlCol="0">
              <a:spAutoFit/>
            </a:bodyPr>
            <a:lstStyle/>
            <a:p>
              <a:r>
                <a:rPr lang="en-GB" dirty="0"/>
                <a:t>Segments are </a:t>
              </a:r>
            </a:p>
            <a:p>
              <a:r>
                <a:rPr lang="en-GB" dirty="0"/>
                <a:t>different sizes.</a:t>
              </a:r>
            </a:p>
          </p:txBody>
        </p:sp>
        <p:cxnSp>
          <p:nvCxnSpPr>
            <p:cNvPr id="86" name="Straight Arrow Connector 85">
              <a:extLst>
                <a:ext uri="{FF2B5EF4-FFF2-40B4-BE49-F238E27FC236}">
                  <a16:creationId xmlns:a16="http://schemas.microsoft.com/office/drawing/2014/main" id="{8F4E8388-D5E2-40DF-862F-891AA0779437}"/>
                </a:ext>
              </a:extLst>
            </p:cNvPr>
            <p:cNvCxnSpPr>
              <a:stCxn id="85" idx="2"/>
              <a:endCxn id="76" idx="0"/>
            </p:cNvCxnSpPr>
            <p:nvPr/>
          </p:nvCxnSpPr>
          <p:spPr>
            <a:xfrm>
              <a:off x="2456477" y="2926522"/>
              <a:ext cx="0" cy="3522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28E6D00D-A5ED-4707-912A-C97A5997B81C}"/>
                </a:ext>
              </a:extLst>
            </p:cNvPr>
            <p:cNvSpPr txBox="1"/>
            <p:nvPr/>
          </p:nvSpPr>
          <p:spPr>
            <a:xfrm>
              <a:off x="6948447" y="2172039"/>
              <a:ext cx="3237044" cy="702927"/>
            </a:xfrm>
            <a:prstGeom prst="rect">
              <a:avLst/>
            </a:prstGeom>
            <a:noFill/>
          </p:spPr>
          <p:txBody>
            <a:bodyPr wrap="none" rtlCol="0">
              <a:spAutoFit/>
            </a:bodyPr>
            <a:lstStyle/>
            <a:p>
              <a:r>
                <a:rPr lang="en-GB" dirty="0"/>
                <a:t>Logical divisions keep </a:t>
              </a:r>
            </a:p>
            <a:p>
              <a:r>
                <a:rPr lang="en-GB" dirty="0"/>
                <a:t>sections of code together.</a:t>
              </a:r>
            </a:p>
          </p:txBody>
        </p:sp>
        <p:cxnSp>
          <p:nvCxnSpPr>
            <p:cNvPr id="88" name="Straight Arrow Connector 87">
              <a:extLst>
                <a:ext uri="{FF2B5EF4-FFF2-40B4-BE49-F238E27FC236}">
                  <a16:creationId xmlns:a16="http://schemas.microsoft.com/office/drawing/2014/main" id="{A78E0A3B-D89E-4ED3-B1BF-12495A18B499}"/>
                </a:ext>
              </a:extLst>
            </p:cNvPr>
            <p:cNvCxnSpPr>
              <a:stCxn id="87" idx="2"/>
              <a:endCxn id="80" idx="0"/>
            </p:cNvCxnSpPr>
            <p:nvPr/>
          </p:nvCxnSpPr>
          <p:spPr>
            <a:xfrm flipH="1">
              <a:off x="8558798" y="2874966"/>
              <a:ext cx="8171" cy="403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9825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a:bodyPr>
          <a:lstStyle/>
          <a:p>
            <a:r>
              <a:rPr lang="en-GB" sz="3600" dirty="0"/>
              <a:t>Memory Management</a:t>
            </a:r>
            <a:endParaRPr lang="en-GB" dirty="0"/>
          </a:p>
        </p:txBody>
      </p:sp>
      <p:sp>
        <p:nvSpPr>
          <p:cNvPr id="3" name="Content Placeholder 2"/>
          <p:cNvSpPr>
            <a:spLocks noGrp="1"/>
          </p:cNvSpPr>
          <p:nvPr>
            <p:ph sz="quarter" idx="1"/>
          </p:nvPr>
        </p:nvSpPr>
        <p:spPr>
          <a:xfrm>
            <a:off x="323528" y="1600200"/>
            <a:ext cx="8442520" cy="1762983"/>
          </a:xfrm>
        </p:spPr>
        <p:txBody>
          <a:bodyPr>
            <a:noAutofit/>
          </a:bodyPr>
          <a:lstStyle/>
          <a:p>
            <a:r>
              <a:rPr lang="en-GB" sz="2400" dirty="0"/>
              <a:t>A PC allows a user to be working on several tasks at the same time. You may be listening to music </a:t>
            </a:r>
            <a:r>
              <a:rPr lang="it-IT" sz="2400" dirty="0"/>
              <a:t>a streaming site such as Spotify, entering a Python program</a:t>
            </a:r>
            <a:r>
              <a:rPr lang="en-GB" sz="2400" dirty="0"/>
              <a:t>, checking your emails every so often and running Word so that you can document your program design.</a:t>
            </a:r>
          </a:p>
          <a:p>
            <a:pPr marL="0" indent="0">
              <a:buNone/>
            </a:pPr>
            <a:endParaRPr lang="en-GB" sz="2400" dirty="0"/>
          </a:p>
          <a:p>
            <a:r>
              <a:rPr lang="en-GB" sz="2400" dirty="0"/>
              <a:t>Each program, open file or copied clipboard item, for example, must be allocated a specific area of memory whilst the computer is running. Should a user wish to switch from one application to another in a separate window, each application must be stored in memory simultaneously.  The allocation and management of space is controlled by the operating system.</a:t>
            </a:r>
          </a:p>
        </p:txBody>
      </p:sp>
    </p:spTree>
    <p:extLst>
      <p:ext uri="{BB962C8B-B14F-4D97-AF65-F5344CB8AC3E}">
        <p14:creationId xmlns:p14="http://schemas.microsoft.com/office/powerpoint/2010/main" val="298699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a:bodyPr>
          <a:lstStyle/>
          <a:p>
            <a:r>
              <a:rPr lang="en-GB" sz="3600" dirty="0"/>
              <a:t>Paging and Segmentation </a:t>
            </a:r>
            <a:endParaRPr lang="en-GB" dirty="0"/>
          </a:p>
        </p:txBody>
      </p:sp>
      <p:sp>
        <p:nvSpPr>
          <p:cNvPr id="3" name="Content Placeholder 2"/>
          <p:cNvSpPr>
            <a:spLocks noGrp="1"/>
          </p:cNvSpPr>
          <p:nvPr>
            <p:ph sz="quarter" idx="1"/>
          </p:nvPr>
        </p:nvSpPr>
        <p:spPr>
          <a:xfrm>
            <a:off x="323528" y="1600200"/>
            <a:ext cx="8442520" cy="1762983"/>
          </a:xfrm>
        </p:spPr>
        <p:txBody>
          <a:bodyPr>
            <a:noAutofit/>
          </a:bodyPr>
          <a:lstStyle/>
          <a:p>
            <a:r>
              <a:rPr lang="en-GB" sz="2400" dirty="0"/>
              <a:t>Paging and Segmentation are two different techniques for making the optimum use of memory by splitting it into small sections.</a:t>
            </a:r>
          </a:p>
          <a:p>
            <a:r>
              <a:rPr lang="en-GB" sz="2400" dirty="0"/>
              <a:t>Using a paging system, memory is divided into fixed size pages of 4Kb each, and a process currently in memory may be held in several non-contiguous pages. Imagine a program which uses 15Kb of consecutive memory addresses these logical memory locations may be physically stored in four separate pages anywhere within the physical memory space. A page table uses mapping to store a link between the physical memory address and the logical address space of each process.</a:t>
            </a:r>
          </a:p>
        </p:txBody>
      </p:sp>
    </p:spTree>
    <p:extLst>
      <p:ext uri="{BB962C8B-B14F-4D97-AF65-F5344CB8AC3E}">
        <p14:creationId xmlns:p14="http://schemas.microsoft.com/office/powerpoint/2010/main" val="1165105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a:bodyPr>
          <a:lstStyle/>
          <a:p>
            <a:r>
              <a:rPr lang="en-GB" sz="3600" dirty="0"/>
              <a:t>Paging and Segmentation </a:t>
            </a:r>
            <a:endParaRPr lang="en-GB" dirty="0"/>
          </a:p>
        </p:txBody>
      </p:sp>
      <p:pic>
        <p:nvPicPr>
          <p:cNvPr id="5" name="Picture 4"/>
          <p:cNvPicPr>
            <a:picLocks noChangeAspect="1"/>
          </p:cNvPicPr>
          <p:nvPr/>
        </p:nvPicPr>
        <p:blipFill rotWithShape="1">
          <a:blip r:embed="rId2"/>
          <a:srcRect l="46850" t="24788" r="20863" b="41596"/>
          <a:stretch/>
        </p:blipFill>
        <p:spPr>
          <a:xfrm rot="162412">
            <a:off x="622929" y="1879267"/>
            <a:ext cx="7742628" cy="4532273"/>
          </a:xfrm>
          <a:prstGeom prst="rect">
            <a:avLst/>
          </a:prstGeom>
        </p:spPr>
      </p:pic>
    </p:spTree>
    <p:extLst>
      <p:ext uri="{BB962C8B-B14F-4D97-AF65-F5344CB8AC3E}">
        <p14:creationId xmlns:p14="http://schemas.microsoft.com/office/powerpoint/2010/main" val="1649690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9C3CF-5F4C-49D2-ADBE-8697EDD2985F}"/>
              </a:ext>
            </a:extLst>
          </p:cNvPr>
          <p:cNvSpPr>
            <a:spLocks noGrp="1"/>
          </p:cNvSpPr>
          <p:nvPr>
            <p:ph type="title"/>
          </p:nvPr>
        </p:nvSpPr>
        <p:spPr/>
        <p:txBody>
          <a:bodyPr/>
          <a:lstStyle/>
          <a:p>
            <a:r>
              <a:rPr lang="en-GB" dirty="0"/>
              <a:t>Paging </a:t>
            </a:r>
          </a:p>
        </p:txBody>
      </p:sp>
      <p:pic>
        <p:nvPicPr>
          <p:cNvPr id="1026" name="Picture 2" descr="Image result for memory segmentation">
            <a:extLst>
              <a:ext uri="{FF2B5EF4-FFF2-40B4-BE49-F238E27FC236}">
                <a16:creationId xmlns:a16="http://schemas.microsoft.com/office/drawing/2014/main" id="{FC28B083-BBD2-4059-8EEB-A34730BA38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013" r="15637"/>
          <a:stretch/>
        </p:blipFill>
        <p:spPr bwMode="auto">
          <a:xfrm>
            <a:off x="395536" y="1628800"/>
            <a:ext cx="7200800" cy="5125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24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a:bodyPr>
          <a:lstStyle/>
          <a:p>
            <a:r>
              <a:rPr lang="en-GB" sz="3600" dirty="0"/>
              <a:t>Paging and Segmentation </a:t>
            </a:r>
            <a:endParaRPr lang="en-GB" dirty="0"/>
          </a:p>
        </p:txBody>
      </p:sp>
      <p:sp>
        <p:nvSpPr>
          <p:cNvPr id="3" name="Content Placeholder 2"/>
          <p:cNvSpPr>
            <a:spLocks noGrp="1"/>
          </p:cNvSpPr>
          <p:nvPr>
            <p:ph sz="quarter" idx="1"/>
          </p:nvPr>
        </p:nvSpPr>
        <p:spPr>
          <a:xfrm>
            <a:off x="323528" y="1600200"/>
            <a:ext cx="8442520" cy="1762983"/>
          </a:xfrm>
        </p:spPr>
        <p:txBody>
          <a:bodyPr>
            <a:noAutofit/>
          </a:bodyPr>
          <a:lstStyle/>
          <a:p>
            <a:r>
              <a:rPr lang="en-GB" dirty="0">
                <a:solidFill>
                  <a:srgbClr val="00B050"/>
                </a:solidFill>
              </a:rPr>
              <a:t>Segmentation</a:t>
            </a:r>
            <a:r>
              <a:rPr lang="en-GB" dirty="0"/>
              <a:t> is the logical division of address space into varying length segments which depend on the program structure. As with paging, it is possible to load only a part of a program into memory initially.</a:t>
            </a:r>
          </a:p>
          <a:p>
            <a:pPr marL="0" indent="0">
              <a:buNone/>
            </a:pPr>
            <a:endParaRPr lang="en-GB" sz="2400" dirty="0"/>
          </a:p>
        </p:txBody>
      </p:sp>
    </p:spTree>
    <p:extLst>
      <p:ext uri="{BB962C8B-B14F-4D97-AF65-F5344CB8AC3E}">
        <p14:creationId xmlns:p14="http://schemas.microsoft.com/office/powerpoint/2010/main" val="2694318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9E1E9-A003-4702-8DC4-95DE720C6FFC}"/>
              </a:ext>
            </a:extLst>
          </p:cNvPr>
          <p:cNvSpPr>
            <a:spLocks noGrp="1"/>
          </p:cNvSpPr>
          <p:nvPr>
            <p:ph type="title"/>
          </p:nvPr>
        </p:nvSpPr>
        <p:spPr/>
        <p:txBody>
          <a:bodyPr/>
          <a:lstStyle/>
          <a:p>
            <a:r>
              <a:rPr lang="en-GB" dirty="0"/>
              <a:t>Segmentation </a:t>
            </a:r>
          </a:p>
        </p:txBody>
      </p:sp>
      <p:pic>
        <p:nvPicPr>
          <p:cNvPr id="2050" name="Picture 2" descr="Image result for memory segmentation diagram">
            <a:extLst>
              <a:ext uri="{FF2B5EF4-FFF2-40B4-BE49-F238E27FC236}">
                <a16:creationId xmlns:a16="http://schemas.microsoft.com/office/drawing/2014/main" id="{60D08F27-34A8-4970-B180-D0B5B3E502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738" t="14348" r="9838" b="7383"/>
          <a:stretch/>
        </p:blipFill>
        <p:spPr bwMode="auto">
          <a:xfrm>
            <a:off x="971600" y="1772816"/>
            <a:ext cx="6888312" cy="46805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2964E8D-FF3F-4134-ADD5-DC137F749D03}"/>
              </a:ext>
            </a:extLst>
          </p:cNvPr>
          <p:cNvSpPr/>
          <p:nvPr/>
        </p:nvSpPr>
        <p:spPr>
          <a:xfrm>
            <a:off x="6732240" y="6093296"/>
            <a:ext cx="1872208" cy="5760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973713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a:bodyPr>
          <a:lstStyle/>
          <a:p>
            <a:r>
              <a:rPr lang="en-GB" sz="3600" dirty="0"/>
              <a:t>Virtual Memory </a:t>
            </a:r>
            <a:endParaRPr lang="en-GB" dirty="0"/>
          </a:p>
        </p:txBody>
      </p:sp>
      <p:sp>
        <p:nvSpPr>
          <p:cNvPr id="3" name="Content Placeholder 2"/>
          <p:cNvSpPr>
            <a:spLocks noGrp="1"/>
          </p:cNvSpPr>
          <p:nvPr>
            <p:ph sz="quarter" idx="1"/>
          </p:nvPr>
        </p:nvSpPr>
        <p:spPr>
          <a:xfrm>
            <a:off x="323528" y="1600200"/>
            <a:ext cx="8442520" cy="1762983"/>
          </a:xfrm>
        </p:spPr>
        <p:txBody>
          <a:bodyPr>
            <a:noAutofit/>
          </a:bodyPr>
          <a:lstStyle/>
          <a:p>
            <a:r>
              <a:rPr lang="en-GB" sz="2400" dirty="0"/>
              <a:t>Memory is not limitless, so as more and more jobs are loaded into memory, the operating system may swap pages of temporarily inactive jobs out to disk, thus using secondary storage as an extension of memory to make room for the next job which has a share of processor time.</a:t>
            </a:r>
          </a:p>
          <a:p>
            <a:r>
              <a:rPr lang="en-GB" sz="2400" dirty="0"/>
              <a:t>If a large number of jobs are loaded and the computer has insufficient memory, you may notice a deterioration in performance as pages are swapped in and out of RAM, to the point where the operating system is spending most of its time swapping pages in and out and performance slows right down.</a:t>
            </a:r>
          </a:p>
        </p:txBody>
      </p:sp>
    </p:spTree>
    <p:extLst>
      <p:ext uri="{BB962C8B-B14F-4D97-AF65-F5344CB8AC3E}">
        <p14:creationId xmlns:p14="http://schemas.microsoft.com/office/powerpoint/2010/main" val="2913901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a:bodyPr>
          <a:lstStyle/>
          <a:p>
            <a:r>
              <a:rPr lang="en-GB" sz="3600" dirty="0"/>
              <a:t>Virtual Memory </a:t>
            </a:r>
            <a:endParaRPr lang="en-GB" dirty="0"/>
          </a:p>
        </p:txBody>
      </p:sp>
      <p:sp>
        <p:nvSpPr>
          <p:cNvPr id="3" name="Content Placeholder 2"/>
          <p:cNvSpPr>
            <a:spLocks noGrp="1"/>
          </p:cNvSpPr>
          <p:nvPr>
            <p:ph sz="quarter" idx="1"/>
          </p:nvPr>
        </p:nvSpPr>
        <p:spPr>
          <a:xfrm>
            <a:off x="323528" y="1600200"/>
            <a:ext cx="8442520" cy="1762983"/>
          </a:xfrm>
        </p:spPr>
        <p:txBody>
          <a:bodyPr>
            <a:noAutofit/>
          </a:bodyPr>
          <a:lstStyle/>
          <a:p>
            <a:r>
              <a:rPr lang="en-GB" dirty="0"/>
              <a:t>On a PC you can look at "System Information" to see how much RAM an d virtual memory is available,</a:t>
            </a:r>
            <a:endParaRPr lang="en-GB" sz="2400" dirty="0"/>
          </a:p>
        </p:txBody>
      </p:sp>
      <p:pic>
        <p:nvPicPr>
          <p:cNvPr id="2" name="Picture 1"/>
          <p:cNvPicPr>
            <a:picLocks noChangeAspect="1"/>
          </p:cNvPicPr>
          <p:nvPr/>
        </p:nvPicPr>
        <p:blipFill rotWithShape="1">
          <a:blip r:embed="rId2"/>
          <a:srcRect l="50787" t="55809" r="26376" b="28990"/>
          <a:stretch/>
        </p:blipFill>
        <p:spPr>
          <a:xfrm>
            <a:off x="634352" y="2996952"/>
            <a:ext cx="7280034" cy="2724396"/>
          </a:xfrm>
          <a:prstGeom prst="rect">
            <a:avLst/>
          </a:prstGeom>
        </p:spPr>
      </p:pic>
    </p:spTree>
    <p:extLst>
      <p:ext uri="{BB962C8B-B14F-4D97-AF65-F5344CB8AC3E}">
        <p14:creationId xmlns:p14="http://schemas.microsoft.com/office/powerpoint/2010/main" val="1313127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16075</TotalTime>
  <Words>821</Words>
  <Application>Microsoft Office PowerPoint</Application>
  <PresentationFormat>On-screen Show (4:3)</PresentationFormat>
  <Paragraphs>190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Tw Cen MT</vt:lpstr>
      <vt:lpstr>Wingdings</vt:lpstr>
      <vt:lpstr>Wingdings 2</vt:lpstr>
      <vt:lpstr>Median</vt:lpstr>
      <vt:lpstr>Memory Management</vt:lpstr>
      <vt:lpstr>Memory Management</vt:lpstr>
      <vt:lpstr>Paging and Segmentation </vt:lpstr>
      <vt:lpstr>Paging and Segmentation </vt:lpstr>
      <vt:lpstr>Paging </vt:lpstr>
      <vt:lpstr>Paging and Segmentation </vt:lpstr>
      <vt:lpstr>Segmentation </vt:lpstr>
      <vt:lpstr>Virtual Memory </vt:lpstr>
      <vt:lpstr>Virtual Memory </vt:lpstr>
      <vt:lpstr>Activity </vt:lpstr>
      <vt:lpstr>Activity 1 </vt:lpstr>
      <vt:lpstr>Activity 1 </vt:lpstr>
      <vt:lpstr>Activity 2 </vt:lpstr>
      <vt:lpstr>Activity 2 </vt:lpstr>
      <vt:lpstr>Activity 3 &amp; 4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Miss Newport</dc:creator>
  <cp:lastModifiedBy>Mrs R Lofthouse</cp:lastModifiedBy>
  <cp:revision>423</cp:revision>
  <dcterms:created xsi:type="dcterms:W3CDTF">2014-06-23T10:47:17Z</dcterms:created>
  <dcterms:modified xsi:type="dcterms:W3CDTF">2017-06-03T19:31:48Z</dcterms:modified>
</cp:coreProperties>
</file>