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26" r:id="rId3"/>
    <p:sldId id="327" r:id="rId4"/>
    <p:sldId id="328" r:id="rId5"/>
    <p:sldId id="329" r:id="rId6"/>
    <p:sldId id="330" r:id="rId7"/>
    <p:sldId id="331" r:id="rId8"/>
    <p:sldId id="332" r:id="rId9"/>
    <p:sldId id="33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2" autoAdjust="0"/>
    <p:restoredTop sz="81387" autoAdjust="0"/>
  </p:normalViewPr>
  <p:slideViewPr>
    <p:cSldViewPr>
      <p:cViewPr varScale="1">
        <p:scale>
          <a:sx n="59" d="100"/>
          <a:sy n="59" d="100"/>
        </p:scale>
        <p:origin x="176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cap="none" dirty="0" smtClean="0"/>
              <a:t>Primitive Data Types</a:t>
            </a:r>
            <a:endParaRPr lang="en-GB" sz="48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 smtClean="0"/>
              <a:t>Data Types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1979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Primitive Data Types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1756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/>
              <a:t>A </a:t>
            </a:r>
            <a:r>
              <a:rPr lang="en-GB" sz="2000" b="1" dirty="0"/>
              <a:t>primitive data type </a:t>
            </a:r>
            <a:r>
              <a:rPr lang="en-GB" sz="2000" dirty="0"/>
              <a:t>is one which is provided by a programming language. They include</a:t>
            </a:r>
            <a:r>
              <a:rPr lang="en-GB" sz="2000" dirty="0" smtClean="0"/>
              <a:t>: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All </a:t>
            </a:r>
            <a:r>
              <a:rPr lang="en-GB" sz="2000" dirty="0"/>
              <a:t>data types are held in the computer in binary, and </a:t>
            </a:r>
            <a:r>
              <a:rPr lang="en-GB" sz="2000" dirty="0" smtClean="0"/>
              <a:t>this section of the syllabus </a:t>
            </a:r>
            <a:r>
              <a:rPr lang="en-GB" sz="2000" dirty="0"/>
              <a:t>describes how integers </a:t>
            </a:r>
            <a:r>
              <a:rPr lang="en-GB" sz="2000" dirty="0" smtClean="0"/>
              <a:t>are represented</a:t>
            </a:r>
            <a:r>
              <a:rPr lang="en-GB" sz="2000" dirty="0"/>
              <a:t>.</a:t>
            </a:r>
            <a:endParaRPr lang="en-GB" sz="11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163907"/>
              </p:ext>
            </p:extLst>
          </p:nvPr>
        </p:nvGraphicFramePr>
        <p:xfrm>
          <a:off x="395536" y="2348880"/>
          <a:ext cx="8370512" cy="349070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4141782085"/>
                    </a:ext>
                  </a:extLst>
                </a:gridCol>
                <a:gridCol w="7146376">
                  <a:extLst>
                    <a:ext uri="{9D8B030D-6E8A-4147-A177-3AD203B41FA5}">
                      <a16:colId xmlns:a16="http://schemas.microsoft.com/office/drawing/2014/main" val="30795383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0" dirty="0" smtClean="0"/>
                        <a:t>integer</a:t>
                      </a:r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/>
                        <a:t>a whole number such as -25, 0, 3, 28679</a:t>
                      </a:r>
                    </a:p>
                    <a:p>
                      <a:endParaRPr lang="en-GB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844218"/>
                  </a:ext>
                </a:extLst>
              </a:tr>
              <a:tr h="656064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reallfloat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 number with a fractional part such as -13.5,0.0, 3. 142,100.0001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417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Boolean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 Boolean variable can only take the value TRUE or FALSE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681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character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dirty="0" smtClean="0"/>
                        <a:t>a letter, number or special character typically represented in ASCII, such as a, A, 4, ? or %. Note that the character "4" is represented differently in the computer from the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integer 4 or the real number 4.0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733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string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dirty="0" smtClean="0"/>
                        <a:t>anything enclosed in quote marks is a string, for example "Peter", "123", or "This is a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string". Either single or double quotes are acceptable.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449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61537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1979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Number Bases 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1756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Our familiar </a:t>
            </a:r>
            <a:r>
              <a:rPr lang="en-GB" sz="2400" b="1" dirty="0"/>
              <a:t>decimal </a:t>
            </a:r>
            <a:r>
              <a:rPr lang="en-GB" sz="2400" dirty="0"/>
              <a:t>(or </a:t>
            </a:r>
            <a:r>
              <a:rPr lang="en-GB" sz="2400" b="1" dirty="0"/>
              <a:t>denary) </a:t>
            </a:r>
            <a:r>
              <a:rPr lang="en-GB" sz="2400" dirty="0"/>
              <a:t>number system uses the numbers 0 through 9 and therefore has </a:t>
            </a:r>
            <a:r>
              <a:rPr lang="en-GB" sz="2400" dirty="0" smtClean="0"/>
              <a:t>a base </a:t>
            </a:r>
            <a:r>
              <a:rPr lang="en-GB" sz="2400" dirty="0"/>
              <a:t>of 10. </a:t>
            </a:r>
            <a:r>
              <a:rPr lang="en-GB" sz="2400" b="1" dirty="0"/>
              <a:t>Binary </a:t>
            </a:r>
            <a:r>
              <a:rPr lang="en-GB" sz="2400" dirty="0"/>
              <a:t>uses only the numbers 0 and 1 and has a base of 2. </a:t>
            </a:r>
            <a:r>
              <a:rPr lang="en-GB" sz="2400" b="1" dirty="0"/>
              <a:t>Hexadecimal </a:t>
            </a:r>
            <a:r>
              <a:rPr lang="en-GB" sz="2400" dirty="0"/>
              <a:t>uses a base</a:t>
            </a:r>
          </a:p>
          <a:p>
            <a:pPr marL="0" indent="0">
              <a:buNone/>
            </a:pPr>
            <a:r>
              <a:rPr lang="en-GB" sz="2400" dirty="0"/>
              <a:t>of 16 with numbers 0-9 and letters A to F. </a:t>
            </a: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A </a:t>
            </a:r>
            <a:r>
              <a:rPr lang="en-GB" sz="2400" dirty="0"/>
              <a:t>number's base can be written as a subscript to </a:t>
            </a:r>
            <a:r>
              <a:rPr lang="en-GB" sz="2400" dirty="0" smtClean="0"/>
              <a:t>denote its </a:t>
            </a:r>
            <a:r>
              <a:rPr lang="en-GB" sz="2400" dirty="0"/>
              <a:t>value in the correct number system. For example </a:t>
            </a:r>
            <a:r>
              <a:rPr lang="en-GB" sz="2400" dirty="0" smtClean="0"/>
              <a:t>11</a:t>
            </a:r>
            <a:r>
              <a:rPr lang="en-GB" sz="1200" dirty="0" smtClean="0"/>
              <a:t>10</a:t>
            </a:r>
            <a:r>
              <a:rPr lang="en-GB" sz="2400" i="1" dirty="0" smtClean="0"/>
              <a:t> </a:t>
            </a:r>
            <a:r>
              <a:rPr lang="en-GB" sz="2400" dirty="0"/>
              <a:t>denotes the number eleven in denary. </a:t>
            </a:r>
            <a:r>
              <a:rPr lang="en-GB" sz="2400" dirty="0" smtClean="0"/>
              <a:t>11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400" dirty="0" smtClean="0"/>
              <a:t> would denote </a:t>
            </a:r>
            <a:r>
              <a:rPr lang="en-GB" sz="2400" dirty="0"/>
              <a:t>a binary value, (with a denary equivalent of three) and </a:t>
            </a:r>
            <a:r>
              <a:rPr lang="en-GB" sz="2400" dirty="0" smtClean="0"/>
              <a:t>11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</a:t>
            </a:r>
            <a:r>
              <a:rPr lang="en-GB" sz="2400" dirty="0" smtClean="0"/>
              <a:t> </a:t>
            </a:r>
            <a:r>
              <a:rPr lang="en-GB" sz="2400" dirty="0"/>
              <a:t>would denote a hexadecimal value.</a:t>
            </a:r>
          </a:p>
          <a:p>
            <a:pPr marL="0" indent="0">
              <a:buNone/>
            </a:pPr>
            <a:r>
              <a:rPr lang="en-GB" sz="2400" dirty="0"/>
              <a:t>(17 in denary.)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42514503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19792" cy="990600"/>
          </a:xfrm>
        </p:spPr>
        <p:txBody>
          <a:bodyPr>
            <a:normAutofit/>
          </a:bodyPr>
          <a:lstStyle/>
          <a:p>
            <a:r>
              <a:rPr lang="en-GB" b="1" dirty="0"/>
              <a:t>The binary number system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1756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In order to better understand the simplicity of the binary number system, it is a good idea to </a:t>
            </a:r>
            <a:r>
              <a:rPr lang="en-GB" sz="2400" dirty="0" smtClean="0"/>
              <a:t>examine how </a:t>
            </a:r>
            <a:r>
              <a:rPr lang="en-GB" sz="2400" dirty="0"/>
              <a:t>our familiar denary number system works. Columns, </a:t>
            </a:r>
            <a:r>
              <a:rPr lang="en-GB" sz="2400" dirty="0" smtClean="0"/>
              <a:t>right-to-</a:t>
            </a:r>
            <a:r>
              <a:rPr lang="en-GB" sz="2400" dirty="0" err="1" smtClean="0"/>
              <a:t>Ieft</a:t>
            </a:r>
            <a:r>
              <a:rPr lang="en-GB" sz="2400" dirty="0"/>
              <a:t>, represent units, tens and </a:t>
            </a:r>
            <a:r>
              <a:rPr lang="en-GB" sz="2400" dirty="0" smtClean="0"/>
              <a:t>hundreds etc</a:t>
            </a:r>
            <a:r>
              <a:rPr lang="en-GB" sz="2400" dirty="0"/>
              <a:t>. We mentally multiply the values with </a:t>
            </a:r>
            <a:r>
              <a:rPr lang="en-GB" sz="2400" dirty="0" smtClean="0"/>
              <a:t>their </a:t>
            </a:r>
            <a:r>
              <a:rPr lang="en-GB" sz="2400" dirty="0"/>
              <a:t>column value and add the totals together.</a:t>
            </a:r>
            <a:endParaRPr lang="en-GB" sz="8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57406"/>
              </p:ext>
            </p:extLst>
          </p:nvPr>
        </p:nvGraphicFramePr>
        <p:xfrm>
          <a:off x="1252739" y="4005064"/>
          <a:ext cx="6639610" cy="13716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27922">
                  <a:extLst>
                    <a:ext uri="{9D8B030D-6E8A-4147-A177-3AD203B41FA5}">
                      <a16:colId xmlns:a16="http://schemas.microsoft.com/office/drawing/2014/main" val="3438768221"/>
                    </a:ext>
                  </a:extLst>
                </a:gridCol>
                <a:gridCol w="1327922">
                  <a:extLst>
                    <a:ext uri="{9D8B030D-6E8A-4147-A177-3AD203B41FA5}">
                      <a16:colId xmlns:a16="http://schemas.microsoft.com/office/drawing/2014/main" val="426594962"/>
                    </a:ext>
                  </a:extLst>
                </a:gridCol>
                <a:gridCol w="1327922">
                  <a:extLst>
                    <a:ext uri="{9D8B030D-6E8A-4147-A177-3AD203B41FA5}">
                      <a16:colId xmlns:a16="http://schemas.microsoft.com/office/drawing/2014/main" val="1823676928"/>
                    </a:ext>
                  </a:extLst>
                </a:gridCol>
                <a:gridCol w="1327922">
                  <a:extLst>
                    <a:ext uri="{9D8B030D-6E8A-4147-A177-3AD203B41FA5}">
                      <a16:colId xmlns:a16="http://schemas.microsoft.com/office/drawing/2014/main" val="1142383724"/>
                    </a:ext>
                  </a:extLst>
                </a:gridCol>
                <a:gridCol w="1327922">
                  <a:extLst>
                    <a:ext uri="{9D8B030D-6E8A-4147-A177-3AD203B41FA5}">
                      <a16:colId xmlns:a16="http://schemas.microsoft.com/office/drawing/2014/main" val="40840049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0" dirty="0" smtClean="0"/>
                        <a:t>1000s</a:t>
                      </a:r>
                      <a:endParaRPr lang="en-GB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0" dirty="0" smtClean="0"/>
                        <a:t>100s</a:t>
                      </a:r>
                      <a:endParaRPr lang="en-GB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0" dirty="0" smtClean="0"/>
                        <a:t>10s</a:t>
                      </a:r>
                      <a:endParaRPr lang="en-GB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0" dirty="0" smtClean="0"/>
                        <a:t>1s</a:t>
                      </a:r>
                      <a:endParaRPr lang="en-GB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776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5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0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7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4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091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5000   +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    +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70</a:t>
                      </a:r>
                      <a:r>
                        <a:rPr lang="en-GB" sz="2400" baseline="0" dirty="0" smtClean="0"/>
                        <a:t>    +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= 5074</a:t>
                      </a:r>
                      <a:endParaRPr lang="en-GB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327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80899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19792" cy="990600"/>
          </a:xfrm>
        </p:spPr>
        <p:txBody>
          <a:bodyPr>
            <a:normAutofit/>
          </a:bodyPr>
          <a:lstStyle/>
          <a:p>
            <a:r>
              <a:rPr lang="en-GB" b="1" dirty="0"/>
              <a:t>The binary number system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280920" cy="1756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The principle is exactly the same in the binary number system . As we move from left to right, each digit </a:t>
            </a:r>
            <a:r>
              <a:rPr lang="en-GB" dirty="0" smtClean="0"/>
              <a:t>is worth </a:t>
            </a:r>
            <a:r>
              <a:rPr lang="en-GB" dirty="0"/>
              <a:t>twice as much as the previous one, instead of ten times as much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endParaRPr lang="en-GB" sz="800" dirty="0" smtClean="0"/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endParaRPr lang="en-GB" sz="800" dirty="0" smtClean="0"/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endParaRPr lang="en-GB" sz="800" dirty="0" smtClean="0"/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endParaRPr lang="en-GB" sz="800" dirty="0" smtClean="0"/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minimum and maximum values that can </a:t>
            </a:r>
            <a:r>
              <a:rPr lang="en-GB" dirty="0" smtClean="0"/>
              <a:t>be represented </a:t>
            </a:r>
            <a:r>
              <a:rPr lang="en-GB" dirty="0"/>
              <a:t>in n bits using unsigned binary are 0 </a:t>
            </a:r>
            <a:r>
              <a:rPr lang="en-GB" dirty="0" smtClean="0"/>
              <a:t>and 2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ⁿ</a:t>
            </a:r>
            <a:r>
              <a:rPr lang="en-GB" dirty="0" smtClean="0"/>
              <a:t> </a:t>
            </a:r>
            <a:r>
              <a:rPr lang="en-GB" dirty="0"/>
              <a:t>- 1 respectively.</a:t>
            </a:r>
            <a:endParaRPr lang="en-GB" sz="8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375670"/>
              </p:ext>
            </p:extLst>
          </p:nvPr>
        </p:nvGraphicFramePr>
        <p:xfrm>
          <a:off x="375557" y="3861048"/>
          <a:ext cx="8390493" cy="1188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932277">
                  <a:extLst>
                    <a:ext uri="{9D8B030D-6E8A-4147-A177-3AD203B41FA5}">
                      <a16:colId xmlns:a16="http://schemas.microsoft.com/office/drawing/2014/main" val="3438768221"/>
                    </a:ext>
                  </a:extLst>
                </a:gridCol>
                <a:gridCol w="932277">
                  <a:extLst>
                    <a:ext uri="{9D8B030D-6E8A-4147-A177-3AD203B41FA5}">
                      <a16:colId xmlns:a16="http://schemas.microsoft.com/office/drawing/2014/main" val="426594962"/>
                    </a:ext>
                  </a:extLst>
                </a:gridCol>
                <a:gridCol w="932277">
                  <a:extLst>
                    <a:ext uri="{9D8B030D-6E8A-4147-A177-3AD203B41FA5}">
                      <a16:colId xmlns:a16="http://schemas.microsoft.com/office/drawing/2014/main" val="1823676928"/>
                    </a:ext>
                  </a:extLst>
                </a:gridCol>
                <a:gridCol w="932277">
                  <a:extLst>
                    <a:ext uri="{9D8B030D-6E8A-4147-A177-3AD203B41FA5}">
                      <a16:colId xmlns:a16="http://schemas.microsoft.com/office/drawing/2014/main" val="1142383724"/>
                    </a:ext>
                  </a:extLst>
                </a:gridCol>
                <a:gridCol w="932277">
                  <a:extLst>
                    <a:ext uri="{9D8B030D-6E8A-4147-A177-3AD203B41FA5}">
                      <a16:colId xmlns:a16="http://schemas.microsoft.com/office/drawing/2014/main" val="1894180624"/>
                    </a:ext>
                  </a:extLst>
                </a:gridCol>
                <a:gridCol w="932277">
                  <a:extLst>
                    <a:ext uri="{9D8B030D-6E8A-4147-A177-3AD203B41FA5}">
                      <a16:colId xmlns:a16="http://schemas.microsoft.com/office/drawing/2014/main" val="1846477835"/>
                    </a:ext>
                  </a:extLst>
                </a:gridCol>
                <a:gridCol w="932277">
                  <a:extLst>
                    <a:ext uri="{9D8B030D-6E8A-4147-A177-3AD203B41FA5}">
                      <a16:colId xmlns:a16="http://schemas.microsoft.com/office/drawing/2014/main" val="834536955"/>
                    </a:ext>
                  </a:extLst>
                </a:gridCol>
                <a:gridCol w="932277">
                  <a:extLst>
                    <a:ext uri="{9D8B030D-6E8A-4147-A177-3AD203B41FA5}">
                      <a16:colId xmlns:a16="http://schemas.microsoft.com/office/drawing/2014/main" val="3274333752"/>
                    </a:ext>
                  </a:extLst>
                </a:gridCol>
                <a:gridCol w="932277">
                  <a:extLst>
                    <a:ext uri="{9D8B030D-6E8A-4147-A177-3AD203B41FA5}">
                      <a16:colId xmlns:a16="http://schemas.microsoft.com/office/drawing/2014/main" val="40840049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128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64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32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16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8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4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2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1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776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1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1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0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0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1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0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1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1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091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128</a:t>
                      </a:r>
                      <a:r>
                        <a:rPr lang="en-GB" sz="2000" baseline="0" dirty="0" smtClean="0"/>
                        <a:t> +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64</a:t>
                      </a:r>
                      <a:r>
                        <a:rPr lang="en-GB" sz="2000" baseline="0" dirty="0" smtClean="0"/>
                        <a:t>  +</a:t>
                      </a:r>
                      <a:r>
                        <a:rPr lang="en-GB" sz="2000" dirty="0" smtClean="0"/>
                        <a:t> 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8  +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2  + 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1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= 203</a:t>
                      </a:r>
                      <a:endParaRPr lang="en-GB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327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2616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19792" cy="990600"/>
          </a:xfrm>
        </p:spPr>
        <p:txBody>
          <a:bodyPr>
            <a:normAutofit/>
          </a:bodyPr>
          <a:lstStyle/>
          <a:p>
            <a:r>
              <a:rPr lang="en-GB" b="1" dirty="0"/>
              <a:t>The binary number system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280920" cy="1756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Convert the binary numbers 0011 1001 and 1111 1111 into denary.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35172885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19792" cy="990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Converting from denary to binary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280920" cy="1756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To convert a denary number to binary, first write headings of 1, 2, 4, 8 ... 128 from right to left. (If </a:t>
            </a:r>
            <a:r>
              <a:rPr lang="en-GB" dirty="0" smtClean="0"/>
              <a:t>the number </a:t>
            </a:r>
            <a:r>
              <a:rPr lang="en-GB" dirty="0"/>
              <a:t>is greater than 255, continue writing headings</a:t>
            </a:r>
            <a:r>
              <a:rPr lang="en-GB" dirty="0" smtClean="0"/>
              <a:t>.)</a:t>
            </a:r>
          </a:p>
          <a:p>
            <a:endParaRPr lang="en-GB" sz="800" dirty="0"/>
          </a:p>
          <a:p>
            <a:pPr marL="0" indent="0">
              <a:buNone/>
            </a:pPr>
            <a:r>
              <a:rPr lang="en-GB" dirty="0"/>
              <a:t>To convert a denary number, for example 73, into binary, write a 1 under the largest heading less than</a:t>
            </a:r>
          </a:p>
          <a:p>
            <a:pPr marL="0" indent="0">
              <a:buNone/>
            </a:pPr>
            <a:r>
              <a:rPr lang="en-GB" dirty="0"/>
              <a:t>(i.e. 64). You now have 73 - 64 = 9 remaining, to be converted to binary. 9 = 8 + 1 so put 1 under 8 </a:t>
            </a:r>
            <a:r>
              <a:rPr lang="en-GB" dirty="0" smtClean="0"/>
              <a:t>. under </a:t>
            </a:r>
            <a:r>
              <a:rPr lang="en-GB" dirty="0"/>
              <a:t>1. Fill the spaces with zeros. The binary number representing 73 is 01001001.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14618859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19792" cy="990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Converting from denary to binary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280920" cy="1756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To convert a denary number to binary, first write headings of 1, 2, 4, 8 ... 128 from right to left. (If </a:t>
            </a:r>
            <a:r>
              <a:rPr lang="en-GB" sz="2400" dirty="0" smtClean="0"/>
              <a:t>the number </a:t>
            </a:r>
            <a:r>
              <a:rPr lang="en-GB" sz="2400" dirty="0"/>
              <a:t>is greater than 255, continue writing headings</a:t>
            </a:r>
            <a:r>
              <a:rPr lang="en-GB" sz="2400" dirty="0" smtClean="0"/>
              <a:t>.)</a:t>
            </a:r>
          </a:p>
          <a:p>
            <a:endParaRPr lang="en-GB" sz="600" dirty="0"/>
          </a:p>
          <a:p>
            <a:pPr marL="0" indent="0">
              <a:buNone/>
            </a:pPr>
            <a:r>
              <a:rPr lang="en-GB" sz="2400" dirty="0"/>
              <a:t>To convert a denary number, for example 73, into binary, write a 1 under the largest heading less </a:t>
            </a:r>
            <a:r>
              <a:rPr lang="en-GB" sz="2400" dirty="0" smtClean="0"/>
              <a:t>than (i.e</a:t>
            </a:r>
            <a:r>
              <a:rPr lang="en-GB" sz="2400" dirty="0"/>
              <a:t>. 64). You now have 73 - 64 = 9 remaining, to be converted to binary. 9 = 8 + 1 so put 1 under 8 </a:t>
            </a:r>
            <a:r>
              <a:rPr lang="en-GB" sz="2400" dirty="0" smtClean="0"/>
              <a:t>. under </a:t>
            </a:r>
            <a:r>
              <a:rPr lang="en-GB" sz="2400" dirty="0"/>
              <a:t>1. Fill the spaces with zeros. The binary number representing 73 is 01001001</a:t>
            </a:r>
            <a:r>
              <a:rPr lang="en-GB" sz="2400" dirty="0" smtClean="0"/>
              <a:t>. </a:t>
            </a:r>
            <a:endParaRPr lang="en-GB" sz="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664711"/>
              </p:ext>
            </p:extLst>
          </p:nvPr>
        </p:nvGraphicFramePr>
        <p:xfrm>
          <a:off x="448679" y="5301208"/>
          <a:ext cx="8371791" cy="7924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745626">
                  <a:extLst>
                    <a:ext uri="{9D8B030D-6E8A-4147-A177-3AD203B41FA5}">
                      <a16:colId xmlns:a16="http://schemas.microsoft.com/office/drawing/2014/main" val="3438768221"/>
                    </a:ext>
                  </a:extLst>
                </a:gridCol>
                <a:gridCol w="831945">
                  <a:extLst>
                    <a:ext uri="{9D8B030D-6E8A-4147-A177-3AD203B41FA5}">
                      <a16:colId xmlns:a16="http://schemas.microsoft.com/office/drawing/2014/main" val="426594962"/>
                    </a:ext>
                  </a:extLst>
                </a:gridCol>
                <a:gridCol w="901274">
                  <a:extLst>
                    <a:ext uri="{9D8B030D-6E8A-4147-A177-3AD203B41FA5}">
                      <a16:colId xmlns:a16="http://schemas.microsoft.com/office/drawing/2014/main" val="1823676928"/>
                    </a:ext>
                  </a:extLst>
                </a:gridCol>
                <a:gridCol w="831945">
                  <a:extLst>
                    <a:ext uri="{9D8B030D-6E8A-4147-A177-3AD203B41FA5}">
                      <a16:colId xmlns:a16="http://schemas.microsoft.com/office/drawing/2014/main" val="1142383724"/>
                    </a:ext>
                  </a:extLst>
                </a:gridCol>
                <a:gridCol w="762617">
                  <a:extLst>
                    <a:ext uri="{9D8B030D-6E8A-4147-A177-3AD203B41FA5}">
                      <a16:colId xmlns:a16="http://schemas.microsoft.com/office/drawing/2014/main" val="1894180624"/>
                    </a:ext>
                  </a:extLst>
                </a:gridCol>
                <a:gridCol w="728441">
                  <a:extLst>
                    <a:ext uri="{9D8B030D-6E8A-4147-A177-3AD203B41FA5}">
                      <a16:colId xmlns:a16="http://schemas.microsoft.com/office/drawing/2014/main" val="1846477835"/>
                    </a:ext>
                  </a:extLst>
                </a:gridCol>
                <a:gridCol w="762617">
                  <a:extLst>
                    <a:ext uri="{9D8B030D-6E8A-4147-A177-3AD203B41FA5}">
                      <a16:colId xmlns:a16="http://schemas.microsoft.com/office/drawing/2014/main" val="834536955"/>
                    </a:ext>
                  </a:extLst>
                </a:gridCol>
                <a:gridCol w="831945">
                  <a:extLst>
                    <a:ext uri="{9D8B030D-6E8A-4147-A177-3AD203B41FA5}">
                      <a16:colId xmlns:a16="http://schemas.microsoft.com/office/drawing/2014/main" val="3274333752"/>
                    </a:ext>
                  </a:extLst>
                </a:gridCol>
                <a:gridCol w="1975381">
                  <a:extLst>
                    <a:ext uri="{9D8B030D-6E8A-4147-A177-3AD203B41FA5}">
                      <a16:colId xmlns:a16="http://schemas.microsoft.com/office/drawing/2014/main" val="40840049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128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64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32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16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8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4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2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1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776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0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1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0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0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1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0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0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1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= 01001001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0914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47870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19792" cy="990600"/>
          </a:xfrm>
        </p:spPr>
        <p:txBody>
          <a:bodyPr>
            <a:normAutofit/>
          </a:bodyPr>
          <a:lstStyle/>
          <a:p>
            <a:r>
              <a:rPr lang="en-GB" b="1" dirty="0"/>
              <a:t>The binary number system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280920" cy="1756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Convert the denary numbers 37 and 100 into binary.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2417858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15023</TotalTime>
  <Words>728</Words>
  <Application>Microsoft Office PowerPoint</Application>
  <PresentationFormat>On-screen Show (4:3)</PresentationFormat>
  <Paragraphs>109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Calibri</vt:lpstr>
      <vt:lpstr>Symbol</vt:lpstr>
      <vt:lpstr>Times New Roman</vt:lpstr>
      <vt:lpstr>Tw Cen MT</vt:lpstr>
      <vt:lpstr>Wingdings</vt:lpstr>
      <vt:lpstr>Wingdings 2</vt:lpstr>
      <vt:lpstr>Median</vt:lpstr>
      <vt:lpstr>Primitive Data Types</vt:lpstr>
      <vt:lpstr>Primitive Data Types</vt:lpstr>
      <vt:lpstr>Number Bases </vt:lpstr>
      <vt:lpstr>The binary number system</vt:lpstr>
      <vt:lpstr>The binary number system</vt:lpstr>
      <vt:lpstr>The binary number system</vt:lpstr>
      <vt:lpstr>Converting from denary to binary</vt:lpstr>
      <vt:lpstr>Converting from denary to binary</vt:lpstr>
      <vt:lpstr>The binary number system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R Lofthouse</cp:lastModifiedBy>
  <cp:revision>385</cp:revision>
  <dcterms:created xsi:type="dcterms:W3CDTF">2014-06-23T10:47:17Z</dcterms:created>
  <dcterms:modified xsi:type="dcterms:W3CDTF">2018-07-24T19:38:02Z</dcterms:modified>
</cp:coreProperties>
</file>