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84" autoAdjust="0"/>
    <p:restoredTop sz="94660"/>
  </p:normalViewPr>
  <p:slideViewPr>
    <p:cSldViewPr snapToGrid="0">
      <p:cViewPr varScale="1">
        <p:scale>
          <a:sx n="85" d="100"/>
          <a:sy n="85" d="100"/>
        </p:scale>
        <p:origin x="108" y="64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29256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09/06/2021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09/06/2021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0235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09/06/2021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11378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09/06/2021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09/06/2021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09/06/2021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09/06/2021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09/06/2021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09/06/2021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The Copyright Design and </a:t>
            </a:r>
            <a:r>
              <a:rPr lang="en-GB">
                <a:solidFill>
                  <a:srgbClr val="C00000"/>
                </a:solidFill>
              </a:rPr>
              <a:t>Patents Act</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Computer-related legislation</a:t>
            </a:r>
            <a:endParaRPr lang="en-GB" sz="2400" dirty="0">
              <a:solidFill>
                <a:srgbClr val="C00000"/>
              </a:solidFill>
            </a:endParaRPr>
          </a:p>
        </p:txBody>
      </p:sp>
      <p:sp>
        <p:nvSpPr>
          <p:cNvPr id="3" name="TextBox 2"/>
          <p:cNvSpPr txBox="1"/>
          <p:nvPr/>
        </p:nvSpPr>
        <p:spPr>
          <a:xfrm>
            <a:off x="507076" y="1559857"/>
            <a:ext cx="10571786" cy="1477328"/>
          </a:xfrm>
          <a:prstGeom prst="rect">
            <a:avLst/>
          </a:prstGeom>
          <a:noFill/>
        </p:spPr>
        <p:txBody>
          <a:bodyPr wrap="square" rtlCol="0">
            <a:spAutoFit/>
          </a:bodyPr>
          <a:lstStyle/>
          <a:p>
            <a:r>
              <a:rPr lang="en-GB" dirty="0"/>
              <a:t>Having a debate is a good way to make the topic of computer-related legislation more interesting, or alternatively use them as the stimulus for setting level of response 9–12-mark questions, approximately one A4 sheet of writing.</a:t>
            </a:r>
          </a:p>
          <a:p>
            <a:endParaRPr lang="en-GB" dirty="0"/>
          </a:p>
          <a:p>
            <a:r>
              <a:rPr lang="en-GB" dirty="0"/>
              <a:t> Use the extended writing framework to structure debates and answers:</a:t>
            </a:r>
          </a:p>
        </p:txBody>
      </p:sp>
      <p:graphicFrame>
        <p:nvGraphicFramePr>
          <p:cNvPr id="4" name="Table 4">
            <a:extLst>
              <a:ext uri="{FF2B5EF4-FFF2-40B4-BE49-F238E27FC236}">
                <a16:creationId xmlns:a16="http://schemas.microsoft.com/office/drawing/2014/main" id="{E0BD8E9A-FB6C-4AC3-92F0-147A2BDB5F55}"/>
              </a:ext>
            </a:extLst>
          </p:cNvPr>
          <p:cNvGraphicFramePr>
            <a:graphicFrameLocks noGrp="1"/>
          </p:cNvGraphicFramePr>
          <p:nvPr>
            <p:extLst>
              <p:ext uri="{D42A27DB-BD31-4B8C-83A1-F6EECF244321}">
                <p14:modId xmlns:p14="http://schemas.microsoft.com/office/powerpoint/2010/main" val="1047830419"/>
              </p:ext>
            </p:extLst>
          </p:nvPr>
        </p:nvGraphicFramePr>
        <p:xfrm>
          <a:off x="507076" y="3237087"/>
          <a:ext cx="11120480" cy="2936240"/>
        </p:xfrm>
        <a:graphic>
          <a:graphicData uri="http://schemas.openxmlformats.org/drawingml/2006/table">
            <a:tbl>
              <a:tblPr bandRow="1">
                <a:tableStyleId>{5C22544A-7EE6-4342-B048-85BDC9FD1C3A}</a:tableStyleId>
              </a:tblPr>
              <a:tblGrid>
                <a:gridCol w="5560240">
                  <a:extLst>
                    <a:ext uri="{9D8B030D-6E8A-4147-A177-3AD203B41FA5}">
                      <a16:colId xmlns:a16="http://schemas.microsoft.com/office/drawing/2014/main" val="1974258196"/>
                    </a:ext>
                  </a:extLst>
                </a:gridCol>
                <a:gridCol w="5560240">
                  <a:extLst>
                    <a:ext uri="{9D8B030D-6E8A-4147-A177-3AD203B41FA5}">
                      <a16:colId xmlns:a16="http://schemas.microsoft.com/office/drawing/2014/main" val="2383081591"/>
                    </a:ext>
                  </a:extLst>
                </a:gridCol>
              </a:tblGrid>
              <a:tr h="370840">
                <a:tc>
                  <a:txBody>
                    <a:bodyPr/>
                    <a:lstStyle/>
                    <a:p>
                      <a:pPr>
                        <a:spcBef>
                          <a:spcPts val="600"/>
                        </a:spcBef>
                      </a:pPr>
                      <a:r>
                        <a:rPr lang="en-GB" dirty="0"/>
                        <a:t>Stakeholders:</a:t>
                      </a:r>
                    </a:p>
                  </a:txBody>
                  <a:tcPr/>
                </a:tc>
                <a:tc>
                  <a:txBody>
                    <a:bodyPr/>
                    <a:lstStyle/>
                    <a:p>
                      <a:pPr>
                        <a:spcBef>
                          <a:spcPts val="600"/>
                        </a:spcBef>
                      </a:pPr>
                      <a:r>
                        <a:rPr lang="en-GB" dirty="0"/>
                        <a:t>Technologies:</a:t>
                      </a:r>
                    </a:p>
                  </a:txBody>
                  <a:tcPr/>
                </a:tc>
                <a:extLst>
                  <a:ext uri="{0D108BD9-81ED-4DB2-BD59-A6C34878D82A}">
                    <a16:rowId xmlns:a16="http://schemas.microsoft.com/office/drawing/2014/main" val="1687453399"/>
                  </a:ext>
                </a:extLst>
              </a:tr>
              <a:tr h="370840">
                <a:tc>
                  <a:txBody>
                    <a:bodyPr/>
                    <a:lstStyle/>
                    <a:p>
                      <a:pPr marL="285750" indent="-285750">
                        <a:spcBef>
                          <a:spcPts val="600"/>
                        </a:spcBef>
                        <a:buFont typeface="Arial" panose="020B0604020202020204" pitchFamily="34" charset="0"/>
                        <a:buChar char="•"/>
                      </a:pPr>
                      <a:r>
                        <a:rPr lang="en-GB" sz="1600" dirty="0"/>
                        <a:t>Who are the different types of people involved either directly or indirectly? </a:t>
                      </a:r>
                      <a:r>
                        <a:rPr lang="en-GB" sz="1400" dirty="0"/>
                        <a:t>E.g., company owners, employees, customers etc.</a:t>
                      </a:r>
                    </a:p>
                    <a:p>
                      <a:pPr marL="285750" indent="-285750">
                        <a:spcBef>
                          <a:spcPts val="600"/>
                        </a:spcBef>
                        <a:buFont typeface="Arial" panose="020B0604020202020204" pitchFamily="34" charset="0"/>
                        <a:buChar char="•"/>
                      </a:pPr>
                      <a:r>
                        <a:rPr lang="en-GB" sz="1600" dirty="0"/>
                        <a:t>How are they affected and to what extent?</a:t>
                      </a:r>
                    </a:p>
                    <a:p>
                      <a:pPr marL="285750" indent="-285750">
                        <a:spcBef>
                          <a:spcPts val="600"/>
                        </a:spcBef>
                        <a:buFont typeface="Arial" panose="020B0604020202020204" pitchFamily="34" charset="0"/>
                        <a:buChar char="•"/>
                      </a:pPr>
                      <a:r>
                        <a:rPr lang="en-GB" sz="1600" dirty="0"/>
                        <a:t>What are the financial impacts for the stakeholders?</a:t>
                      </a:r>
                    </a:p>
                  </a:txBody>
                  <a:tcPr/>
                </a:tc>
                <a:tc>
                  <a:txBody>
                    <a:bodyPr/>
                    <a:lstStyle/>
                    <a:p>
                      <a:pPr marL="285750" indent="-285750">
                        <a:spcBef>
                          <a:spcPts val="600"/>
                        </a:spcBef>
                        <a:buFont typeface="Arial" panose="020B0604020202020204" pitchFamily="34" charset="0"/>
                        <a:buChar char="•"/>
                      </a:pPr>
                      <a:r>
                        <a:rPr lang="en-GB" sz="1600" dirty="0"/>
                        <a:t>What is the relevant technology to the debate?</a:t>
                      </a:r>
                    </a:p>
                    <a:p>
                      <a:pPr marL="285750" indent="-285750">
                        <a:spcBef>
                          <a:spcPts val="600"/>
                        </a:spcBef>
                        <a:buFont typeface="Arial" panose="020B0604020202020204" pitchFamily="34" charset="0"/>
                        <a:buChar char="•"/>
                      </a:pPr>
                      <a:r>
                        <a:rPr lang="en-GB" sz="1600" dirty="0"/>
                        <a:t>How does the technology work in this context?</a:t>
                      </a:r>
                    </a:p>
                    <a:p>
                      <a:pPr marL="285750" indent="-285750">
                        <a:spcBef>
                          <a:spcPts val="600"/>
                        </a:spcBef>
                        <a:buFont typeface="Arial" panose="020B0604020202020204" pitchFamily="34" charset="0"/>
                        <a:buChar char="•"/>
                      </a:pPr>
                      <a:r>
                        <a:rPr lang="en-GB" sz="1600" dirty="0"/>
                        <a:t>What comparisons can be made with alternative technologies?</a:t>
                      </a:r>
                    </a:p>
                  </a:txBody>
                  <a:tcPr/>
                </a:tc>
                <a:extLst>
                  <a:ext uri="{0D108BD9-81ED-4DB2-BD59-A6C34878D82A}">
                    <a16:rowId xmlns:a16="http://schemas.microsoft.com/office/drawing/2014/main" val="2594406299"/>
                  </a:ext>
                </a:extLst>
              </a:tr>
              <a:tr h="370840">
                <a:tc>
                  <a:txBody>
                    <a:bodyPr/>
                    <a:lstStyle/>
                    <a:p>
                      <a:pPr>
                        <a:spcBef>
                          <a:spcPts val="600"/>
                        </a:spcBef>
                      </a:pPr>
                      <a:r>
                        <a:rPr lang="en-GB" dirty="0"/>
                        <a:t>Issues:</a:t>
                      </a:r>
                    </a:p>
                  </a:txBody>
                  <a:tcPr/>
                </a:tc>
                <a:tc>
                  <a:txBody>
                    <a:bodyPr/>
                    <a:lstStyle/>
                    <a:p>
                      <a:pPr>
                        <a:spcBef>
                          <a:spcPts val="600"/>
                        </a:spcBef>
                      </a:pPr>
                      <a:r>
                        <a:rPr lang="en-GB" dirty="0"/>
                        <a:t>Solutions:</a:t>
                      </a:r>
                    </a:p>
                  </a:txBody>
                  <a:tcPr/>
                </a:tc>
                <a:extLst>
                  <a:ext uri="{0D108BD9-81ED-4DB2-BD59-A6C34878D82A}">
                    <a16:rowId xmlns:a16="http://schemas.microsoft.com/office/drawing/2014/main" val="1100567681"/>
                  </a:ext>
                </a:extLst>
              </a:tr>
              <a:tr h="370840">
                <a:tc>
                  <a:txBody>
                    <a:bodyPr/>
                    <a:lstStyle/>
                    <a:p>
                      <a:pPr marL="285750" indent="-285750">
                        <a:spcBef>
                          <a:spcPts val="600"/>
                        </a:spcBef>
                        <a:buFont typeface="Arial" panose="020B0604020202020204" pitchFamily="34" charset="0"/>
                        <a:buChar char="•"/>
                      </a:pPr>
                      <a:r>
                        <a:rPr lang="en-GB" sz="1600" dirty="0"/>
                        <a:t>Does technology help or cause the problem?</a:t>
                      </a:r>
                    </a:p>
                    <a:p>
                      <a:pPr marL="285750"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600" dirty="0"/>
                        <a:t>Other related moral &amp; legal considerations.</a:t>
                      </a:r>
                    </a:p>
                  </a:txBody>
                  <a:tcPr/>
                </a:tc>
                <a:tc>
                  <a:txBody>
                    <a:bodyPr/>
                    <a:lstStyle/>
                    <a:p>
                      <a:pPr marL="285750" indent="-285750">
                        <a:spcBef>
                          <a:spcPts val="600"/>
                        </a:spcBef>
                        <a:buFont typeface="Arial" panose="020B0604020202020204" pitchFamily="34" charset="0"/>
                        <a:buChar char="•"/>
                      </a:pPr>
                      <a:r>
                        <a:rPr lang="en-GB" sz="1600" dirty="0"/>
                        <a:t>What are the potential solutions?</a:t>
                      </a:r>
                    </a:p>
                    <a:p>
                      <a:pPr marL="285750" indent="-285750">
                        <a:spcBef>
                          <a:spcPts val="600"/>
                        </a:spcBef>
                        <a:buFont typeface="Arial" panose="020B0604020202020204" pitchFamily="34" charset="0"/>
                        <a:buChar char="•"/>
                      </a:pPr>
                      <a:r>
                        <a:rPr lang="en-GB" sz="1600" dirty="0"/>
                        <a:t>What is the affect of the solution on the stakeholders?</a:t>
                      </a:r>
                    </a:p>
                    <a:p>
                      <a:pPr marL="285750" indent="-285750">
                        <a:spcBef>
                          <a:spcPts val="600"/>
                        </a:spcBef>
                        <a:buFont typeface="Arial" panose="020B0604020202020204" pitchFamily="34" charset="0"/>
                        <a:buChar char="•"/>
                      </a:pPr>
                      <a:r>
                        <a:rPr lang="en-GB" sz="1600" dirty="0"/>
                        <a:t>Your recommendations.</a:t>
                      </a:r>
                    </a:p>
                  </a:txBody>
                  <a:tcPr/>
                </a:tc>
                <a:extLst>
                  <a:ext uri="{0D108BD9-81ED-4DB2-BD59-A6C34878D82A}">
                    <a16:rowId xmlns:a16="http://schemas.microsoft.com/office/drawing/2014/main" val="2445350798"/>
                  </a:ext>
                </a:extLst>
              </a:tr>
            </a:tbl>
          </a:graphicData>
        </a:graphic>
      </p:graphicFrame>
    </p:spTree>
    <p:extLst>
      <p:ext uri="{BB962C8B-B14F-4D97-AF65-F5344CB8AC3E}">
        <p14:creationId xmlns:p14="http://schemas.microsoft.com/office/powerpoint/2010/main" val="1355962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The Copyright Design and </a:t>
            </a:r>
            <a:r>
              <a:rPr lang="en-GB">
                <a:solidFill>
                  <a:srgbClr val="C00000"/>
                </a:solidFill>
              </a:rPr>
              <a:t>Patents Act</a:t>
            </a:r>
            <a:endParaRPr lang="en-GB" dirty="0">
              <a:solidFill>
                <a:srgbClr val="C00000"/>
              </a:solidFill>
            </a:endParaRP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Computer-related legislation</a:t>
            </a:r>
            <a:endParaRPr lang="en-GB" sz="2400" dirty="0">
              <a:solidFill>
                <a:srgbClr val="C00000"/>
              </a:solidFill>
            </a:endParaRPr>
          </a:p>
        </p:txBody>
      </p:sp>
      <p:sp>
        <p:nvSpPr>
          <p:cNvPr id="3" name="TextBox 2"/>
          <p:cNvSpPr txBox="1"/>
          <p:nvPr/>
        </p:nvSpPr>
        <p:spPr>
          <a:xfrm>
            <a:off x="507076" y="1559857"/>
            <a:ext cx="10571786" cy="1477328"/>
          </a:xfrm>
          <a:prstGeom prst="rect">
            <a:avLst/>
          </a:prstGeom>
          <a:noFill/>
        </p:spPr>
        <p:txBody>
          <a:bodyPr wrap="square" rtlCol="0">
            <a:spAutoFit/>
          </a:bodyPr>
          <a:lstStyle/>
          <a:p>
            <a:pPr marL="342900" indent="-342900">
              <a:buFont typeface="+mj-lt"/>
              <a:buAutoNum type="arabicPeriod"/>
            </a:pPr>
            <a:r>
              <a:rPr lang="en-GB" dirty="0"/>
              <a:t>BitTorrent is a communication protocol for peer-to-peer file sharing, which enables users to distribute data and electronic files over the Internet in an unregulated manner. BitTorrent is one of the most common protocols for transferring large files; such as, digital video files and audio files.</a:t>
            </a:r>
            <a:br>
              <a:rPr lang="en-GB" dirty="0"/>
            </a:br>
            <a:br>
              <a:rPr lang="en-GB" dirty="0"/>
            </a:br>
            <a:r>
              <a:rPr lang="en-GB" dirty="0"/>
              <a:t>What are the legal considerations of using BitTorrent software?</a:t>
            </a:r>
          </a:p>
        </p:txBody>
      </p:sp>
      <p:graphicFrame>
        <p:nvGraphicFramePr>
          <p:cNvPr id="4" name="Table 4">
            <a:extLst>
              <a:ext uri="{FF2B5EF4-FFF2-40B4-BE49-F238E27FC236}">
                <a16:creationId xmlns:a16="http://schemas.microsoft.com/office/drawing/2014/main" id="{E0BD8E9A-FB6C-4AC3-92F0-147A2BDB5F55}"/>
              </a:ext>
            </a:extLst>
          </p:cNvPr>
          <p:cNvGraphicFramePr>
            <a:graphicFrameLocks noGrp="1"/>
          </p:cNvGraphicFramePr>
          <p:nvPr>
            <p:extLst>
              <p:ext uri="{D42A27DB-BD31-4B8C-83A1-F6EECF244321}">
                <p14:modId xmlns:p14="http://schemas.microsoft.com/office/powerpoint/2010/main" val="3490281501"/>
              </p:ext>
            </p:extLst>
          </p:nvPr>
        </p:nvGraphicFramePr>
        <p:xfrm>
          <a:off x="507076" y="3237087"/>
          <a:ext cx="11120480" cy="2936240"/>
        </p:xfrm>
        <a:graphic>
          <a:graphicData uri="http://schemas.openxmlformats.org/drawingml/2006/table">
            <a:tbl>
              <a:tblPr bandRow="1">
                <a:tableStyleId>{5C22544A-7EE6-4342-B048-85BDC9FD1C3A}</a:tableStyleId>
              </a:tblPr>
              <a:tblGrid>
                <a:gridCol w="5560240">
                  <a:extLst>
                    <a:ext uri="{9D8B030D-6E8A-4147-A177-3AD203B41FA5}">
                      <a16:colId xmlns:a16="http://schemas.microsoft.com/office/drawing/2014/main" val="1974258196"/>
                    </a:ext>
                  </a:extLst>
                </a:gridCol>
                <a:gridCol w="5560240">
                  <a:extLst>
                    <a:ext uri="{9D8B030D-6E8A-4147-A177-3AD203B41FA5}">
                      <a16:colId xmlns:a16="http://schemas.microsoft.com/office/drawing/2014/main" val="2383081591"/>
                    </a:ext>
                  </a:extLst>
                </a:gridCol>
              </a:tblGrid>
              <a:tr h="370840">
                <a:tc>
                  <a:txBody>
                    <a:bodyPr/>
                    <a:lstStyle/>
                    <a:p>
                      <a:pPr>
                        <a:spcBef>
                          <a:spcPts val="600"/>
                        </a:spcBef>
                      </a:pPr>
                      <a:r>
                        <a:rPr lang="en-GB" dirty="0"/>
                        <a:t>Stakeholders:</a:t>
                      </a:r>
                    </a:p>
                  </a:txBody>
                  <a:tcPr/>
                </a:tc>
                <a:tc>
                  <a:txBody>
                    <a:bodyPr/>
                    <a:lstStyle/>
                    <a:p>
                      <a:pPr>
                        <a:spcBef>
                          <a:spcPts val="600"/>
                        </a:spcBef>
                      </a:pPr>
                      <a:r>
                        <a:rPr lang="en-GB" dirty="0"/>
                        <a:t>Technologies:</a:t>
                      </a:r>
                    </a:p>
                  </a:txBody>
                  <a:tcPr/>
                </a:tc>
                <a:extLst>
                  <a:ext uri="{0D108BD9-81ED-4DB2-BD59-A6C34878D82A}">
                    <a16:rowId xmlns:a16="http://schemas.microsoft.com/office/drawing/2014/main" val="1687453399"/>
                  </a:ext>
                </a:extLst>
              </a:tr>
              <a:tr h="370840">
                <a:tc>
                  <a:txBody>
                    <a:bodyPr/>
                    <a:lstStyle/>
                    <a:p>
                      <a:pPr marL="285750" indent="-285750">
                        <a:spcBef>
                          <a:spcPts val="600"/>
                        </a:spcBef>
                        <a:buFont typeface="Arial" panose="020B0604020202020204" pitchFamily="34" charset="0"/>
                        <a:buChar char="•"/>
                      </a:pPr>
                      <a:r>
                        <a:rPr lang="en-GB" sz="1600" dirty="0"/>
                        <a:t>Who are the different types of people involved either directly or indirectly? </a:t>
                      </a:r>
                      <a:r>
                        <a:rPr lang="en-GB" sz="1400" dirty="0"/>
                        <a:t>E.g., company owners, employees, customers etc.</a:t>
                      </a:r>
                    </a:p>
                    <a:p>
                      <a:pPr marL="285750" indent="-285750">
                        <a:spcBef>
                          <a:spcPts val="600"/>
                        </a:spcBef>
                        <a:buFont typeface="Arial" panose="020B0604020202020204" pitchFamily="34" charset="0"/>
                        <a:buChar char="•"/>
                      </a:pPr>
                      <a:r>
                        <a:rPr lang="en-GB" sz="1600" dirty="0"/>
                        <a:t>How are they affected and to what extent?</a:t>
                      </a:r>
                    </a:p>
                    <a:p>
                      <a:pPr marL="285750" indent="-285750">
                        <a:spcBef>
                          <a:spcPts val="600"/>
                        </a:spcBef>
                        <a:buFont typeface="Arial" panose="020B0604020202020204" pitchFamily="34" charset="0"/>
                        <a:buChar char="•"/>
                      </a:pPr>
                      <a:r>
                        <a:rPr lang="en-GB" sz="1600" dirty="0"/>
                        <a:t>What are the financial impacts for the stakeholders?</a:t>
                      </a:r>
                    </a:p>
                  </a:txBody>
                  <a:tcPr/>
                </a:tc>
                <a:tc>
                  <a:txBody>
                    <a:bodyPr/>
                    <a:lstStyle/>
                    <a:p>
                      <a:pPr marL="285750" indent="-285750">
                        <a:spcBef>
                          <a:spcPts val="600"/>
                        </a:spcBef>
                        <a:buFont typeface="Arial" panose="020B0604020202020204" pitchFamily="34" charset="0"/>
                        <a:buChar char="•"/>
                      </a:pPr>
                      <a:r>
                        <a:rPr lang="en-GB" sz="1600" dirty="0"/>
                        <a:t>What is the relevant technology to the debate?</a:t>
                      </a:r>
                    </a:p>
                    <a:p>
                      <a:pPr marL="285750" indent="-285750">
                        <a:spcBef>
                          <a:spcPts val="600"/>
                        </a:spcBef>
                        <a:buFont typeface="Arial" panose="020B0604020202020204" pitchFamily="34" charset="0"/>
                        <a:buChar char="•"/>
                      </a:pPr>
                      <a:r>
                        <a:rPr lang="en-GB" sz="1600" dirty="0"/>
                        <a:t>How does the technology work in this context?</a:t>
                      </a:r>
                    </a:p>
                    <a:p>
                      <a:pPr marL="285750" indent="-285750">
                        <a:spcBef>
                          <a:spcPts val="600"/>
                        </a:spcBef>
                        <a:buFont typeface="Arial" panose="020B0604020202020204" pitchFamily="34" charset="0"/>
                        <a:buChar char="•"/>
                      </a:pPr>
                      <a:r>
                        <a:rPr lang="en-GB" sz="1600" dirty="0"/>
                        <a:t>What comparisons can be made with alternative technologies?</a:t>
                      </a:r>
                    </a:p>
                  </a:txBody>
                  <a:tcPr/>
                </a:tc>
                <a:extLst>
                  <a:ext uri="{0D108BD9-81ED-4DB2-BD59-A6C34878D82A}">
                    <a16:rowId xmlns:a16="http://schemas.microsoft.com/office/drawing/2014/main" val="2594406299"/>
                  </a:ext>
                </a:extLst>
              </a:tr>
              <a:tr h="370840">
                <a:tc>
                  <a:txBody>
                    <a:bodyPr/>
                    <a:lstStyle/>
                    <a:p>
                      <a:pPr>
                        <a:spcBef>
                          <a:spcPts val="600"/>
                        </a:spcBef>
                      </a:pPr>
                      <a:r>
                        <a:rPr lang="en-GB" dirty="0"/>
                        <a:t>Issues:</a:t>
                      </a:r>
                    </a:p>
                  </a:txBody>
                  <a:tcPr/>
                </a:tc>
                <a:tc>
                  <a:txBody>
                    <a:bodyPr/>
                    <a:lstStyle/>
                    <a:p>
                      <a:pPr>
                        <a:spcBef>
                          <a:spcPts val="600"/>
                        </a:spcBef>
                      </a:pPr>
                      <a:r>
                        <a:rPr lang="en-GB" dirty="0"/>
                        <a:t>Solutions:</a:t>
                      </a:r>
                    </a:p>
                  </a:txBody>
                  <a:tcPr/>
                </a:tc>
                <a:extLst>
                  <a:ext uri="{0D108BD9-81ED-4DB2-BD59-A6C34878D82A}">
                    <a16:rowId xmlns:a16="http://schemas.microsoft.com/office/drawing/2014/main" val="1100567681"/>
                  </a:ext>
                </a:extLst>
              </a:tr>
              <a:tr h="370840">
                <a:tc>
                  <a:txBody>
                    <a:bodyPr/>
                    <a:lstStyle/>
                    <a:p>
                      <a:pPr marL="285750" indent="-285750">
                        <a:spcBef>
                          <a:spcPts val="600"/>
                        </a:spcBef>
                        <a:buFont typeface="Arial" panose="020B0604020202020204" pitchFamily="34" charset="0"/>
                        <a:buChar char="•"/>
                      </a:pPr>
                      <a:r>
                        <a:rPr lang="en-GB" sz="1600" dirty="0"/>
                        <a:t>Does technology help or cause the problem?</a:t>
                      </a:r>
                    </a:p>
                    <a:p>
                      <a:pPr marL="285750"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lang="en-GB" sz="1600" dirty="0"/>
                        <a:t>Other related moral &amp; legal considerations.</a:t>
                      </a:r>
                    </a:p>
                  </a:txBody>
                  <a:tcPr/>
                </a:tc>
                <a:tc>
                  <a:txBody>
                    <a:bodyPr/>
                    <a:lstStyle/>
                    <a:p>
                      <a:pPr marL="285750" indent="-285750">
                        <a:spcBef>
                          <a:spcPts val="600"/>
                        </a:spcBef>
                        <a:buFont typeface="Arial" panose="020B0604020202020204" pitchFamily="34" charset="0"/>
                        <a:buChar char="•"/>
                      </a:pPr>
                      <a:r>
                        <a:rPr lang="en-GB" sz="1600" dirty="0"/>
                        <a:t>What are the potential solutions?</a:t>
                      </a:r>
                    </a:p>
                    <a:p>
                      <a:pPr marL="285750" indent="-285750">
                        <a:spcBef>
                          <a:spcPts val="600"/>
                        </a:spcBef>
                        <a:buFont typeface="Arial" panose="020B0604020202020204" pitchFamily="34" charset="0"/>
                        <a:buChar char="•"/>
                      </a:pPr>
                      <a:r>
                        <a:rPr lang="en-GB" sz="1600" dirty="0"/>
                        <a:t>What is the affect of the solution on the stakeholders?</a:t>
                      </a:r>
                    </a:p>
                    <a:p>
                      <a:pPr marL="285750" indent="-285750">
                        <a:spcBef>
                          <a:spcPts val="600"/>
                        </a:spcBef>
                        <a:buFont typeface="Arial" panose="020B0604020202020204" pitchFamily="34" charset="0"/>
                        <a:buChar char="•"/>
                      </a:pPr>
                      <a:r>
                        <a:rPr lang="en-GB" sz="1600" dirty="0"/>
                        <a:t>Your recommendations.</a:t>
                      </a:r>
                    </a:p>
                  </a:txBody>
                  <a:tcPr/>
                </a:tc>
                <a:extLst>
                  <a:ext uri="{0D108BD9-81ED-4DB2-BD59-A6C34878D82A}">
                    <a16:rowId xmlns:a16="http://schemas.microsoft.com/office/drawing/2014/main" val="2445350798"/>
                  </a:ext>
                </a:extLst>
              </a:tr>
            </a:tbl>
          </a:graphicData>
        </a:graphic>
      </p:graphicFrame>
    </p:spTree>
    <p:extLst>
      <p:ext uri="{BB962C8B-B14F-4D97-AF65-F5344CB8AC3E}">
        <p14:creationId xmlns:p14="http://schemas.microsoft.com/office/powerpoint/2010/main" val="40483792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TotalTime>
  <Words>355</Words>
  <Application>Microsoft Office PowerPoint</Application>
  <PresentationFormat>Widescreen</PresentationFormat>
  <Paragraphs>38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David Hillyard</cp:lastModifiedBy>
  <cp:revision>61</cp:revision>
  <dcterms:created xsi:type="dcterms:W3CDTF">2014-10-30T19:23:19Z</dcterms:created>
  <dcterms:modified xsi:type="dcterms:W3CDTF">2021-06-09T09:18:05Z</dcterms:modified>
</cp:coreProperties>
</file>