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4" autoAdjust="0"/>
    <p:restoredTop sz="93728" autoAdjust="0"/>
  </p:normalViewPr>
  <p:slideViewPr>
    <p:cSldViewPr>
      <p:cViewPr varScale="1">
        <p:scale>
          <a:sx n="57" d="100"/>
          <a:sy n="57" d="100"/>
        </p:scale>
        <p:origin x="8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620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953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473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218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85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013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22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18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704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421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358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135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14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29/05/2018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4077072"/>
            <a:ext cx="5738192" cy="1828800"/>
          </a:xfrm>
        </p:spPr>
        <p:txBody>
          <a:bodyPr>
            <a:normAutofit/>
          </a:bodyPr>
          <a:lstStyle/>
          <a:p>
            <a:r>
              <a:rPr lang="en-GB" cap="none" dirty="0" smtClean="0"/>
              <a:t>Client – Server and Peer to Peer</a:t>
            </a:r>
            <a:endParaRPr lang="en-GB" sz="4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/>
              <a:t>A Level Computer Science – Unit 1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Peer-to-peer networks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4440" y="1700808"/>
            <a:ext cx="7992888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Peer-to-peer networks are also used by companies providing, for example, video on demand. </a:t>
            </a:r>
            <a:r>
              <a:rPr lang="en-GB" dirty="0" smtClean="0"/>
              <a:t>A problem</a:t>
            </a:r>
            <a:r>
              <a:rPr lang="en-GB" dirty="0"/>
              <a:t> </a:t>
            </a:r>
            <a:r>
              <a:rPr lang="en-GB" dirty="0" smtClean="0"/>
              <a:t>arises </a:t>
            </a:r>
            <a:r>
              <a:rPr lang="en-GB" dirty="0"/>
              <a:t>when thousands of people simultaneously want to download the latest episode of a </a:t>
            </a:r>
            <a:r>
              <a:rPr lang="en-GB" dirty="0" smtClean="0"/>
              <a:t>particular TV</a:t>
            </a:r>
            <a:r>
              <a:rPr lang="en-GB" dirty="0"/>
              <a:t> </a:t>
            </a:r>
            <a:r>
              <a:rPr lang="en-GB" dirty="0" smtClean="0"/>
              <a:t>show</a:t>
            </a:r>
            <a:r>
              <a:rPr lang="en-GB" dirty="0"/>
              <a:t>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Using </a:t>
            </a:r>
            <a:r>
              <a:rPr lang="en-GB" dirty="0"/>
              <a:t>a peer-to-peer network, hundreds of computers can be used to hold parts of the </a:t>
            </a:r>
            <a:r>
              <a:rPr lang="en-GB" dirty="0" smtClean="0"/>
              <a:t>video and so </a:t>
            </a:r>
            <a:r>
              <a:rPr lang="en-GB" dirty="0"/>
              <a:t>share the load. This is the main principle behind dozens of torrent websites that enable </a:t>
            </a:r>
            <a:r>
              <a:rPr lang="en-GB" dirty="0" smtClean="0"/>
              <a:t>the sharing of</a:t>
            </a:r>
            <a:r>
              <a:rPr lang="en-GB" dirty="0"/>
              <a:t> </a:t>
            </a:r>
            <a:r>
              <a:rPr lang="en-GB" dirty="0" smtClean="0"/>
              <a:t>files</a:t>
            </a:r>
            <a:r>
              <a:rPr lang="en-GB" dirty="0"/>
              <a:t>, often containing copyright material.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191638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The downside of peer-to-peer networking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4440" y="1700808"/>
            <a:ext cx="7992888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Peer-to-peer networking has been widely used for online piracy, since it is impossible to trace the files</a:t>
            </a:r>
          </a:p>
          <a:p>
            <a:pPr marL="0" indent="0">
              <a:buNone/>
            </a:pPr>
            <a:r>
              <a:rPr lang="en-GB" dirty="0"/>
              <a:t>which are being illegally downloaded. In 201 1, the US Chamber of Commerce estimated that piracy </a:t>
            </a:r>
            <a:r>
              <a:rPr lang="en-GB" dirty="0" smtClean="0"/>
              <a:t>sites attracted </a:t>
            </a:r>
            <a:r>
              <a:rPr lang="en-GB" dirty="0"/>
              <a:t>53 billion visits each year.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/>
              <a:t>analyst firm </a:t>
            </a:r>
            <a:r>
              <a:rPr lang="en-GB" i="1" dirty="0" err="1"/>
              <a:t>NefNames</a:t>
            </a:r>
            <a:r>
              <a:rPr lang="en-GB" i="1" dirty="0"/>
              <a:t> </a:t>
            </a:r>
            <a:r>
              <a:rPr lang="en-GB" dirty="0"/>
              <a:t>estimated that in January 2013 </a:t>
            </a:r>
            <a:r>
              <a:rPr lang="en-GB" dirty="0" smtClean="0"/>
              <a:t>alone 432 </a:t>
            </a:r>
            <a:r>
              <a:rPr lang="en-GB" dirty="0"/>
              <a:t>million unique Web users actively searched for content that infringes copyright.</a:t>
            </a:r>
            <a:r>
              <a:rPr lang="en-GB" dirty="0" smtClean="0"/>
              <a:t>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596435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The downside of peer-to-peer networking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4440" y="1700808"/>
            <a:ext cx="7992888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/>
              <a:t>Case study: Piracy sites</a:t>
            </a:r>
          </a:p>
          <a:p>
            <a:pPr marL="0" indent="0">
              <a:buNone/>
            </a:pPr>
            <a:r>
              <a:rPr lang="en-GB" sz="1600" dirty="0"/>
              <a:t>In January 1999, 19-year-old Shawn Fanning and Sean Parker created the Napster software, </a:t>
            </a:r>
            <a:r>
              <a:rPr lang="en-GB" sz="1600" dirty="0" smtClean="0"/>
              <a:t>which enabled </a:t>
            </a:r>
            <a:r>
              <a:rPr lang="en-GB" sz="1600" dirty="0"/>
              <a:t>the pee"-to-peer "sharing" of music - in actual fact, the theft of copyright music. Instead </a:t>
            </a:r>
            <a:r>
              <a:rPr lang="en-GB" sz="1600" dirty="0" smtClean="0"/>
              <a:t>of storing </a:t>
            </a:r>
            <a:r>
              <a:rPr lang="en-GB" sz="1600" dirty="0"/>
              <a:t>the MP3 fi les on a central computer, the songs are stored on users' machines. When you </a:t>
            </a:r>
            <a:r>
              <a:rPr lang="en-GB" sz="1600" dirty="0" smtClean="0"/>
              <a:t>want to </a:t>
            </a:r>
            <a:r>
              <a:rPr lang="en-GB" sz="1600" dirty="0"/>
              <a:t>download a song using Napster, you are downloading it from another person's machine, which </a:t>
            </a:r>
            <a:r>
              <a:rPr lang="en-GB" sz="1600" dirty="0" smtClean="0"/>
              <a:t>may be </a:t>
            </a:r>
            <a:r>
              <a:rPr lang="en-GB" sz="1600" dirty="0"/>
              <a:t>next door or on the other side of the world.</a:t>
            </a:r>
          </a:p>
          <a:p>
            <a:pPr marL="0" indent="0">
              <a:buNone/>
            </a:pPr>
            <a:r>
              <a:rPr lang="en-GB" sz="1600" dirty="0"/>
              <a:t>All you need is a copy of the Napster utility and an Internet connection. Napster was sued for </a:t>
            </a:r>
            <a:r>
              <a:rPr lang="en-GB" sz="1600" dirty="0" smtClean="0"/>
              <a:t>copyright infringement </a:t>
            </a:r>
            <a:r>
              <a:rPr lang="en-GB" sz="1600" dirty="0"/>
              <a:t>in 2000 but argued that they were not responsible for copyright infringement on </a:t>
            </a:r>
            <a:r>
              <a:rPr lang="en-GB" sz="1600" dirty="0" smtClean="0"/>
              <a:t>other people's machines</a:t>
            </a:r>
            <a:r>
              <a:rPr lang="en-GB" sz="1600" dirty="0"/>
              <a:t>. However, they lost the case and were pushed into bankruptcy, but the service </a:t>
            </a:r>
            <a:r>
              <a:rPr lang="en-GB" sz="1600" dirty="0" smtClean="0"/>
              <a:t>has since </a:t>
            </a:r>
            <a:r>
              <a:rPr lang="en-GB" sz="1600" dirty="0"/>
              <a:t>reinvented itself on a legitimate, subscription basis.</a:t>
            </a:r>
            <a:endParaRPr lang="en-GB" sz="7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4707703"/>
            <a:ext cx="2016550" cy="201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87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The downside of peer-to-peer networking</a:t>
            </a:r>
            <a:endParaRPr lang="en-GB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370" t="28933" r="29161" b="23570"/>
          <a:stretch/>
        </p:blipFill>
        <p:spPr>
          <a:xfrm>
            <a:off x="467544" y="2132856"/>
            <a:ext cx="8064896" cy="418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25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The consequences of piracy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4440" y="1700808"/>
            <a:ext cx="7992888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In 2014, Popcorn Time was launched, allowing a decentralised peer-to-peer service for illegal </a:t>
            </a:r>
            <a:r>
              <a:rPr lang="en-GB" sz="1800" dirty="0" smtClean="0"/>
              <a:t>streaming of </a:t>
            </a:r>
            <a:r>
              <a:rPr lang="en-GB" sz="1800" dirty="0"/>
              <a:t>movies. Popcorn Time has already been translated into 32 languages and has been described as </a:t>
            </a:r>
            <a:r>
              <a:rPr lang="en-GB" sz="1800" dirty="0" smtClean="0"/>
              <a:t>a "nightmare </a:t>
            </a:r>
            <a:r>
              <a:rPr lang="en-GB" sz="1800" dirty="0"/>
              <a:t>scenario" for the movie industry. The more movies that are stolen and illegally </a:t>
            </a:r>
            <a:r>
              <a:rPr lang="en-GB" sz="1800" dirty="0" smtClean="0"/>
              <a:t>downloaded online</a:t>
            </a:r>
            <a:r>
              <a:rPr lang="en-GB" sz="1800" dirty="0"/>
              <a:t>, the fewer resources moviemakers have to invest in new films. In 2013 there was a 21 % drop </a:t>
            </a:r>
            <a:r>
              <a:rPr lang="en-GB" sz="1800" dirty="0" smtClean="0"/>
              <a:t>in the </a:t>
            </a:r>
            <a:r>
              <a:rPr lang="en-GB" sz="1800" dirty="0"/>
              <a:t>18-24 age group buying tickets to watch movies, and numbers may plummet further in the </a:t>
            </a:r>
            <a:r>
              <a:rPr lang="en-GB" sz="1800" dirty="0" smtClean="0"/>
              <a:t>next few </a:t>
            </a:r>
            <a:r>
              <a:rPr lang="en-GB" sz="1800" dirty="0"/>
              <a:t>years</a:t>
            </a:r>
            <a:r>
              <a:rPr lang="en-GB" sz="1800" dirty="0" smtClean="0"/>
              <a:t>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A 2011 report by the London-based International Federation of the Phonographic Industry (</a:t>
            </a:r>
            <a:r>
              <a:rPr lang="en-GB" sz="1800" dirty="0" smtClean="0"/>
              <a:t>IFPI) estimated </a:t>
            </a:r>
            <a:r>
              <a:rPr lang="en-GB" sz="1800" dirty="0"/>
              <a:t>that 1.2 million European jobs would be destroyed by 2015 in the music, movie, publishing </a:t>
            </a:r>
            <a:r>
              <a:rPr lang="en-GB" sz="1800" dirty="0" smtClean="0"/>
              <a:t>and photography </a:t>
            </a:r>
            <a:r>
              <a:rPr lang="en-GB" sz="1800" dirty="0"/>
              <a:t>industries because of online piracy.</a:t>
            </a:r>
            <a:endParaRPr lang="en-GB" sz="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501008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9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Client-server networking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4440" y="1700808"/>
            <a:ext cx="7992888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 a client-server network, one or more computers known as </a:t>
            </a:r>
            <a:r>
              <a:rPr lang="en-GB" b="1" dirty="0"/>
              <a:t>clients </a:t>
            </a:r>
            <a:r>
              <a:rPr lang="en-GB" dirty="0"/>
              <a:t>are connected to a </a:t>
            </a:r>
            <a:r>
              <a:rPr lang="en-GB" dirty="0" smtClean="0"/>
              <a:t>powerful central </a:t>
            </a:r>
            <a:r>
              <a:rPr lang="en-GB" dirty="0"/>
              <a:t>computer known as the </a:t>
            </a:r>
            <a:r>
              <a:rPr lang="en-GB" b="1" dirty="0"/>
              <a:t>server. </a:t>
            </a:r>
            <a:r>
              <a:rPr lang="en-GB" dirty="0"/>
              <a:t>Each client may </a:t>
            </a:r>
            <a:r>
              <a:rPr lang="en-GB" dirty="0" smtClean="0"/>
              <a:t>hold some </a:t>
            </a:r>
            <a:r>
              <a:rPr lang="en-GB" dirty="0"/>
              <a:t>of its own files and resources such </a:t>
            </a:r>
            <a:r>
              <a:rPr lang="en-GB" dirty="0" smtClean="0"/>
              <a:t>as software</a:t>
            </a:r>
            <a:r>
              <a:rPr lang="en-GB" dirty="0"/>
              <a:t>, and can also access resources held by the server. In a large network, there may be </a:t>
            </a:r>
            <a:r>
              <a:rPr lang="en-GB" dirty="0" smtClean="0"/>
              <a:t>several servers</a:t>
            </a:r>
            <a:r>
              <a:rPr lang="en-GB" dirty="0"/>
              <a:t>, each performing a different task .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08022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Client-server networking</a:t>
            </a:r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332" t="29531" r="25287" b="24204"/>
          <a:stretch/>
        </p:blipFill>
        <p:spPr>
          <a:xfrm>
            <a:off x="899592" y="1844824"/>
            <a:ext cx="741222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9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Client-server networking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4440" y="1700808"/>
            <a:ext cx="7992888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• File server holds and manages data for all the clients</a:t>
            </a:r>
          </a:p>
          <a:p>
            <a:pPr marL="0" indent="0">
              <a:buNone/>
            </a:pPr>
            <a:r>
              <a:rPr lang="en-GB" dirty="0"/>
              <a:t>• Print server manages print requests</a:t>
            </a:r>
          </a:p>
          <a:p>
            <a:pPr marL="0" indent="0">
              <a:buNone/>
            </a:pPr>
            <a:r>
              <a:rPr lang="en-GB" dirty="0"/>
              <a:t>• Web server manages requests to access the Web</a:t>
            </a:r>
          </a:p>
          <a:p>
            <a:pPr marL="0" indent="0">
              <a:buNone/>
            </a:pPr>
            <a:r>
              <a:rPr lang="en-GB" dirty="0"/>
              <a:t>• Mail server manages the email system</a:t>
            </a:r>
          </a:p>
          <a:p>
            <a:pPr marL="0" indent="0">
              <a:buNone/>
            </a:pPr>
            <a:r>
              <a:rPr lang="fr-FR" dirty="0"/>
              <a:t>• </a:t>
            </a:r>
            <a:r>
              <a:rPr lang="fr-FR" dirty="0" err="1"/>
              <a:t>Database</a:t>
            </a:r>
            <a:r>
              <a:rPr lang="fr-FR" dirty="0"/>
              <a:t> server manages </a:t>
            </a:r>
            <a:r>
              <a:rPr lang="fr-FR" dirty="0" err="1"/>
              <a:t>database</a:t>
            </a:r>
            <a:r>
              <a:rPr lang="fr-FR" dirty="0"/>
              <a:t> applications</a:t>
            </a:r>
          </a:p>
          <a:p>
            <a:pPr marL="0" indent="0">
              <a:buNone/>
            </a:pPr>
            <a:r>
              <a:rPr lang="en-GB" b="1" dirty="0" smtClean="0"/>
              <a:t>Print server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In a client-server network, the client makes a request to the server which then processes the request.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078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Advantages of a client-server network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4440" y="1700808"/>
            <a:ext cx="7992888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• Security is better, since all fi les are stored in a central location and access rights are managed </a:t>
            </a:r>
            <a:r>
              <a:rPr lang="en-GB" sz="2000" dirty="0" smtClean="0"/>
              <a:t>by the </a:t>
            </a:r>
            <a:r>
              <a:rPr lang="en-GB" sz="2000" dirty="0"/>
              <a:t>server</a:t>
            </a:r>
          </a:p>
          <a:p>
            <a:pPr marL="0" indent="0">
              <a:buNone/>
            </a:pPr>
            <a:r>
              <a:rPr lang="en-GB" sz="2000" dirty="0"/>
              <a:t>• Backups are done centrally so there is no need for individual users to back up their data. If there is </a:t>
            </a:r>
            <a:r>
              <a:rPr lang="en-GB" sz="2000" dirty="0" smtClean="0"/>
              <a:t>a breakdown </a:t>
            </a:r>
            <a:r>
              <a:rPr lang="en-GB" sz="2000" dirty="0"/>
              <a:t>and some data is lost, </a:t>
            </a:r>
            <a:r>
              <a:rPr lang="en-GB" sz="2000" dirty="0" smtClean="0"/>
              <a:t>recovery procedures </a:t>
            </a:r>
            <a:r>
              <a:rPr lang="en-GB" sz="2000" dirty="0"/>
              <a:t>will enable it to be restored</a:t>
            </a:r>
          </a:p>
          <a:p>
            <a:pPr marL="0" indent="0">
              <a:buNone/>
            </a:pPr>
            <a:r>
              <a:rPr lang="en-GB" sz="2000" dirty="0"/>
              <a:t>• Data and other resources can be shared</a:t>
            </a:r>
            <a:endParaRPr lang="en-GB" sz="1600" dirty="0"/>
          </a:p>
        </p:txBody>
      </p:sp>
      <p:pic>
        <p:nvPicPr>
          <p:cNvPr id="1026" name="Picture 2" descr="Image result for advant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61048"/>
            <a:ext cx="2828450" cy="282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61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Disadvantages of a client-server network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4440" y="1700808"/>
            <a:ext cx="7992888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• It is expensive to install and manage</a:t>
            </a:r>
          </a:p>
          <a:p>
            <a:pPr marL="0" indent="0">
              <a:buNone/>
            </a:pPr>
            <a:r>
              <a:rPr lang="en-GB" dirty="0"/>
              <a:t>• Professional IT staff are needed to maintain the servers and run the network</a:t>
            </a:r>
            <a:endParaRPr lang="en-GB" sz="1600" dirty="0"/>
          </a:p>
        </p:txBody>
      </p:sp>
      <p:pic>
        <p:nvPicPr>
          <p:cNvPr id="2050" name="Picture 2" descr="Image result for disadvant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104" y="3501008"/>
            <a:ext cx="3046487" cy="30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34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Cloud computing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4440" y="1700808"/>
            <a:ext cx="7992888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Cloud </a:t>
            </a:r>
            <a:r>
              <a:rPr lang="en-GB" sz="2400" dirty="0"/>
              <a:t>computing refers to a growing service-based industry providing access to software or files </a:t>
            </a:r>
            <a:r>
              <a:rPr lang="en-GB" sz="2400" dirty="0" smtClean="0"/>
              <a:t>via Internet </a:t>
            </a:r>
            <a:r>
              <a:rPr lang="en-GB" sz="2400" dirty="0"/>
              <a:t>using the </a:t>
            </a:r>
            <a:r>
              <a:rPr lang="en-GB" sz="2400" dirty="0" smtClean="0"/>
              <a:t>client-server </a:t>
            </a:r>
            <a:r>
              <a:rPr lang="en-GB" sz="2400" dirty="0"/>
              <a:t>model. File storage companies such as </a:t>
            </a:r>
            <a:r>
              <a:rPr lang="en-GB" sz="2400" dirty="0" err="1"/>
              <a:t>DropBox</a:t>
            </a:r>
            <a:r>
              <a:rPr lang="en-GB" sz="2400" dirty="0"/>
              <a:t>, One Drive or </a:t>
            </a:r>
            <a:r>
              <a:rPr lang="en-GB" sz="2400" dirty="0" smtClean="0"/>
              <a:t>Google Drive </a:t>
            </a:r>
            <a:r>
              <a:rPr lang="en-GB" sz="2400" dirty="0"/>
              <a:t>offer file storage facilities where users' files are kept on remote servers.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Other </a:t>
            </a:r>
            <a:r>
              <a:rPr lang="en-GB" sz="2400" dirty="0"/>
              <a:t>companies </a:t>
            </a:r>
            <a:r>
              <a:rPr lang="en-GB" sz="2400" dirty="0" smtClean="0"/>
              <a:t>offer software </a:t>
            </a:r>
            <a:r>
              <a:rPr lang="en-GB" sz="2400" dirty="0"/>
              <a:t>via the cloud, a provision known as Software as a Service (SaaS). Microsoft, for </a:t>
            </a:r>
            <a:r>
              <a:rPr lang="en-GB" sz="2400" dirty="0" smtClean="0"/>
              <a:t>example cloud-based </a:t>
            </a:r>
            <a:r>
              <a:rPr lang="en-GB" sz="2400" dirty="0"/>
              <a:t>Office applications. Accounting packages are also available through website log ins </a:t>
            </a:r>
            <a:r>
              <a:rPr lang="en-GB" sz="2400" dirty="0" smtClean="0"/>
              <a:t>where the </a:t>
            </a:r>
            <a:r>
              <a:rPr lang="en-GB" sz="2400" dirty="0"/>
              <a:t>company data and application are stored offsite.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5513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Peer-to-peer networks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4440" y="1700808"/>
            <a:ext cx="7992888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In a peer-to-peer network, there is no central server. Individual computers are connected to </a:t>
            </a:r>
            <a:r>
              <a:rPr lang="en-GB" sz="2400" dirty="0" smtClean="0"/>
              <a:t>each either </a:t>
            </a:r>
            <a:r>
              <a:rPr lang="en-GB" sz="2400" dirty="0"/>
              <a:t>locally or over a wide area network so that they can share files. In a small local area </a:t>
            </a:r>
            <a:r>
              <a:rPr lang="en-GB" sz="2400" dirty="0" smtClean="0"/>
              <a:t>network, as </a:t>
            </a:r>
            <a:r>
              <a:rPr lang="en-GB" sz="2400" dirty="0"/>
              <a:t>in a home or small office, a peer-to-peer network is a good choice because:</a:t>
            </a:r>
          </a:p>
          <a:p>
            <a:pPr marL="0" indent="0">
              <a:buNone/>
            </a:pPr>
            <a:r>
              <a:rPr lang="en-GB" sz="2400" dirty="0"/>
              <a:t>• it is cheap to set up</a:t>
            </a:r>
          </a:p>
          <a:p>
            <a:pPr marL="0" indent="0">
              <a:buNone/>
            </a:pPr>
            <a:r>
              <a:rPr lang="en-GB" sz="2400" dirty="0"/>
              <a:t>• it enables users to share resources such as a printer or router</a:t>
            </a:r>
          </a:p>
          <a:p>
            <a:pPr marL="0" indent="0">
              <a:buNone/>
            </a:pPr>
            <a:r>
              <a:rPr lang="en-GB" sz="2400" dirty="0"/>
              <a:t>• it is not difficult to maintain</a:t>
            </a:r>
            <a:r>
              <a:rPr lang="en-GB" sz="1800" dirty="0" smtClean="0"/>
              <a:t>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976494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Peer-to-peer networks</a:t>
            </a:r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6526" t="24609" r="29161" b="19282"/>
          <a:stretch/>
        </p:blipFill>
        <p:spPr>
          <a:xfrm>
            <a:off x="1763688" y="1628799"/>
            <a:ext cx="5328592" cy="48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68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51143</TotalTime>
  <Words>895</Words>
  <Application>Microsoft Office PowerPoint</Application>
  <PresentationFormat>On-screen Show (4:3)</PresentationFormat>
  <Paragraphs>49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Tw Cen MT</vt:lpstr>
      <vt:lpstr>Wingdings</vt:lpstr>
      <vt:lpstr>Wingdings 2</vt:lpstr>
      <vt:lpstr>Median</vt:lpstr>
      <vt:lpstr>Client – Server and Peer to Peer</vt:lpstr>
      <vt:lpstr>Client-server networking</vt:lpstr>
      <vt:lpstr>Client-server networking</vt:lpstr>
      <vt:lpstr>Client-server networking</vt:lpstr>
      <vt:lpstr>Advantages of a client-server network</vt:lpstr>
      <vt:lpstr>Disadvantages of a client-server network</vt:lpstr>
      <vt:lpstr>Cloud computing</vt:lpstr>
      <vt:lpstr>Peer-to-peer networks</vt:lpstr>
      <vt:lpstr>Peer-to-peer networks</vt:lpstr>
      <vt:lpstr>Peer-to-peer networks</vt:lpstr>
      <vt:lpstr>The downside of peer-to-peer networking</vt:lpstr>
      <vt:lpstr>The downside of peer-to-peer networking</vt:lpstr>
      <vt:lpstr>The downside of peer-to-peer networking</vt:lpstr>
      <vt:lpstr>The consequences of piracy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R Lofthouse</cp:lastModifiedBy>
  <cp:revision>640</cp:revision>
  <dcterms:created xsi:type="dcterms:W3CDTF">2014-06-23T10:47:17Z</dcterms:created>
  <dcterms:modified xsi:type="dcterms:W3CDTF">2018-05-29T22:39:06Z</dcterms:modified>
</cp:coreProperties>
</file>