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00" r:id="rId3"/>
    <p:sldId id="311" r:id="rId4"/>
    <p:sldId id="313" r:id="rId5"/>
    <p:sldId id="269" r:id="rId6"/>
    <p:sldId id="312" r:id="rId7"/>
    <p:sldId id="320" r:id="rId8"/>
    <p:sldId id="314" r:id="rId9"/>
    <p:sldId id="316" r:id="rId10"/>
    <p:sldId id="315" r:id="rId11"/>
    <p:sldId id="321" r:id="rId12"/>
    <p:sldId id="317" r:id="rId13"/>
    <p:sldId id="318" r:id="rId14"/>
    <p:sldId id="319" r:id="rId15"/>
    <p:sldId id="322" r:id="rId16"/>
    <p:sldId id="323" r:id="rId17"/>
    <p:sldId id="324" r:id="rId18"/>
    <p:sldId id="325" r:id="rId19"/>
    <p:sldId id="326" r:id="rId20"/>
    <p:sldId id="327" r:id="rId21"/>
    <p:sldId id="332" r:id="rId22"/>
    <p:sldId id="333" r:id="rId23"/>
    <p:sldId id="328" r:id="rId24"/>
    <p:sldId id="330" r:id="rId25"/>
    <p:sldId id="334" r:id="rId26"/>
    <p:sldId id="335" r:id="rId27"/>
    <p:sldId id="338" r:id="rId28"/>
    <p:sldId id="339" r:id="rId29"/>
    <p:sldId id="340" r:id="rId30"/>
    <p:sldId id="341" r:id="rId31"/>
    <p:sldId id="279" r:id="rId32"/>
    <p:sldId id="342" r:id="rId33"/>
    <p:sldId id="34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3728" autoAdjust="0"/>
  </p:normalViewPr>
  <p:slideViewPr>
    <p:cSldViewPr>
      <p:cViewPr varScale="1">
        <p:scale>
          <a:sx n="69" d="100"/>
          <a:sy n="69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Computer Science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SQL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CREATE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CREATE TABLE Animals 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(Animal ID INT NOT NULL,</a:t>
            </a:r>
          </a:p>
          <a:p>
            <a:pPr marL="365760" lvl="1" indent="0">
              <a:buNone/>
            </a:pPr>
            <a:r>
              <a:rPr lang="en-GB" dirty="0" err="1" smtClean="0">
                <a:solidFill>
                  <a:schemeClr val="accent2"/>
                </a:solidFill>
              </a:rPr>
              <a:t>AnimalName</a:t>
            </a:r>
            <a:r>
              <a:rPr lang="en-GB" dirty="0" smtClean="0">
                <a:solidFill>
                  <a:schemeClr val="accent2"/>
                </a:solidFill>
              </a:rPr>
              <a:t> VARCHAR (50) NOT NULL,</a:t>
            </a:r>
          </a:p>
          <a:p>
            <a:pPr marL="365760" lvl="1" indent="0">
              <a:buNone/>
            </a:pPr>
            <a:r>
              <a:rPr lang="en-GB" dirty="0" err="1" smtClean="0">
                <a:solidFill>
                  <a:schemeClr val="accent2"/>
                </a:solidFill>
              </a:rPr>
              <a:t>AnimalType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VARCHAR (50) NOT </a:t>
            </a:r>
            <a:r>
              <a:rPr lang="en-GB" dirty="0" smtClean="0">
                <a:solidFill>
                  <a:schemeClr val="accent2"/>
                </a:solidFill>
              </a:rPr>
              <a:t>NULL,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PRIMARY KEY (</a:t>
            </a:r>
            <a:r>
              <a:rPr lang="en-GB" dirty="0" err="1" smtClean="0">
                <a:solidFill>
                  <a:schemeClr val="accent2"/>
                </a:solidFill>
              </a:rPr>
              <a:t>AnimalID</a:t>
            </a:r>
            <a:r>
              <a:rPr lang="en-GB" dirty="0" smtClean="0">
                <a:solidFill>
                  <a:schemeClr val="accent2"/>
                </a:solidFill>
              </a:rPr>
              <a:t>) );</a:t>
            </a:r>
          </a:p>
          <a:p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395536" y="4581128"/>
            <a:ext cx="82089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3600" dirty="0" smtClean="0"/>
              <a:t>Vets Database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699792" y="4797152"/>
            <a:ext cx="5112568" cy="1656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21777"/>
              </p:ext>
            </p:extLst>
          </p:nvPr>
        </p:nvGraphicFramePr>
        <p:xfrm>
          <a:off x="2915817" y="5301208"/>
          <a:ext cx="4752528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AnimalID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61248"/>
            <a:ext cx="530175" cy="2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0272" y="155679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Notice each statement is separated by a comma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16016" y="1844824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9570" y="32129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SQL ends in a semi-colon.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16016" y="3536141"/>
            <a:ext cx="2371935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44208" y="1997224"/>
            <a:ext cx="728464" cy="759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00192" y="2597095"/>
            <a:ext cx="728464" cy="759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CREATE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Write me an SQL statement in your books that creates a </a:t>
            </a:r>
            <a:r>
              <a:rPr lang="en-GB" dirty="0" smtClean="0"/>
              <a:t>table </a:t>
            </a:r>
            <a:r>
              <a:rPr lang="en-GB" dirty="0"/>
              <a:t>called </a:t>
            </a:r>
            <a:r>
              <a:rPr lang="en-GB" dirty="0" smtClean="0"/>
              <a:t>Students with the fields:</a:t>
            </a:r>
          </a:p>
          <a:p>
            <a:pPr lvl="1"/>
            <a:r>
              <a:rPr lang="en-GB" dirty="0" smtClean="0"/>
              <a:t>Student ID</a:t>
            </a:r>
          </a:p>
          <a:p>
            <a:pPr lvl="1"/>
            <a:r>
              <a:rPr lang="en-GB" dirty="0" err="1" smtClean="0"/>
              <a:t>StudentName</a:t>
            </a:r>
            <a:endParaRPr lang="en-GB" dirty="0"/>
          </a:p>
          <a:p>
            <a:pPr lvl="1"/>
            <a:r>
              <a:rPr lang="en-GB" dirty="0" err="1" smtClean="0"/>
              <a:t>StudentGrade</a:t>
            </a:r>
            <a:endParaRPr lang="en-GB" dirty="0"/>
          </a:p>
          <a:p>
            <a:r>
              <a:rPr lang="en-GB" dirty="0" smtClean="0"/>
              <a:t>with appropriate data types and primary keys)</a:t>
            </a:r>
            <a:endParaRPr lang="en-GB" dirty="0"/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CREATE TABLE Students 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(Student ID INT NOT NULL,</a:t>
            </a:r>
          </a:p>
          <a:p>
            <a:pPr marL="365760" lvl="1" indent="0">
              <a:buNone/>
            </a:pPr>
            <a:r>
              <a:rPr lang="en-GB" dirty="0" err="1" smtClean="0">
                <a:solidFill>
                  <a:schemeClr val="accent2"/>
                </a:solidFill>
              </a:rPr>
              <a:t>StudentName</a:t>
            </a:r>
            <a:r>
              <a:rPr lang="en-GB" dirty="0" smtClean="0">
                <a:solidFill>
                  <a:schemeClr val="accent2"/>
                </a:solidFill>
              </a:rPr>
              <a:t> VARCHAR (50) NOT NULL</a:t>
            </a:r>
          </a:p>
          <a:p>
            <a:pPr marL="365760" lvl="1" indent="0">
              <a:buNone/>
            </a:pPr>
            <a:r>
              <a:rPr lang="en-GB" dirty="0" err="1" smtClean="0">
                <a:solidFill>
                  <a:schemeClr val="accent2"/>
                </a:solidFill>
              </a:rPr>
              <a:t>StudentGrade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VARCHAR </a:t>
            </a:r>
            <a:r>
              <a:rPr lang="en-GB" dirty="0" smtClean="0">
                <a:solidFill>
                  <a:schemeClr val="accent2"/>
                </a:solidFill>
              </a:rPr>
              <a:t>(</a:t>
            </a:r>
            <a:r>
              <a:rPr lang="en-GB" dirty="0">
                <a:solidFill>
                  <a:schemeClr val="accent2"/>
                </a:solidFill>
              </a:rPr>
              <a:t>3</a:t>
            </a:r>
            <a:r>
              <a:rPr lang="en-GB" dirty="0" smtClean="0">
                <a:solidFill>
                  <a:schemeClr val="accent2"/>
                </a:solidFill>
              </a:rPr>
              <a:t>) </a:t>
            </a:r>
            <a:r>
              <a:rPr lang="en-GB" dirty="0">
                <a:solidFill>
                  <a:schemeClr val="accent2"/>
                </a:solidFill>
              </a:rPr>
              <a:t>NOT </a:t>
            </a:r>
            <a:r>
              <a:rPr lang="en-GB" dirty="0" smtClean="0">
                <a:solidFill>
                  <a:schemeClr val="accent2"/>
                </a:solidFill>
              </a:rPr>
              <a:t>NULL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PRIMARY KEY (</a:t>
            </a:r>
            <a:r>
              <a:rPr lang="en-GB" dirty="0" err="1" smtClean="0">
                <a:solidFill>
                  <a:schemeClr val="accent2"/>
                </a:solidFill>
              </a:rPr>
              <a:t>StudentID</a:t>
            </a:r>
            <a:r>
              <a:rPr lang="en-GB" dirty="0" smtClean="0">
                <a:solidFill>
                  <a:schemeClr val="accent2"/>
                </a:solidFill>
              </a:rPr>
              <a:t>) );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440" r="12641"/>
          <a:stretch>
            <a:fillRect/>
          </a:stretch>
        </p:blipFill>
        <p:spPr bwMode="auto">
          <a:xfrm>
            <a:off x="8187752" y="0"/>
            <a:ext cx="956247" cy="12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2310" y="5086405"/>
            <a:ext cx="30516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Explain what it does next to your SQL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9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INSERT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INSERT INTO ‘</a:t>
            </a:r>
            <a:r>
              <a:rPr lang="en-GB" dirty="0" err="1" smtClean="0">
                <a:solidFill>
                  <a:schemeClr val="accent2"/>
                </a:solidFill>
              </a:rPr>
              <a:t>Vets’.’Animals</a:t>
            </a:r>
            <a:r>
              <a:rPr lang="en-GB" dirty="0" smtClean="0">
                <a:solidFill>
                  <a:schemeClr val="accent2"/>
                </a:solidFill>
              </a:rPr>
              <a:t>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(‘</a:t>
            </a:r>
            <a:r>
              <a:rPr lang="en-GB" dirty="0" err="1" smtClean="0">
                <a:solidFill>
                  <a:schemeClr val="accent2"/>
                </a:solidFill>
              </a:rPr>
              <a:t>AnimalID</a:t>
            </a:r>
            <a:r>
              <a:rPr lang="en-GB" dirty="0" smtClean="0">
                <a:solidFill>
                  <a:schemeClr val="accent2"/>
                </a:solidFill>
              </a:rPr>
              <a:t>’,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‘</a:t>
            </a:r>
            <a:r>
              <a:rPr lang="en-GB" dirty="0" err="1" smtClean="0">
                <a:solidFill>
                  <a:schemeClr val="accent2"/>
                </a:solidFill>
              </a:rPr>
              <a:t>AnimalName</a:t>
            </a:r>
            <a:r>
              <a:rPr lang="en-GB" dirty="0" smtClean="0">
                <a:solidFill>
                  <a:schemeClr val="accent2"/>
                </a:solidFill>
              </a:rPr>
              <a:t>’,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	</a:t>
            </a:r>
            <a:r>
              <a:rPr lang="en-GB" dirty="0" smtClean="0">
                <a:solidFill>
                  <a:schemeClr val="accent2"/>
                </a:solidFill>
              </a:rPr>
              <a:t>‘</a:t>
            </a:r>
            <a:r>
              <a:rPr lang="en-GB" dirty="0" err="1" smtClean="0">
                <a:solidFill>
                  <a:schemeClr val="accent2"/>
                </a:solidFill>
              </a:rPr>
              <a:t>AnimalType</a:t>
            </a:r>
            <a:r>
              <a:rPr lang="en-GB" dirty="0" smtClean="0">
                <a:solidFill>
                  <a:schemeClr val="accent2"/>
                </a:solidFill>
              </a:rPr>
              <a:t>’)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 VALUES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     (‘1’, ‘</a:t>
            </a:r>
            <a:r>
              <a:rPr lang="en-GB" dirty="0" err="1" smtClean="0">
                <a:solidFill>
                  <a:schemeClr val="accent2"/>
                </a:solidFill>
              </a:rPr>
              <a:t>Mitsy</a:t>
            </a:r>
            <a:r>
              <a:rPr lang="en-GB" dirty="0" smtClean="0">
                <a:solidFill>
                  <a:schemeClr val="accent2"/>
                </a:solidFill>
              </a:rPr>
              <a:t>’,’Cat’);</a:t>
            </a:r>
          </a:p>
          <a:p>
            <a:endParaRPr lang="en-GB" sz="1200" dirty="0"/>
          </a:p>
          <a:p>
            <a:r>
              <a:rPr lang="en-GB" dirty="0" smtClean="0"/>
              <a:t>What does this do?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4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INSERT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INSERT INTO ‘</a:t>
            </a:r>
            <a:r>
              <a:rPr lang="en-GB" dirty="0" err="1" smtClean="0">
                <a:solidFill>
                  <a:schemeClr val="accent2"/>
                </a:solidFill>
              </a:rPr>
              <a:t>Vets’.’Animals</a:t>
            </a:r>
            <a:r>
              <a:rPr lang="en-GB" dirty="0" smtClean="0">
                <a:solidFill>
                  <a:schemeClr val="accent2"/>
                </a:solidFill>
              </a:rPr>
              <a:t>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(‘</a:t>
            </a:r>
            <a:r>
              <a:rPr lang="en-GB" dirty="0" err="1" smtClean="0">
                <a:solidFill>
                  <a:schemeClr val="accent2"/>
                </a:solidFill>
              </a:rPr>
              <a:t>AnimalID</a:t>
            </a:r>
            <a:r>
              <a:rPr lang="en-GB" dirty="0" smtClean="0">
                <a:solidFill>
                  <a:schemeClr val="accent2"/>
                </a:solidFill>
              </a:rPr>
              <a:t>’,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‘</a:t>
            </a:r>
            <a:r>
              <a:rPr lang="en-GB" dirty="0" err="1" smtClean="0">
                <a:solidFill>
                  <a:schemeClr val="accent2"/>
                </a:solidFill>
              </a:rPr>
              <a:t>AnimalName</a:t>
            </a:r>
            <a:r>
              <a:rPr lang="en-GB" dirty="0" smtClean="0">
                <a:solidFill>
                  <a:schemeClr val="accent2"/>
                </a:solidFill>
              </a:rPr>
              <a:t>’,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	</a:t>
            </a:r>
            <a:r>
              <a:rPr lang="en-GB" dirty="0" smtClean="0">
                <a:solidFill>
                  <a:schemeClr val="accent2"/>
                </a:solidFill>
              </a:rPr>
              <a:t>‘</a:t>
            </a:r>
            <a:r>
              <a:rPr lang="en-GB" dirty="0" err="1" smtClean="0">
                <a:solidFill>
                  <a:schemeClr val="accent2"/>
                </a:solidFill>
              </a:rPr>
              <a:t>AnimalType</a:t>
            </a:r>
            <a:r>
              <a:rPr lang="en-GB" dirty="0" smtClean="0">
                <a:solidFill>
                  <a:schemeClr val="accent2"/>
                </a:solidFill>
              </a:rPr>
              <a:t>’)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 VALUES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     (‘1’, ‘</a:t>
            </a:r>
            <a:r>
              <a:rPr lang="en-GB" dirty="0" err="1" smtClean="0">
                <a:solidFill>
                  <a:schemeClr val="accent2"/>
                </a:solidFill>
              </a:rPr>
              <a:t>Mitsy</a:t>
            </a:r>
            <a:r>
              <a:rPr lang="en-GB" dirty="0" smtClean="0">
                <a:solidFill>
                  <a:schemeClr val="accent2"/>
                </a:solidFill>
              </a:rPr>
              <a:t>’,’Cat’);</a:t>
            </a:r>
          </a:p>
          <a:p>
            <a:endParaRPr lang="en-GB" sz="1200" dirty="0"/>
          </a:p>
          <a:p>
            <a:r>
              <a:rPr lang="en-GB" dirty="0" smtClean="0"/>
              <a:t>This adds the values 1, </a:t>
            </a:r>
            <a:r>
              <a:rPr lang="en-GB" dirty="0" err="1" smtClean="0"/>
              <a:t>Mitsy</a:t>
            </a:r>
            <a:r>
              <a:rPr lang="en-GB" dirty="0" smtClean="0"/>
              <a:t> and Cat to the database.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INSERT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499715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INSERT INTO ‘</a:t>
            </a:r>
            <a:r>
              <a:rPr lang="en-GB" dirty="0" err="1" smtClean="0">
                <a:solidFill>
                  <a:schemeClr val="accent2"/>
                </a:solidFill>
              </a:rPr>
              <a:t>Vets’.’Animals</a:t>
            </a:r>
            <a:r>
              <a:rPr lang="en-GB" dirty="0" smtClean="0">
                <a:solidFill>
                  <a:schemeClr val="accent2"/>
                </a:solidFill>
              </a:rPr>
              <a:t>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(‘</a:t>
            </a:r>
            <a:r>
              <a:rPr lang="en-GB" dirty="0" err="1" smtClean="0">
                <a:solidFill>
                  <a:schemeClr val="accent2"/>
                </a:solidFill>
              </a:rPr>
              <a:t>AnimalID</a:t>
            </a:r>
            <a:r>
              <a:rPr lang="en-GB" dirty="0" smtClean="0">
                <a:solidFill>
                  <a:schemeClr val="accent2"/>
                </a:solidFill>
              </a:rPr>
              <a:t>’,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‘</a:t>
            </a:r>
            <a:r>
              <a:rPr lang="en-GB" dirty="0" err="1" smtClean="0">
                <a:solidFill>
                  <a:schemeClr val="accent2"/>
                </a:solidFill>
              </a:rPr>
              <a:t>AnimalName</a:t>
            </a:r>
            <a:r>
              <a:rPr lang="en-GB" dirty="0" smtClean="0">
                <a:solidFill>
                  <a:schemeClr val="accent2"/>
                </a:solidFill>
              </a:rPr>
              <a:t>’,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	</a:t>
            </a:r>
            <a:r>
              <a:rPr lang="en-GB" dirty="0" smtClean="0">
                <a:solidFill>
                  <a:schemeClr val="accent2"/>
                </a:solidFill>
              </a:rPr>
              <a:t>‘</a:t>
            </a:r>
            <a:r>
              <a:rPr lang="en-GB" dirty="0" err="1" smtClean="0">
                <a:solidFill>
                  <a:schemeClr val="accent2"/>
                </a:solidFill>
              </a:rPr>
              <a:t>AnimalType</a:t>
            </a:r>
            <a:r>
              <a:rPr lang="en-GB" dirty="0" smtClean="0">
                <a:solidFill>
                  <a:schemeClr val="accent2"/>
                </a:solidFill>
              </a:rPr>
              <a:t>’)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 VALUES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     (‘1’, ‘</a:t>
            </a:r>
            <a:r>
              <a:rPr lang="en-GB" dirty="0" err="1" smtClean="0">
                <a:solidFill>
                  <a:schemeClr val="accent2"/>
                </a:solidFill>
              </a:rPr>
              <a:t>Mitsy</a:t>
            </a:r>
            <a:r>
              <a:rPr lang="en-GB" dirty="0" smtClean="0">
                <a:solidFill>
                  <a:schemeClr val="accent2"/>
                </a:solidFill>
              </a:rPr>
              <a:t>’,’Cat’);</a:t>
            </a:r>
          </a:p>
          <a:p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395536" y="4581128"/>
            <a:ext cx="82089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3600" dirty="0" smtClean="0"/>
              <a:t>Vets Database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2699792" y="4797152"/>
            <a:ext cx="5112568" cy="1656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40841"/>
              </p:ext>
            </p:extLst>
          </p:nvPr>
        </p:nvGraphicFramePr>
        <p:xfrm>
          <a:off x="2915817" y="5301208"/>
          <a:ext cx="4752528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AnimalID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Mitsy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61248"/>
            <a:ext cx="530175" cy="2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INSERT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Write me an SQL statement in your books that </a:t>
            </a:r>
            <a:r>
              <a:rPr lang="en-GB" dirty="0" smtClean="0"/>
              <a:t>adds a record to your students table with the following values:</a:t>
            </a:r>
            <a:endParaRPr lang="en-GB" dirty="0"/>
          </a:p>
          <a:p>
            <a:pPr lvl="1"/>
            <a:r>
              <a:rPr lang="en-GB" dirty="0" smtClean="0"/>
              <a:t>123</a:t>
            </a:r>
            <a:endParaRPr lang="en-GB" dirty="0"/>
          </a:p>
          <a:p>
            <a:pPr lvl="1"/>
            <a:r>
              <a:rPr lang="en-GB" dirty="0" smtClean="0"/>
              <a:t>Joshua</a:t>
            </a:r>
            <a:endParaRPr lang="en-GB" dirty="0"/>
          </a:p>
          <a:p>
            <a:pPr lvl="1"/>
            <a:r>
              <a:rPr lang="en-GB" dirty="0" smtClean="0"/>
              <a:t>A</a:t>
            </a:r>
            <a:endParaRPr lang="en-GB" dirty="0" smtClean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INSERT INTO ‘</a:t>
            </a:r>
            <a:r>
              <a:rPr lang="en-GB" dirty="0" err="1" smtClean="0">
                <a:solidFill>
                  <a:schemeClr val="accent2"/>
                </a:solidFill>
              </a:rPr>
              <a:t>CompSci</a:t>
            </a:r>
            <a:r>
              <a:rPr lang="en-GB" dirty="0" smtClean="0">
                <a:solidFill>
                  <a:schemeClr val="accent2"/>
                </a:solidFill>
              </a:rPr>
              <a:t>’.’Students’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(‘</a:t>
            </a:r>
            <a:r>
              <a:rPr lang="en-GB" dirty="0" err="1" smtClean="0">
                <a:solidFill>
                  <a:schemeClr val="accent2"/>
                </a:solidFill>
              </a:rPr>
              <a:t>StudentID</a:t>
            </a:r>
            <a:r>
              <a:rPr lang="en-GB" dirty="0" smtClean="0">
                <a:solidFill>
                  <a:schemeClr val="accent2"/>
                </a:solidFill>
              </a:rPr>
              <a:t>’,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‘</a:t>
            </a:r>
            <a:r>
              <a:rPr lang="en-GB" dirty="0" err="1" smtClean="0">
                <a:solidFill>
                  <a:schemeClr val="accent2"/>
                </a:solidFill>
              </a:rPr>
              <a:t>StudentName</a:t>
            </a:r>
            <a:r>
              <a:rPr lang="en-GB" dirty="0" smtClean="0">
                <a:solidFill>
                  <a:schemeClr val="accent2"/>
                </a:solidFill>
              </a:rPr>
              <a:t>’,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	</a:t>
            </a:r>
            <a:r>
              <a:rPr lang="en-GB" dirty="0" smtClean="0">
                <a:solidFill>
                  <a:schemeClr val="accent2"/>
                </a:solidFill>
              </a:rPr>
              <a:t>‘</a:t>
            </a:r>
            <a:r>
              <a:rPr lang="en-GB" dirty="0" err="1" smtClean="0">
                <a:solidFill>
                  <a:schemeClr val="accent2"/>
                </a:solidFill>
              </a:rPr>
              <a:t>StudentGrade</a:t>
            </a:r>
            <a:r>
              <a:rPr lang="en-GB" dirty="0" smtClean="0">
                <a:solidFill>
                  <a:schemeClr val="accent2"/>
                </a:solidFill>
              </a:rPr>
              <a:t>’)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 VALUES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     (‘123’, ‘</a:t>
            </a:r>
            <a:r>
              <a:rPr lang="en-GB" dirty="0" err="1" smtClean="0">
                <a:solidFill>
                  <a:schemeClr val="accent2"/>
                </a:solidFill>
              </a:rPr>
              <a:t>Joshua’,’A</a:t>
            </a:r>
            <a:r>
              <a:rPr lang="en-GB" dirty="0" smtClean="0">
                <a:solidFill>
                  <a:schemeClr val="accent2"/>
                </a:solidFill>
              </a:rPr>
              <a:t>’);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4762541"/>
            <a:ext cx="32677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Explain what it does next to your SQL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440" r="12641"/>
          <a:stretch>
            <a:fillRect/>
          </a:stretch>
        </p:blipFill>
        <p:spPr bwMode="auto">
          <a:xfrm>
            <a:off x="8187752" y="0"/>
            <a:ext cx="956247" cy="12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5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UPDATE ‘</a:t>
            </a:r>
            <a:r>
              <a:rPr lang="en-GB" dirty="0" err="1" smtClean="0">
                <a:solidFill>
                  <a:schemeClr val="accent2"/>
                </a:solidFill>
              </a:rPr>
              <a:t>Vets’.’Animals</a:t>
            </a:r>
            <a:r>
              <a:rPr lang="en-GB" dirty="0" smtClean="0">
                <a:solidFill>
                  <a:schemeClr val="accent2"/>
                </a:solidFill>
              </a:rPr>
              <a:t>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   SET </a:t>
            </a:r>
            <a:r>
              <a:rPr lang="en-GB" dirty="0">
                <a:solidFill>
                  <a:schemeClr val="accent2"/>
                </a:solidFill>
              </a:rPr>
              <a:t>‘</a:t>
            </a:r>
            <a:r>
              <a:rPr lang="en-GB" dirty="0" err="1">
                <a:solidFill>
                  <a:schemeClr val="accent2"/>
                </a:solidFill>
              </a:rPr>
              <a:t>AnimalName</a:t>
            </a:r>
            <a:r>
              <a:rPr lang="en-GB" dirty="0" smtClean="0">
                <a:solidFill>
                  <a:schemeClr val="accent2"/>
                </a:solidFill>
              </a:rPr>
              <a:t>’ = ‘Eli’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WHERE ‘Animals’.’</a:t>
            </a:r>
            <a:r>
              <a:rPr lang="en-GB" dirty="0" err="1" smtClean="0">
                <a:solidFill>
                  <a:schemeClr val="accent2"/>
                </a:solidFill>
              </a:rPr>
              <a:t>AnimalID</a:t>
            </a:r>
            <a:r>
              <a:rPr lang="en-GB" dirty="0" smtClean="0">
                <a:solidFill>
                  <a:schemeClr val="accent2"/>
                </a:solidFill>
              </a:rPr>
              <a:t>’ = 1;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	</a:t>
            </a:r>
            <a:endParaRPr lang="en-GB" sz="1200" dirty="0"/>
          </a:p>
          <a:p>
            <a:r>
              <a:rPr lang="en-GB" dirty="0" smtClean="0"/>
              <a:t>What does this do?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6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UPDATE ‘</a:t>
            </a:r>
            <a:r>
              <a:rPr lang="en-GB" dirty="0" err="1">
                <a:solidFill>
                  <a:schemeClr val="accent2"/>
                </a:solidFill>
              </a:rPr>
              <a:t>Vets’.’Animals</a:t>
            </a:r>
            <a:r>
              <a:rPr lang="en-GB" dirty="0">
                <a:solidFill>
                  <a:schemeClr val="accent2"/>
                </a:solidFill>
              </a:rPr>
              <a:t>’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SET ‘</a:t>
            </a:r>
            <a:r>
              <a:rPr lang="en-GB" dirty="0" err="1">
                <a:solidFill>
                  <a:schemeClr val="accent2"/>
                </a:solidFill>
              </a:rPr>
              <a:t>AnimalName</a:t>
            </a:r>
            <a:r>
              <a:rPr lang="en-GB" dirty="0">
                <a:solidFill>
                  <a:schemeClr val="accent2"/>
                </a:solidFill>
              </a:rPr>
              <a:t>’ = ‘Eli’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WHERE ‘Animals’.’</a:t>
            </a:r>
            <a:r>
              <a:rPr lang="en-GB" dirty="0" err="1">
                <a:solidFill>
                  <a:schemeClr val="accent2"/>
                </a:solidFill>
              </a:rPr>
              <a:t>AnimalID</a:t>
            </a:r>
            <a:r>
              <a:rPr lang="en-GB" dirty="0">
                <a:solidFill>
                  <a:schemeClr val="accent2"/>
                </a:solidFill>
              </a:rPr>
              <a:t>’ = 1; </a:t>
            </a:r>
          </a:p>
          <a:p>
            <a:endParaRPr lang="en-GB" sz="1200" dirty="0"/>
          </a:p>
          <a:p>
            <a:r>
              <a:rPr lang="en-GB" dirty="0" smtClean="0"/>
              <a:t>Changes the </a:t>
            </a:r>
            <a:r>
              <a:rPr lang="en-GB" dirty="0" err="1" smtClean="0"/>
              <a:t>AnimalName</a:t>
            </a:r>
            <a:r>
              <a:rPr lang="en-GB" dirty="0" smtClean="0"/>
              <a:t> to Eli where the </a:t>
            </a:r>
            <a:r>
              <a:rPr lang="en-GB" dirty="0" err="1" smtClean="0"/>
              <a:t>AnimalD</a:t>
            </a:r>
            <a:r>
              <a:rPr lang="en-GB" dirty="0" smtClean="0"/>
              <a:t> is 1.</a:t>
            </a:r>
          </a:p>
          <a:p>
            <a:endParaRPr lang="en-GB" dirty="0"/>
          </a:p>
          <a:p>
            <a:r>
              <a:rPr lang="en-GB" dirty="0" smtClean="0"/>
              <a:t>You need to get the WHERE right otherwise you could change the wrong record.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0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</a:t>
            </a:r>
            <a:r>
              <a:rPr lang="en-GB" dirty="0"/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4997152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UPDATE ‘</a:t>
            </a:r>
            <a:r>
              <a:rPr lang="en-GB" dirty="0" err="1">
                <a:solidFill>
                  <a:schemeClr val="accent2"/>
                </a:solidFill>
              </a:rPr>
              <a:t>Vets’.’Animals</a:t>
            </a:r>
            <a:r>
              <a:rPr lang="en-GB" dirty="0">
                <a:solidFill>
                  <a:schemeClr val="accent2"/>
                </a:solidFill>
              </a:rPr>
              <a:t>’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SET ‘</a:t>
            </a:r>
            <a:r>
              <a:rPr lang="en-GB" dirty="0" err="1">
                <a:solidFill>
                  <a:schemeClr val="accent2"/>
                </a:solidFill>
              </a:rPr>
              <a:t>AnimalName</a:t>
            </a:r>
            <a:r>
              <a:rPr lang="en-GB" dirty="0">
                <a:solidFill>
                  <a:schemeClr val="accent2"/>
                </a:solidFill>
              </a:rPr>
              <a:t>’ = ‘Eli’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WHERE ‘Animals’.’</a:t>
            </a:r>
            <a:r>
              <a:rPr lang="en-GB" dirty="0" err="1">
                <a:solidFill>
                  <a:schemeClr val="accent2"/>
                </a:solidFill>
              </a:rPr>
              <a:t>AnimalID</a:t>
            </a:r>
            <a:r>
              <a:rPr lang="en-GB" dirty="0">
                <a:solidFill>
                  <a:schemeClr val="accent2"/>
                </a:solidFill>
              </a:rPr>
              <a:t>’ = 1; </a:t>
            </a:r>
          </a:p>
          <a:p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395536" y="4581128"/>
            <a:ext cx="82089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3600" dirty="0" smtClean="0"/>
              <a:t>Vets Database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2699792" y="4797152"/>
            <a:ext cx="5112568" cy="1656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55517"/>
              </p:ext>
            </p:extLst>
          </p:nvPr>
        </p:nvGraphicFramePr>
        <p:xfrm>
          <a:off x="2915817" y="5301208"/>
          <a:ext cx="4752528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AnimalID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sngStrike" dirty="0" err="1" smtClean="0"/>
                        <a:t>Mitsy</a:t>
                      </a:r>
                      <a:r>
                        <a:rPr lang="en-GB" strike="noStrike" dirty="0" smtClean="0"/>
                        <a:t> Eli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61248"/>
            <a:ext cx="530175" cy="2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0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</a:t>
            </a:r>
            <a:r>
              <a:rPr lang="en-GB" dirty="0"/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/>
              <a:t>Write me an SQL statement in your books </a:t>
            </a:r>
            <a:r>
              <a:rPr lang="en-GB" dirty="0" smtClean="0"/>
              <a:t>that edits Joshua’s name to Joanna using his ID as 123</a:t>
            </a:r>
            <a:endParaRPr lang="en-GB" dirty="0"/>
          </a:p>
          <a:p>
            <a:pPr lvl="1"/>
            <a:r>
              <a:rPr lang="en-GB" dirty="0" smtClean="0"/>
              <a:t>123</a:t>
            </a:r>
            <a:endParaRPr lang="en-GB" dirty="0"/>
          </a:p>
          <a:p>
            <a:pPr lvl="1"/>
            <a:r>
              <a:rPr lang="en-GB" dirty="0" smtClean="0"/>
              <a:t>Joshua</a:t>
            </a:r>
            <a:endParaRPr lang="en-GB" dirty="0"/>
          </a:p>
          <a:p>
            <a:pPr lvl="1"/>
            <a:r>
              <a:rPr lang="en-GB" dirty="0" smtClean="0"/>
              <a:t>A</a:t>
            </a:r>
            <a:endParaRPr lang="en-GB" dirty="0" smtClean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UPDATE </a:t>
            </a:r>
            <a:r>
              <a:rPr lang="en-GB" dirty="0" smtClean="0">
                <a:solidFill>
                  <a:schemeClr val="accent2"/>
                </a:solidFill>
              </a:rPr>
              <a:t>‘</a:t>
            </a:r>
            <a:r>
              <a:rPr lang="en-GB" dirty="0" err="1" smtClean="0">
                <a:solidFill>
                  <a:schemeClr val="accent2"/>
                </a:solidFill>
              </a:rPr>
              <a:t>CompSci</a:t>
            </a:r>
            <a:r>
              <a:rPr lang="en-GB" dirty="0" smtClean="0">
                <a:solidFill>
                  <a:schemeClr val="accent2"/>
                </a:solidFill>
              </a:rPr>
              <a:t>’.’Students</a:t>
            </a:r>
            <a:r>
              <a:rPr lang="en-GB" dirty="0">
                <a:solidFill>
                  <a:schemeClr val="accent2"/>
                </a:solidFill>
              </a:rPr>
              <a:t>’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SET </a:t>
            </a:r>
            <a:r>
              <a:rPr lang="en-GB" dirty="0" smtClean="0">
                <a:solidFill>
                  <a:schemeClr val="accent2"/>
                </a:solidFill>
              </a:rPr>
              <a:t>‘</a:t>
            </a:r>
            <a:r>
              <a:rPr lang="en-GB" dirty="0" err="1" smtClean="0">
                <a:solidFill>
                  <a:schemeClr val="accent2"/>
                </a:solidFill>
              </a:rPr>
              <a:t>StudentName</a:t>
            </a:r>
            <a:r>
              <a:rPr lang="en-GB" dirty="0">
                <a:solidFill>
                  <a:schemeClr val="accent2"/>
                </a:solidFill>
              </a:rPr>
              <a:t>’ = </a:t>
            </a:r>
            <a:r>
              <a:rPr lang="en-GB" dirty="0" smtClean="0">
                <a:solidFill>
                  <a:schemeClr val="accent2"/>
                </a:solidFill>
              </a:rPr>
              <a:t>‘Joanna’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WHERE ‘Animals’.’</a:t>
            </a:r>
            <a:r>
              <a:rPr lang="en-GB" dirty="0" err="1">
                <a:solidFill>
                  <a:schemeClr val="accent2"/>
                </a:solidFill>
              </a:rPr>
              <a:t>AnimalID</a:t>
            </a:r>
            <a:r>
              <a:rPr lang="en-GB" dirty="0">
                <a:solidFill>
                  <a:schemeClr val="accent2"/>
                </a:solidFill>
              </a:rPr>
              <a:t>’ = </a:t>
            </a:r>
            <a:r>
              <a:rPr lang="en-GB" dirty="0" smtClean="0">
                <a:solidFill>
                  <a:schemeClr val="accent2"/>
                </a:solidFill>
              </a:rPr>
              <a:t>123;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2" y="4762541"/>
            <a:ext cx="32677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Explain what it does next to your SQL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440" r="12641"/>
          <a:stretch>
            <a:fillRect/>
          </a:stretch>
        </p:blipFill>
        <p:spPr bwMode="auto">
          <a:xfrm>
            <a:off x="8187752" y="0"/>
            <a:ext cx="956247" cy="12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What is a field in a database?</a:t>
            </a:r>
          </a:p>
          <a:p>
            <a:pPr lvl="1"/>
            <a:r>
              <a:rPr lang="en-GB" dirty="0" smtClean="0"/>
              <a:t>One piece of information about one person/thing.</a:t>
            </a:r>
          </a:p>
          <a:p>
            <a:pPr lvl="1"/>
            <a:r>
              <a:rPr lang="en-GB" dirty="0" smtClean="0"/>
              <a:t>Can you give me an example of a field in a vets database?</a:t>
            </a:r>
          </a:p>
          <a:p>
            <a:pPr lvl="2"/>
            <a:r>
              <a:rPr lang="en-GB" dirty="0" smtClean="0"/>
              <a:t>Vet Name, Address, Name of Animal, Type of Animal etc.</a:t>
            </a:r>
          </a:p>
          <a:p>
            <a:pPr lvl="2"/>
            <a:endParaRPr lang="en-GB" dirty="0"/>
          </a:p>
          <a:p>
            <a:r>
              <a:rPr lang="en-GB" dirty="0"/>
              <a:t>What is a query in a database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A way of searching the database to find what you need</a:t>
            </a:r>
          </a:p>
          <a:p>
            <a:endParaRPr lang="en-GB" dirty="0"/>
          </a:p>
          <a:p>
            <a:r>
              <a:rPr lang="en-GB" dirty="0" smtClean="0"/>
              <a:t>What is a primary key?</a:t>
            </a:r>
          </a:p>
          <a:p>
            <a:pPr lvl="1"/>
            <a:r>
              <a:rPr lang="en-GB" dirty="0" smtClean="0"/>
              <a:t>A unique way of identifying a particular record (e.g. how to tell Max and Eddie apart in a database that didn’t store first name e.g. Mr Thompson Brooks ID 123 and Mr Thompson Brooks 124)</a:t>
            </a:r>
          </a:p>
          <a:p>
            <a:endParaRPr lang="en-GB" dirty="0"/>
          </a:p>
          <a:p>
            <a:r>
              <a:rPr lang="en-GB" dirty="0" smtClean="0"/>
              <a:t>What is a table?</a:t>
            </a:r>
          </a:p>
          <a:p>
            <a:pPr lvl="1"/>
            <a:r>
              <a:rPr lang="en-GB" dirty="0" smtClean="0"/>
              <a:t>Information stored in the database that is all about the same thing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SELECT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Once the database has been set up and got records in it, we can then use the SQL SELECT to find out information from it.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endParaRPr lang="en-GB" sz="1200" dirty="0"/>
          </a:p>
          <a:p>
            <a:r>
              <a:rPr lang="en-GB" dirty="0" smtClean="0"/>
              <a:t>Say our table has 3 records and we want to show all of them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4365104"/>
            <a:ext cx="6336704" cy="2304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35081"/>
              </p:ext>
            </p:extLst>
          </p:nvPr>
        </p:nvGraphicFramePr>
        <p:xfrm>
          <a:off x="2958919" y="4941168"/>
          <a:ext cx="5818449" cy="15676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56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AnimalID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45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Eli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Toby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Dog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Bob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Fish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SELECT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SELECT * FROM ‘Animals’;</a:t>
            </a:r>
          </a:p>
          <a:p>
            <a:endParaRPr lang="en-GB" dirty="0"/>
          </a:p>
          <a:p>
            <a:r>
              <a:rPr lang="en-GB" dirty="0" smtClean="0"/>
              <a:t>SELECT {fields to be extracted} FROM {table}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4365104"/>
            <a:ext cx="6336704" cy="2304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3685"/>
              </p:ext>
            </p:extLst>
          </p:nvPr>
        </p:nvGraphicFramePr>
        <p:xfrm>
          <a:off x="2958919" y="4941168"/>
          <a:ext cx="5818449" cy="15676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56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AnimalID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45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Eli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Toby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Dog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Bob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Fish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4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SELECT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SELECT *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FROM ‘Animals’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WHERE ‘</a:t>
            </a:r>
            <a:r>
              <a:rPr lang="en-GB" dirty="0" err="1" smtClean="0">
                <a:solidFill>
                  <a:schemeClr val="accent2"/>
                </a:solidFill>
              </a:rPr>
              <a:t>AnimalType</a:t>
            </a:r>
            <a:r>
              <a:rPr lang="en-GB" dirty="0" smtClean="0">
                <a:solidFill>
                  <a:schemeClr val="accent2"/>
                </a:solidFill>
              </a:rPr>
              <a:t>’ </a:t>
            </a:r>
            <a:r>
              <a:rPr lang="en-GB" dirty="0">
                <a:solidFill>
                  <a:schemeClr val="accent2"/>
                </a:solidFill>
              </a:rPr>
              <a:t>= </a:t>
            </a:r>
            <a:r>
              <a:rPr lang="en-GB" dirty="0" smtClean="0">
                <a:solidFill>
                  <a:schemeClr val="accent2"/>
                </a:solidFill>
              </a:rPr>
              <a:t>‘Cat’; 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	</a:t>
            </a:r>
            <a:endParaRPr lang="en-GB" sz="1200" dirty="0"/>
          </a:p>
          <a:p>
            <a:r>
              <a:rPr lang="en-GB" dirty="0"/>
              <a:t>What does this do?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4365104"/>
            <a:ext cx="6336704" cy="2304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80884"/>
              </p:ext>
            </p:extLst>
          </p:nvPr>
        </p:nvGraphicFramePr>
        <p:xfrm>
          <a:off x="2958919" y="4941168"/>
          <a:ext cx="5818449" cy="15676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56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AnimalID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45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Eli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Toby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Dog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Bob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Fish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2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SELECT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SELECT *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FROM ‘Animals’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WHERE ‘</a:t>
            </a:r>
            <a:r>
              <a:rPr lang="en-GB" dirty="0" err="1">
                <a:solidFill>
                  <a:schemeClr val="accent2"/>
                </a:solidFill>
              </a:rPr>
              <a:t>AnimalType</a:t>
            </a:r>
            <a:r>
              <a:rPr lang="en-GB" dirty="0">
                <a:solidFill>
                  <a:schemeClr val="accent2"/>
                </a:solidFill>
              </a:rPr>
              <a:t>’ = ‘Cat’; </a:t>
            </a:r>
          </a:p>
          <a:p>
            <a:endParaRPr lang="en-GB" sz="1200" dirty="0"/>
          </a:p>
          <a:p>
            <a:r>
              <a:rPr lang="en-GB" dirty="0" smtClean="0"/>
              <a:t>Select all the fields in the Animals table where the animals type is Cat.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6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SELECT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/>
              <a:t>Write me an SQL statement in your books </a:t>
            </a:r>
            <a:r>
              <a:rPr lang="en-GB" dirty="0" smtClean="0"/>
              <a:t>find all the information about the students who achieved an A grade.</a:t>
            </a:r>
            <a:endParaRPr lang="en-GB" dirty="0"/>
          </a:p>
          <a:p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SELECT *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FROM </a:t>
            </a:r>
            <a:r>
              <a:rPr lang="en-GB" dirty="0" smtClean="0">
                <a:solidFill>
                  <a:schemeClr val="accent2"/>
                </a:solidFill>
              </a:rPr>
              <a:t>‘Student’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   WHERE </a:t>
            </a:r>
            <a:r>
              <a:rPr lang="en-GB" dirty="0" smtClean="0">
                <a:solidFill>
                  <a:schemeClr val="accent2"/>
                </a:solidFill>
              </a:rPr>
              <a:t>‘</a:t>
            </a:r>
            <a:r>
              <a:rPr lang="en-GB" dirty="0" err="1" smtClean="0">
                <a:solidFill>
                  <a:schemeClr val="accent2"/>
                </a:solidFill>
              </a:rPr>
              <a:t>StudentGrade</a:t>
            </a:r>
            <a:r>
              <a:rPr lang="en-GB" dirty="0" smtClean="0">
                <a:solidFill>
                  <a:schemeClr val="accent2"/>
                </a:solidFill>
              </a:rPr>
              <a:t>’ </a:t>
            </a:r>
            <a:r>
              <a:rPr lang="en-GB" dirty="0">
                <a:solidFill>
                  <a:schemeClr val="accent2"/>
                </a:solidFill>
              </a:rPr>
              <a:t>= </a:t>
            </a:r>
            <a:r>
              <a:rPr lang="en-GB" dirty="0" smtClean="0">
                <a:solidFill>
                  <a:schemeClr val="accent2"/>
                </a:solidFill>
              </a:rPr>
              <a:t>‘A’;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2" y="4762541"/>
            <a:ext cx="32677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Explain what it does next to your SQL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440" r="12641"/>
          <a:stretch>
            <a:fillRect/>
          </a:stretch>
        </p:blipFill>
        <p:spPr bwMode="auto">
          <a:xfrm>
            <a:off x="8187752" y="0"/>
            <a:ext cx="956247" cy="12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1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DELETE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DELETE FROM ‘Animals’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WHERE ‘</a:t>
            </a:r>
            <a:r>
              <a:rPr lang="en-GB" dirty="0" err="1" smtClean="0"/>
              <a:t>AnimalID</a:t>
            </a:r>
            <a:r>
              <a:rPr lang="en-GB" dirty="0" smtClean="0"/>
              <a:t>’ = 3;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What happens here?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4365104"/>
            <a:ext cx="6336704" cy="2304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4265"/>
              </p:ext>
            </p:extLst>
          </p:nvPr>
        </p:nvGraphicFramePr>
        <p:xfrm>
          <a:off x="2958919" y="4941168"/>
          <a:ext cx="5818449" cy="15676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56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AnimalID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45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Eli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Toby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Dog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Bob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Fish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4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DELETE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Bob is deleted from the database. </a:t>
            </a:r>
            <a:r>
              <a:rPr lang="en-GB" dirty="0" smtClean="0">
                <a:sym typeface="Wingdings" panose="05000000000000000000" pitchFamily="2" charset="2"/>
              </a:rPr>
              <a:t>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4365104"/>
            <a:ext cx="6336704" cy="2304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75885"/>
              </p:ext>
            </p:extLst>
          </p:nvPr>
        </p:nvGraphicFramePr>
        <p:xfrm>
          <a:off x="2958919" y="4941168"/>
          <a:ext cx="5818449" cy="15676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56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AnimalID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AnimalType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45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Eli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Toby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Dog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0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trike="noStrike" dirty="0" smtClean="0"/>
                        <a:t>Bob</a:t>
                      </a:r>
                      <a:endParaRPr lang="en-GB" strike="noStrik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Fish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DELETE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n-GB" dirty="0"/>
              <a:t>Write me an SQL statement in your </a:t>
            </a:r>
            <a:r>
              <a:rPr lang="en-GB" dirty="0" smtClean="0"/>
              <a:t>books that deletes Joanna’s grade</a:t>
            </a:r>
            <a:endParaRPr lang="en-GB" dirty="0"/>
          </a:p>
          <a:p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/>
              <a:t>DELETE FROM </a:t>
            </a:r>
            <a:r>
              <a:rPr lang="en-GB" dirty="0" smtClean="0"/>
              <a:t>‘Students’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WHERE </a:t>
            </a:r>
            <a:r>
              <a:rPr lang="en-GB" dirty="0" smtClean="0"/>
              <a:t>‘</a:t>
            </a:r>
            <a:r>
              <a:rPr lang="en-GB" dirty="0" err="1" smtClean="0"/>
              <a:t>StudentID</a:t>
            </a:r>
            <a:r>
              <a:rPr lang="en-GB" dirty="0"/>
              <a:t>’ = </a:t>
            </a:r>
            <a:r>
              <a:rPr lang="en-GB" dirty="0" smtClean="0"/>
              <a:t>123</a:t>
            </a:r>
            <a:r>
              <a:rPr lang="en-GB" dirty="0"/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4762541"/>
            <a:ext cx="32677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Explain what it does next to your SQL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440" r="12641"/>
          <a:stretch>
            <a:fillRect/>
          </a:stretch>
        </p:blipFill>
        <p:spPr bwMode="auto">
          <a:xfrm>
            <a:off x="8187752" y="0"/>
            <a:ext cx="956247" cy="12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Qu’s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11539" r="27316" b="19822"/>
          <a:stretch/>
        </p:blipFill>
        <p:spPr bwMode="auto">
          <a:xfrm>
            <a:off x="1475656" y="1584806"/>
            <a:ext cx="5544616" cy="4436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313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Qu’s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18048" r="27316" b="11243"/>
          <a:stretch/>
        </p:blipFill>
        <p:spPr bwMode="auto">
          <a:xfrm>
            <a:off x="1331640" y="1700808"/>
            <a:ext cx="5544616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830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– Exam Question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12648" y="4672608"/>
            <a:ext cx="8153400" cy="1423392"/>
          </a:xfrm>
        </p:spPr>
        <p:txBody>
          <a:bodyPr/>
          <a:lstStyle/>
          <a:p>
            <a:r>
              <a:rPr lang="en-GB" dirty="0" smtClean="0"/>
              <a:t>Supplier Code as this will different for each Supplier. Suppliers could have the same name or be in the same postcode – this tells them apart.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1700808"/>
            <a:ext cx="7477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30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Qu’s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35799" r="27150" b="22781"/>
          <a:stretch/>
        </p:blipFill>
        <p:spPr bwMode="auto">
          <a:xfrm>
            <a:off x="683568" y="1988840"/>
            <a:ext cx="6984776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0438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Qu’s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t="33432" r="27150" b="15680"/>
          <a:stretch/>
        </p:blipFill>
        <p:spPr bwMode="auto">
          <a:xfrm>
            <a:off x="827584" y="1772816"/>
            <a:ext cx="7272808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Qu’s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29525" r="26208" b="25647"/>
          <a:stretch/>
        </p:blipFill>
        <p:spPr bwMode="auto">
          <a:xfrm>
            <a:off x="611560" y="1772816"/>
            <a:ext cx="831311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0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Qu’s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35560" r="26693" b="40733"/>
          <a:stretch/>
        </p:blipFill>
        <p:spPr bwMode="auto">
          <a:xfrm>
            <a:off x="323528" y="1764674"/>
            <a:ext cx="8670568" cy="23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0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a Database?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64904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Database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2"/>
                </a:solidFill>
              </a:rPr>
              <a:t>Tables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Fields (Primary Key)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accent4"/>
                </a:solidFill>
              </a:rPr>
              <a:t>Records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581128"/>
            <a:ext cx="82089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3600" dirty="0" smtClean="0"/>
              <a:t>Database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195736" y="4797152"/>
            <a:ext cx="2304256" cy="1656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Vets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58325"/>
              </p:ext>
            </p:extLst>
          </p:nvPr>
        </p:nvGraphicFramePr>
        <p:xfrm>
          <a:off x="2291916" y="5445224"/>
          <a:ext cx="206406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Field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Field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08104" y="4797152"/>
            <a:ext cx="2304256" cy="1656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Animal Table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14795"/>
              </p:ext>
            </p:extLst>
          </p:nvPr>
        </p:nvGraphicFramePr>
        <p:xfrm>
          <a:off x="5604284" y="5445224"/>
          <a:ext cx="206406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Field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Field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9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76" y="323165"/>
            <a:ext cx="8153400" cy="990600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24744"/>
          </a:xfrm>
        </p:spPr>
        <p:txBody>
          <a:bodyPr>
            <a:normAutofit/>
          </a:bodyPr>
          <a:lstStyle/>
          <a:p>
            <a:r>
              <a:rPr lang="en-GB" dirty="0"/>
              <a:t>be able to create simple SQL statements to extract, add and edit data stored in </a:t>
            </a:r>
            <a:r>
              <a:rPr lang="en-GB" dirty="0" smtClean="0"/>
              <a:t>databases.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285293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Success Criteria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32474" r="18926" b="64938"/>
          <a:stretch>
            <a:fillRect/>
          </a:stretch>
        </p:blipFill>
        <p:spPr bwMode="auto">
          <a:xfrm>
            <a:off x="-107504" y="3645024"/>
            <a:ext cx="9251504" cy="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7072" y="3912840"/>
            <a:ext cx="8153400" cy="3044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ALL— will understand</a:t>
            </a:r>
            <a:r>
              <a:rPr kumimoji="0" lang="en-GB" sz="29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basic SQL commands.</a:t>
            </a:r>
            <a:endParaRPr kumimoji="0" lang="en-GB" sz="29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MOST— will be</a:t>
            </a:r>
            <a:r>
              <a:rPr kumimoji="0" lang="en-GB" sz="29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able to explain what SQL is used for.</a:t>
            </a:r>
            <a:endParaRPr kumimoji="0" lang="en-GB" sz="29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GB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SOME— will be able to complete the tasks</a:t>
            </a:r>
            <a:r>
              <a:rPr kumimoji="0" lang="en-GB" sz="2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code </a:t>
            </a:r>
            <a:r>
              <a:rPr kumimoji="0" lang="en-GB" sz="29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</a:t>
            </a:r>
            <a:r>
              <a:rPr lang="en-GB" sz="2900" dirty="0" smtClean="0">
                <a:solidFill>
                  <a:srgbClr val="FF0000"/>
                </a:solidFill>
              </a:rPr>
              <a:t>my for SQL.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3048" y="0"/>
            <a:ext cx="30700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Book Title: SQL</a:t>
            </a:r>
            <a:endParaRPr lang="en-US" sz="3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3440" r="12641"/>
          <a:stretch>
            <a:fillRect/>
          </a:stretch>
        </p:blipFill>
        <p:spPr bwMode="auto">
          <a:xfrm>
            <a:off x="8187753" y="2636912"/>
            <a:ext cx="956247" cy="12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CREATE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What does this do?</a:t>
            </a:r>
          </a:p>
          <a:p>
            <a:endParaRPr lang="en-GB" dirty="0"/>
          </a:p>
          <a:p>
            <a:r>
              <a:rPr lang="en-GB" dirty="0" smtClean="0"/>
              <a:t>CREATE DATABASE Vets</a:t>
            </a:r>
          </a:p>
          <a:p>
            <a:endParaRPr lang="en-GB" dirty="0"/>
          </a:p>
          <a:p>
            <a:r>
              <a:rPr lang="en-GB" dirty="0" smtClean="0"/>
              <a:t>Creates an empty database called Vets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4581128"/>
            <a:ext cx="82089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3600" dirty="0" smtClean="0"/>
              <a:t>Vets Database</a:t>
            </a:r>
            <a:endParaRPr lang="en-GB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8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CREATE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Write me an SQL statement in your books that creates a database called </a:t>
            </a:r>
            <a:r>
              <a:rPr lang="en-GB" dirty="0" err="1" smtClean="0"/>
              <a:t>CompSci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CREATE DATABASE </a:t>
            </a:r>
            <a:r>
              <a:rPr lang="en-GB" dirty="0" err="1" smtClean="0"/>
              <a:t>CompSci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440" r="12641"/>
          <a:stretch>
            <a:fillRect/>
          </a:stretch>
        </p:blipFill>
        <p:spPr bwMode="auto">
          <a:xfrm>
            <a:off x="8187752" y="0"/>
            <a:ext cx="956247" cy="12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63807" y="4753981"/>
            <a:ext cx="92996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Explain what it does next to your SQL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63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CREATE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CREATE TABLE Animals 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(Animal ID INT NOT NULL,</a:t>
            </a:r>
          </a:p>
          <a:p>
            <a:pPr marL="365760" lvl="1" indent="0">
              <a:buNone/>
            </a:pPr>
            <a:r>
              <a:rPr lang="en-GB" dirty="0" err="1" smtClean="0">
                <a:solidFill>
                  <a:schemeClr val="accent2"/>
                </a:solidFill>
              </a:rPr>
              <a:t>AnimalName</a:t>
            </a:r>
            <a:r>
              <a:rPr lang="en-GB" dirty="0" smtClean="0">
                <a:solidFill>
                  <a:schemeClr val="accent2"/>
                </a:solidFill>
              </a:rPr>
              <a:t> VARCHAR (50) NOT NULL</a:t>
            </a:r>
          </a:p>
          <a:p>
            <a:pPr marL="365760" lvl="1" indent="0">
              <a:buNone/>
            </a:pPr>
            <a:r>
              <a:rPr lang="en-GB" dirty="0" err="1" smtClean="0">
                <a:solidFill>
                  <a:schemeClr val="accent2"/>
                </a:solidFill>
              </a:rPr>
              <a:t>AnimalType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VARCHAR (50) NOT </a:t>
            </a:r>
            <a:r>
              <a:rPr lang="en-GB" dirty="0" smtClean="0">
                <a:solidFill>
                  <a:schemeClr val="accent2"/>
                </a:solidFill>
              </a:rPr>
              <a:t>NULL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PRIMARY KEY (</a:t>
            </a:r>
            <a:r>
              <a:rPr lang="en-GB" dirty="0" err="1" smtClean="0">
                <a:solidFill>
                  <a:schemeClr val="accent2"/>
                </a:solidFill>
              </a:rPr>
              <a:t>AnimalID</a:t>
            </a:r>
            <a:r>
              <a:rPr lang="en-GB" dirty="0" smtClean="0">
                <a:solidFill>
                  <a:schemeClr val="accent2"/>
                </a:solidFill>
              </a:rPr>
              <a:t>) );</a:t>
            </a:r>
          </a:p>
          <a:p>
            <a:endParaRPr lang="en-GB" sz="1200" dirty="0"/>
          </a:p>
          <a:p>
            <a:r>
              <a:rPr lang="en-GB" dirty="0" smtClean="0"/>
              <a:t>What does this do?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65613" cy="91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</a:t>
            </a:r>
            <a:r>
              <a:rPr lang="en-GB" dirty="0" smtClean="0"/>
              <a:t>CREATE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51411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CREATE TABLE Animals 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(Animal ID INT NOT NULL,</a:t>
            </a:r>
          </a:p>
          <a:p>
            <a:pPr marL="365760" lvl="1" indent="0">
              <a:buNone/>
            </a:pPr>
            <a:r>
              <a:rPr lang="en-GB" dirty="0" err="1" smtClean="0">
                <a:solidFill>
                  <a:schemeClr val="accent2"/>
                </a:solidFill>
              </a:rPr>
              <a:t>AnimalName</a:t>
            </a:r>
            <a:r>
              <a:rPr lang="en-GB" dirty="0" smtClean="0">
                <a:solidFill>
                  <a:schemeClr val="accent2"/>
                </a:solidFill>
              </a:rPr>
              <a:t> VARCHAR (50) NOT NULL</a:t>
            </a:r>
          </a:p>
          <a:p>
            <a:pPr marL="365760" lvl="1" indent="0">
              <a:buNone/>
            </a:pPr>
            <a:r>
              <a:rPr lang="en-GB" dirty="0" err="1" smtClean="0">
                <a:solidFill>
                  <a:schemeClr val="accent2"/>
                </a:solidFill>
              </a:rPr>
              <a:t>AnimalType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VARCHAR (50) NOT </a:t>
            </a:r>
            <a:r>
              <a:rPr lang="en-GB" dirty="0" smtClean="0">
                <a:solidFill>
                  <a:schemeClr val="accent2"/>
                </a:solidFill>
              </a:rPr>
              <a:t>NULL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PRIMARY KEY (</a:t>
            </a:r>
            <a:r>
              <a:rPr lang="en-GB" dirty="0" err="1" smtClean="0">
                <a:solidFill>
                  <a:schemeClr val="accent2"/>
                </a:solidFill>
              </a:rPr>
              <a:t>AnimalID</a:t>
            </a:r>
            <a:r>
              <a:rPr lang="en-GB" dirty="0" smtClean="0">
                <a:solidFill>
                  <a:schemeClr val="accent2"/>
                </a:solidFill>
              </a:rPr>
              <a:t>) );</a:t>
            </a:r>
          </a:p>
          <a:p>
            <a:endParaRPr lang="en-GB" sz="1200" dirty="0"/>
          </a:p>
          <a:p>
            <a:r>
              <a:rPr lang="en-GB" dirty="0" smtClean="0"/>
              <a:t>This creates an empty table called Animals.</a:t>
            </a:r>
          </a:p>
          <a:p>
            <a:endParaRPr lang="en-GB" dirty="0"/>
          </a:p>
          <a:p>
            <a:r>
              <a:rPr lang="en-GB" dirty="0" smtClean="0"/>
              <a:t>It has the fields:</a:t>
            </a:r>
          </a:p>
          <a:p>
            <a:pPr lvl="1"/>
            <a:r>
              <a:rPr lang="en-GB" dirty="0" err="1" smtClean="0"/>
              <a:t>AnimalID</a:t>
            </a:r>
            <a:r>
              <a:rPr lang="en-GB" dirty="0" smtClean="0"/>
              <a:t> (primary key) – number and cannot be empty.</a:t>
            </a:r>
          </a:p>
          <a:p>
            <a:pPr lvl="1"/>
            <a:r>
              <a:rPr lang="en-GB" dirty="0" err="1" smtClean="0"/>
              <a:t>AnimalName</a:t>
            </a:r>
            <a:r>
              <a:rPr lang="en-GB" dirty="0" smtClean="0"/>
              <a:t> – can hold letters and numbers at length 50 and cannot be empty.</a:t>
            </a:r>
            <a:endParaRPr lang="en-GB" dirty="0"/>
          </a:p>
          <a:p>
            <a:pPr lvl="1"/>
            <a:r>
              <a:rPr lang="en-GB" dirty="0" smtClean="0"/>
              <a:t>Animal Type - </a:t>
            </a:r>
            <a:r>
              <a:rPr lang="en-GB" dirty="0"/>
              <a:t>can hold letters and numbers at length 50 and cannot be empty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4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11919</TotalTime>
  <Words>1092</Words>
  <Application>Microsoft Office PowerPoint</Application>
  <PresentationFormat>On-screen Show (4:3)</PresentationFormat>
  <Paragraphs>290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Tw Cen MT</vt:lpstr>
      <vt:lpstr>Wingdings</vt:lpstr>
      <vt:lpstr>Wingdings 2</vt:lpstr>
      <vt:lpstr>Median</vt:lpstr>
      <vt:lpstr>Computer Science</vt:lpstr>
      <vt:lpstr>Revision</vt:lpstr>
      <vt:lpstr>Revision – Exam Question</vt:lpstr>
      <vt:lpstr>What’s in a Database?</vt:lpstr>
      <vt:lpstr>Learning Objectives</vt:lpstr>
      <vt:lpstr>SQL CREATE</vt:lpstr>
      <vt:lpstr>SQL CREATE</vt:lpstr>
      <vt:lpstr>SQL CREATE</vt:lpstr>
      <vt:lpstr>SQL CREATE</vt:lpstr>
      <vt:lpstr>SQL CREATE</vt:lpstr>
      <vt:lpstr>SQL CREATE</vt:lpstr>
      <vt:lpstr>SQL INSERT</vt:lpstr>
      <vt:lpstr>SQL INSERT</vt:lpstr>
      <vt:lpstr>SQL INSERT</vt:lpstr>
      <vt:lpstr>SQL INSERT</vt:lpstr>
      <vt:lpstr>SQL UPDATE</vt:lpstr>
      <vt:lpstr>SQL UPDATE</vt:lpstr>
      <vt:lpstr>SQL UPDATE</vt:lpstr>
      <vt:lpstr>SQL UPDATE</vt:lpstr>
      <vt:lpstr>SQL SELECT</vt:lpstr>
      <vt:lpstr>SQL SELECT</vt:lpstr>
      <vt:lpstr>SQL SELECT</vt:lpstr>
      <vt:lpstr>SQL SELECT</vt:lpstr>
      <vt:lpstr>SQL SELECT</vt:lpstr>
      <vt:lpstr>SQL DELETE</vt:lpstr>
      <vt:lpstr>SQL DELETE</vt:lpstr>
      <vt:lpstr>SQL DELETE</vt:lpstr>
      <vt:lpstr>Exam Qu’s</vt:lpstr>
      <vt:lpstr>Exam Qu’s</vt:lpstr>
      <vt:lpstr>Exam Qu’s</vt:lpstr>
      <vt:lpstr>Exam Qu’s</vt:lpstr>
      <vt:lpstr>Exam Qu’s</vt:lpstr>
      <vt:lpstr>Exam Qu’s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343</cp:revision>
  <dcterms:created xsi:type="dcterms:W3CDTF">2014-06-23T10:47:17Z</dcterms:created>
  <dcterms:modified xsi:type="dcterms:W3CDTF">2018-02-16T19:32:09Z</dcterms:modified>
</cp:coreProperties>
</file>