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321" r:id="rId3"/>
    <p:sldId id="322" r:id="rId4"/>
    <p:sldId id="323" r:id="rId5"/>
    <p:sldId id="324" r:id="rId6"/>
    <p:sldId id="327" r:id="rId7"/>
    <p:sldId id="325" r:id="rId8"/>
    <p:sldId id="326" r:id="rId9"/>
    <p:sldId id="328" r:id="rId10"/>
    <p:sldId id="329" r:id="rId11"/>
    <p:sldId id="330" r:id="rId12"/>
    <p:sldId id="331" r:id="rId13"/>
    <p:sldId id="332"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157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3728" autoAdjust="0"/>
  </p:normalViewPr>
  <p:slideViewPr>
    <p:cSldViewPr>
      <p:cViewPr varScale="1">
        <p:scale>
          <a:sx n="50" d="100"/>
          <a:sy n="50" d="100"/>
        </p:scale>
        <p:origin x="1210" y="29"/>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56AACB-4497-4975-84C7-26D592B71736}" type="datetimeFigureOut">
              <a:rPr lang="en-GB" smtClean="0"/>
              <a:pPr/>
              <a:t>24/07/2017</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3017D95-82D2-4295-A5C8-CFAEB402EFA0}" type="slidenum">
              <a:rPr lang="en-GB" smtClean="0"/>
              <a:pPr/>
              <a:t>‹#›</a:t>
            </a:fld>
            <a:endParaRPr lang="en-GB"/>
          </a:p>
        </p:txBody>
      </p:sp>
    </p:spTree>
    <p:extLst>
      <p:ext uri="{BB962C8B-B14F-4D97-AF65-F5344CB8AC3E}">
        <p14:creationId xmlns:p14="http://schemas.microsoft.com/office/powerpoint/2010/main" val="3064793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B2B4108C-6F15-4D6F-950B-F60B0A652D9F}" type="datetimeFigureOut">
              <a:rPr lang="en-GB" smtClean="0"/>
              <a:pPr/>
              <a:t>24/07/2017</a:t>
            </a:fld>
            <a:endParaRPr lang="en-GB"/>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GB"/>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8FF65B87-FEA5-4085-AE27-A12CC796C480}"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2B4108C-6F15-4D6F-950B-F60B0A652D9F}" type="datetimeFigureOut">
              <a:rPr lang="en-GB" smtClean="0"/>
              <a:pPr/>
              <a:t>24/07/2017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F65B87-FEA5-4085-AE27-A12CC796C480}"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B2B4108C-6F15-4D6F-950B-F60B0A652D9F}" type="datetimeFigureOut">
              <a:rPr lang="en-GB" smtClean="0"/>
              <a:pPr/>
              <a:t>24/07/2017</a:t>
            </a:fld>
            <a:endParaRPr lang="en-GB"/>
          </a:p>
        </p:txBody>
      </p:sp>
      <p:sp>
        <p:nvSpPr>
          <p:cNvPr id="5" name="Footer Placeholder 4"/>
          <p:cNvSpPr>
            <a:spLocks noGrp="1"/>
          </p:cNvSpPr>
          <p:nvPr>
            <p:ph type="ftr" sz="quarter" idx="11"/>
          </p:nvPr>
        </p:nvSpPr>
        <p:spPr>
          <a:xfrm>
            <a:off x="457201" y="6248207"/>
            <a:ext cx="5573483" cy="365125"/>
          </a:xfrm>
        </p:spPr>
        <p:txBody>
          <a:bodyPr/>
          <a:lstStyle/>
          <a:p>
            <a:endParaRPr lang="en-GB"/>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8FF65B87-FEA5-4085-AE27-A12CC796C480}"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B2B4108C-6F15-4D6F-950B-F60B0A652D9F}" type="datetimeFigureOut">
              <a:rPr lang="en-GB" smtClean="0"/>
              <a:pPr/>
              <a:t>24/07/2017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8FF65B87-FEA5-4085-AE27-A12CC796C480}" type="slidenum">
              <a:rPr lang="en-GB" smtClean="0"/>
              <a:pPr/>
              <a:t>‹#›</a:t>
            </a:fld>
            <a:endParaRPr lang="en-GB"/>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B2B4108C-6F15-4D6F-950B-F60B0A652D9F}" type="datetimeFigureOut">
              <a:rPr lang="en-GB" smtClean="0"/>
              <a:pPr/>
              <a:t>24/07/2017</a:t>
            </a:fld>
            <a:endParaRPr lang="en-GB"/>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8FF65B87-FEA5-4085-AE27-A12CC796C480}" type="slidenum">
              <a:rPr lang="en-GB" smtClean="0"/>
              <a:pPr/>
              <a:t>‹#›</a:t>
            </a:fld>
            <a:endParaRPr lang="en-GB"/>
          </a:p>
        </p:txBody>
      </p:sp>
      <p:sp>
        <p:nvSpPr>
          <p:cNvPr id="14" name="Footer Placeholder 13"/>
          <p:cNvSpPr>
            <a:spLocks noGrp="1"/>
          </p:cNvSpPr>
          <p:nvPr>
            <p:ph type="ftr" sz="quarter" idx="12"/>
          </p:nvPr>
        </p:nvSpPr>
        <p:spPr/>
        <p:txBody>
          <a:bodyPr/>
          <a:lstStyle/>
          <a:p>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B2B4108C-6F15-4D6F-950B-F60B0A652D9F}" type="datetimeFigureOut">
              <a:rPr lang="en-GB" smtClean="0"/>
              <a:pPr/>
              <a:t>24/07/2017</a:t>
            </a:fld>
            <a:endParaRPr lang="en-GB"/>
          </a:p>
        </p:txBody>
      </p:sp>
      <p:sp>
        <p:nvSpPr>
          <p:cNvPr id="10" name="Slide Number Placeholder 9"/>
          <p:cNvSpPr>
            <a:spLocks noGrp="1"/>
          </p:cNvSpPr>
          <p:nvPr>
            <p:ph type="sldNum" sz="quarter" idx="16"/>
          </p:nvPr>
        </p:nvSpPr>
        <p:spPr/>
        <p:txBody>
          <a:bodyPr rtlCol="0"/>
          <a:lstStyle/>
          <a:p>
            <a:fld id="{8FF65B87-FEA5-4085-AE27-A12CC796C480}" type="slidenum">
              <a:rPr lang="en-GB" smtClean="0"/>
              <a:pPr/>
              <a:t>‹#›</a:t>
            </a:fld>
            <a:endParaRPr lang="en-GB"/>
          </a:p>
        </p:txBody>
      </p:sp>
      <p:sp>
        <p:nvSpPr>
          <p:cNvPr id="12" name="Footer Placeholder 11"/>
          <p:cNvSpPr>
            <a:spLocks noGrp="1"/>
          </p:cNvSpPr>
          <p:nvPr>
            <p:ph type="ftr" sz="quarter" idx="17"/>
          </p:nvPr>
        </p:nvSpPr>
        <p:spPr/>
        <p:txBody>
          <a:bodyPr rtlCol="0"/>
          <a:lstStyle/>
          <a:p>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B2B4108C-6F15-4D6F-950B-F60B0A652D9F}" type="datetimeFigureOut">
              <a:rPr lang="en-GB" smtClean="0"/>
              <a:pPr/>
              <a:t>24/07/2017</a:t>
            </a:fld>
            <a:endParaRPr lang="en-GB"/>
          </a:p>
        </p:txBody>
      </p:sp>
      <p:sp>
        <p:nvSpPr>
          <p:cNvPr id="12" name="Slide Number Placeholder 11"/>
          <p:cNvSpPr>
            <a:spLocks noGrp="1"/>
          </p:cNvSpPr>
          <p:nvPr>
            <p:ph type="sldNum" sz="quarter" idx="16"/>
          </p:nvPr>
        </p:nvSpPr>
        <p:spPr/>
        <p:txBody>
          <a:bodyPr rtlCol="0"/>
          <a:lstStyle/>
          <a:p>
            <a:fld id="{8FF65B87-FEA5-4085-AE27-A12CC796C480}" type="slidenum">
              <a:rPr lang="en-GB" smtClean="0"/>
              <a:pPr/>
              <a:t>‹#›</a:t>
            </a:fld>
            <a:endParaRPr lang="en-GB"/>
          </a:p>
        </p:txBody>
      </p:sp>
      <p:sp>
        <p:nvSpPr>
          <p:cNvPr id="14" name="Footer Placeholder 13"/>
          <p:cNvSpPr>
            <a:spLocks noGrp="1"/>
          </p:cNvSpPr>
          <p:nvPr>
            <p:ph type="ftr" sz="quarter" idx="17"/>
          </p:nvPr>
        </p:nvSpPr>
        <p:spPr/>
        <p:txBody>
          <a:bodyPr rtlCol="0"/>
          <a:lstStyle/>
          <a:p>
            <a:endParaRPr lang="en-GB"/>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B2B4108C-6F15-4D6F-950B-F60B0A652D9F}" type="datetimeFigureOut">
              <a:rPr lang="en-GB" smtClean="0"/>
              <a:pPr/>
              <a:t>24/07/2017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8FF65B87-FEA5-4085-AE27-A12CC796C480}"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B4108C-6F15-4D6F-950B-F60B0A652D9F}" type="datetimeFigureOut">
              <a:rPr lang="en-GB" smtClean="0"/>
              <a:pPr/>
              <a:t>24/07/2017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8FF65B87-FEA5-4085-AE27-A12CC796C480}"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B2B4108C-6F15-4D6F-950B-F60B0A652D9F}" type="datetimeFigureOut">
              <a:rPr lang="en-GB" smtClean="0"/>
              <a:pPr/>
              <a:t>24/07/2017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8FF65B87-FEA5-4085-AE27-A12CC796C480}" type="slidenum">
              <a:rPr lang="en-GB" smtClean="0"/>
              <a:pPr/>
              <a:t>‹#›</a:t>
            </a:fld>
            <a:endParaRPr lang="en-GB"/>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B2B4108C-6F15-4D6F-950B-F60B0A652D9F}" type="datetimeFigureOut">
              <a:rPr lang="en-GB" smtClean="0"/>
              <a:pPr/>
              <a:t>24/07/2017</a:t>
            </a:fld>
            <a:endParaRPr lang="en-GB"/>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8FF65B87-FEA5-4085-AE27-A12CC796C480}" type="slidenum">
              <a:rPr lang="en-GB" smtClean="0"/>
              <a:pPr/>
              <a:t>‹#›</a:t>
            </a:fld>
            <a:endParaRPr lang="en-GB"/>
          </a:p>
        </p:txBody>
      </p:sp>
      <p:sp>
        <p:nvSpPr>
          <p:cNvPr id="14" name="Footer Placeholder 13"/>
          <p:cNvSpPr>
            <a:spLocks noGrp="1"/>
          </p:cNvSpPr>
          <p:nvPr>
            <p:ph type="ftr" sz="quarter" idx="12"/>
          </p:nvPr>
        </p:nvSpPr>
        <p:spPr>
          <a:xfrm>
            <a:off x="1600200" y="6248206"/>
            <a:ext cx="4572000" cy="365125"/>
          </a:xfrm>
        </p:spPr>
        <p:txBody>
          <a:bodyPr rtlCol="0"/>
          <a:lstStyle/>
          <a:p>
            <a:endParaRPr lang="en-GB"/>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B2B4108C-6F15-4D6F-950B-F60B0A652D9F}" type="datetimeFigureOut">
              <a:rPr lang="en-GB" smtClean="0"/>
              <a:pPr/>
              <a:t>24/07/2017</a:t>
            </a:fld>
            <a:endParaRPr lang="en-GB"/>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GB"/>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8FF65B87-FEA5-4085-AE27-A12CC796C480}"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07704" y="4038600"/>
            <a:ext cx="6931496" cy="1828800"/>
          </a:xfrm>
        </p:spPr>
        <p:txBody>
          <a:bodyPr>
            <a:normAutofit/>
          </a:bodyPr>
          <a:lstStyle/>
          <a:p>
            <a:r>
              <a:rPr lang="en-GB" sz="4800" cap="none" dirty="0"/>
              <a:t>Utilities </a:t>
            </a:r>
          </a:p>
        </p:txBody>
      </p:sp>
      <p:sp>
        <p:nvSpPr>
          <p:cNvPr id="3" name="Subtitle 2"/>
          <p:cNvSpPr>
            <a:spLocks noGrp="1"/>
          </p:cNvSpPr>
          <p:nvPr>
            <p:ph type="subTitle" idx="1"/>
          </p:nvPr>
        </p:nvSpPr>
        <p:spPr/>
        <p:txBody>
          <a:bodyPr/>
          <a:lstStyle/>
          <a:p>
            <a:r>
              <a:rPr lang="en-GB" sz="2800" dirty="0"/>
              <a:t>A Level Computer Science – Unit 1 </a:t>
            </a:r>
            <a:endParaRPr lang="en-GB"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a:spLocks noGrp="1"/>
          </p:cNvSpPr>
          <p:nvPr>
            <p:ph type="title"/>
          </p:nvPr>
        </p:nvSpPr>
        <p:spPr/>
        <p:txBody>
          <a:bodyPr>
            <a:normAutofit/>
          </a:bodyPr>
          <a:lstStyle/>
          <a:p>
            <a:r>
              <a:rPr lang="en-GB" b="1" dirty="0"/>
              <a:t>Compression software</a:t>
            </a:r>
            <a:endParaRPr lang="en-GB" dirty="0"/>
          </a:p>
        </p:txBody>
      </p:sp>
      <p:sp>
        <p:nvSpPr>
          <p:cNvPr id="3" name="Content Placeholder 2"/>
          <p:cNvSpPr>
            <a:spLocks noGrp="1"/>
          </p:cNvSpPr>
          <p:nvPr>
            <p:ph sz="quarter" idx="1"/>
          </p:nvPr>
        </p:nvSpPr>
        <p:spPr>
          <a:xfrm>
            <a:off x="323528" y="1600201"/>
            <a:ext cx="8442520" cy="2116832"/>
          </a:xfrm>
        </p:spPr>
        <p:txBody>
          <a:bodyPr>
            <a:noAutofit/>
          </a:bodyPr>
          <a:lstStyle/>
          <a:p>
            <a:pPr marL="0" indent="0">
              <a:buNone/>
            </a:pPr>
            <a:r>
              <a:rPr lang="en-GB" sz="2400" dirty="0"/>
              <a:t>Zipped or compressed files can be transmitted much more quickly over the Internet. Sometimes there is a limit to the size of a file which can be transmitted - if you have a 15Mb photograph, you will not be able to email it to a friend if there is a 5Mb limit on the attachments they can receive. Even if they can receive the file, it may take several minutes to download if they do not have a broadband connection.</a:t>
            </a:r>
          </a:p>
        </p:txBody>
      </p:sp>
      <p:pic>
        <p:nvPicPr>
          <p:cNvPr id="3074" name="Picture 2" descr="Image result for Win Zip">
            <a:extLst>
              <a:ext uri="{FF2B5EF4-FFF2-40B4-BE49-F238E27FC236}">
                <a16:creationId xmlns:a16="http://schemas.microsoft.com/office/drawing/2014/main" id="{18252A7D-61D1-48A1-970D-086165B4957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25588" y="4098034"/>
            <a:ext cx="2438400" cy="2438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55669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a:spLocks noGrp="1"/>
          </p:cNvSpPr>
          <p:nvPr>
            <p:ph type="title"/>
          </p:nvPr>
        </p:nvSpPr>
        <p:spPr/>
        <p:txBody>
          <a:bodyPr>
            <a:normAutofit/>
          </a:bodyPr>
          <a:lstStyle/>
          <a:p>
            <a:r>
              <a:rPr lang="en-GB" b="1" dirty="0"/>
              <a:t>Applications software</a:t>
            </a:r>
            <a:endParaRPr lang="en-GB" dirty="0"/>
          </a:p>
        </p:txBody>
      </p:sp>
      <p:sp>
        <p:nvSpPr>
          <p:cNvPr id="3" name="Content Placeholder 2"/>
          <p:cNvSpPr>
            <a:spLocks noGrp="1"/>
          </p:cNvSpPr>
          <p:nvPr>
            <p:ph sz="quarter" idx="1"/>
          </p:nvPr>
        </p:nvSpPr>
        <p:spPr>
          <a:xfrm>
            <a:off x="323528" y="1600201"/>
            <a:ext cx="8442520" cy="2116832"/>
          </a:xfrm>
        </p:spPr>
        <p:txBody>
          <a:bodyPr>
            <a:noAutofit/>
          </a:bodyPr>
          <a:lstStyle/>
          <a:p>
            <a:pPr marL="0" indent="0">
              <a:buNone/>
            </a:pPr>
            <a:r>
              <a:rPr lang="en-GB" sz="2000" dirty="0"/>
              <a:t>Applications software can be categorised as general-purpose, special -purpose or custom-written (bespoke) software.</a:t>
            </a:r>
          </a:p>
          <a:p>
            <a:r>
              <a:rPr lang="en-GB" sz="2000" b="1" dirty="0"/>
              <a:t>General-purpose software </a:t>
            </a:r>
            <a:r>
              <a:rPr lang="en-GB" sz="2000" dirty="0"/>
              <a:t>such as a word-processor, spreadsheet or graphics package, can be used for many different purposes. For example, a graphics package may be used to produce advertisements or animations, manipulate photographs, draw vector or bit mapped images.</a:t>
            </a:r>
          </a:p>
        </p:txBody>
      </p:sp>
      <p:pic>
        <p:nvPicPr>
          <p:cNvPr id="4098" name="Picture 2" descr="Image result for General-purpose software">
            <a:extLst>
              <a:ext uri="{FF2B5EF4-FFF2-40B4-BE49-F238E27FC236}">
                <a16:creationId xmlns:a16="http://schemas.microsoft.com/office/drawing/2014/main" id="{4215D9F8-1539-4028-8159-4ECC75A52B1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16038" y="3717033"/>
            <a:ext cx="2857500" cy="30384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333302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a:spLocks noGrp="1"/>
          </p:cNvSpPr>
          <p:nvPr>
            <p:ph type="title"/>
          </p:nvPr>
        </p:nvSpPr>
        <p:spPr/>
        <p:txBody>
          <a:bodyPr>
            <a:normAutofit/>
          </a:bodyPr>
          <a:lstStyle/>
          <a:p>
            <a:r>
              <a:rPr lang="en-GB" b="1" dirty="0"/>
              <a:t>Special-purpose software</a:t>
            </a:r>
            <a:endParaRPr lang="en-GB" dirty="0"/>
          </a:p>
        </p:txBody>
      </p:sp>
      <p:sp>
        <p:nvSpPr>
          <p:cNvPr id="3" name="Content Placeholder 2"/>
          <p:cNvSpPr>
            <a:spLocks noGrp="1"/>
          </p:cNvSpPr>
          <p:nvPr>
            <p:ph sz="quarter" idx="1"/>
          </p:nvPr>
        </p:nvSpPr>
        <p:spPr>
          <a:xfrm>
            <a:off x="323528" y="1600201"/>
            <a:ext cx="8442520" cy="2116832"/>
          </a:xfrm>
        </p:spPr>
        <p:txBody>
          <a:bodyPr>
            <a:noAutofit/>
          </a:bodyPr>
          <a:lstStyle/>
          <a:p>
            <a:r>
              <a:rPr lang="en-GB" sz="2400" b="1" dirty="0"/>
              <a:t>Special-purpose software </a:t>
            </a:r>
            <a:r>
              <a:rPr lang="en-GB" sz="2400" dirty="0"/>
              <a:t>performs a single specific task or set of tasks. Examples include payroll and accounts packages, hotel booking systems, fingerprint scanning systems, browser software and hundreds of other applications. </a:t>
            </a:r>
          </a:p>
          <a:p>
            <a:r>
              <a:rPr lang="en-GB" sz="2400" dirty="0"/>
              <a:t>Software may be bought </a:t>
            </a:r>
            <a:r>
              <a:rPr lang="en-GB" sz="2400" b="1" dirty="0"/>
              <a:t>"off-the-shelf", </a:t>
            </a:r>
            <a:r>
              <a:rPr lang="en-GB" sz="2400" dirty="0"/>
              <a:t>ready to use, or it may be specially written by a team of programmers for a particular organisation . If, say, a hotel wants to buy some visitor booking software, they may be able to find a ready-made package that is quite suitable, or</a:t>
            </a:r>
            <a:r>
              <a:rPr lang="en-GB" sz="1800" dirty="0"/>
              <a:t> </a:t>
            </a:r>
            <a:r>
              <a:rPr lang="en-GB" sz="2400" dirty="0"/>
              <a:t>they may want a </a:t>
            </a:r>
            <a:r>
              <a:rPr lang="en-GB" sz="2400" b="1" dirty="0"/>
              <a:t>bespoke </a:t>
            </a:r>
            <a:r>
              <a:rPr lang="en-GB" sz="2400" dirty="0"/>
              <a:t>software package that will satisfy their particular requirements.</a:t>
            </a:r>
            <a:r>
              <a:rPr lang="en-GB" sz="1600" dirty="0"/>
              <a:t>.</a:t>
            </a:r>
            <a:endParaRPr lang="en-GB" sz="2000" dirty="0"/>
          </a:p>
        </p:txBody>
      </p:sp>
    </p:spTree>
    <p:extLst>
      <p:ext uri="{BB962C8B-B14F-4D97-AF65-F5344CB8AC3E}">
        <p14:creationId xmlns:p14="http://schemas.microsoft.com/office/powerpoint/2010/main" val="2068417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a:spLocks noGrp="1"/>
          </p:cNvSpPr>
          <p:nvPr>
            <p:ph type="title"/>
          </p:nvPr>
        </p:nvSpPr>
        <p:spPr/>
        <p:txBody>
          <a:bodyPr>
            <a:normAutofit/>
          </a:bodyPr>
          <a:lstStyle/>
          <a:p>
            <a:r>
              <a:rPr lang="en-GB" b="1" dirty="0"/>
              <a:t>Special-purpose software</a:t>
            </a:r>
            <a:endParaRPr lang="en-GB" dirty="0"/>
          </a:p>
        </p:txBody>
      </p:sp>
      <p:graphicFrame>
        <p:nvGraphicFramePr>
          <p:cNvPr id="2" name="Table 1">
            <a:extLst>
              <a:ext uri="{FF2B5EF4-FFF2-40B4-BE49-F238E27FC236}">
                <a16:creationId xmlns:a16="http://schemas.microsoft.com/office/drawing/2014/main" id="{5F987419-6C74-40CB-ACBB-250B313038B7}"/>
              </a:ext>
            </a:extLst>
          </p:cNvPr>
          <p:cNvGraphicFramePr>
            <a:graphicFrameLocks noGrp="1"/>
          </p:cNvGraphicFramePr>
          <p:nvPr>
            <p:extLst>
              <p:ext uri="{D42A27DB-BD31-4B8C-83A1-F6EECF244321}">
                <p14:modId xmlns:p14="http://schemas.microsoft.com/office/powerpoint/2010/main" val="4162096797"/>
              </p:ext>
            </p:extLst>
          </p:nvPr>
        </p:nvGraphicFramePr>
        <p:xfrm>
          <a:off x="899592" y="1916832"/>
          <a:ext cx="7488832" cy="4028440"/>
        </p:xfrm>
        <a:graphic>
          <a:graphicData uri="http://schemas.openxmlformats.org/drawingml/2006/table">
            <a:tbl>
              <a:tblPr firstRow="1" bandRow="1">
                <a:tableStyleId>{5C22544A-7EE6-4342-B048-85BDC9FD1C3A}</a:tableStyleId>
              </a:tblPr>
              <a:tblGrid>
                <a:gridCol w="3672408">
                  <a:extLst>
                    <a:ext uri="{9D8B030D-6E8A-4147-A177-3AD203B41FA5}">
                      <a16:colId xmlns:a16="http://schemas.microsoft.com/office/drawing/2014/main" val="2844117087"/>
                    </a:ext>
                  </a:extLst>
                </a:gridCol>
                <a:gridCol w="3816424">
                  <a:extLst>
                    <a:ext uri="{9D8B030D-6E8A-4147-A177-3AD203B41FA5}">
                      <a16:colId xmlns:a16="http://schemas.microsoft.com/office/drawing/2014/main" val="2121843780"/>
                    </a:ext>
                  </a:extLst>
                </a:gridCol>
              </a:tblGrid>
              <a:tr h="370840">
                <a:tc>
                  <a:txBody>
                    <a:bodyPr/>
                    <a:lstStyle/>
                    <a:p>
                      <a:r>
                        <a:rPr kumimoji="0" lang="en-GB" sz="1800" b="1" i="0" u="none" strike="noStrike" kern="1200" baseline="0" dirty="0">
                          <a:solidFill>
                            <a:schemeClr val="lt1"/>
                          </a:solidFill>
                          <a:latin typeface="+mn-lt"/>
                          <a:ea typeface="+mn-ea"/>
                          <a:cs typeface="+mn-cs"/>
                        </a:rPr>
                        <a:t>Off the shelf</a:t>
                      </a:r>
                      <a:endParaRPr lang="en-GB" dirty="0"/>
                    </a:p>
                  </a:txBody>
                  <a:tcPr/>
                </a:tc>
                <a:tc>
                  <a:txBody>
                    <a:bodyPr/>
                    <a:lstStyle/>
                    <a:p>
                      <a:r>
                        <a:rPr kumimoji="0" lang="en-GB" sz="1800" b="1" i="0" u="none" strike="noStrike" kern="1200" baseline="0" dirty="0">
                          <a:solidFill>
                            <a:schemeClr val="lt1"/>
                          </a:solidFill>
                          <a:latin typeface="+mn-lt"/>
                          <a:ea typeface="+mn-ea"/>
                          <a:cs typeface="+mn-cs"/>
                        </a:rPr>
                        <a:t>Bespoke software</a:t>
                      </a:r>
                      <a:endParaRPr lang="en-GB" dirty="0"/>
                    </a:p>
                  </a:txBody>
                  <a:tcPr/>
                </a:tc>
                <a:extLst>
                  <a:ext uri="{0D108BD9-81ED-4DB2-BD59-A6C34878D82A}">
                    <a16:rowId xmlns:a16="http://schemas.microsoft.com/office/drawing/2014/main" val="4022178883"/>
                  </a:ext>
                </a:extLst>
              </a:tr>
              <a:tr h="370840">
                <a:tc>
                  <a:txBody>
                    <a:bodyPr/>
                    <a:lstStyle/>
                    <a:p>
                      <a:r>
                        <a:rPr kumimoji="0" lang="en-GB" sz="1800" b="0" i="0" u="none" strike="noStrike" kern="1200" baseline="0" dirty="0">
                          <a:solidFill>
                            <a:schemeClr val="dk1"/>
                          </a:solidFill>
                          <a:latin typeface="+mn-lt"/>
                          <a:ea typeface="+mn-ea"/>
                          <a:cs typeface="+mn-cs"/>
                        </a:rPr>
                        <a:t>Less expensive since the cost is shared among all the other people buying the package</a:t>
                      </a:r>
                      <a:endParaRPr lang="en-GB" dirty="0"/>
                    </a:p>
                  </a:txBody>
                  <a:tcPr/>
                </a:tc>
                <a:tc>
                  <a:txBody>
                    <a:bodyPr/>
                    <a:lstStyle/>
                    <a:p>
                      <a:r>
                        <a:rPr kumimoji="0" lang="en-GB" sz="1800" b="0" i="0" u="none" strike="noStrike" kern="1200" baseline="0" dirty="0">
                          <a:solidFill>
                            <a:schemeClr val="dk1"/>
                          </a:solidFill>
                          <a:latin typeface="+mn-lt"/>
                          <a:ea typeface="+mn-ea"/>
                          <a:cs typeface="+mn-cs"/>
                        </a:rPr>
                        <a:t>More costly and requires expertise to analyse</a:t>
                      </a:r>
                    </a:p>
                    <a:p>
                      <a:r>
                        <a:rPr kumimoji="0" lang="en-GB" sz="1800" b="0" i="0" u="none" strike="noStrike" kern="1200" baseline="0" dirty="0">
                          <a:solidFill>
                            <a:schemeClr val="dk1"/>
                          </a:solidFill>
                          <a:latin typeface="+mn-lt"/>
                          <a:ea typeface="+mn-ea"/>
                          <a:cs typeface="+mn-cs"/>
                        </a:rPr>
                        <a:t>document requirements</a:t>
                      </a:r>
                      <a:endParaRPr lang="en-GB" dirty="0"/>
                    </a:p>
                  </a:txBody>
                  <a:tcPr/>
                </a:tc>
                <a:extLst>
                  <a:ext uri="{0D108BD9-81ED-4DB2-BD59-A6C34878D82A}">
                    <a16:rowId xmlns:a16="http://schemas.microsoft.com/office/drawing/2014/main" val="3627141885"/>
                  </a:ext>
                </a:extLst>
              </a:tr>
              <a:tr h="370840">
                <a:tc>
                  <a:txBody>
                    <a:bodyPr/>
                    <a:lstStyle/>
                    <a:p>
                      <a:r>
                        <a:rPr kumimoji="0" lang="en-GB" sz="1800" b="0" i="0" u="none" strike="noStrike" kern="1200" baseline="0" dirty="0">
                          <a:solidFill>
                            <a:schemeClr val="dk1"/>
                          </a:solidFill>
                          <a:latin typeface="+mn-lt"/>
                          <a:ea typeface="+mn-ea"/>
                          <a:cs typeface="+mn-cs"/>
                        </a:rPr>
                        <a:t>May contain a lot of unwanted features, and some desirable but non-essential features may be missing</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baseline="0" dirty="0">
                          <a:solidFill>
                            <a:schemeClr val="dk1"/>
                          </a:solidFill>
                          <a:latin typeface="+mn-lt"/>
                          <a:ea typeface="+mn-ea"/>
                          <a:cs typeface="+mn-cs"/>
                        </a:rPr>
                        <a:t>Features customised to user requirements and other features can be added as needs arise</a:t>
                      </a:r>
                    </a:p>
                    <a:p>
                      <a:endParaRPr lang="en-GB" dirty="0"/>
                    </a:p>
                  </a:txBody>
                  <a:tcPr/>
                </a:tc>
                <a:extLst>
                  <a:ext uri="{0D108BD9-81ED-4DB2-BD59-A6C34878D82A}">
                    <a16:rowId xmlns:a16="http://schemas.microsoft.com/office/drawing/2014/main" val="3410989955"/>
                  </a:ext>
                </a:extLst>
              </a:tr>
              <a:tr h="370840">
                <a:tc>
                  <a:txBody>
                    <a:bodyPr/>
                    <a:lstStyle/>
                    <a:p>
                      <a:r>
                        <a:rPr kumimoji="0" lang="en-GB" sz="1800" b="0" i="0" u="none" strike="noStrike" kern="1200" baseline="0" dirty="0">
                          <a:solidFill>
                            <a:schemeClr val="dk1"/>
                          </a:solidFill>
                          <a:latin typeface="+mn-lt"/>
                          <a:ea typeface="+mn-ea"/>
                          <a:cs typeface="+mn-cs"/>
                        </a:rPr>
                        <a:t>Ready to be installed immediately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baseline="0" dirty="0">
                          <a:solidFill>
                            <a:schemeClr val="dk1"/>
                          </a:solidFill>
                          <a:latin typeface="+mn-lt"/>
                          <a:ea typeface="+mn-ea"/>
                          <a:cs typeface="+mn-cs"/>
                        </a:rPr>
                        <a:t>May take a long time to develop</a:t>
                      </a:r>
                    </a:p>
                    <a:p>
                      <a:endParaRPr lang="en-GB" dirty="0"/>
                    </a:p>
                  </a:txBody>
                  <a:tcPr/>
                </a:tc>
                <a:extLst>
                  <a:ext uri="{0D108BD9-81ED-4DB2-BD59-A6C34878D82A}">
                    <a16:rowId xmlns:a16="http://schemas.microsoft.com/office/drawing/2014/main" val="165821096"/>
                  </a:ext>
                </a:extLst>
              </a:tr>
              <a:tr h="370840">
                <a:tc>
                  <a:txBody>
                    <a:bodyPr/>
                    <a:lstStyle/>
                    <a:p>
                      <a:r>
                        <a:rPr kumimoji="0" lang="en-GB" sz="1800" b="0" i="0" u="none" strike="noStrike" kern="1200" baseline="0" dirty="0">
                          <a:solidFill>
                            <a:schemeClr val="dk1"/>
                          </a:solidFill>
                          <a:latin typeface="+mn-lt"/>
                          <a:ea typeface="+mn-ea"/>
                          <a:cs typeface="+mn-cs"/>
                        </a:rPr>
                        <a:t>Well documented, well -tested and error-free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baseline="0" dirty="0">
                          <a:solidFill>
                            <a:schemeClr val="dk1"/>
                          </a:solidFill>
                          <a:latin typeface="+mn-lt"/>
                          <a:ea typeface="+mn-ea"/>
                          <a:cs typeface="+mn-cs"/>
                        </a:rPr>
                        <a:t>May contain errors which do not surface immediately</a:t>
                      </a:r>
                    </a:p>
                    <a:p>
                      <a:endParaRPr lang="en-GB" dirty="0"/>
                    </a:p>
                  </a:txBody>
                  <a:tcPr/>
                </a:tc>
                <a:extLst>
                  <a:ext uri="{0D108BD9-81ED-4DB2-BD59-A6C34878D82A}">
                    <a16:rowId xmlns:a16="http://schemas.microsoft.com/office/drawing/2014/main" val="2900776519"/>
                  </a:ext>
                </a:extLst>
              </a:tr>
            </a:tbl>
          </a:graphicData>
        </a:graphic>
      </p:graphicFrame>
    </p:spTree>
    <p:extLst>
      <p:ext uri="{BB962C8B-B14F-4D97-AF65-F5344CB8AC3E}">
        <p14:creationId xmlns:p14="http://schemas.microsoft.com/office/powerpoint/2010/main" val="31406070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a:spLocks noGrp="1"/>
          </p:cNvSpPr>
          <p:nvPr>
            <p:ph type="title"/>
          </p:nvPr>
        </p:nvSpPr>
        <p:spPr/>
        <p:txBody>
          <a:bodyPr>
            <a:normAutofit/>
          </a:bodyPr>
          <a:lstStyle/>
          <a:p>
            <a:r>
              <a:rPr lang="en-GB" b="1" dirty="0"/>
              <a:t>Utility programs</a:t>
            </a:r>
            <a:endParaRPr lang="en-GB" dirty="0"/>
          </a:p>
        </p:txBody>
      </p:sp>
      <p:sp>
        <p:nvSpPr>
          <p:cNvPr id="3" name="Content Placeholder 2"/>
          <p:cNvSpPr>
            <a:spLocks noGrp="1"/>
          </p:cNvSpPr>
          <p:nvPr>
            <p:ph sz="quarter" idx="1"/>
          </p:nvPr>
        </p:nvSpPr>
        <p:spPr>
          <a:xfrm>
            <a:off x="323528" y="1600201"/>
            <a:ext cx="8640960" cy="1252736"/>
          </a:xfrm>
        </p:spPr>
        <p:txBody>
          <a:bodyPr>
            <a:noAutofit/>
          </a:bodyPr>
          <a:lstStyle/>
          <a:p>
            <a:pPr marL="0" indent="0">
              <a:buNone/>
            </a:pPr>
            <a:r>
              <a:rPr lang="en-GB" sz="2400" dirty="0"/>
              <a:t>Utility software is system software designed to optimise tasks such as backing up files restoring corruptive files from back up, compressing or decompressing data, encrypting data before transmission, providing a firewall etc.</a:t>
            </a:r>
          </a:p>
          <a:p>
            <a:endParaRPr lang="en-GB" dirty="0"/>
          </a:p>
        </p:txBody>
      </p:sp>
      <p:pic>
        <p:nvPicPr>
          <p:cNvPr id="1026" name="Picture 2" descr="Image result for utility software">
            <a:extLst>
              <a:ext uri="{FF2B5EF4-FFF2-40B4-BE49-F238E27FC236}">
                <a16:creationId xmlns:a16="http://schemas.microsoft.com/office/drawing/2014/main" id="{BB9B6FA5-45EC-4270-95B7-0DAC4420320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9712" y="3356992"/>
            <a:ext cx="5400600" cy="33061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62477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a:spLocks noGrp="1"/>
          </p:cNvSpPr>
          <p:nvPr>
            <p:ph type="title"/>
          </p:nvPr>
        </p:nvSpPr>
        <p:spPr/>
        <p:txBody>
          <a:bodyPr>
            <a:normAutofit/>
          </a:bodyPr>
          <a:lstStyle/>
          <a:p>
            <a:r>
              <a:rPr lang="en-GB" b="1" dirty="0"/>
              <a:t>Disk defragmentation</a:t>
            </a:r>
            <a:endParaRPr lang="en-GB" dirty="0"/>
          </a:p>
        </p:txBody>
      </p:sp>
      <p:sp>
        <p:nvSpPr>
          <p:cNvPr id="3" name="Content Placeholder 2"/>
          <p:cNvSpPr>
            <a:spLocks noGrp="1"/>
          </p:cNvSpPr>
          <p:nvPr>
            <p:ph sz="quarter" idx="1"/>
          </p:nvPr>
        </p:nvSpPr>
        <p:spPr>
          <a:xfrm>
            <a:off x="323528" y="1600201"/>
            <a:ext cx="8442520" cy="1252736"/>
          </a:xfrm>
        </p:spPr>
        <p:txBody>
          <a:bodyPr>
            <a:noAutofit/>
          </a:bodyPr>
          <a:lstStyle/>
          <a:p>
            <a:r>
              <a:rPr lang="en-GB" dirty="0"/>
              <a:t>A </a:t>
            </a:r>
            <a:r>
              <a:rPr lang="en-GB" b="1" dirty="0"/>
              <a:t>disk defragmenter </a:t>
            </a:r>
            <a:r>
              <a:rPr lang="en-GB" dirty="0"/>
              <a:t>is a program that will reorganise a magnetic hard disk so that files which have been split up into blocks and stored all over the will be recombined in a single series of sequential blocks.  This makes reading a file quicker.  The software utility </a:t>
            </a:r>
            <a:r>
              <a:rPr lang="en-GB" i="1" dirty="0"/>
              <a:t>Optimise Drives, </a:t>
            </a:r>
            <a:r>
              <a:rPr lang="en-GB" dirty="0"/>
              <a:t>previously called </a:t>
            </a:r>
            <a:r>
              <a:rPr lang="en-GB" i="1" dirty="0"/>
              <a:t>Disk Defragmenter, </a:t>
            </a:r>
            <a:r>
              <a:rPr lang="en-GB" dirty="0"/>
              <a:t>runs automatically on a weekly schedule on the latest version of Windows.  You can also optimise drives on your PC manually.</a:t>
            </a:r>
          </a:p>
        </p:txBody>
      </p:sp>
    </p:spTree>
    <p:extLst>
      <p:ext uri="{BB962C8B-B14F-4D97-AF65-F5344CB8AC3E}">
        <p14:creationId xmlns:p14="http://schemas.microsoft.com/office/powerpoint/2010/main" val="39381007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a:spLocks noGrp="1"/>
          </p:cNvSpPr>
          <p:nvPr>
            <p:ph type="title"/>
          </p:nvPr>
        </p:nvSpPr>
        <p:spPr/>
        <p:txBody>
          <a:bodyPr>
            <a:normAutofit/>
          </a:bodyPr>
          <a:lstStyle/>
          <a:p>
            <a:r>
              <a:rPr lang="en-GB" b="1" dirty="0"/>
              <a:t>Disk defragmentation</a:t>
            </a:r>
            <a:endParaRPr lang="en-GB" dirty="0"/>
          </a:p>
        </p:txBody>
      </p:sp>
      <p:pic>
        <p:nvPicPr>
          <p:cNvPr id="1026" name="Picture 2" descr="Image result for disk defragmenter">
            <a:extLst>
              <a:ext uri="{FF2B5EF4-FFF2-40B4-BE49-F238E27FC236}">
                <a16:creationId xmlns:a16="http://schemas.microsoft.com/office/drawing/2014/main" id="{5A59F070-76CB-4E6A-8AC3-D0549D8746E7}"/>
              </a:ext>
            </a:extLst>
          </p:cNvPr>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1331640" y="1700808"/>
            <a:ext cx="6335616" cy="4646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885742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a:spLocks noGrp="1"/>
          </p:cNvSpPr>
          <p:nvPr>
            <p:ph type="title"/>
          </p:nvPr>
        </p:nvSpPr>
        <p:spPr/>
        <p:txBody>
          <a:bodyPr>
            <a:normAutofit/>
          </a:bodyPr>
          <a:lstStyle/>
          <a:p>
            <a:r>
              <a:rPr lang="en-GB" b="1" dirty="0"/>
              <a:t>Automatic backup</a:t>
            </a:r>
            <a:endParaRPr lang="en-GB" dirty="0"/>
          </a:p>
        </p:txBody>
      </p:sp>
      <p:sp>
        <p:nvSpPr>
          <p:cNvPr id="3" name="Content Placeholder 2"/>
          <p:cNvSpPr>
            <a:spLocks noGrp="1"/>
          </p:cNvSpPr>
          <p:nvPr>
            <p:ph sz="quarter" idx="1"/>
          </p:nvPr>
        </p:nvSpPr>
        <p:spPr>
          <a:xfrm>
            <a:off x="323528" y="1600201"/>
            <a:ext cx="8442520" cy="1252736"/>
          </a:xfrm>
        </p:spPr>
        <p:txBody>
          <a:bodyPr>
            <a:noAutofit/>
          </a:bodyPr>
          <a:lstStyle/>
          <a:p>
            <a:pPr marL="0" indent="0">
              <a:buNone/>
            </a:pPr>
            <a:r>
              <a:rPr lang="en-GB" sz="2400" dirty="0"/>
              <a:t>Several free automatic backup utilities are available for personal and commercial use. An automatic backup utility will allow the user to specify </a:t>
            </a:r>
          </a:p>
          <a:p>
            <a:r>
              <a:rPr lang="en-GB" sz="2400" b="1" dirty="0"/>
              <a:t>Where </a:t>
            </a:r>
            <a:r>
              <a:rPr lang="en-GB" sz="2400" dirty="0"/>
              <a:t>you want to store the backup (the destination)</a:t>
            </a:r>
          </a:p>
          <a:p>
            <a:r>
              <a:rPr lang="en-GB" sz="2400" b="1" dirty="0"/>
              <a:t>What </a:t>
            </a:r>
            <a:r>
              <a:rPr lang="en-GB" sz="2400" dirty="0"/>
              <a:t>you want to backup (the sources)</a:t>
            </a:r>
          </a:p>
          <a:p>
            <a:r>
              <a:rPr lang="en-GB" sz="2400" b="1" dirty="0"/>
              <a:t>How </a:t>
            </a:r>
            <a:r>
              <a:rPr lang="en-GB" sz="2400" dirty="0"/>
              <a:t>you want to run the backup (using full backup that zips the files, or mirror backup that doesn’t zip them) </a:t>
            </a:r>
          </a:p>
          <a:p>
            <a:r>
              <a:rPr lang="en-GB" sz="2400" b="1" dirty="0"/>
              <a:t>When </a:t>
            </a:r>
            <a:r>
              <a:rPr lang="en-GB" sz="2400" dirty="0"/>
              <a:t>you want to run the backup (you can schedule it to run automatically or run it manually)</a:t>
            </a:r>
          </a:p>
          <a:p>
            <a:pPr marL="0" indent="0">
              <a:buNone/>
            </a:pPr>
            <a:r>
              <a:rPr lang="en-GB" sz="2400" dirty="0"/>
              <a:t>You can then run the backup manually (typically by using a function key) or schedule it to run automatically. (See for example http://www.fbackup.com/)</a:t>
            </a:r>
          </a:p>
        </p:txBody>
      </p:sp>
    </p:spTree>
    <p:extLst>
      <p:ext uri="{BB962C8B-B14F-4D97-AF65-F5344CB8AC3E}">
        <p14:creationId xmlns:p14="http://schemas.microsoft.com/office/powerpoint/2010/main" val="5636023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a:spLocks noGrp="1"/>
          </p:cNvSpPr>
          <p:nvPr>
            <p:ph type="title"/>
          </p:nvPr>
        </p:nvSpPr>
        <p:spPr/>
        <p:txBody>
          <a:bodyPr>
            <a:normAutofit/>
          </a:bodyPr>
          <a:lstStyle/>
          <a:p>
            <a:r>
              <a:rPr lang="en-GB" b="1" dirty="0"/>
              <a:t>Automatic backup</a:t>
            </a:r>
            <a:endParaRPr lang="en-GB" dirty="0"/>
          </a:p>
        </p:txBody>
      </p:sp>
      <p:sp>
        <p:nvSpPr>
          <p:cNvPr id="3" name="Content Placeholder 2"/>
          <p:cNvSpPr>
            <a:spLocks noGrp="1"/>
          </p:cNvSpPr>
          <p:nvPr>
            <p:ph sz="quarter" idx="1"/>
          </p:nvPr>
        </p:nvSpPr>
        <p:spPr>
          <a:xfrm>
            <a:off x="323528" y="1600201"/>
            <a:ext cx="8442520" cy="1252736"/>
          </a:xfrm>
        </p:spPr>
        <p:txBody>
          <a:bodyPr>
            <a:noAutofit/>
          </a:bodyPr>
          <a:lstStyle/>
          <a:p>
            <a:pPr marL="0" indent="0">
              <a:buNone/>
            </a:pPr>
            <a:r>
              <a:rPr lang="en-GB" sz="2400" dirty="0"/>
              <a:t>Several free automatic backup utilities are available for personal and commercial use. An automatic backup utility will allow the user to specify </a:t>
            </a:r>
          </a:p>
          <a:p>
            <a:r>
              <a:rPr lang="en-GB" sz="2400" b="1" dirty="0"/>
              <a:t>Where </a:t>
            </a:r>
            <a:r>
              <a:rPr lang="en-GB" sz="2400" dirty="0"/>
              <a:t>you want to store the backup (the destination)</a:t>
            </a:r>
          </a:p>
          <a:p>
            <a:r>
              <a:rPr lang="en-GB" sz="2400" b="1" dirty="0"/>
              <a:t>What </a:t>
            </a:r>
            <a:r>
              <a:rPr lang="en-GB" sz="2400" dirty="0"/>
              <a:t>you want to backup (the sources)</a:t>
            </a:r>
          </a:p>
          <a:p>
            <a:r>
              <a:rPr lang="en-GB" sz="2400" b="1" dirty="0"/>
              <a:t>How </a:t>
            </a:r>
            <a:r>
              <a:rPr lang="en-GB" sz="2400" dirty="0"/>
              <a:t>you want to run the backup (using full backup that zips the files, or mirror backup that doesn’t zip them) </a:t>
            </a:r>
          </a:p>
          <a:p>
            <a:r>
              <a:rPr lang="en-GB" sz="2400" b="1" dirty="0"/>
              <a:t>When </a:t>
            </a:r>
            <a:r>
              <a:rPr lang="en-GB" sz="2400" dirty="0"/>
              <a:t>you want to run the backup (you can schedule it to run automatically or run it manually)</a:t>
            </a:r>
          </a:p>
          <a:p>
            <a:pPr marL="0" indent="0">
              <a:buNone/>
            </a:pPr>
            <a:r>
              <a:rPr lang="en-GB" sz="2400" dirty="0"/>
              <a:t>You can then run the backup manually (typically by using a function key) or schedule it to run automatically. (See for example http://www.fbackup.com/)</a:t>
            </a:r>
          </a:p>
        </p:txBody>
      </p:sp>
    </p:spTree>
    <p:extLst>
      <p:ext uri="{BB962C8B-B14F-4D97-AF65-F5344CB8AC3E}">
        <p14:creationId xmlns:p14="http://schemas.microsoft.com/office/powerpoint/2010/main" val="14529776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a:spLocks noGrp="1"/>
          </p:cNvSpPr>
          <p:nvPr>
            <p:ph type="title"/>
          </p:nvPr>
        </p:nvSpPr>
        <p:spPr/>
        <p:txBody>
          <a:bodyPr>
            <a:normAutofit/>
          </a:bodyPr>
          <a:lstStyle/>
          <a:p>
            <a:r>
              <a:rPr lang="en-GB" b="1" dirty="0"/>
              <a:t>Automatic updating</a:t>
            </a:r>
            <a:endParaRPr lang="en-GB" dirty="0"/>
          </a:p>
        </p:txBody>
      </p:sp>
      <p:sp>
        <p:nvSpPr>
          <p:cNvPr id="3" name="Content Placeholder 2"/>
          <p:cNvSpPr>
            <a:spLocks noGrp="1"/>
          </p:cNvSpPr>
          <p:nvPr>
            <p:ph sz="quarter" idx="1"/>
          </p:nvPr>
        </p:nvSpPr>
        <p:spPr>
          <a:xfrm>
            <a:off x="323528" y="1600201"/>
            <a:ext cx="8442520" cy="1252736"/>
          </a:xfrm>
        </p:spPr>
        <p:txBody>
          <a:bodyPr>
            <a:noAutofit/>
          </a:bodyPr>
          <a:lstStyle/>
          <a:p>
            <a:r>
              <a:rPr lang="en-GB" dirty="0"/>
              <a:t>An automatic update utility makes sure that any software already installed on the computer is up-to-date.  For any software already installed on the computer, the automatic update utility will regularly check the Internet for updates.</a:t>
            </a:r>
          </a:p>
          <a:p>
            <a:r>
              <a:rPr lang="en-GB" dirty="0"/>
              <a:t>Firewalls and antivirus software must be updated regularly as new viruses and threats are constantly being devised and discovered. </a:t>
            </a:r>
          </a:p>
          <a:p>
            <a:r>
              <a:rPr lang="en-GB" dirty="0"/>
              <a:t>Application software should also be updated as there will be bug fixes and improvements that become available to people with a licence for that package.</a:t>
            </a:r>
            <a:endParaRPr lang="en-GB" sz="2400" dirty="0"/>
          </a:p>
        </p:txBody>
      </p:sp>
    </p:spTree>
    <p:extLst>
      <p:ext uri="{BB962C8B-B14F-4D97-AF65-F5344CB8AC3E}">
        <p14:creationId xmlns:p14="http://schemas.microsoft.com/office/powerpoint/2010/main" val="8434549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a:spLocks noGrp="1"/>
          </p:cNvSpPr>
          <p:nvPr>
            <p:ph type="title"/>
          </p:nvPr>
        </p:nvSpPr>
        <p:spPr/>
        <p:txBody>
          <a:bodyPr>
            <a:normAutofit/>
          </a:bodyPr>
          <a:lstStyle/>
          <a:p>
            <a:r>
              <a:rPr lang="en-GB" b="1" dirty="0"/>
              <a:t>Virus checker</a:t>
            </a:r>
            <a:endParaRPr lang="en-GB" dirty="0"/>
          </a:p>
        </p:txBody>
      </p:sp>
      <p:sp>
        <p:nvSpPr>
          <p:cNvPr id="3" name="Content Placeholder 2"/>
          <p:cNvSpPr>
            <a:spLocks noGrp="1"/>
          </p:cNvSpPr>
          <p:nvPr>
            <p:ph sz="quarter" idx="1"/>
          </p:nvPr>
        </p:nvSpPr>
        <p:spPr>
          <a:xfrm>
            <a:off x="323528" y="1600201"/>
            <a:ext cx="8442520" cy="1252736"/>
          </a:xfrm>
        </p:spPr>
        <p:txBody>
          <a:bodyPr>
            <a:noAutofit/>
          </a:bodyPr>
          <a:lstStyle/>
          <a:p>
            <a:pPr marL="0" indent="0">
              <a:buNone/>
            </a:pPr>
            <a:r>
              <a:rPr lang="en-GB" sz="2400" dirty="0"/>
              <a:t>A </a:t>
            </a:r>
            <a:r>
              <a:rPr lang="en-GB" sz="2400" b="1" dirty="0"/>
              <a:t>virus checker </a:t>
            </a:r>
            <a:r>
              <a:rPr lang="en-GB" sz="2400" dirty="0"/>
              <a:t>utility checks your hard drive and depending on the level of protection offered, incoming emails and internet downloads, for viruses and remove them.  Windows 8.1 comes wit built-in virus protection called Windows Defender.</a:t>
            </a:r>
            <a:endParaRPr lang="en-GB" sz="1800" dirty="0"/>
          </a:p>
        </p:txBody>
      </p:sp>
      <p:pic>
        <p:nvPicPr>
          <p:cNvPr id="1026" name="Picture 2" descr="Image result for Virus checker">
            <a:extLst>
              <a:ext uri="{FF2B5EF4-FFF2-40B4-BE49-F238E27FC236}">
                <a16:creationId xmlns:a16="http://schemas.microsoft.com/office/drawing/2014/main" id="{F2985866-3CD7-49A4-BCA1-FB23C6B37EC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9672" y="3233938"/>
            <a:ext cx="5616624" cy="34367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149391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a:spLocks noGrp="1"/>
          </p:cNvSpPr>
          <p:nvPr>
            <p:ph type="title"/>
          </p:nvPr>
        </p:nvSpPr>
        <p:spPr/>
        <p:txBody>
          <a:bodyPr>
            <a:normAutofit/>
          </a:bodyPr>
          <a:lstStyle/>
          <a:p>
            <a:r>
              <a:rPr lang="en-GB" b="1" dirty="0"/>
              <a:t>Compression software</a:t>
            </a:r>
            <a:endParaRPr lang="en-GB" dirty="0"/>
          </a:p>
        </p:txBody>
      </p:sp>
      <p:sp>
        <p:nvSpPr>
          <p:cNvPr id="3" name="Content Placeholder 2"/>
          <p:cNvSpPr>
            <a:spLocks noGrp="1"/>
          </p:cNvSpPr>
          <p:nvPr>
            <p:ph sz="quarter" idx="1"/>
          </p:nvPr>
        </p:nvSpPr>
        <p:spPr>
          <a:xfrm>
            <a:off x="323528" y="1600201"/>
            <a:ext cx="8442520" cy="2116832"/>
          </a:xfrm>
        </p:spPr>
        <p:txBody>
          <a:bodyPr>
            <a:noAutofit/>
          </a:bodyPr>
          <a:lstStyle/>
          <a:p>
            <a:r>
              <a:rPr lang="en-GB" sz="2400" dirty="0"/>
              <a:t>Several utility programs are supplied as part of the operating system. These include utilities to copy, move and delete files, create, move and delete folders, provide screensavers. Other utility programs such as WinZip for compressing and sharing files have to be purchased from independent suppliers.</a:t>
            </a:r>
          </a:p>
          <a:p>
            <a:pPr marL="0" indent="0">
              <a:buNone/>
            </a:pPr>
            <a:endParaRPr lang="en-GB" sz="1800" dirty="0"/>
          </a:p>
        </p:txBody>
      </p:sp>
      <p:pic>
        <p:nvPicPr>
          <p:cNvPr id="2050" name="Picture 2" descr="Image result for Win Zip">
            <a:extLst>
              <a:ext uri="{FF2B5EF4-FFF2-40B4-BE49-F238E27FC236}">
                <a16:creationId xmlns:a16="http://schemas.microsoft.com/office/drawing/2014/main" id="{B589BE8E-3A73-40D7-9153-65D10051985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46123" y="3562350"/>
            <a:ext cx="5886450" cy="32956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2625489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18483</TotalTime>
  <Words>907</Words>
  <Application>Microsoft Office PowerPoint</Application>
  <PresentationFormat>On-screen Show (4:3)</PresentationFormat>
  <Paragraphs>49</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Calibri</vt:lpstr>
      <vt:lpstr>Tw Cen MT</vt:lpstr>
      <vt:lpstr>Wingdings</vt:lpstr>
      <vt:lpstr>Wingdings 2</vt:lpstr>
      <vt:lpstr>Median</vt:lpstr>
      <vt:lpstr>Utilities </vt:lpstr>
      <vt:lpstr>Utility programs</vt:lpstr>
      <vt:lpstr>Disk defragmentation</vt:lpstr>
      <vt:lpstr>Disk defragmentation</vt:lpstr>
      <vt:lpstr>Automatic backup</vt:lpstr>
      <vt:lpstr>Automatic backup</vt:lpstr>
      <vt:lpstr>Automatic updating</vt:lpstr>
      <vt:lpstr>Virus checker</vt:lpstr>
      <vt:lpstr>Compression software</vt:lpstr>
      <vt:lpstr>Compression software</vt:lpstr>
      <vt:lpstr>Applications software</vt:lpstr>
      <vt:lpstr>Special-purpose software</vt:lpstr>
      <vt:lpstr>Special-purpose software</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Miss Newport</dc:creator>
  <cp:lastModifiedBy>Mrs R Lofthouse</cp:lastModifiedBy>
  <cp:revision>469</cp:revision>
  <dcterms:created xsi:type="dcterms:W3CDTF">2014-06-23T10:47:17Z</dcterms:created>
  <dcterms:modified xsi:type="dcterms:W3CDTF">2017-07-24T20:09:01Z</dcterms:modified>
</cp:coreProperties>
</file>