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De Morgan’s law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De Morgan’s law states that OR/AND can be swapped with each other with changes to the expression.</a:t>
            </a:r>
          </a:p>
          <a:p>
            <a:endParaRPr lang="en-GB" dirty="0"/>
          </a:p>
          <a:p>
            <a:r>
              <a:rPr lang="en-GB" dirty="0"/>
              <a:t>¬(A V B) is the same as ¬A Ʌ ¬B.</a:t>
            </a:r>
          </a:p>
          <a:p>
            <a:r>
              <a:rPr lang="en-GB" dirty="0"/>
              <a:t>(A V B) is the same as ¬(¬A Ʌ ¬B).</a:t>
            </a:r>
          </a:p>
          <a:p>
            <a:endParaRPr lang="en-GB" dirty="0"/>
          </a:p>
          <a:p>
            <a:r>
              <a:rPr lang="en-GB" dirty="0"/>
              <a:t>¬(A Ʌ B) is the same as ¬A V ¬B.</a:t>
            </a:r>
          </a:p>
          <a:p>
            <a:r>
              <a:rPr lang="en-GB" dirty="0"/>
              <a:t>(A Ʌ B) is the same as ¬(¬A V ¬B).</a:t>
            </a:r>
          </a:p>
        </p:txBody>
      </p:sp>
    </p:spTree>
    <p:extLst>
      <p:ext uri="{BB962C8B-B14F-4D97-AF65-F5344CB8AC3E}">
        <p14:creationId xmlns:p14="http://schemas.microsoft.com/office/powerpoint/2010/main" val="1911018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De Morgan’s law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Using logic gates, draw the following expression: ¬A Ʌ ¬B.  Complete the truth table for the expression.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7576" y="39982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/>
              <a:t>Using logic gates, draw the following expression: ¬(A V B).  Complete the truth table for the expression. 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542689"/>
              </p:ext>
            </p:extLst>
          </p:nvPr>
        </p:nvGraphicFramePr>
        <p:xfrm>
          <a:off x="4513945" y="2031312"/>
          <a:ext cx="605390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0781">
                  <a:extLst>
                    <a:ext uri="{9D8B030D-6E8A-4147-A177-3AD203B41FA5}">
                      <a16:colId xmlns:a16="http://schemas.microsoft.com/office/drawing/2014/main" val="955509008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3192782092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3609351451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1571172040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23666647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effectLst/>
                        </a:rPr>
                        <a:t>¬A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effectLst/>
                        </a:rPr>
                        <a:t>¬B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effectLst/>
                        </a:rPr>
                        <a:t>¬A Ʌ ¬B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23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87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662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157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289447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830267"/>
              </p:ext>
            </p:extLst>
          </p:nvPr>
        </p:nvGraphicFramePr>
        <p:xfrm>
          <a:off x="5724726" y="4437025"/>
          <a:ext cx="4843124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0781">
                  <a:extLst>
                    <a:ext uri="{9D8B030D-6E8A-4147-A177-3AD203B41FA5}">
                      <a16:colId xmlns:a16="http://schemas.microsoft.com/office/drawing/2014/main" val="955509008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3192782092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3609351451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15711720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effectLst/>
                        </a:rPr>
                        <a:t>A 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 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bg1"/>
                          </a:solidFill>
                          <a:effectLst/>
                        </a:rPr>
                        <a:t>¬(A </a:t>
                      </a:r>
                      <a:r>
                        <a:rPr lang="en-GB" sz="18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 B)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23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87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662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157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289447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319349" y="6334780"/>
            <a:ext cx="9148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The two truth tables deliver the same output.  Therefore the two circuit diagrams are equivalent to each other.</a:t>
            </a:r>
          </a:p>
          <a:p>
            <a:r>
              <a:rPr lang="en-GB" sz="1200" dirty="0"/>
              <a:t>The second circuit uses less components so it is preferable.  This is an illustration of simplifying a Boolean expression using De Morgan’s first law.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2031312"/>
            <a:ext cx="3722914" cy="18507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46317" y="4539178"/>
            <a:ext cx="3722914" cy="14895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De Morgan’s law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/>
              <a:t>Using logic gates, draw the following expression: ¬A V ¬B.  Complete the truth table for the expression.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7576" y="39982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/>
              <a:t>Using logic gates, draw the following expression: ¬(A Ʌ B).  Complete the truth table for the expression. 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498470"/>
              </p:ext>
            </p:extLst>
          </p:nvPr>
        </p:nvGraphicFramePr>
        <p:xfrm>
          <a:off x="4513945" y="2031312"/>
          <a:ext cx="605390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0781">
                  <a:extLst>
                    <a:ext uri="{9D8B030D-6E8A-4147-A177-3AD203B41FA5}">
                      <a16:colId xmlns:a16="http://schemas.microsoft.com/office/drawing/2014/main" val="955509008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3192782092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3609351451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1571172040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23666647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effectLst/>
                        </a:rPr>
                        <a:t>¬A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effectLst/>
                        </a:rPr>
                        <a:t>¬B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effectLst/>
                        </a:rPr>
                        <a:t>¬A </a:t>
                      </a:r>
                      <a:r>
                        <a:rPr lang="en-GB" sz="18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GB" sz="1800" kern="1200" dirty="0">
                          <a:effectLst/>
                        </a:rPr>
                        <a:t> ¬B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23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87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662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157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289447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182220"/>
              </p:ext>
            </p:extLst>
          </p:nvPr>
        </p:nvGraphicFramePr>
        <p:xfrm>
          <a:off x="5724726" y="4437025"/>
          <a:ext cx="4843124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0781">
                  <a:extLst>
                    <a:ext uri="{9D8B030D-6E8A-4147-A177-3AD203B41FA5}">
                      <a16:colId xmlns:a16="http://schemas.microsoft.com/office/drawing/2014/main" val="955509008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3192782092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3609351451"/>
                    </a:ext>
                  </a:extLst>
                </a:gridCol>
                <a:gridCol w="1210781">
                  <a:extLst>
                    <a:ext uri="{9D8B030D-6E8A-4147-A177-3AD203B41FA5}">
                      <a16:colId xmlns:a16="http://schemas.microsoft.com/office/drawing/2014/main" val="15711720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effectLst/>
                        </a:rPr>
                        <a:t>A Ʌ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bg1"/>
                          </a:solidFill>
                          <a:effectLst/>
                        </a:rPr>
                        <a:t>¬(A </a:t>
                      </a:r>
                      <a:r>
                        <a:rPr lang="en-GB" sz="1800" kern="1200" dirty="0">
                          <a:effectLst/>
                        </a:rPr>
                        <a:t>Ʌ</a:t>
                      </a:r>
                      <a:r>
                        <a:rPr lang="en-GB" sz="18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B)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23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87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662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157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289447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319349" y="6334780"/>
            <a:ext cx="96935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The two truth tables deliver the same output.  Therefore the two circuit diagrams are equivalent to each other.</a:t>
            </a:r>
          </a:p>
          <a:p>
            <a:r>
              <a:rPr lang="en-GB" sz="1200" dirty="0"/>
              <a:t>The second circuit uses less components so it is preferable.  This is another illustration of simplifying a Boolean expression using De Morgan’s second law.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2031312"/>
            <a:ext cx="3722914" cy="18507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546317" y="4539178"/>
            <a:ext cx="3722914" cy="14895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380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De Morgan’s law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Using De Morgan’s law, show an alternative expression for: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5"/>
            </a:pPr>
            <a:r>
              <a:rPr lang="en-GB" dirty="0"/>
              <a:t>¬Y V ¬Z	 ≡</a:t>
            </a:r>
            <a:endParaRPr lang="en-GB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 startAt="5"/>
            </a:pPr>
            <a:r>
              <a:rPr lang="en-GB" dirty="0"/>
              <a:t>¬W Ʌ ¬X	 ≡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5"/>
            </a:pPr>
            <a:r>
              <a:rPr lang="en-GB" dirty="0"/>
              <a:t>¬(J V K)	 ≡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5"/>
            </a:pPr>
            <a:r>
              <a:rPr lang="en-GB" dirty="0"/>
              <a:t>¬(¬J Ʌ ¬K)	 ≡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562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De Morgan’s law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/>
              <a:t>Using logic gates, draw the following expression: </a:t>
            </a:r>
            <a:r>
              <a:rPr lang="pt-BR" dirty="0"/>
              <a:t>(¬A V ¬B) Ʌ A</a:t>
            </a:r>
            <a:r>
              <a:rPr lang="en-GB" dirty="0"/>
              <a:t>.  Complete the truth table for the expression.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7576" y="39982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/>
              <a:t>Using logic gates, draw the following expression: ¬B Ʌ A.  Complete the truth table for the expression. 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876494"/>
              </p:ext>
            </p:extLst>
          </p:nvPr>
        </p:nvGraphicFramePr>
        <p:xfrm>
          <a:off x="4513946" y="2031312"/>
          <a:ext cx="6053904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98207">
                  <a:extLst>
                    <a:ext uri="{9D8B030D-6E8A-4147-A177-3AD203B41FA5}">
                      <a16:colId xmlns:a16="http://schemas.microsoft.com/office/drawing/2014/main" val="955509008"/>
                    </a:ext>
                  </a:extLst>
                </a:gridCol>
                <a:gridCol w="771276">
                  <a:extLst>
                    <a:ext uri="{9D8B030D-6E8A-4147-A177-3AD203B41FA5}">
                      <a16:colId xmlns:a16="http://schemas.microsoft.com/office/drawing/2014/main" val="3192782092"/>
                    </a:ext>
                  </a:extLst>
                </a:gridCol>
                <a:gridCol w="672113">
                  <a:extLst>
                    <a:ext uri="{9D8B030D-6E8A-4147-A177-3AD203B41FA5}">
                      <a16:colId xmlns:a16="http://schemas.microsoft.com/office/drawing/2014/main" val="2921828441"/>
                    </a:ext>
                  </a:extLst>
                </a:gridCol>
                <a:gridCol w="793313">
                  <a:extLst>
                    <a:ext uri="{9D8B030D-6E8A-4147-A177-3AD203B41FA5}">
                      <a16:colId xmlns:a16="http://schemas.microsoft.com/office/drawing/2014/main" val="1027198789"/>
                    </a:ext>
                  </a:extLst>
                </a:gridCol>
                <a:gridCol w="1156914">
                  <a:extLst>
                    <a:ext uri="{9D8B030D-6E8A-4147-A177-3AD203B41FA5}">
                      <a16:colId xmlns:a16="http://schemas.microsoft.com/office/drawing/2014/main" val="3609351451"/>
                    </a:ext>
                  </a:extLst>
                </a:gridCol>
                <a:gridCol w="1862081">
                  <a:extLst>
                    <a:ext uri="{9D8B030D-6E8A-4147-A177-3AD203B41FA5}">
                      <a16:colId xmlns:a16="http://schemas.microsoft.com/office/drawing/2014/main" val="23666647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¬A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¬B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effectLst/>
                        </a:rPr>
                        <a:t>¬A V ¬B 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(¬A V ¬B) Ʌ 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23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87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662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157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289447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218182"/>
              </p:ext>
            </p:extLst>
          </p:nvPr>
        </p:nvGraphicFramePr>
        <p:xfrm>
          <a:off x="4513946" y="4437025"/>
          <a:ext cx="6053904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13476">
                  <a:extLst>
                    <a:ext uri="{9D8B030D-6E8A-4147-A177-3AD203B41FA5}">
                      <a16:colId xmlns:a16="http://schemas.microsoft.com/office/drawing/2014/main" val="955509008"/>
                    </a:ext>
                  </a:extLst>
                </a:gridCol>
                <a:gridCol w="1513476">
                  <a:extLst>
                    <a:ext uri="{9D8B030D-6E8A-4147-A177-3AD203B41FA5}">
                      <a16:colId xmlns:a16="http://schemas.microsoft.com/office/drawing/2014/main" val="3192782092"/>
                    </a:ext>
                  </a:extLst>
                </a:gridCol>
                <a:gridCol w="1513476">
                  <a:extLst>
                    <a:ext uri="{9D8B030D-6E8A-4147-A177-3AD203B41FA5}">
                      <a16:colId xmlns:a16="http://schemas.microsoft.com/office/drawing/2014/main" val="3609351451"/>
                    </a:ext>
                  </a:extLst>
                </a:gridCol>
                <a:gridCol w="1513476">
                  <a:extLst>
                    <a:ext uri="{9D8B030D-6E8A-4147-A177-3AD203B41FA5}">
                      <a16:colId xmlns:a16="http://schemas.microsoft.com/office/drawing/2014/main" val="15711720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effectLst/>
                        </a:rPr>
                        <a:t>¬B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¬B Ʌ A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23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87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662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157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289447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319349" y="6334780"/>
            <a:ext cx="92491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The two truth tables deliver the same output.  Therefore the two circuit diagrams are equivalent to each other.</a:t>
            </a:r>
          </a:p>
          <a:p>
            <a:r>
              <a:rPr lang="en-GB" sz="1200" dirty="0"/>
              <a:t>The second circuit uses less components so it is preferable.  This is another illustration of simplifying a Boolean expression using De Morgan’s law.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2031312"/>
            <a:ext cx="3722914" cy="18507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546317" y="4539178"/>
            <a:ext cx="3722914" cy="14895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260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</TotalTime>
  <Words>492</Words>
  <Application>Microsoft Office PowerPoint</Application>
  <PresentationFormat>Widescreen</PresentationFormat>
  <Paragraphs>110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95</cp:revision>
  <cp:lastPrinted>2018-01-17T13:42:25Z</cp:lastPrinted>
  <dcterms:created xsi:type="dcterms:W3CDTF">2014-10-30T19:23:19Z</dcterms:created>
  <dcterms:modified xsi:type="dcterms:W3CDTF">2018-07-15T15:08:44Z</dcterms:modified>
</cp:coreProperties>
</file>