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snapToGrid="0">
      <p:cViewPr varScale="1">
        <p:scale>
          <a:sx n="116" d="100"/>
          <a:sy n="116" d="100"/>
        </p:scale>
        <p:origin x="384" y="114"/>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21/08/2016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21/08/2016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21/08/2016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21/08/2016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21/08/2016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21/08/2016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21/08/2016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21/08/2016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21/08/2016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21/08/2016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21/08/2016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l="18478"/>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21/08/2016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a:solidFill>
                  <a:srgbClr val="C00000"/>
                </a:solidFill>
              </a:rPr>
              <a:t>SQL - Interpret and modify</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Databases</a:t>
            </a:r>
            <a:endParaRPr lang="en-GB" sz="2400" dirty="0">
              <a:solidFill>
                <a:srgbClr val="C00000"/>
              </a:solidFill>
            </a:endParaRPr>
          </a:p>
        </p:txBody>
      </p:sp>
      <p:sp>
        <p:nvSpPr>
          <p:cNvPr id="3" name="TextBox 2"/>
          <p:cNvSpPr txBox="1"/>
          <p:nvPr/>
        </p:nvSpPr>
        <p:spPr>
          <a:xfrm>
            <a:off x="0" y="1368596"/>
            <a:ext cx="7529848" cy="4278094"/>
          </a:xfrm>
          <a:prstGeom prst="rect">
            <a:avLst/>
          </a:prstGeom>
          <a:noFill/>
        </p:spPr>
        <p:txBody>
          <a:bodyPr wrap="square" rtlCol="0">
            <a:spAutoFit/>
          </a:bodyPr>
          <a:lstStyle/>
          <a:p>
            <a:r>
              <a:rPr lang="en-GB" sz="1600" dirty="0"/>
              <a:t>Complete the following exercises using the STUDENT_DETAILS table:</a:t>
            </a:r>
          </a:p>
          <a:p>
            <a:endParaRPr lang="en-GB" sz="1600" dirty="0"/>
          </a:p>
          <a:p>
            <a:pPr marL="342900" indent="-342900">
              <a:buFont typeface="+mj-lt"/>
              <a:buAutoNum type="arabicPeriod"/>
            </a:pPr>
            <a:r>
              <a:rPr lang="en-GB" sz="1600" dirty="0"/>
              <a:t>Write a query which will output all students taking course F451.  The output should include all fields.</a:t>
            </a:r>
          </a:p>
          <a:p>
            <a:pPr marL="342900" indent="-342900">
              <a:buFont typeface="+mj-lt"/>
              <a:buAutoNum type="arabicPeriod"/>
            </a:pPr>
            <a:endParaRPr lang="en-GB" sz="1600" dirty="0"/>
          </a:p>
          <a:p>
            <a:pPr marL="342900" indent="-342900">
              <a:buFont typeface="+mj-lt"/>
              <a:buAutoNum type="arabicPeriod"/>
            </a:pPr>
            <a:r>
              <a:rPr lang="en-GB" sz="1600" dirty="0"/>
              <a:t>Write a query which will output all male students born after 01/01/1980.  The output should include just include the name, dob and tutor group fields.</a:t>
            </a:r>
          </a:p>
          <a:p>
            <a:pPr marL="342900" indent="-342900">
              <a:buFont typeface="+mj-lt"/>
              <a:buAutoNum type="arabicPeriod"/>
            </a:pPr>
            <a:endParaRPr lang="en-GB" sz="1600" dirty="0"/>
          </a:p>
          <a:p>
            <a:pPr marL="342900" indent="-342900">
              <a:buFont typeface="+mj-lt"/>
              <a:buAutoNum type="arabicPeriod"/>
            </a:pPr>
            <a:r>
              <a:rPr lang="en-GB" sz="1600" dirty="0"/>
              <a:t>Write a query which will remove all students in tutor group FMC</a:t>
            </a:r>
          </a:p>
          <a:p>
            <a:pPr marL="342900" indent="-342900">
              <a:buFont typeface="+mj-lt"/>
              <a:buAutoNum type="arabicPeriod"/>
            </a:pPr>
            <a:endParaRPr lang="en-GB" sz="1600" dirty="0"/>
          </a:p>
          <a:p>
            <a:pPr marL="342900" indent="-342900">
              <a:buFont typeface="+mj-lt"/>
              <a:buAutoNum type="arabicPeriod"/>
            </a:pPr>
            <a:r>
              <a:rPr lang="en-GB" sz="1600" dirty="0"/>
              <a:t>Write a query which will add a new students to the table.  The details of the student are: 021, Amanda Jones, 15/10/1980, F, VRO, H739</a:t>
            </a:r>
          </a:p>
          <a:p>
            <a:pPr marL="342900" indent="-342900">
              <a:buFont typeface="+mj-lt"/>
              <a:buAutoNum type="arabicPeriod"/>
            </a:pPr>
            <a:endParaRPr lang="en-GB" sz="1600" dirty="0"/>
          </a:p>
          <a:p>
            <a:pPr marL="342900" indent="-342900">
              <a:buFont typeface="+mj-lt"/>
              <a:buAutoNum type="arabicPeriod"/>
            </a:pPr>
            <a:r>
              <a:rPr lang="en-GB" sz="1600" dirty="0"/>
              <a:t>Write a query which will output all students taking course F451 or G403 but only if they are members of tutor groups FMC or GPA.  The output should be provided in ascending order of date of birth.  The output should include </a:t>
            </a:r>
            <a:r>
              <a:rPr lang="en-GB" sz="1600"/>
              <a:t>all fields.</a:t>
            </a:r>
            <a:endParaRPr lang="en-GB" sz="1600" dirty="0"/>
          </a:p>
          <a:p>
            <a:endParaRPr lang="en-GB" sz="1600" dirty="0"/>
          </a:p>
        </p:txBody>
      </p:sp>
      <p:graphicFrame>
        <p:nvGraphicFramePr>
          <p:cNvPr id="4" name="Table 3"/>
          <p:cNvGraphicFramePr>
            <a:graphicFrameLocks noGrp="1"/>
          </p:cNvGraphicFramePr>
          <p:nvPr/>
        </p:nvGraphicFramePr>
        <p:xfrm>
          <a:off x="7529848" y="1530110"/>
          <a:ext cx="4612728" cy="5288280"/>
        </p:xfrm>
        <a:graphic>
          <a:graphicData uri="http://schemas.openxmlformats.org/drawingml/2006/table">
            <a:tbl>
              <a:tblPr firstRow="1" bandRow="1">
                <a:tableStyleId>{21E4AEA4-8DFA-4A89-87EB-49C32662AFE0}</a:tableStyleId>
              </a:tblPr>
              <a:tblGrid>
                <a:gridCol w="625614">
                  <a:extLst>
                    <a:ext uri="{9D8B030D-6E8A-4147-A177-3AD203B41FA5}">
                      <a16:colId xmlns:a16="http://schemas.microsoft.com/office/drawing/2014/main" val="3246407730"/>
                    </a:ext>
                  </a:extLst>
                </a:gridCol>
                <a:gridCol w="1342768">
                  <a:extLst>
                    <a:ext uri="{9D8B030D-6E8A-4147-A177-3AD203B41FA5}">
                      <a16:colId xmlns:a16="http://schemas.microsoft.com/office/drawing/2014/main" val="3482198712"/>
                    </a:ext>
                  </a:extLst>
                </a:gridCol>
                <a:gridCol w="864973">
                  <a:extLst>
                    <a:ext uri="{9D8B030D-6E8A-4147-A177-3AD203B41FA5}">
                      <a16:colId xmlns:a16="http://schemas.microsoft.com/office/drawing/2014/main" val="2585013074"/>
                    </a:ext>
                  </a:extLst>
                </a:gridCol>
                <a:gridCol w="634313">
                  <a:extLst>
                    <a:ext uri="{9D8B030D-6E8A-4147-A177-3AD203B41FA5}">
                      <a16:colId xmlns:a16="http://schemas.microsoft.com/office/drawing/2014/main" val="1622341482"/>
                    </a:ext>
                  </a:extLst>
                </a:gridCol>
                <a:gridCol w="543698">
                  <a:extLst>
                    <a:ext uri="{9D8B030D-6E8A-4147-A177-3AD203B41FA5}">
                      <a16:colId xmlns:a16="http://schemas.microsoft.com/office/drawing/2014/main" val="1573867774"/>
                    </a:ext>
                  </a:extLst>
                </a:gridCol>
                <a:gridCol w="601362">
                  <a:extLst>
                    <a:ext uri="{9D8B030D-6E8A-4147-A177-3AD203B41FA5}">
                      <a16:colId xmlns:a16="http://schemas.microsoft.com/office/drawing/2014/main" val="398137433"/>
                    </a:ext>
                  </a:extLst>
                </a:gridCol>
              </a:tblGrid>
              <a:tr h="118047">
                <a:tc>
                  <a:txBody>
                    <a:bodyPr/>
                    <a:lstStyle/>
                    <a:p>
                      <a:r>
                        <a:rPr lang="en-GB" sz="1050" dirty="0"/>
                        <a:t>Student No</a:t>
                      </a:r>
                    </a:p>
                  </a:txBody>
                  <a:tcPr/>
                </a:tc>
                <a:tc>
                  <a:txBody>
                    <a:bodyPr/>
                    <a:lstStyle/>
                    <a:p>
                      <a:r>
                        <a:rPr lang="en-GB" sz="1050" dirty="0"/>
                        <a:t>Name</a:t>
                      </a:r>
                    </a:p>
                  </a:txBody>
                  <a:tcPr/>
                </a:tc>
                <a:tc>
                  <a:txBody>
                    <a:bodyPr/>
                    <a:lstStyle/>
                    <a:p>
                      <a:r>
                        <a:rPr lang="en-GB" sz="1050" dirty="0"/>
                        <a:t>DOB</a:t>
                      </a:r>
                    </a:p>
                  </a:txBody>
                  <a:tcPr/>
                </a:tc>
                <a:tc>
                  <a:txBody>
                    <a:bodyPr/>
                    <a:lstStyle/>
                    <a:p>
                      <a:r>
                        <a:rPr lang="en-GB" sz="1050" dirty="0"/>
                        <a:t>Gender</a:t>
                      </a:r>
                    </a:p>
                  </a:txBody>
                  <a:tcPr/>
                </a:tc>
                <a:tc>
                  <a:txBody>
                    <a:bodyPr/>
                    <a:lstStyle/>
                    <a:p>
                      <a:r>
                        <a:rPr lang="en-GB" sz="1050" dirty="0"/>
                        <a:t>Tutor Group</a:t>
                      </a:r>
                    </a:p>
                  </a:txBody>
                  <a:tcPr/>
                </a:tc>
                <a:tc>
                  <a:txBody>
                    <a:bodyPr/>
                    <a:lstStyle/>
                    <a:p>
                      <a:r>
                        <a:rPr lang="en-GB" sz="1050" dirty="0"/>
                        <a:t>Course Code</a:t>
                      </a:r>
                    </a:p>
                  </a:txBody>
                  <a:tcPr/>
                </a:tc>
                <a:extLst>
                  <a:ext uri="{0D108BD9-81ED-4DB2-BD59-A6C34878D82A}">
                    <a16:rowId xmlns:a16="http://schemas.microsoft.com/office/drawing/2014/main" val="4170782258"/>
                  </a:ext>
                </a:extLst>
              </a:tr>
              <a:tr h="118047">
                <a:tc>
                  <a:txBody>
                    <a:bodyPr/>
                    <a:lstStyle/>
                    <a:p>
                      <a:r>
                        <a:rPr lang="en-GB" sz="1000" dirty="0"/>
                        <a:t>001</a:t>
                      </a:r>
                    </a:p>
                  </a:txBody>
                  <a:tcPr/>
                </a:tc>
                <a:tc>
                  <a:txBody>
                    <a:bodyPr/>
                    <a:lstStyle/>
                    <a:p>
                      <a:r>
                        <a:rPr lang="en-GB" sz="1000" dirty="0"/>
                        <a:t>Craig Sargent</a:t>
                      </a: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800" b="0" i="0" u="none" strike="noStrike" cap="none" normalizeH="0" baseline="0" dirty="0">
                          <a:ln>
                            <a:noFill/>
                          </a:ln>
                          <a:solidFill>
                            <a:schemeClr val="tx1"/>
                          </a:solidFill>
                          <a:effectLst/>
                          <a:latin typeface="Arial" charset="0"/>
                          <a:cs typeface="Arial" charset="0"/>
                        </a:rPr>
                        <a:t>15/02/1979</a:t>
                      </a:r>
                    </a:p>
                  </a:txBody>
                  <a:tcPr marT="45729" marB="45729" horzOverflow="overflow"/>
                </a:tc>
                <a:tc>
                  <a:txBody>
                    <a:bodyPr/>
                    <a:lstStyle/>
                    <a:p>
                      <a:r>
                        <a:rPr lang="en-GB" sz="1000" dirty="0"/>
                        <a:t>M</a:t>
                      </a:r>
                    </a:p>
                  </a:txBody>
                  <a:tcPr/>
                </a:tc>
                <a:tc>
                  <a:txBody>
                    <a:bodyPr/>
                    <a:lstStyle/>
                    <a:p>
                      <a:r>
                        <a:rPr lang="en-GB" sz="1000" dirty="0"/>
                        <a:t>FMC</a:t>
                      </a:r>
                    </a:p>
                  </a:txBody>
                  <a:tcPr/>
                </a:tc>
                <a:tc>
                  <a:txBody>
                    <a:bodyPr/>
                    <a:lstStyle/>
                    <a:p>
                      <a:r>
                        <a:rPr lang="en-GB" sz="1000" dirty="0"/>
                        <a:t>F451</a:t>
                      </a:r>
                    </a:p>
                  </a:txBody>
                  <a:tcPr/>
                </a:tc>
                <a:extLst>
                  <a:ext uri="{0D108BD9-81ED-4DB2-BD59-A6C34878D82A}">
                    <a16:rowId xmlns:a16="http://schemas.microsoft.com/office/drawing/2014/main" val="2790220183"/>
                  </a:ext>
                </a:extLst>
              </a:tr>
              <a:tr h="118047">
                <a:tc>
                  <a:txBody>
                    <a:bodyPr/>
                    <a:lstStyle/>
                    <a:p>
                      <a:r>
                        <a:rPr lang="en-GB" sz="1000" dirty="0"/>
                        <a:t>002</a:t>
                      </a:r>
                    </a:p>
                  </a:txBody>
                  <a:tcPr/>
                </a:tc>
                <a:tc>
                  <a:txBody>
                    <a:bodyPr/>
                    <a:lstStyle/>
                    <a:p>
                      <a:r>
                        <a:rPr lang="en-GB" sz="1000" dirty="0"/>
                        <a:t>Sam Riley</a:t>
                      </a: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800" b="0" i="0" u="none" strike="noStrike" cap="none" normalizeH="0" baseline="0">
                          <a:ln>
                            <a:noFill/>
                          </a:ln>
                          <a:solidFill>
                            <a:schemeClr val="tx1"/>
                          </a:solidFill>
                          <a:effectLst/>
                          <a:latin typeface="Arial" charset="0"/>
                          <a:cs typeface="Arial" charset="0"/>
                        </a:rPr>
                        <a:t>14/03/1980</a:t>
                      </a:r>
                    </a:p>
                  </a:txBody>
                  <a:tcPr marT="45729" marB="45729" horzOverflow="overflow"/>
                </a:tc>
                <a:tc>
                  <a:txBody>
                    <a:bodyPr/>
                    <a:lstStyle/>
                    <a:p>
                      <a:r>
                        <a:rPr lang="en-GB" sz="1000" dirty="0"/>
                        <a:t>M</a:t>
                      </a:r>
                    </a:p>
                  </a:txBody>
                  <a:tcPr/>
                </a:tc>
                <a:tc>
                  <a:txBody>
                    <a:bodyPr/>
                    <a:lstStyle/>
                    <a:p>
                      <a:r>
                        <a:rPr lang="en-GB" sz="1000" dirty="0"/>
                        <a:t>GPA</a:t>
                      </a:r>
                    </a:p>
                  </a:txBody>
                  <a:tcPr/>
                </a:tc>
                <a:tc>
                  <a:txBody>
                    <a:bodyPr/>
                    <a:lstStyle/>
                    <a:p>
                      <a:r>
                        <a:rPr lang="en-GB" sz="1000" dirty="0"/>
                        <a:t>G403</a:t>
                      </a:r>
                    </a:p>
                  </a:txBody>
                  <a:tcPr/>
                </a:tc>
                <a:extLst>
                  <a:ext uri="{0D108BD9-81ED-4DB2-BD59-A6C34878D82A}">
                    <a16:rowId xmlns:a16="http://schemas.microsoft.com/office/drawing/2014/main" val="4020495683"/>
                  </a:ext>
                </a:extLst>
              </a:tr>
              <a:tr h="118047">
                <a:tc>
                  <a:txBody>
                    <a:bodyPr/>
                    <a:lstStyle/>
                    <a:p>
                      <a:r>
                        <a:rPr lang="en-GB" sz="1000" dirty="0"/>
                        <a:t>003</a:t>
                      </a:r>
                    </a:p>
                  </a:txBody>
                  <a:tcPr/>
                </a:tc>
                <a:tc>
                  <a:txBody>
                    <a:bodyPr/>
                    <a:lstStyle/>
                    <a:p>
                      <a:r>
                        <a:rPr lang="en-GB" sz="1000" dirty="0"/>
                        <a:t>Jake</a:t>
                      </a:r>
                      <a:r>
                        <a:rPr lang="en-GB" sz="1000" baseline="0" dirty="0"/>
                        <a:t> Bidmead</a:t>
                      </a:r>
                      <a:endParaRPr lang="en-GB" sz="1000" dirty="0"/>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800" b="0" i="0" u="none" strike="noStrike" cap="none" normalizeH="0" baseline="0" dirty="0">
                          <a:ln>
                            <a:noFill/>
                          </a:ln>
                          <a:solidFill>
                            <a:schemeClr val="tx1"/>
                          </a:solidFill>
                          <a:effectLst/>
                          <a:latin typeface="Arial" charset="0"/>
                          <a:cs typeface="Arial" charset="0"/>
                        </a:rPr>
                        <a:t>21/05/1978</a:t>
                      </a:r>
                    </a:p>
                  </a:txBody>
                  <a:tcPr marT="45729" marB="45729" horzOverflow="overflow"/>
                </a:tc>
                <a:tc>
                  <a:txBody>
                    <a:bodyPr/>
                    <a:lstStyle/>
                    <a:p>
                      <a:r>
                        <a:rPr lang="en-GB" sz="1000" dirty="0"/>
                        <a:t>M</a:t>
                      </a:r>
                    </a:p>
                  </a:txBody>
                  <a:tcPr/>
                </a:tc>
                <a:tc>
                  <a:txBody>
                    <a:bodyPr/>
                    <a:lstStyle/>
                    <a:p>
                      <a:r>
                        <a:rPr lang="en-GB" sz="1000" dirty="0"/>
                        <a:t>VRO</a:t>
                      </a:r>
                    </a:p>
                  </a:txBody>
                  <a:tcPr/>
                </a:tc>
                <a:tc>
                  <a:txBody>
                    <a:bodyPr/>
                    <a:lstStyle/>
                    <a:p>
                      <a:r>
                        <a:rPr lang="en-GB" sz="1000" dirty="0"/>
                        <a:t>G403</a:t>
                      </a:r>
                    </a:p>
                  </a:txBody>
                  <a:tcPr/>
                </a:tc>
                <a:extLst>
                  <a:ext uri="{0D108BD9-81ED-4DB2-BD59-A6C34878D82A}">
                    <a16:rowId xmlns:a16="http://schemas.microsoft.com/office/drawing/2014/main" val="3010641993"/>
                  </a:ext>
                </a:extLst>
              </a:tr>
              <a:tr h="118047">
                <a:tc>
                  <a:txBody>
                    <a:bodyPr/>
                    <a:lstStyle/>
                    <a:p>
                      <a:r>
                        <a:rPr lang="en-GB" sz="1000" dirty="0"/>
                        <a:t>004</a:t>
                      </a:r>
                    </a:p>
                  </a:txBody>
                  <a:tcPr/>
                </a:tc>
                <a:tc>
                  <a:txBody>
                    <a:bodyPr/>
                    <a:lstStyle/>
                    <a:p>
                      <a:r>
                        <a:rPr lang="en-GB" sz="1000" dirty="0"/>
                        <a:t>Matthew Mayo</a:t>
                      </a: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22/03/1982</a:t>
                      </a:r>
                    </a:p>
                  </a:txBody>
                  <a:tcPr marT="45729" marB="45729" horzOverflow="overflow"/>
                </a:tc>
                <a:tc>
                  <a:txBody>
                    <a:bodyPr/>
                    <a:lstStyle/>
                    <a:p>
                      <a:r>
                        <a:rPr lang="en-GB" sz="1000" dirty="0"/>
                        <a:t>M</a:t>
                      </a:r>
                    </a:p>
                  </a:txBody>
                  <a:tcPr/>
                </a:tc>
                <a:tc>
                  <a:txBody>
                    <a:bodyPr/>
                    <a:lstStyle/>
                    <a:p>
                      <a:r>
                        <a:rPr lang="en-GB" sz="1000" dirty="0"/>
                        <a:t>FMC</a:t>
                      </a:r>
                    </a:p>
                  </a:txBody>
                  <a:tcPr/>
                </a:tc>
                <a:tc>
                  <a:txBody>
                    <a:bodyPr/>
                    <a:lstStyle/>
                    <a:p>
                      <a:r>
                        <a:rPr lang="en-GB" sz="1000" dirty="0"/>
                        <a:t>F451</a:t>
                      </a:r>
                    </a:p>
                  </a:txBody>
                  <a:tcPr/>
                </a:tc>
                <a:extLst>
                  <a:ext uri="{0D108BD9-81ED-4DB2-BD59-A6C34878D82A}">
                    <a16:rowId xmlns:a16="http://schemas.microsoft.com/office/drawing/2014/main" val="3177199153"/>
                  </a:ext>
                </a:extLst>
              </a:tr>
              <a:tr h="118047">
                <a:tc>
                  <a:txBody>
                    <a:bodyPr/>
                    <a:lstStyle/>
                    <a:p>
                      <a:r>
                        <a:rPr lang="en-GB" sz="1000" dirty="0"/>
                        <a:t>005</a:t>
                      </a:r>
                    </a:p>
                  </a:txBody>
                  <a:tcPr/>
                </a:tc>
                <a:tc>
                  <a:txBody>
                    <a:bodyPr/>
                    <a:lstStyle/>
                    <a:p>
                      <a:r>
                        <a:rPr lang="en-GB" sz="1000" dirty="0"/>
                        <a:t>Stephen</a:t>
                      </a:r>
                      <a:r>
                        <a:rPr lang="en-GB" sz="1000" baseline="0" dirty="0"/>
                        <a:t> Crump</a:t>
                      </a:r>
                      <a:endParaRPr lang="en-GB" sz="1000" dirty="0"/>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01/02/1978</a:t>
                      </a:r>
                    </a:p>
                  </a:txBody>
                  <a:tcPr marT="45729" marB="45729" horzOverflow="overflow"/>
                </a:tc>
                <a:tc>
                  <a:txBody>
                    <a:bodyPr/>
                    <a:lstStyle/>
                    <a:p>
                      <a:r>
                        <a:rPr lang="en-GB" sz="1000" dirty="0"/>
                        <a:t>M</a:t>
                      </a:r>
                    </a:p>
                  </a:txBody>
                  <a:tcPr/>
                </a:tc>
                <a:tc>
                  <a:txBody>
                    <a:bodyPr/>
                    <a:lstStyle/>
                    <a:p>
                      <a:r>
                        <a:rPr lang="en-GB" sz="1000" dirty="0"/>
                        <a:t>FMC</a:t>
                      </a:r>
                    </a:p>
                  </a:txBody>
                  <a:tcPr/>
                </a:tc>
                <a:tc>
                  <a:txBody>
                    <a:bodyPr/>
                    <a:lstStyle/>
                    <a:p>
                      <a:r>
                        <a:rPr lang="en-GB" sz="1000" dirty="0"/>
                        <a:t>H739</a:t>
                      </a:r>
                    </a:p>
                  </a:txBody>
                  <a:tcPr/>
                </a:tc>
                <a:extLst>
                  <a:ext uri="{0D108BD9-81ED-4DB2-BD59-A6C34878D82A}">
                    <a16:rowId xmlns:a16="http://schemas.microsoft.com/office/drawing/2014/main" val="4239920517"/>
                  </a:ext>
                </a:extLst>
              </a:tr>
              <a:tr h="118047">
                <a:tc>
                  <a:txBody>
                    <a:bodyPr/>
                    <a:lstStyle/>
                    <a:p>
                      <a:r>
                        <a:rPr lang="en-GB" sz="1000" dirty="0"/>
                        <a:t>006</a:t>
                      </a:r>
                    </a:p>
                  </a:txBody>
                  <a:tcPr/>
                </a:tc>
                <a:tc>
                  <a:txBody>
                    <a:bodyPr/>
                    <a:lstStyle/>
                    <a:p>
                      <a:r>
                        <a:rPr lang="en-GB" sz="1000" dirty="0"/>
                        <a:t>Luke Hedges</a:t>
                      </a: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07/09/1981</a:t>
                      </a:r>
                    </a:p>
                  </a:txBody>
                  <a:tcPr marT="45729" marB="45729" horzOverflow="overflow"/>
                </a:tc>
                <a:tc>
                  <a:txBody>
                    <a:bodyPr/>
                    <a:lstStyle/>
                    <a:p>
                      <a:r>
                        <a:rPr lang="en-GB" sz="1000" dirty="0"/>
                        <a:t>M</a:t>
                      </a:r>
                    </a:p>
                  </a:txBody>
                  <a:tcPr/>
                </a:tc>
                <a:tc>
                  <a:txBody>
                    <a:bodyPr/>
                    <a:lstStyle/>
                    <a:p>
                      <a:r>
                        <a:rPr lang="en-GB" sz="1000" dirty="0"/>
                        <a:t>FMC</a:t>
                      </a:r>
                    </a:p>
                  </a:txBody>
                  <a:tcPr/>
                </a:tc>
                <a:tc>
                  <a:txBody>
                    <a:bodyPr/>
                    <a:lstStyle/>
                    <a:p>
                      <a:r>
                        <a:rPr lang="en-GB" sz="1000" dirty="0"/>
                        <a:t>P202</a:t>
                      </a:r>
                    </a:p>
                  </a:txBody>
                  <a:tcPr/>
                </a:tc>
                <a:extLst>
                  <a:ext uri="{0D108BD9-81ED-4DB2-BD59-A6C34878D82A}">
                    <a16:rowId xmlns:a16="http://schemas.microsoft.com/office/drawing/2014/main" val="2885893847"/>
                  </a:ext>
                </a:extLst>
              </a:tr>
              <a:tr h="0">
                <a:tc>
                  <a:txBody>
                    <a:bodyPr/>
                    <a:lstStyle/>
                    <a:p>
                      <a:r>
                        <a:rPr lang="en-GB" sz="1000" dirty="0"/>
                        <a:t>007</a:t>
                      </a:r>
                    </a:p>
                  </a:txBody>
                  <a:tcPr/>
                </a:tc>
                <a:tc>
                  <a:txBody>
                    <a:bodyPr/>
                    <a:lstStyle/>
                    <a:p>
                      <a:r>
                        <a:rPr lang="en-GB" sz="1000" dirty="0"/>
                        <a:t>Matthew Foster</a:t>
                      </a: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08/09/1978</a:t>
                      </a:r>
                    </a:p>
                  </a:txBody>
                  <a:tcPr marT="45729" marB="45729" horzOverflow="overflow"/>
                </a:tc>
                <a:tc>
                  <a:txBody>
                    <a:bodyPr/>
                    <a:lstStyle/>
                    <a:p>
                      <a:r>
                        <a:rPr lang="en-GB" sz="1000" dirty="0"/>
                        <a:t>M</a:t>
                      </a:r>
                    </a:p>
                  </a:txBody>
                  <a:tcPr/>
                </a:tc>
                <a:tc>
                  <a:txBody>
                    <a:bodyPr/>
                    <a:lstStyle/>
                    <a:p>
                      <a:r>
                        <a:rPr lang="en-GB" sz="1000" dirty="0"/>
                        <a:t>GPA</a:t>
                      </a:r>
                    </a:p>
                  </a:txBody>
                  <a:tcPr/>
                </a:tc>
                <a:tc>
                  <a:txBody>
                    <a:bodyPr/>
                    <a:lstStyle/>
                    <a:p>
                      <a:r>
                        <a:rPr lang="en-GB" sz="1000" dirty="0"/>
                        <a:t>G403</a:t>
                      </a:r>
                    </a:p>
                  </a:txBody>
                  <a:tcPr/>
                </a:tc>
                <a:extLst>
                  <a:ext uri="{0D108BD9-81ED-4DB2-BD59-A6C34878D82A}">
                    <a16:rowId xmlns:a16="http://schemas.microsoft.com/office/drawing/2014/main" val="3630645694"/>
                  </a:ext>
                </a:extLst>
              </a:tr>
              <a:tr h="0">
                <a:tc>
                  <a:txBody>
                    <a:bodyPr/>
                    <a:lstStyle/>
                    <a:p>
                      <a:r>
                        <a:rPr lang="en-GB" sz="1000" dirty="0"/>
                        <a:t>008</a:t>
                      </a:r>
                    </a:p>
                  </a:txBody>
                  <a:tcPr/>
                </a:tc>
                <a:tc>
                  <a:txBody>
                    <a:bodyPr/>
                    <a:lstStyle/>
                    <a:p>
                      <a:r>
                        <a:rPr lang="en-GB" sz="1000" dirty="0"/>
                        <a:t>Erica</a:t>
                      </a:r>
                      <a:r>
                        <a:rPr lang="en-GB" sz="1000" baseline="0" dirty="0"/>
                        <a:t> Newport</a:t>
                      </a:r>
                      <a:endParaRPr lang="en-GB" sz="1000" dirty="0"/>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04/03/1982</a:t>
                      </a:r>
                    </a:p>
                  </a:txBody>
                  <a:tcPr marT="45729" marB="45729" horzOverflow="overflow"/>
                </a:tc>
                <a:tc>
                  <a:txBody>
                    <a:bodyPr/>
                    <a:lstStyle/>
                    <a:p>
                      <a:r>
                        <a:rPr lang="en-GB" sz="1000" dirty="0"/>
                        <a:t>F</a:t>
                      </a:r>
                    </a:p>
                  </a:txBody>
                  <a:tcPr/>
                </a:tc>
                <a:tc>
                  <a:txBody>
                    <a:bodyPr/>
                    <a:lstStyle/>
                    <a:p>
                      <a:r>
                        <a:rPr lang="en-GB" sz="1000" dirty="0"/>
                        <a:t>GPA</a:t>
                      </a:r>
                    </a:p>
                  </a:txBody>
                  <a:tcPr/>
                </a:tc>
                <a:tc>
                  <a:txBody>
                    <a:bodyPr/>
                    <a:lstStyle/>
                    <a:p>
                      <a:r>
                        <a:rPr lang="en-GB" sz="1000" dirty="0"/>
                        <a:t>H739</a:t>
                      </a:r>
                    </a:p>
                  </a:txBody>
                  <a:tcPr/>
                </a:tc>
                <a:extLst>
                  <a:ext uri="{0D108BD9-81ED-4DB2-BD59-A6C34878D82A}">
                    <a16:rowId xmlns:a16="http://schemas.microsoft.com/office/drawing/2014/main" val="48156678"/>
                  </a:ext>
                </a:extLst>
              </a:tr>
              <a:tr h="0">
                <a:tc>
                  <a:txBody>
                    <a:bodyPr/>
                    <a:lstStyle/>
                    <a:p>
                      <a:r>
                        <a:rPr lang="en-GB" sz="1000" dirty="0"/>
                        <a:t>009</a:t>
                      </a:r>
                    </a:p>
                  </a:txBody>
                  <a:tcPr/>
                </a:tc>
                <a:tc>
                  <a:txBody>
                    <a:bodyPr/>
                    <a:lstStyle/>
                    <a:p>
                      <a:r>
                        <a:rPr lang="en-GB" sz="1000" dirty="0"/>
                        <a:t>Julia Smith</a:t>
                      </a: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03/05/1981</a:t>
                      </a:r>
                    </a:p>
                  </a:txBody>
                  <a:tcPr marT="45729" marB="45729" horzOverflow="overflow"/>
                </a:tc>
                <a:tc>
                  <a:txBody>
                    <a:bodyPr/>
                    <a:lstStyle/>
                    <a:p>
                      <a:r>
                        <a:rPr lang="en-GB" sz="1000" dirty="0"/>
                        <a:t>F</a:t>
                      </a:r>
                    </a:p>
                  </a:txBody>
                  <a:tcPr/>
                </a:tc>
                <a:tc>
                  <a:txBody>
                    <a:bodyPr/>
                    <a:lstStyle/>
                    <a:p>
                      <a:r>
                        <a:rPr lang="en-GB" sz="1000" dirty="0"/>
                        <a:t>GPA</a:t>
                      </a:r>
                    </a:p>
                  </a:txBody>
                  <a:tcPr/>
                </a:tc>
                <a:tc>
                  <a:txBody>
                    <a:bodyPr/>
                    <a:lstStyle/>
                    <a:p>
                      <a:r>
                        <a:rPr lang="en-GB" sz="1000" dirty="0"/>
                        <a:t>F451</a:t>
                      </a:r>
                    </a:p>
                  </a:txBody>
                  <a:tcPr/>
                </a:tc>
                <a:extLst>
                  <a:ext uri="{0D108BD9-81ED-4DB2-BD59-A6C34878D82A}">
                    <a16:rowId xmlns:a16="http://schemas.microsoft.com/office/drawing/2014/main" val="3464613266"/>
                  </a:ext>
                </a:extLst>
              </a:tr>
              <a:tr h="0">
                <a:tc>
                  <a:txBody>
                    <a:bodyPr/>
                    <a:lstStyle/>
                    <a:p>
                      <a:r>
                        <a:rPr lang="en-GB" sz="1000" dirty="0"/>
                        <a:t>010</a:t>
                      </a:r>
                    </a:p>
                  </a:txBody>
                  <a:tcPr/>
                </a:tc>
                <a:tc>
                  <a:txBody>
                    <a:bodyPr/>
                    <a:lstStyle/>
                    <a:p>
                      <a:r>
                        <a:rPr lang="en-GB" sz="1000" dirty="0"/>
                        <a:t>Luke Hedges</a:t>
                      </a: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12/11/1979</a:t>
                      </a:r>
                    </a:p>
                  </a:txBody>
                  <a:tcPr marT="45729" marB="45729" horzOverflow="overflow"/>
                </a:tc>
                <a:tc>
                  <a:txBody>
                    <a:bodyPr/>
                    <a:lstStyle/>
                    <a:p>
                      <a:r>
                        <a:rPr lang="en-GB" sz="1000" dirty="0"/>
                        <a:t>M</a:t>
                      </a:r>
                    </a:p>
                  </a:txBody>
                  <a:tcPr/>
                </a:tc>
                <a:tc>
                  <a:txBody>
                    <a:bodyPr/>
                    <a:lstStyle/>
                    <a:p>
                      <a:r>
                        <a:rPr lang="en-GB" sz="1000" dirty="0"/>
                        <a:t>FMC</a:t>
                      </a:r>
                    </a:p>
                  </a:txBody>
                  <a:tcPr/>
                </a:tc>
                <a:tc>
                  <a:txBody>
                    <a:bodyPr/>
                    <a:lstStyle/>
                    <a:p>
                      <a:r>
                        <a:rPr lang="en-GB" sz="1000" dirty="0"/>
                        <a:t>G403</a:t>
                      </a:r>
                    </a:p>
                  </a:txBody>
                  <a:tcPr/>
                </a:tc>
                <a:extLst>
                  <a:ext uri="{0D108BD9-81ED-4DB2-BD59-A6C34878D82A}">
                    <a16:rowId xmlns:a16="http://schemas.microsoft.com/office/drawing/2014/main" val="4221933243"/>
                  </a:ext>
                </a:extLst>
              </a:tr>
              <a:tr h="0">
                <a:tc>
                  <a:txBody>
                    <a:bodyPr/>
                    <a:lstStyle/>
                    <a:p>
                      <a:r>
                        <a:rPr lang="en-GB" sz="1000" dirty="0"/>
                        <a:t>011</a:t>
                      </a:r>
                    </a:p>
                  </a:txBody>
                  <a:tcPr/>
                </a:tc>
                <a:tc>
                  <a:txBody>
                    <a:bodyPr/>
                    <a:lstStyle/>
                    <a:p>
                      <a:r>
                        <a:rPr lang="en-GB" sz="1000" dirty="0"/>
                        <a:t>Ben Smith</a:t>
                      </a: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25/06/1979</a:t>
                      </a:r>
                    </a:p>
                  </a:txBody>
                  <a:tcPr marT="45729" marB="45729" horzOverflow="overflow"/>
                </a:tc>
                <a:tc>
                  <a:txBody>
                    <a:bodyPr/>
                    <a:lstStyle/>
                    <a:p>
                      <a:r>
                        <a:rPr lang="en-GB" sz="1000" dirty="0"/>
                        <a:t>M</a:t>
                      </a:r>
                    </a:p>
                  </a:txBody>
                  <a:tcPr/>
                </a:tc>
                <a:tc>
                  <a:txBody>
                    <a:bodyPr/>
                    <a:lstStyle/>
                    <a:p>
                      <a:r>
                        <a:rPr lang="en-GB" sz="1000" dirty="0"/>
                        <a:t>FMC</a:t>
                      </a:r>
                    </a:p>
                  </a:txBody>
                  <a:tcPr/>
                </a:tc>
                <a:tc>
                  <a:txBody>
                    <a:bodyPr/>
                    <a:lstStyle/>
                    <a:p>
                      <a:r>
                        <a:rPr lang="en-GB" sz="1000" dirty="0"/>
                        <a:t>H739</a:t>
                      </a:r>
                    </a:p>
                  </a:txBody>
                  <a:tcPr/>
                </a:tc>
                <a:extLst>
                  <a:ext uri="{0D108BD9-81ED-4DB2-BD59-A6C34878D82A}">
                    <a16:rowId xmlns:a16="http://schemas.microsoft.com/office/drawing/2014/main" val="3762277985"/>
                  </a:ext>
                </a:extLst>
              </a:tr>
              <a:tr h="0">
                <a:tc>
                  <a:txBody>
                    <a:bodyPr/>
                    <a:lstStyle/>
                    <a:p>
                      <a:r>
                        <a:rPr lang="en-GB" sz="1000" dirty="0"/>
                        <a:t>012</a:t>
                      </a:r>
                    </a:p>
                  </a:txBody>
                  <a:tcPr/>
                </a:tc>
                <a:tc>
                  <a:txBody>
                    <a:bodyPr/>
                    <a:lstStyle/>
                    <a:p>
                      <a:r>
                        <a:rPr lang="en-GB" sz="1000" dirty="0"/>
                        <a:t>Lisa Chou</a:t>
                      </a: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03/03/1980</a:t>
                      </a:r>
                    </a:p>
                  </a:txBody>
                  <a:tcPr marT="45729" marB="45729" horzOverflow="overflow"/>
                </a:tc>
                <a:tc>
                  <a:txBody>
                    <a:bodyPr/>
                    <a:lstStyle/>
                    <a:p>
                      <a:r>
                        <a:rPr lang="en-GB" sz="1000" dirty="0"/>
                        <a:t>F</a:t>
                      </a:r>
                    </a:p>
                  </a:txBody>
                  <a:tcPr/>
                </a:tc>
                <a:tc>
                  <a:txBody>
                    <a:bodyPr/>
                    <a:lstStyle/>
                    <a:p>
                      <a:r>
                        <a:rPr lang="en-GB" sz="1000" dirty="0"/>
                        <a:t>VRO</a:t>
                      </a:r>
                    </a:p>
                  </a:txBody>
                  <a:tcPr/>
                </a:tc>
                <a:tc>
                  <a:txBody>
                    <a:bodyPr/>
                    <a:lstStyle/>
                    <a:p>
                      <a:r>
                        <a:rPr lang="en-GB" sz="1000" dirty="0"/>
                        <a:t>F451</a:t>
                      </a:r>
                    </a:p>
                  </a:txBody>
                  <a:tcPr/>
                </a:tc>
                <a:extLst>
                  <a:ext uri="{0D108BD9-81ED-4DB2-BD59-A6C34878D82A}">
                    <a16:rowId xmlns:a16="http://schemas.microsoft.com/office/drawing/2014/main" val="4124525960"/>
                  </a:ext>
                </a:extLst>
              </a:tr>
              <a:tr h="0">
                <a:tc>
                  <a:txBody>
                    <a:bodyPr/>
                    <a:lstStyle/>
                    <a:p>
                      <a:r>
                        <a:rPr lang="en-GB" sz="1000" dirty="0"/>
                        <a:t>013</a:t>
                      </a:r>
                    </a:p>
                  </a:txBody>
                  <a:tcPr/>
                </a:tc>
                <a:tc>
                  <a:txBody>
                    <a:bodyPr/>
                    <a:lstStyle/>
                    <a:p>
                      <a:r>
                        <a:rPr lang="en-GB" sz="1000" dirty="0"/>
                        <a:t>Fiona Verity</a:t>
                      </a: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04/11/1977</a:t>
                      </a:r>
                    </a:p>
                  </a:txBody>
                  <a:tcPr marT="45729" marB="45729" horzOverflow="overflow"/>
                </a:tc>
                <a:tc>
                  <a:txBody>
                    <a:bodyPr/>
                    <a:lstStyle/>
                    <a:p>
                      <a:r>
                        <a:rPr lang="en-GB" sz="1000" dirty="0"/>
                        <a:t>F</a:t>
                      </a:r>
                    </a:p>
                  </a:txBody>
                  <a:tcPr/>
                </a:tc>
                <a:tc>
                  <a:txBody>
                    <a:bodyPr/>
                    <a:lstStyle/>
                    <a:p>
                      <a:r>
                        <a:rPr lang="en-GB" sz="1000" dirty="0"/>
                        <a:t>GPA</a:t>
                      </a:r>
                    </a:p>
                  </a:txBody>
                  <a:tcPr/>
                </a:tc>
                <a:tc>
                  <a:txBody>
                    <a:bodyPr/>
                    <a:lstStyle/>
                    <a:p>
                      <a:r>
                        <a:rPr lang="en-GB" sz="1000" dirty="0"/>
                        <a:t>G403</a:t>
                      </a:r>
                    </a:p>
                  </a:txBody>
                  <a:tcPr/>
                </a:tc>
                <a:extLst>
                  <a:ext uri="{0D108BD9-81ED-4DB2-BD59-A6C34878D82A}">
                    <a16:rowId xmlns:a16="http://schemas.microsoft.com/office/drawing/2014/main" val="3369734306"/>
                  </a:ext>
                </a:extLst>
              </a:tr>
              <a:tr h="0">
                <a:tc>
                  <a:txBody>
                    <a:bodyPr/>
                    <a:lstStyle/>
                    <a:p>
                      <a:r>
                        <a:rPr lang="en-GB" sz="1000" dirty="0"/>
                        <a:t>014</a:t>
                      </a:r>
                    </a:p>
                  </a:txBody>
                  <a:tcPr/>
                </a:tc>
                <a:tc>
                  <a:txBody>
                    <a:bodyPr/>
                    <a:lstStyle/>
                    <a:p>
                      <a:r>
                        <a:rPr lang="en-GB" sz="1000" dirty="0"/>
                        <a:t>Robyn</a:t>
                      </a:r>
                      <a:r>
                        <a:rPr lang="en-GB" sz="1000" baseline="0" dirty="0"/>
                        <a:t> Plowman</a:t>
                      </a:r>
                      <a:endParaRPr lang="en-GB" sz="1000" dirty="0"/>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05/12/1982</a:t>
                      </a:r>
                    </a:p>
                  </a:txBody>
                  <a:tcPr marT="45729" marB="45729" horzOverflow="overflow"/>
                </a:tc>
                <a:tc>
                  <a:txBody>
                    <a:bodyPr/>
                    <a:lstStyle/>
                    <a:p>
                      <a:r>
                        <a:rPr lang="en-GB" sz="1000" dirty="0"/>
                        <a:t>F</a:t>
                      </a:r>
                    </a:p>
                  </a:txBody>
                  <a:tcPr/>
                </a:tc>
                <a:tc>
                  <a:txBody>
                    <a:bodyPr/>
                    <a:lstStyle/>
                    <a:p>
                      <a:r>
                        <a:rPr lang="en-GB" sz="1000" dirty="0"/>
                        <a:t>GPA</a:t>
                      </a:r>
                    </a:p>
                  </a:txBody>
                  <a:tcPr/>
                </a:tc>
                <a:tc>
                  <a:txBody>
                    <a:bodyPr/>
                    <a:lstStyle/>
                    <a:p>
                      <a:r>
                        <a:rPr lang="en-GB" sz="1000" dirty="0"/>
                        <a:t>H739</a:t>
                      </a:r>
                    </a:p>
                  </a:txBody>
                  <a:tcPr/>
                </a:tc>
                <a:extLst>
                  <a:ext uri="{0D108BD9-81ED-4DB2-BD59-A6C34878D82A}">
                    <a16:rowId xmlns:a16="http://schemas.microsoft.com/office/drawing/2014/main" val="549861611"/>
                  </a:ext>
                </a:extLst>
              </a:tr>
              <a:tr h="0">
                <a:tc>
                  <a:txBody>
                    <a:bodyPr/>
                    <a:lstStyle/>
                    <a:p>
                      <a:r>
                        <a:rPr lang="en-GB" sz="1000" dirty="0"/>
                        <a:t>015</a:t>
                      </a:r>
                    </a:p>
                  </a:txBody>
                  <a:tcPr/>
                </a:tc>
                <a:tc>
                  <a:txBody>
                    <a:bodyPr/>
                    <a:lstStyle/>
                    <a:p>
                      <a:r>
                        <a:rPr lang="en-GB" sz="1000" dirty="0"/>
                        <a:t>Tony Gibbons</a:t>
                      </a:r>
                    </a:p>
                  </a:txBody>
                  <a:tcPr/>
                </a:tc>
                <a:tc>
                  <a:txBody>
                    <a:bodyPr/>
                    <a:lstStyle/>
                    <a:p>
                      <a:r>
                        <a:rPr lang="en-GB" sz="1000" dirty="0"/>
                        <a:t>12/11/1978</a:t>
                      </a:r>
                    </a:p>
                  </a:txBody>
                  <a:tcPr/>
                </a:tc>
                <a:tc>
                  <a:txBody>
                    <a:bodyPr/>
                    <a:lstStyle/>
                    <a:p>
                      <a:r>
                        <a:rPr lang="en-GB" sz="1000" dirty="0"/>
                        <a:t>M</a:t>
                      </a:r>
                    </a:p>
                  </a:txBody>
                  <a:tcPr/>
                </a:tc>
                <a:tc>
                  <a:txBody>
                    <a:bodyPr/>
                    <a:lstStyle/>
                    <a:p>
                      <a:r>
                        <a:rPr lang="en-GB" sz="1000" dirty="0"/>
                        <a:t>FMC</a:t>
                      </a:r>
                    </a:p>
                  </a:txBody>
                  <a:tcPr/>
                </a:tc>
                <a:tc>
                  <a:txBody>
                    <a:bodyPr/>
                    <a:lstStyle/>
                    <a:p>
                      <a:r>
                        <a:rPr lang="en-GB" sz="1000" dirty="0"/>
                        <a:t>F451</a:t>
                      </a:r>
                    </a:p>
                  </a:txBody>
                  <a:tcPr/>
                </a:tc>
                <a:extLst>
                  <a:ext uri="{0D108BD9-81ED-4DB2-BD59-A6C34878D82A}">
                    <a16:rowId xmlns:a16="http://schemas.microsoft.com/office/drawing/2014/main" val="1973794828"/>
                  </a:ext>
                </a:extLst>
              </a:tr>
              <a:tr h="0">
                <a:tc>
                  <a:txBody>
                    <a:bodyPr/>
                    <a:lstStyle/>
                    <a:p>
                      <a:r>
                        <a:rPr lang="en-GB" sz="1000" dirty="0"/>
                        <a:t>016</a:t>
                      </a:r>
                    </a:p>
                  </a:txBody>
                  <a:tcPr/>
                </a:tc>
                <a:tc>
                  <a:txBody>
                    <a:bodyPr/>
                    <a:lstStyle/>
                    <a:p>
                      <a:r>
                        <a:rPr lang="en-GB" sz="1000" dirty="0"/>
                        <a:t>Antony </a:t>
                      </a:r>
                      <a:r>
                        <a:rPr lang="en-GB" sz="1000" dirty="0" err="1"/>
                        <a:t>Pimm</a:t>
                      </a:r>
                      <a:endParaRPr lang="en-GB" sz="1000" dirty="0"/>
                    </a:p>
                  </a:txBody>
                  <a:tcPr/>
                </a:tc>
                <a:tc>
                  <a:txBody>
                    <a:bodyPr/>
                    <a:lstStyle/>
                    <a:p>
                      <a:r>
                        <a:rPr lang="en-GB" sz="1000" dirty="0"/>
                        <a:t>07/08/1980</a:t>
                      </a:r>
                    </a:p>
                  </a:txBody>
                  <a:tcPr/>
                </a:tc>
                <a:tc>
                  <a:txBody>
                    <a:bodyPr/>
                    <a:lstStyle/>
                    <a:p>
                      <a:r>
                        <a:rPr lang="en-GB" sz="1000" dirty="0"/>
                        <a:t>M</a:t>
                      </a:r>
                    </a:p>
                  </a:txBody>
                  <a:tcPr/>
                </a:tc>
                <a:tc>
                  <a:txBody>
                    <a:bodyPr/>
                    <a:lstStyle/>
                    <a:p>
                      <a:r>
                        <a:rPr lang="en-GB" sz="1000" dirty="0"/>
                        <a:t>FMC</a:t>
                      </a:r>
                    </a:p>
                  </a:txBody>
                  <a:tcPr/>
                </a:tc>
                <a:tc>
                  <a:txBody>
                    <a:bodyPr/>
                    <a:lstStyle/>
                    <a:p>
                      <a:r>
                        <a:rPr lang="en-GB" sz="1000" dirty="0"/>
                        <a:t>H739</a:t>
                      </a:r>
                    </a:p>
                  </a:txBody>
                  <a:tcPr/>
                </a:tc>
                <a:extLst>
                  <a:ext uri="{0D108BD9-81ED-4DB2-BD59-A6C34878D82A}">
                    <a16:rowId xmlns:a16="http://schemas.microsoft.com/office/drawing/2014/main" val="4042055292"/>
                  </a:ext>
                </a:extLst>
              </a:tr>
              <a:tr h="0">
                <a:tc>
                  <a:txBody>
                    <a:bodyPr/>
                    <a:lstStyle/>
                    <a:p>
                      <a:r>
                        <a:rPr lang="en-GB" sz="1000" dirty="0"/>
                        <a:t>017</a:t>
                      </a:r>
                    </a:p>
                  </a:txBody>
                  <a:tcPr/>
                </a:tc>
                <a:tc>
                  <a:txBody>
                    <a:bodyPr/>
                    <a:lstStyle/>
                    <a:p>
                      <a:r>
                        <a:rPr lang="en-GB" sz="1000" dirty="0"/>
                        <a:t>Melissa Cullen</a:t>
                      </a:r>
                    </a:p>
                  </a:txBody>
                  <a:tcPr/>
                </a:tc>
                <a:tc>
                  <a:txBody>
                    <a:bodyPr/>
                    <a:lstStyle/>
                    <a:p>
                      <a:r>
                        <a:rPr lang="en-GB" sz="1000" dirty="0"/>
                        <a:t>30/03/1982</a:t>
                      </a:r>
                    </a:p>
                  </a:txBody>
                  <a:tcPr/>
                </a:tc>
                <a:tc>
                  <a:txBody>
                    <a:bodyPr/>
                    <a:lstStyle/>
                    <a:p>
                      <a:r>
                        <a:rPr lang="en-GB" sz="1000" dirty="0"/>
                        <a:t>F</a:t>
                      </a:r>
                    </a:p>
                  </a:txBody>
                  <a:tcPr/>
                </a:tc>
                <a:tc>
                  <a:txBody>
                    <a:bodyPr/>
                    <a:lstStyle/>
                    <a:p>
                      <a:r>
                        <a:rPr lang="en-GB" sz="1000" dirty="0"/>
                        <a:t>VRO</a:t>
                      </a:r>
                    </a:p>
                  </a:txBody>
                  <a:tcPr/>
                </a:tc>
                <a:tc>
                  <a:txBody>
                    <a:bodyPr/>
                    <a:lstStyle/>
                    <a:p>
                      <a:r>
                        <a:rPr lang="en-GB" sz="1000" dirty="0"/>
                        <a:t>G403</a:t>
                      </a:r>
                    </a:p>
                  </a:txBody>
                  <a:tcPr/>
                </a:tc>
                <a:extLst>
                  <a:ext uri="{0D108BD9-81ED-4DB2-BD59-A6C34878D82A}">
                    <a16:rowId xmlns:a16="http://schemas.microsoft.com/office/drawing/2014/main" val="1273750960"/>
                  </a:ext>
                </a:extLst>
              </a:tr>
              <a:tr h="0">
                <a:tc>
                  <a:txBody>
                    <a:bodyPr/>
                    <a:lstStyle/>
                    <a:p>
                      <a:r>
                        <a:rPr lang="en-GB" sz="1000" dirty="0"/>
                        <a:t>018</a:t>
                      </a:r>
                    </a:p>
                  </a:txBody>
                  <a:tcPr/>
                </a:tc>
                <a:tc>
                  <a:txBody>
                    <a:bodyPr/>
                    <a:lstStyle/>
                    <a:p>
                      <a:r>
                        <a:rPr lang="en-GB" sz="1000" dirty="0"/>
                        <a:t>Claire</a:t>
                      </a:r>
                      <a:r>
                        <a:rPr lang="en-GB" sz="1000" baseline="0" dirty="0"/>
                        <a:t> Robison</a:t>
                      </a:r>
                      <a:endParaRPr lang="en-GB" sz="1000" dirty="0"/>
                    </a:p>
                  </a:txBody>
                  <a:tcPr/>
                </a:tc>
                <a:tc>
                  <a:txBody>
                    <a:bodyPr/>
                    <a:lstStyle/>
                    <a:p>
                      <a:r>
                        <a:rPr lang="en-GB" sz="1000" dirty="0"/>
                        <a:t>12/12/1982</a:t>
                      </a:r>
                    </a:p>
                  </a:txBody>
                  <a:tcPr/>
                </a:tc>
                <a:tc>
                  <a:txBody>
                    <a:bodyPr/>
                    <a:lstStyle/>
                    <a:p>
                      <a:r>
                        <a:rPr lang="en-GB" sz="1000" dirty="0"/>
                        <a:t>F</a:t>
                      </a:r>
                    </a:p>
                  </a:txBody>
                  <a:tcPr/>
                </a:tc>
                <a:tc>
                  <a:txBody>
                    <a:bodyPr/>
                    <a:lstStyle/>
                    <a:p>
                      <a:r>
                        <a:rPr lang="en-GB" sz="1000" dirty="0"/>
                        <a:t>GPA</a:t>
                      </a:r>
                    </a:p>
                  </a:txBody>
                  <a:tcPr/>
                </a:tc>
                <a:tc>
                  <a:txBody>
                    <a:bodyPr/>
                    <a:lstStyle/>
                    <a:p>
                      <a:r>
                        <a:rPr lang="en-GB" sz="1000" dirty="0"/>
                        <a:t>F451</a:t>
                      </a:r>
                    </a:p>
                  </a:txBody>
                  <a:tcPr/>
                </a:tc>
                <a:extLst>
                  <a:ext uri="{0D108BD9-81ED-4DB2-BD59-A6C34878D82A}">
                    <a16:rowId xmlns:a16="http://schemas.microsoft.com/office/drawing/2014/main" val="1205405488"/>
                  </a:ext>
                </a:extLst>
              </a:tr>
              <a:tr h="0">
                <a:tc>
                  <a:txBody>
                    <a:bodyPr/>
                    <a:lstStyle/>
                    <a:p>
                      <a:r>
                        <a:rPr lang="en-GB" sz="1000" dirty="0"/>
                        <a:t>019</a:t>
                      </a:r>
                    </a:p>
                  </a:txBody>
                  <a:tcPr/>
                </a:tc>
                <a:tc>
                  <a:txBody>
                    <a:bodyPr/>
                    <a:lstStyle/>
                    <a:p>
                      <a:r>
                        <a:rPr lang="en-GB" sz="1000" dirty="0"/>
                        <a:t>James May</a:t>
                      </a:r>
                    </a:p>
                  </a:txBody>
                  <a:tcPr/>
                </a:tc>
                <a:tc>
                  <a:txBody>
                    <a:bodyPr/>
                    <a:lstStyle/>
                    <a:p>
                      <a:r>
                        <a:rPr lang="en-GB" sz="1000" dirty="0"/>
                        <a:t>11/01/1981</a:t>
                      </a:r>
                    </a:p>
                  </a:txBody>
                  <a:tcPr/>
                </a:tc>
                <a:tc>
                  <a:txBody>
                    <a:bodyPr/>
                    <a:lstStyle/>
                    <a:p>
                      <a:r>
                        <a:rPr lang="en-GB" sz="1000" dirty="0"/>
                        <a:t>M</a:t>
                      </a:r>
                    </a:p>
                  </a:txBody>
                  <a:tcPr/>
                </a:tc>
                <a:tc>
                  <a:txBody>
                    <a:bodyPr/>
                    <a:lstStyle/>
                    <a:p>
                      <a:r>
                        <a:rPr lang="en-GB" sz="1000" dirty="0"/>
                        <a:t>GPA</a:t>
                      </a:r>
                    </a:p>
                  </a:txBody>
                  <a:tcPr/>
                </a:tc>
                <a:tc>
                  <a:txBody>
                    <a:bodyPr/>
                    <a:lstStyle/>
                    <a:p>
                      <a:r>
                        <a:rPr lang="en-GB" sz="1000" dirty="0"/>
                        <a:t>P202</a:t>
                      </a:r>
                    </a:p>
                  </a:txBody>
                  <a:tcPr/>
                </a:tc>
                <a:extLst>
                  <a:ext uri="{0D108BD9-81ED-4DB2-BD59-A6C34878D82A}">
                    <a16:rowId xmlns:a16="http://schemas.microsoft.com/office/drawing/2014/main" val="2035791607"/>
                  </a:ext>
                </a:extLst>
              </a:tr>
              <a:tr h="0">
                <a:tc>
                  <a:txBody>
                    <a:bodyPr/>
                    <a:lstStyle/>
                    <a:p>
                      <a:r>
                        <a:rPr lang="en-GB" sz="1000" dirty="0"/>
                        <a:t>020</a:t>
                      </a:r>
                    </a:p>
                  </a:txBody>
                  <a:tcPr/>
                </a:tc>
                <a:tc>
                  <a:txBody>
                    <a:bodyPr/>
                    <a:lstStyle/>
                    <a:p>
                      <a:r>
                        <a:rPr lang="en-GB" sz="1000" dirty="0"/>
                        <a:t>Robert</a:t>
                      </a:r>
                      <a:r>
                        <a:rPr lang="en-GB" sz="1000" baseline="0" dirty="0"/>
                        <a:t> Burnet</a:t>
                      </a:r>
                      <a:endParaRPr lang="en-GB" sz="1000" dirty="0"/>
                    </a:p>
                  </a:txBody>
                  <a:tcPr/>
                </a:tc>
                <a:tc>
                  <a:txBody>
                    <a:bodyPr/>
                    <a:lstStyle/>
                    <a:p>
                      <a:r>
                        <a:rPr lang="en-GB" sz="1000" dirty="0"/>
                        <a:t>04/03/1979</a:t>
                      </a:r>
                    </a:p>
                  </a:txBody>
                  <a:tcPr/>
                </a:tc>
                <a:tc>
                  <a:txBody>
                    <a:bodyPr/>
                    <a:lstStyle/>
                    <a:p>
                      <a:r>
                        <a:rPr lang="en-GB" sz="1000" dirty="0"/>
                        <a:t>M</a:t>
                      </a:r>
                    </a:p>
                  </a:txBody>
                  <a:tcPr/>
                </a:tc>
                <a:tc>
                  <a:txBody>
                    <a:bodyPr/>
                    <a:lstStyle/>
                    <a:p>
                      <a:r>
                        <a:rPr lang="en-GB" sz="1000" dirty="0"/>
                        <a:t>VRO</a:t>
                      </a:r>
                    </a:p>
                  </a:txBody>
                  <a:tcPr/>
                </a:tc>
                <a:tc>
                  <a:txBody>
                    <a:bodyPr/>
                    <a:lstStyle/>
                    <a:p>
                      <a:r>
                        <a:rPr lang="en-GB" sz="1000" dirty="0"/>
                        <a:t>G403</a:t>
                      </a:r>
                    </a:p>
                  </a:txBody>
                  <a:tcPr/>
                </a:tc>
                <a:extLst>
                  <a:ext uri="{0D108BD9-81ED-4DB2-BD59-A6C34878D82A}">
                    <a16:rowId xmlns:a16="http://schemas.microsoft.com/office/drawing/2014/main" val="3898911066"/>
                  </a:ext>
                </a:extLst>
              </a:tr>
            </a:tbl>
          </a:graphicData>
        </a:graphic>
      </p:graphicFrame>
      <p:sp>
        <p:nvSpPr>
          <p:cNvPr id="6" name="TextBox 5"/>
          <p:cNvSpPr txBox="1"/>
          <p:nvPr/>
        </p:nvSpPr>
        <p:spPr>
          <a:xfrm>
            <a:off x="7455244" y="1293214"/>
            <a:ext cx="1737234" cy="276999"/>
          </a:xfrm>
          <a:prstGeom prst="rect">
            <a:avLst/>
          </a:prstGeom>
          <a:noFill/>
        </p:spPr>
        <p:txBody>
          <a:bodyPr wrap="square" rtlCol="0">
            <a:spAutoFit/>
          </a:bodyPr>
          <a:lstStyle/>
          <a:p>
            <a:r>
              <a:rPr lang="en-GB" sz="1200" b="1" dirty="0"/>
              <a:t>STUDENT_DETAILS table</a:t>
            </a:r>
          </a:p>
        </p:txBody>
      </p:sp>
    </p:spTree>
    <p:extLst>
      <p:ext uri="{BB962C8B-B14F-4D97-AF65-F5344CB8AC3E}">
        <p14:creationId xmlns:p14="http://schemas.microsoft.com/office/powerpoint/2010/main" val="2257260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718</TotalTime>
  <Words>303</Words>
  <Application>Microsoft Office PowerPoint</Application>
  <PresentationFormat>Widescreen</PresentationFormat>
  <Paragraphs>140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Craig Sargent</cp:lastModifiedBy>
  <cp:revision>74</cp:revision>
  <dcterms:created xsi:type="dcterms:W3CDTF">2014-10-30T19:23:19Z</dcterms:created>
  <dcterms:modified xsi:type="dcterms:W3CDTF">2016-08-21T18:44:12Z</dcterms:modified>
</cp:coreProperties>
</file>