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328" r:id="rId3"/>
    <p:sldId id="329" r:id="rId4"/>
    <p:sldId id="330" r:id="rId5"/>
    <p:sldId id="331" r:id="rId6"/>
    <p:sldId id="332" r:id="rId7"/>
    <p:sldId id="333" r:id="rId8"/>
    <p:sldId id="334" r:id="rId9"/>
    <p:sldId id="335" r:id="rId10"/>
    <p:sldId id="336" r:id="rId11"/>
    <p:sldId id="337" r:id="rId12"/>
    <p:sldId id="338" r:id="rId13"/>
    <p:sldId id="339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412" autoAdjust="0"/>
    <p:restoredTop sz="81387" autoAdjust="0"/>
  </p:normalViewPr>
  <p:slideViewPr>
    <p:cSldViewPr>
      <p:cViewPr varScale="1">
        <p:scale>
          <a:sx n="59" d="100"/>
          <a:sy n="59" d="100"/>
        </p:scale>
        <p:origin x="176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56AACB-4497-4975-84C7-26D592B71736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017D95-82D2-4295-A5C8-CFAEB402EFA0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64793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GB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GB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/>
              <a:t>Click icon to add picture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2B4108C-6F15-4D6F-950B-F60B0A652D9F}" type="datetimeFigureOut">
              <a:rPr lang="en-GB" smtClean="0"/>
              <a:pPr/>
              <a:t>24/08/2018</a:t>
            </a:fld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FF65B87-FEA5-4085-AE27-A12CC796C480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cap="none" dirty="0" smtClean="0"/>
              <a:t>Floating Point Arithmetic</a:t>
            </a:r>
            <a:endParaRPr lang="en-GB" cap="non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sz="2800" dirty="0" smtClean="0"/>
              <a:t>Data Types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Subtract </a:t>
            </a:r>
            <a:r>
              <a:rPr lang="en-GB" sz="2400" dirty="0"/>
              <a:t>the number </a:t>
            </a:r>
            <a:r>
              <a:rPr lang="en-GB" sz="2400" dirty="0" smtClean="0"/>
              <a:t>01001000 </a:t>
            </a:r>
            <a:r>
              <a:rPr lang="en-GB" sz="2400" dirty="0"/>
              <a:t>0011 from 01011000 0000</a:t>
            </a:r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408153406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 smtClean="0"/>
              <a:t>Subtract </a:t>
            </a:r>
            <a:r>
              <a:rPr lang="en-GB" sz="2400" dirty="0"/>
              <a:t>the number </a:t>
            </a:r>
            <a:r>
              <a:rPr lang="en-GB" sz="2400" dirty="0" smtClean="0"/>
              <a:t>01001000 </a:t>
            </a:r>
            <a:r>
              <a:rPr lang="en-GB" sz="2400" dirty="0"/>
              <a:t>0011 from 01011000 </a:t>
            </a:r>
            <a:r>
              <a:rPr lang="en-GB" sz="2400" dirty="0" smtClean="0"/>
              <a:t>0000</a:t>
            </a:r>
          </a:p>
          <a:p>
            <a:pPr marL="0" indent="0">
              <a:buNone/>
            </a:pPr>
            <a:r>
              <a:rPr lang="en-GB" dirty="0" smtClean="0"/>
              <a:t>Call </a:t>
            </a:r>
            <a:r>
              <a:rPr lang="en-GB" dirty="0"/>
              <a:t>the numbers a and b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a </a:t>
            </a:r>
            <a:r>
              <a:rPr lang="en-GB" dirty="0"/>
              <a:t>= 0.1001000 exponent 3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b </a:t>
            </a:r>
            <a:r>
              <a:rPr lang="en-GB" dirty="0"/>
              <a:t>= 0.1011000 exponent 0</a:t>
            </a:r>
          </a:p>
          <a:p>
            <a:pPr marL="0" indent="0">
              <a:buNone/>
            </a:pPr>
            <a:r>
              <a:rPr lang="en-GB" dirty="0" smtClean="0"/>
              <a:t>Line </a:t>
            </a:r>
            <a:r>
              <a:rPr lang="en-GB" dirty="0"/>
              <a:t>up the exponents. Make the exponent of a equal to 0, making the mantissa larger</a:t>
            </a:r>
          </a:p>
          <a:p>
            <a:pPr marL="0" indent="0">
              <a:buNone/>
            </a:pPr>
            <a:r>
              <a:rPr lang="en-GB" dirty="0"/>
              <a:t>	</a:t>
            </a:r>
            <a:r>
              <a:rPr lang="en-GB" dirty="0" smtClean="0"/>
              <a:t>a </a:t>
            </a:r>
            <a:r>
              <a:rPr lang="en-GB" dirty="0"/>
              <a:t>= 0100.1000  exponent 0</a:t>
            </a:r>
          </a:p>
          <a:p>
            <a:pPr marL="0" indent="0">
              <a:buNone/>
            </a:pPr>
            <a:r>
              <a:rPr lang="en-GB" dirty="0" smtClean="0"/>
              <a:t>Find </a:t>
            </a:r>
            <a:r>
              <a:rPr lang="en-GB" dirty="0"/>
              <a:t>2’s complement of a, giving c = 1011.1000</a:t>
            </a:r>
          </a:p>
          <a:p>
            <a:pPr marL="0" indent="0">
              <a:buNone/>
            </a:pPr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31836931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Add this to b</a:t>
            </a:r>
          </a:p>
          <a:p>
            <a:pPr marL="0" indent="0">
              <a:buNone/>
            </a:pPr>
            <a:r>
              <a:rPr lang="en-GB" sz="2400" dirty="0" smtClean="0"/>
              <a:t>c  1011.1000</a:t>
            </a:r>
          </a:p>
          <a:p>
            <a:pPr marL="0" indent="0">
              <a:buNone/>
            </a:pPr>
            <a:r>
              <a:rPr lang="en-GB" sz="2400" u="sng" dirty="0"/>
              <a:t>b</a:t>
            </a:r>
            <a:r>
              <a:rPr lang="en-GB" sz="2400" u="sng" dirty="0" smtClean="0"/>
              <a:t>       0.1011</a:t>
            </a:r>
          </a:p>
          <a:p>
            <a:pPr marL="0" indent="0">
              <a:buNone/>
            </a:pPr>
            <a:r>
              <a:rPr lang="en-GB" sz="2400" dirty="0" smtClean="0"/>
              <a:t>   1100.0011  </a:t>
            </a:r>
            <a:r>
              <a:rPr lang="en-GB" sz="2400" dirty="0" err="1"/>
              <a:t>exp</a:t>
            </a:r>
            <a:r>
              <a:rPr lang="en-GB" sz="2400" dirty="0"/>
              <a:t> </a:t>
            </a:r>
            <a:r>
              <a:rPr lang="en-GB" sz="2400" dirty="0" smtClean="0"/>
              <a:t>0</a:t>
            </a:r>
          </a:p>
          <a:p>
            <a:pPr marL="0" indent="0">
              <a:buNone/>
            </a:pPr>
            <a:r>
              <a:rPr lang="en-GB" sz="2400" dirty="0"/>
              <a:t>Normalise this result by moving the binary point two places left, and adding 2 to the </a:t>
            </a:r>
            <a:r>
              <a:rPr lang="en-GB" sz="2400" dirty="0" smtClean="0"/>
              <a:t>exponent</a:t>
            </a:r>
          </a:p>
          <a:p>
            <a:pPr marL="0" indent="0">
              <a:buNone/>
            </a:pPr>
            <a:r>
              <a:rPr lang="en-GB" sz="2400" dirty="0"/>
              <a:t>Result: 1.0000110  </a:t>
            </a:r>
            <a:r>
              <a:rPr lang="en-GB" sz="2400" dirty="0" smtClean="0"/>
              <a:t>0010</a:t>
            </a:r>
          </a:p>
          <a:p>
            <a:pPr marL="0" indent="0">
              <a:buNone/>
            </a:pPr>
            <a:r>
              <a:rPr lang="en-GB" sz="2400" dirty="0"/>
              <a:t>(Check: a = 100.1</a:t>
            </a:r>
            <a:r>
              <a:rPr lang="en-GB" sz="2400" baseline="-25000" dirty="0"/>
              <a:t>2</a:t>
            </a:r>
            <a:r>
              <a:rPr lang="en-GB" sz="2400" dirty="0"/>
              <a:t> = 4.5 and b = 0.1011</a:t>
            </a:r>
            <a:r>
              <a:rPr lang="en-GB" sz="2400" baseline="-25000" dirty="0"/>
              <a:t>2</a:t>
            </a:r>
            <a:r>
              <a:rPr lang="en-GB" sz="2400" dirty="0"/>
              <a:t> = 0.6875</a:t>
            </a:r>
          </a:p>
          <a:p>
            <a:pPr marL="0" indent="0">
              <a:buNone/>
            </a:pPr>
            <a:r>
              <a:rPr lang="en-GB" sz="2400" dirty="0"/>
              <a:t>		0.6875 – 4.5 = -3.8125	</a:t>
            </a:r>
          </a:p>
          <a:p>
            <a:pPr marL="0" indent="0">
              <a:buNone/>
            </a:pPr>
            <a:r>
              <a:rPr lang="en-GB" sz="2400" dirty="0" smtClean="0"/>
              <a:t>The </a:t>
            </a:r>
            <a:r>
              <a:rPr lang="en-GB" sz="2400" dirty="0"/>
              <a:t>result obtained was 1100.0011</a:t>
            </a:r>
            <a:r>
              <a:rPr lang="en-GB" sz="2400" baseline="-25000" dirty="0"/>
              <a:t>2</a:t>
            </a:r>
            <a:r>
              <a:rPr lang="en-GB" sz="2400" dirty="0"/>
              <a:t> = -8 + 4.1875 = -3.8125)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302740949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/>
              <a:t>Underflow and overflow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514116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b="1" dirty="0"/>
              <a:t>Underflow </a:t>
            </a:r>
            <a:r>
              <a:rPr lang="en-GB" dirty="0"/>
              <a:t>occurs when a number is too small to be represented in the allotted number of bits. If, </a:t>
            </a:r>
            <a:r>
              <a:rPr lang="en-GB" dirty="0" smtClean="0"/>
              <a:t>for example</a:t>
            </a:r>
            <a:r>
              <a:rPr lang="en-GB" dirty="0"/>
              <a:t>, a very small number is divided by another number greater than 1, underflow may occur and </a:t>
            </a:r>
            <a:r>
              <a:rPr lang="en-GB" dirty="0" smtClean="0"/>
              <a:t>the result </a:t>
            </a:r>
            <a:r>
              <a:rPr lang="en-GB" dirty="0"/>
              <a:t>will be represented by O.</a:t>
            </a:r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r>
              <a:rPr lang="en-GB" b="1" dirty="0" smtClean="0"/>
              <a:t>Overflow </a:t>
            </a:r>
            <a:r>
              <a:rPr lang="en-GB" dirty="0"/>
              <a:t>occurs when the result of a calculation is too large to be held in the number of bits allocated.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38314985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Before looking at these operations in binary, we can gain an understanding of the principles involved </a:t>
            </a:r>
            <a:r>
              <a:rPr lang="en-GB" dirty="0" smtClean="0"/>
              <a:t>in floating </a:t>
            </a:r>
            <a:r>
              <a:rPr lang="en-GB" dirty="0"/>
              <a:t>point arithmetic by looking at equivalent calculations in </a:t>
            </a:r>
            <a:r>
              <a:rPr lang="en-GB" dirty="0" smtClean="0"/>
              <a:t>denary.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In denary, when adding two numbers involving decimal points, we first have to line up the </a:t>
            </a:r>
            <a:r>
              <a:rPr lang="en-GB" dirty="0" smtClean="0"/>
              <a:t>points.</a:t>
            </a:r>
          </a:p>
          <a:p>
            <a:pPr marL="0" indent="0">
              <a:buNone/>
            </a:pPr>
            <a:endParaRPr lang="en-GB" sz="1800" dirty="0"/>
          </a:p>
          <a:p>
            <a:pPr marL="0" indent="0">
              <a:buNone/>
            </a:pPr>
            <a:r>
              <a:rPr lang="en-GB" dirty="0"/>
              <a:t>For example: 132,156</a:t>
            </a:r>
          </a:p>
          <a:p>
            <a:pPr marL="0" indent="0">
              <a:buNone/>
            </a:pPr>
            <a:r>
              <a:rPr lang="en-GB" dirty="0" smtClean="0"/>
              <a:t>                   </a:t>
            </a:r>
            <a:r>
              <a:rPr lang="en-GB" u="sng" dirty="0" smtClean="0"/>
              <a:t>+ </a:t>
            </a:r>
            <a:r>
              <a:rPr lang="en-GB" u="sng" dirty="0"/>
              <a:t>1,0318</a:t>
            </a:r>
          </a:p>
          <a:p>
            <a:pPr marL="0" indent="0">
              <a:buNone/>
            </a:pPr>
            <a:r>
              <a:rPr lang="en-GB" dirty="0" smtClean="0"/>
              <a:t>                   </a:t>
            </a:r>
            <a:r>
              <a:rPr lang="en-GB" u="sng" dirty="0" smtClean="0"/>
              <a:t>133,1878</a:t>
            </a:r>
            <a:endParaRPr lang="en-GB" sz="1800" u="sng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189929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In their "</a:t>
            </a:r>
            <a:r>
              <a:rPr lang="en-GB" dirty="0" smtClean="0"/>
              <a:t>normalised </a:t>
            </a:r>
            <a:r>
              <a:rPr lang="en-GB" dirty="0"/>
              <a:t>form", the two numbers above would be represented as</a:t>
            </a:r>
          </a:p>
          <a:p>
            <a:r>
              <a:rPr lang="en-GB" dirty="0" smtClean="0"/>
              <a:t>.132156 </a:t>
            </a:r>
            <a:r>
              <a:rPr lang="en-GB" dirty="0"/>
              <a:t>x </a:t>
            </a:r>
            <a:r>
              <a:rPr lang="en-GB" dirty="0" smtClean="0"/>
              <a:t>10</a:t>
            </a:r>
            <a:r>
              <a:rPr lang="en-GB" dirty="0" smtClean="0">
                <a:latin typeface="Calibri" panose="020F0502020204030204" pitchFamily="34" charset="0"/>
              </a:rPr>
              <a:t>³</a:t>
            </a:r>
            <a:r>
              <a:rPr lang="en-GB" dirty="0" smtClean="0"/>
              <a:t> </a:t>
            </a:r>
            <a:r>
              <a:rPr lang="en-GB" dirty="0"/>
              <a:t>and</a:t>
            </a:r>
          </a:p>
          <a:p>
            <a:r>
              <a:rPr lang="en-GB" dirty="0"/>
              <a:t>.</a:t>
            </a:r>
            <a:r>
              <a:rPr lang="en-GB" dirty="0" smtClean="0"/>
              <a:t>103180 </a:t>
            </a:r>
            <a:r>
              <a:rPr lang="en-GB" dirty="0"/>
              <a:t>x 10'</a:t>
            </a:r>
          </a:p>
          <a:p>
            <a:pPr marL="0" indent="0">
              <a:buNone/>
            </a:pPr>
            <a:r>
              <a:rPr lang="en-GB" dirty="0"/>
              <a:t>Clearly we do not simply add the mantissas, and the same </a:t>
            </a:r>
            <a:r>
              <a:rPr lang="en-GB" dirty="0" smtClean="0"/>
              <a:t>principle </a:t>
            </a:r>
            <a:r>
              <a:rPr lang="en-GB" dirty="0"/>
              <a:t>holds true in binary, The rules </a:t>
            </a:r>
            <a:r>
              <a:rPr lang="en-GB" dirty="0" smtClean="0"/>
              <a:t>for addition </a:t>
            </a:r>
            <a:r>
              <a:rPr lang="en-GB" dirty="0"/>
              <a:t>and subtraction can be stated as:</a:t>
            </a:r>
          </a:p>
          <a:p>
            <a:r>
              <a:rPr lang="en-GB" dirty="0" smtClean="0"/>
              <a:t>line </a:t>
            </a:r>
            <a:r>
              <a:rPr lang="en-GB" dirty="0"/>
              <a:t>up the points by making the exponents equal</a:t>
            </a:r>
          </a:p>
          <a:p>
            <a:r>
              <a:rPr lang="en-GB" dirty="0" smtClean="0"/>
              <a:t>add </a:t>
            </a:r>
            <a:r>
              <a:rPr lang="en-GB" dirty="0"/>
              <a:t>or subtract the mantissas</a:t>
            </a:r>
          </a:p>
          <a:p>
            <a:r>
              <a:rPr lang="en-GB" dirty="0" smtClean="0"/>
              <a:t>normalise </a:t>
            </a:r>
            <a:r>
              <a:rPr lang="en-GB" dirty="0"/>
              <a:t>the result</a:t>
            </a:r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</p:spTree>
    <p:extLst>
      <p:ext uri="{BB962C8B-B14F-4D97-AF65-F5344CB8AC3E}">
        <p14:creationId xmlns:p14="http://schemas.microsoft.com/office/powerpoint/2010/main" val="403762129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Convert the denary numbers 0.25 and 10.5 to normalised floating point binary form using an </a:t>
            </a:r>
            <a:r>
              <a:rPr lang="en-GB" sz="2400" dirty="0" smtClean="0"/>
              <a:t>8-bit mantissa </a:t>
            </a:r>
            <a:r>
              <a:rPr lang="en-GB" sz="2400" dirty="0"/>
              <a:t>and a 4-bit exponent. Add together the two normalised binary numbers, giving the result </a:t>
            </a:r>
            <a:r>
              <a:rPr lang="en-GB" sz="2400" dirty="0" smtClean="0"/>
              <a:t>in normalised </a:t>
            </a:r>
            <a:r>
              <a:rPr lang="en-GB" sz="2400" dirty="0"/>
              <a:t>floating point binary form</a:t>
            </a:r>
            <a:r>
              <a:rPr lang="en-GB" sz="2400" dirty="0" smtClean="0"/>
              <a:t>.</a:t>
            </a:r>
          </a:p>
          <a:p>
            <a:pPr marL="0" indent="0">
              <a:buNone/>
            </a:pPr>
            <a:r>
              <a:rPr lang="en-GB" sz="2400" b="1" dirty="0"/>
              <a:t>Step 1</a:t>
            </a:r>
            <a:r>
              <a:rPr lang="en-GB" sz="2400" dirty="0"/>
              <a:t>: The numbers in normalised form are</a:t>
            </a:r>
            <a:r>
              <a:rPr lang="en-GB" sz="2400" dirty="0" smtClean="0"/>
              <a:t>: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sz="2400" b="1" dirty="0"/>
              <a:t>Step 2</a:t>
            </a:r>
            <a:r>
              <a:rPr lang="en-GB" sz="2400" dirty="0"/>
              <a:t>: Write the mantissas with a binary point , and convert the exponents to denary, giving</a:t>
            </a:r>
          </a:p>
          <a:p>
            <a:pPr marL="0" indent="0">
              <a:buNone/>
            </a:pPr>
            <a:r>
              <a:rPr lang="en-GB" sz="2400" dirty="0" smtClean="0"/>
              <a:t>	0.1000000 </a:t>
            </a:r>
            <a:r>
              <a:rPr lang="en-GB" sz="2400" dirty="0"/>
              <a:t>exponent -1 </a:t>
            </a:r>
            <a:r>
              <a:rPr lang="en-GB" sz="2400" dirty="0" smtClean="0"/>
              <a:t>and</a:t>
            </a:r>
            <a:endParaRPr lang="en-GB" sz="2400" dirty="0"/>
          </a:p>
          <a:p>
            <a:pPr marL="0" indent="0">
              <a:buNone/>
            </a:pPr>
            <a:r>
              <a:rPr lang="en-GB" sz="2400" dirty="0" smtClean="0"/>
              <a:t>	0.1010100 exponent </a:t>
            </a:r>
            <a:r>
              <a:rPr lang="en-GB" sz="2400" dirty="0"/>
              <a:t>4</a:t>
            </a:r>
          </a:p>
          <a:p>
            <a:pPr marL="0" indent="0">
              <a:buNone/>
            </a:pPr>
            <a:endParaRPr lang="en-GB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79" t="45280" r="18512" b="47634"/>
          <a:stretch/>
        </p:blipFill>
        <p:spPr>
          <a:xfrm>
            <a:off x="241683" y="3789040"/>
            <a:ext cx="8574308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270796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Step 3</a:t>
            </a:r>
            <a:r>
              <a:rPr lang="en-GB" sz="2400" dirty="0"/>
              <a:t>: Make both exponents 4 and shift the binary points accordingly</a:t>
            </a:r>
          </a:p>
          <a:p>
            <a:pPr marL="0" indent="0">
              <a:buNone/>
            </a:pPr>
            <a:r>
              <a:rPr lang="en-GB" sz="2400" dirty="0" smtClean="0"/>
              <a:t>0.0000010    </a:t>
            </a:r>
            <a:r>
              <a:rPr lang="en-GB" sz="2400" dirty="0"/>
              <a:t>(make the number </a:t>
            </a:r>
            <a:r>
              <a:rPr lang="en-GB" sz="2400" i="1" dirty="0"/>
              <a:t>smaller </a:t>
            </a:r>
            <a:r>
              <a:rPr lang="en-GB" sz="2400" dirty="0"/>
              <a:t>as you </a:t>
            </a:r>
            <a:r>
              <a:rPr lang="en-GB" sz="2400" i="1" dirty="0"/>
              <a:t>increase </a:t>
            </a:r>
            <a:r>
              <a:rPr lang="en-GB" sz="2400" dirty="0"/>
              <a:t>the exponent)</a:t>
            </a:r>
          </a:p>
          <a:p>
            <a:pPr marL="0" indent="0">
              <a:buNone/>
            </a:pPr>
            <a:r>
              <a:rPr lang="en-GB" sz="2400" dirty="0" smtClean="0"/>
              <a:t>0.1010100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b="1" dirty="0"/>
              <a:t>Step 4</a:t>
            </a:r>
            <a:r>
              <a:rPr lang="en-GB" sz="2400" dirty="0"/>
              <a:t>: Add the numbers, giving 0.1010110 exponent 4 (In this case it's already normalised</a:t>
            </a:r>
            <a:r>
              <a:rPr lang="en-GB" sz="2400" dirty="0" smtClean="0"/>
              <a:t>)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r>
              <a:rPr lang="en-GB" sz="2400" dirty="0"/>
              <a:t>Result is</a:t>
            </a:r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2614" t="47216" r="31375" b="46878"/>
          <a:stretch/>
        </p:blipFill>
        <p:spPr>
          <a:xfrm>
            <a:off x="1691680" y="4509120"/>
            <a:ext cx="5688632" cy="726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62157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Add together the two binary numbers given below, leaving the result in normalised </a:t>
            </a:r>
            <a:r>
              <a:rPr lang="en-GB" dirty="0" smtClean="0"/>
              <a:t>floating point </a:t>
            </a:r>
            <a:r>
              <a:rPr lang="en-GB" dirty="0"/>
              <a:t>binary form.</a:t>
            </a:r>
            <a:endParaRPr lang="en-GB" sz="2400" dirty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79" t="40359" r="18645" b="53735"/>
          <a:stretch/>
        </p:blipFill>
        <p:spPr>
          <a:xfrm>
            <a:off x="251520" y="3138906"/>
            <a:ext cx="8789147" cy="5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298155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/>
          </a:bodyPr>
          <a:lstStyle/>
          <a:p>
            <a:r>
              <a:rPr lang="en-GB" b="1" dirty="0" smtClean="0"/>
              <a:t>Challenge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/>
              <a:t>Add together the two binary numbers given below, leaving the result in normalised </a:t>
            </a:r>
            <a:r>
              <a:rPr lang="en-GB" dirty="0" smtClean="0"/>
              <a:t>floating point </a:t>
            </a:r>
            <a:r>
              <a:rPr lang="en-GB" dirty="0"/>
              <a:t>binary form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endParaRPr lang="en-GB" sz="2400" dirty="0"/>
          </a:p>
          <a:p>
            <a:pPr marL="0" indent="0">
              <a:buNone/>
            </a:pPr>
            <a:endParaRPr lang="en-GB" sz="2400" dirty="0" smtClean="0"/>
          </a:p>
          <a:p>
            <a:pPr marL="0" indent="0">
              <a:buNone/>
            </a:pPr>
            <a:r>
              <a:rPr lang="en-GB" dirty="0"/>
              <a:t>1st number = 0.11 x 2</a:t>
            </a:r>
            <a:r>
              <a:rPr lang="en-GB" baseline="30000" dirty="0"/>
              <a:t>-1</a:t>
            </a:r>
            <a:r>
              <a:rPr lang="en-GB" dirty="0"/>
              <a:t> = 0.00011 x2</a:t>
            </a:r>
            <a:r>
              <a:rPr lang="en-GB" baseline="30000" dirty="0"/>
              <a:t>2  </a:t>
            </a:r>
            <a:r>
              <a:rPr lang="en-GB" dirty="0"/>
              <a:t>(Make exponent equal to other exponent, 2)	</a:t>
            </a:r>
          </a:p>
          <a:p>
            <a:pPr marL="0" indent="0">
              <a:buNone/>
            </a:pPr>
            <a:r>
              <a:rPr lang="en-GB" dirty="0" smtClean="0"/>
              <a:t>0.00011 </a:t>
            </a:r>
            <a:r>
              <a:rPr lang="en-GB" dirty="0"/>
              <a:t>+ 0.1101 = 0.11101   0010</a:t>
            </a:r>
            <a:endParaRPr lang="en-GB" sz="2400" dirty="0"/>
          </a:p>
          <a:p>
            <a:endParaRPr lang="en-GB" sz="1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79" t="40359" r="18645" b="53735"/>
          <a:stretch/>
        </p:blipFill>
        <p:spPr>
          <a:xfrm>
            <a:off x="251520" y="3138906"/>
            <a:ext cx="8789147" cy="5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140738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dirty="0"/>
              <a:t>Subtract the second of the two numbers given below from the first, giving the result in normalised </a:t>
            </a:r>
            <a:r>
              <a:rPr lang="en-GB" sz="2400" dirty="0" smtClean="0"/>
              <a:t>floating point </a:t>
            </a:r>
            <a:r>
              <a:rPr lang="en-GB" sz="2400" dirty="0"/>
              <a:t>binary form</a:t>
            </a:r>
            <a:r>
              <a:rPr lang="en-GB" dirty="0" smtClean="0"/>
              <a:t>.</a:t>
            </a:r>
          </a:p>
          <a:p>
            <a:pPr marL="0" indent="0">
              <a:buNone/>
            </a:pPr>
            <a:endParaRPr lang="en-GB" dirty="0" smtClean="0"/>
          </a:p>
          <a:p>
            <a:pPr marL="0" indent="0">
              <a:buNone/>
            </a:pPr>
            <a:endParaRPr lang="en-GB" sz="100" dirty="0"/>
          </a:p>
          <a:p>
            <a:pPr marL="0" indent="0">
              <a:buNone/>
            </a:pPr>
            <a:r>
              <a:rPr lang="en-GB" sz="2400" b="1" dirty="0"/>
              <a:t>Step 1</a:t>
            </a:r>
            <a:r>
              <a:rPr lang="en-GB" sz="2400" dirty="0"/>
              <a:t>: Convert the exponents to denary. giving</a:t>
            </a:r>
          </a:p>
          <a:p>
            <a:pPr marL="0" indent="0">
              <a:buNone/>
            </a:pPr>
            <a:r>
              <a:rPr lang="en-GB" sz="2400" dirty="0" smtClean="0"/>
              <a:t>           0.1000100 </a:t>
            </a:r>
            <a:r>
              <a:rPr lang="en-GB" sz="2400" dirty="0"/>
              <a:t>exponent 6 and</a:t>
            </a:r>
          </a:p>
          <a:p>
            <a:pPr marL="0" indent="0">
              <a:buNone/>
            </a:pPr>
            <a:r>
              <a:rPr lang="en-GB" sz="2400" dirty="0"/>
              <a:t>	</a:t>
            </a:r>
            <a:r>
              <a:rPr lang="en-GB" sz="2400" dirty="0" smtClean="0"/>
              <a:t>0.1000010 exponent 5</a:t>
            </a:r>
          </a:p>
          <a:p>
            <a:pPr marL="0" indent="0">
              <a:buNone/>
            </a:pPr>
            <a:r>
              <a:rPr lang="en-GB" sz="2400" b="1" dirty="0"/>
              <a:t>Step 2</a:t>
            </a:r>
            <a:r>
              <a:rPr lang="en-GB" sz="2400" dirty="0"/>
              <a:t>: Make both exponents 6 and shift the binary point of the second number accordingly</a:t>
            </a:r>
          </a:p>
          <a:p>
            <a:pPr marL="0" indent="0">
              <a:buNone/>
            </a:pPr>
            <a:r>
              <a:rPr lang="en-GB" sz="2400" dirty="0"/>
              <a:t>0.1000100 </a:t>
            </a:r>
            <a:r>
              <a:rPr lang="en-GB" sz="2400" dirty="0" err="1"/>
              <a:t>exp</a:t>
            </a:r>
            <a:r>
              <a:rPr lang="en-GB" sz="2400" dirty="0"/>
              <a:t> 6</a:t>
            </a:r>
          </a:p>
          <a:p>
            <a:pPr marL="0" indent="0">
              <a:buNone/>
            </a:pPr>
            <a:r>
              <a:rPr lang="en-GB" sz="2400" dirty="0"/>
              <a:t>0.0100001 </a:t>
            </a:r>
            <a:r>
              <a:rPr lang="en-GB" sz="2400" dirty="0" err="1"/>
              <a:t>exp</a:t>
            </a:r>
            <a:r>
              <a:rPr lang="en-GB" sz="2400" dirty="0"/>
              <a:t> 6 </a:t>
            </a:r>
            <a:r>
              <a:rPr lang="en-GB" sz="2000" dirty="0"/>
              <a:t>(make the number </a:t>
            </a:r>
            <a:r>
              <a:rPr lang="en-GB" sz="2000" i="1" dirty="0"/>
              <a:t>smaller </a:t>
            </a:r>
            <a:r>
              <a:rPr lang="en-GB" sz="2000" dirty="0"/>
              <a:t>as you </a:t>
            </a:r>
            <a:r>
              <a:rPr lang="en-GB" sz="2000" i="1" dirty="0"/>
              <a:t>increase </a:t>
            </a:r>
            <a:r>
              <a:rPr lang="en-GB" sz="2000" dirty="0"/>
              <a:t>the exponent)</a:t>
            </a:r>
            <a:endParaRPr lang="en-GB" sz="2000" dirty="0"/>
          </a:p>
          <a:p>
            <a:endParaRPr lang="en-GB" sz="1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8779" t="50203" r="18645" b="43891"/>
          <a:stretch/>
        </p:blipFill>
        <p:spPr>
          <a:xfrm>
            <a:off x="175341" y="2606824"/>
            <a:ext cx="8789147" cy="555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513538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395536" y="228600"/>
            <a:ext cx="8568952" cy="990600"/>
          </a:xfrm>
        </p:spPr>
        <p:txBody>
          <a:bodyPr>
            <a:normAutofit fontScale="90000"/>
          </a:bodyPr>
          <a:lstStyle/>
          <a:p>
            <a:r>
              <a:rPr lang="en-GB" b="1" dirty="0"/>
              <a:t>Floating point addition and subtraction</a:t>
            </a:r>
            <a:endParaRPr lang="en-GB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251520" y="1600200"/>
            <a:ext cx="8712968" cy="118072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400" b="1" dirty="0"/>
              <a:t>Step 3</a:t>
            </a:r>
            <a:r>
              <a:rPr lang="en-GB" sz="2400" dirty="0"/>
              <a:t>: Find the twos complement of the second number</a:t>
            </a:r>
          </a:p>
          <a:p>
            <a:pPr marL="0" indent="0">
              <a:buNone/>
            </a:pPr>
            <a:r>
              <a:rPr lang="en-GB" sz="2400" dirty="0" smtClean="0"/>
              <a:t>	1.1011110 </a:t>
            </a:r>
            <a:r>
              <a:rPr lang="en-GB" sz="2400" dirty="0"/>
              <a:t>+1 = </a:t>
            </a:r>
            <a:r>
              <a:rPr lang="en-GB" sz="2400" dirty="0" smtClean="0"/>
              <a:t>1.1011111</a:t>
            </a:r>
          </a:p>
          <a:p>
            <a:pPr marL="0" indent="0">
              <a:buNone/>
            </a:pPr>
            <a:r>
              <a:rPr lang="en-GB" sz="2400" b="1" dirty="0" smtClean="0"/>
              <a:t>Step 4</a:t>
            </a:r>
            <a:r>
              <a:rPr lang="en-GB" sz="2400" b="1" dirty="0"/>
              <a:t>: </a:t>
            </a:r>
            <a:r>
              <a:rPr lang="en-GB" sz="2400" dirty="0"/>
              <a:t>Add the numbers</a:t>
            </a:r>
          </a:p>
          <a:p>
            <a:pPr marL="0" indent="0">
              <a:buNone/>
            </a:pPr>
            <a:r>
              <a:rPr lang="en-GB" sz="2400" dirty="0" smtClean="0"/>
              <a:t>	0</a:t>
            </a:r>
            <a:r>
              <a:rPr lang="en-GB" sz="2400" dirty="0"/>
              <a:t>. 1000100</a:t>
            </a:r>
          </a:p>
          <a:p>
            <a:pPr marL="0" indent="0">
              <a:buNone/>
            </a:pPr>
            <a:r>
              <a:rPr lang="en-GB" sz="2400" dirty="0" smtClean="0"/>
              <a:t>	1.1 </a:t>
            </a:r>
            <a:r>
              <a:rPr lang="en-GB" sz="2400" dirty="0"/>
              <a:t>01111 1</a:t>
            </a:r>
          </a:p>
          <a:p>
            <a:pPr marL="0" indent="0">
              <a:buNone/>
            </a:pPr>
            <a:r>
              <a:rPr lang="en-GB" sz="2400" dirty="0" smtClean="0"/>
              <a:t>	(1)0 </a:t>
            </a:r>
            <a:r>
              <a:rPr lang="en-GB" sz="2400" dirty="0"/>
              <a:t>.</a:t>
            </a:r>
            <a:r>
              <a:rPr lang="en-GB" sz="2400" dirty="0" smtClean="0"/>
              <a:t>0100011 </a:t>
            </a:r>
            <a:r>
              <a:rPr lang="en-GB" sz="2400" dirty="0" err="1"/>
              <a:t>exp</a:t>
            </a:r>
            <a:r>
              <a:rPr lang="en-GB" sz="2400" dirty="0"/>
              <a:t> 6 (ignore the carry)</a:t>
            </a:r>
          </a:p>
          <a:p>
            <a:pPr marL="0" indent="0">
              <a:buNone/>
            </a:pPr>
            <a:r>
              <a:rPr lang="en-GB" sz="2400" dirty="0"/>
              <a:t>Now normalise the number by moving the binary point right 1 place, which increases </a:t>
            </a:r>
            <a:r>
              <a:rPr lang="en-GB" sz="2400" dirty="0" smtClean="0"/>
              <a:t>the number</a:t>
            </a:r>
            <a:r>
              <a:rPr lang="en-GB" sz="2400" dirty="0"/>
              <a:t>, and decrease the exponent by </a:t>
            </a:r>
            <a:r>
              <a:rPr lang="en-GB" sz="2400" dirty="0" smtClean="0"/>
              <a:t>1</a:t>
            </a:r>
          </a:p>
          <a:p>
            <a:pPr marL="0" indent="0">
              <a:buNone/>
            </a:pPr>
            <a:r>
              <a:rPr lang="en-GB" sz="2400" dirty="0"/>
              <a:t>Result </a:t>
            </a:r>
            <a:r>
              <a:rPr lang="en-GB" sz="2400" dirty="0" smtClean="0"/>
              <a:t>is:</a:t>
            </a:r>
            <a:endParaRPr lang="en-GB" sz="2400" dirty="0" smtClean="0"/>
          </a:p>
          <a:p>
            <a:endParaRPr lang="en-GB" sz="100" dirty="0"/>
          </a:p>
          <a:p>
            <a:endParaRPr lang="en-GB" sz="100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48149" t="59825" r="27118" b="34555"/>
          <a:stretch/>
        </p:blipFill>
        <p:spPr>
          <a:xfrm>
            <a:off x="1115616" y="5661248"/>
            <a:ext cx="7327970" cy="936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19640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63489</TotalTime>
  <Words>544</Words>
  <Application>Microsoft Office PowerPoint</Application>
  <PresentationFormat>On-screen Show (4:3)</PresentationFormat>
  <Paragraphs>118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Calibri</vt:lpstr>
      <vt:lpstr>Tw Cen MT</vt:lpstr>
      <vt:lpstr>Wingdings</vt:lpstr>
      <vt:lpstr>Wingdings 2</vt:lpstr>
      <vt:lpstr>Median</vt:lpstr>
      <vt:lpstr>Floating Point Arithmetic</vt:lpstr>
      <vt:lpstr>Floating point addition and subtraction</vt:lpstr>
      <vt:lpstr>Floating point addition and subtraction</vt:lpstr>
      <vt:lpstr>Floating point addition and subtraction</vt:lpstr>
      <vt:lpstr>Floating point addition and subtraction</vt:lpstr>
      <vt:lpstr>Challenge</vt:lpstr>
      <vt:lpstr>Challenge</vt:lpstr>
      <vt:lpstr>Floating point addition and subtraction</vt:lpstr>
      <vt:lpstr>Floating point addition and subtraction</vt:lpstr>
      <vt:lpstr>Floating point addition and subtraction</vt:lpstr>
      <vt:lpstr>Floating point addition and subtraction</vt:lpstr>
      <vt:lpstr>Floating point addition and subtraction</vt:lpstr>
      <vt:lpstr>Underflow and overflow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Miss Newport</dc:creator>
  <cp:lastModifiedBy>R Lofthouse</cp:lastModifiedBy>
  <cp:revision>470</cp:revision>
  <dcterms:created xsi:type="dcterms:W3CDTF">2014-06-23T10:47:17Z</dcterms:created>
  <dcterms:modified xsi:type="dcterms:W3CDTF">2018-08-27T14:29:35Z</dcterms:modified>
</cp:coreProperties>
</file>