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26" r:id="rId3"/>
    <p:sldId id="317" r:id="rId4"/>
    <p:sldId id="318" r:id="rId5"/>
    <p:sldId id="341" r:id="rId6"/>
    <p:sldId id="319" r:id="rId7"/>
    <p:sldId id="337" r:id="rId8"/>
    <p:sldId id="322" r:id="rId9"/>
    <p:sldId id="331" r:id="rId10"/>
    <p:sldId id="338" r:id="rId11"/>
    <p:sldId id="320" r:id="rId12"/>
    <p:sldId id="323" r:id="rId13"/>
    <p:sldId id="324" r:id="rId14"/>
    <p:sldId id="332" r:id="rId15"/>
    <p:sldId id="333" r:id="rId16"/>
    <p:sldId id="339" r:id="rId17"/>
    <p:sldId id="321" r:id="rId18"/>
    <p:sldId id="330" r:id="rId19"/>
    <p:sldId id="325" r:id="rId20"/>
    <p:sldId id="335" r:id="rId21"/>
    <p:sldId id="340" r:id="rId22"/>
    <p:sldId id="334" r:id="rId23"/>
    <p:sldId id="327" r:id="rId24"/>
    <p:sldId id="328" r:id="rId25"/>
    <p:sldId id="329" r:id="rId26"/>
    <p:sldId id="33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3728" autoAdjust="0"/>
  </p:normalViewPr>
  <p:slideViewPr>
    <p:cSldViewPr>
      <p:cViewPr varScale="1">
        <p:scale>
          <a:sx n="69" d="100"/>
          <a:sy n="69" d="100"/>
        </p:scale>
        <p:origin x="146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6AACB-4497-4975-84C7-26D592B71736}" type="datetimeFigureOut">
              <a:rPr lang="en-GB" smtClean="0"/>
              <a:pPr/>
              <a:t>21/11/2017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7D95-82D2-4295-A5C8-CFAEB402EFA0}" type="slidenum">
              <a:rPr lang="en-GB" smtClean="0"/>
              <a:pPr/>
              <a:t>‹#›</a:t>
            </a:fld>
            <a:endParaRPr lang="en-GB"/>
          </a:p>
        </p:txBody>
      </p:sp>
    </p:spTree>
    <p:extLst>
      <p:ext uri="{BB962C8B-B14F-4D97-AF65-F5344CB8AC3E}">
        <p14:creationId xmlns:p14="http://schemas.microsoft.com/office/powerpoint/2010/main" val="30647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2B4108C-6F15-4D6F-950B-F60B0A652D9F}" type="datetimeFigureOut">
              <a:rPr lang="en-GB" smtClean="0"/>
              <a:pPr/>
              <a:t>21/11/2017</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4108C-6F15-4D6F-950B-F60B0A652D9F}"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65B87-FEA5-4085-AE27-A12CC796C4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B4108C-6F15-4D6F-950B-F60B0A652D9F}" type="datetimeFigureOut">
              <a:rPr lang="en-GB" smtClean="0"/>
              <a:pPr/>
              <a:t>21/11/2017</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FF65B87-FEA5-4085-AE27-A12CC796C48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B4108C-6F15-4D6F-950B-F60B0A652D9F}"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2B4108C-6F15-4D6F-950B-F60B0A652D9F}" type="datetimeFigureOut">
              <a:rPr lang="en-GB" smtClean="0"/>
              <a:pPr/>
              <a:t>21/11/2017</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B4108C-6F15-4D6F-950B-F60B0A652D9F}" type="datetimeFigureOut">
              <a:rPr lang="en-GB" smtClean="0"/>
              <a:pPr/>
              <a:t>21/11/2017</a:t>
            </a:fld>
            <a:endParaRPr lang="en-GB"/>
          </a:p>
        </p:txBody>
      </p:sp>
      <p:sp>
        <p:nvSpPr>
          <p:cNvPr id="10" name="Slide Number Placeholder 9"/>
          <p:cNvSpPr>
            <a:spLocks noGrp="1"/>
          </p:cNvSpPr>
          <p:nvPr>
            <p:ph type="sldNum" sz="quarter" idx="16"/>
          </p:nvPr>
        </p:nvSpPr>
        <p:spPr/>
        <p:txBody>
          <a:bodyPr rtlCol="0"/>
          <a:lstStyle/>
          <a:p>
            <a:fld id="{8FF65B87-FEA5-4085-AE27-A12CC796C48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2B4108C-6F15-4D6F-950B-F60B0A652D9F}" type="datetimeFigureOut">
              <a:rPr lang="en-GB" smtClean="0"/>
              <a:pPr/>
              <a:t>21/11/2017</a:t>
            </a:fld>
            <a:endParaRPr lang="en-GB"/>
          </a:p>
        </p:txBody>
      </p:sp>
      <p:sp>
        <p:nvSpPr>
          <p:cNvPr id="12" name="Slide Number Placeholder 11"/>
          <p:cNvSpPr>
            <a:spLocks noGrp="1"/>
          </p:cNvSpPr>
          <p:nvPr>
            <p:ph type="sldNum" sz="quarter" idx="16"/>
          </p:nvPr>
        </p:nvSpPr>
        <p:spPr/>
        <p:txBody>
          <a:bodyPr rtlCol="0"/>
          <a:lstStyle/>
          <a:p>
            <a:fld id="{8FF65B87-FEA5-4085-AE27-A12CC796C48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4108C-6F15-4D6F-950B-F60B0A652D9F}" type="datetimeFigureOut">
              <a:rPr lang="en-GB" smtClean="0"/>
              <a:pPr/>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108C-6F15-4D6F-950B-F60B0A652D9F}" type="datetimeFigureOut">
              <a:rPr lang="en-GB" smtClean="0"/>
              <a:pPr/>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2B4108C-6F15-4D6F-950B-F60B0A652D9F}"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2B4108C-6F15-4D6F-950B-F60B0A652D9F}" type="datetimeFigureOut">
              <a:rPr lang="en-GB" smtClean="0"/>
              <a:pPr/>
              <a:t>21/11/2017</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2B4108C-6F15-4D6F-950B-F60B0A652D9F}" type="datetimeFigureOut">
              <a:rPr lang="en-GB" smtClean="0"/>
              <a:pPr/>
              <a:t>21/11/2017</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F65B87-FEA5-4085-AE27-A12CC796C48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omputerhistory.org/timeline/memory-storag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kdmLvl1n82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717032"/>
            <a:ext cx="6931496" cy="1828800"/>
          </a:xfrm>
        </p:spPr>
        <p:txBody>
          <a:bodyPr>
            <a:normAutofit fontScale="90000"/>
          </a:bodyPr>
          <a:lstStyle/>
          <a:p>
            <a:r>
              <a:rPr lang="en-GB" sz="4800" cap="none" dirty="0"/>
              <a:t>Storage Devices - </a:t>
            </a:r>
            <a:r>
              <a:rPr lang="en-GB" cap="none" dirty="0"/>
              <a:t>The uses of magnetic, flash and optical storage devices</a:t>
            </a:r>
            <a:endParaRPr lang="en-GB" sz="4800" cap="none" dirty="0"/>
          </a:p>
        </p:txBody>
      </p:sp>
      <p:sp>
        <p:nvSpPr>
          <p:cNvPr id="3" name="Subtitle 2"/>
          <p:cNvSpPr>
            <a:spLocks noGrp="1"/>
          </p:cNvSpPr>
          <p:nvPr>
            <p:ph type="subTitle" idx="1"/>
          </p:nvPr>
        </p:nvSpPr>
        <p:spPr/>
        <p:txBody>
          <a:bodyPr/>
          <a:lstStyle/>
          <a:p>
            <a:r>
              <a:rPr lang="en-GB" sz="2800" dirty="0"/>
              <a:t>A Level Computer Science – Unit 1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Mini Challenge</a:t>
            </a:r>
            <a:endParaRPr lang="en-GB" dirty="0"/>
          </a:p>
        </p:txBody>
      </p:sp>
      <p:sp>
        <p:nvSpPr>
          <p:cNvPr id="3" name="Content Placeholder 2"/>
          <p:cNvSpPr>
            <a:spLocks noGrp="1"/>
          </p:cNvSpPr>
          <p:nvPr>
            <p:ph sz="quarter" idx="1"/>
          </p:nvPr>
        </p:nvSpPr>
        <p:spPr/>
        <p:txBody>
          <a:bodyPr/>
          <a:lstStyle/>
          <a:p>
            <a:r>
              <a:rPr lang="en-GB" b="1" dirty="0" smtClean="0"/>
              <a:t>Share your Concise </a:t>
            </a:r>
            <a:r>
              <a:rPr lang="en-GB" b="1" dirty="0"/>
              <a:t>definitions!</a:t>
            </a:r>
          </a:p>
          <a:p>
            <a:endParaRPr lang="en-GB" dirty="0"/>
          </a:p>
          <a:p>
            <a:r>
              <a:rPr lang="en-GB" dirty="0"/>
              <a:t>Write a definition for the </a:t>
            </a:r>
            <a:r>
              <a:rPr lang="en-GB" dirty="0" smtClean="0"/>
              <a:t>Magnetic Storage.</a:t>
            </a:r>
            <a:endParaRPr lang="en-GB" dirty="0"/>
          </a:p>
          <a:p>
            <a:pPr marL="285750" indent="-285750">
              <a:buFont typeface="Arial" panose="020B0604020202020204" pitchFamily="34" charset="0"/>
              <a:buChar char="•"/>
            </a:pPr>
            <a:r>
              <a:rPr lang="en-GB" dirty="0" smtClean="0"/>
              <a:t>Your </a:t>
            </a:r>
            <a:r>
              <a:rPr lang="en-GB" dirty="0" smtClean="0"/>
              <a:t>definition </a:t>
            </a:r>
            <a:r>
              <a:rPr lang="en-GB" dirty="0"/>
              <a:t>must be 16 words or less.</a:t>
            </a:r>
          </a:p>
          <a:p>
            <a:pPr marL="285750" indent="-285750">
              <a:buFont typeface="Arial" panose="020B0604020202020204" pitchFamily="34" charset="0"/>
              <a:buChar char="•"/>
            </a:pPr>
            <a:r>
              <a:rPr lang="en-GB" dirty="0" smtClean="0"/>
              <a:t>Your </a:t>
            </a:r>
            <a:r>
              <a:rPr lang="en-GB" dirty="0" smtClean="0"/>
              <a:t>definition </a:t>
            </a:r>
            <a:r>
              <a:rPr lang="en-GB" dirty="0"/>
              <a:t>must make at least 3 valid points.</a:t>
            </a:r>
          </a:p>
          <a:p>
            <a:pPr marL="0" indent="0">
              <a:buNone/>
            </a:pPr>
            <a:endParaRPr lang="en-GB" dirty="0"/>
          </a:p>
        </p:txBody>
      </p:sp>
    </p:spTree>
    <p:extLst>
      <p:ext uri="{BB962C8B-B14F-4D97-AF65-F5344CB8AC3E}">
        <p14:creationId xmlns:p14="http://schemas.microsoft.com/office/powerpoint/2010/main" val="327529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Optical </a:t>
            </a:r>
            <a:r>
              <a:rPr lang="en-GB" dirty="0"/>
              <a:t>Storage </a:t>
            </a:r>
          </a:p>
        </p:txBody>
      </p:sp>
      <p:sp>
        <p:nvSpPr>
          <p:cNvPr id="3" name="Content Placeholder 2"/>
          <p:cNvSpPr>
            <a:spLocks noGrp="1"/>
          </p:cNvSpPr>
          <p:nvPr>
            <p:ph sz="quarter" idx="1"/>
          </p:nvPr>
        </p:nvSpPr>
        <p:spPr>
          <a:xfrm>
            <a:off x="612648" y="1600200"/>
            <a:ext cx="8153400" cy="3052936"/>
          </a:xfrm>
        </p:spPr>
        <p:txBody>
          <a:bodyPr>
            <a:normAutofit lnSpcReduction="10000"/>
          </a:bodyPr>
          <a:lstStyle/>
          <a:p>
            <a:pPr marL="0" indent="0">
              <a:buNone/>
            </a:pPr>
            <a:r>
              <a:rPr lang="en-GB" sz="2000" dirty="0">
                <a:solidFill>
                  <a:srgbClr val="EA157A"/>
                </a:solidFill>
              </a:rPr>
              <a:t>Optical </a:t>
            </a:r>
            <a:r>
              <a:rPr lang="en-GB" sz="2000" dirty="0" smtClean="0">
                <a:solidFill>
                  <a:srgbClr val="EA157A"/>
                </a:solidFill>
              </a:rPr>
              <a:t>Disks</a:t>
            </a:r>
            <a:endParaRPr lang="en-GB" sz="2000" dirty="0">
              <a:solidFill>
                <a:srgbClr val="EA157A"/>
              </a:solidFill>
            </a:endParaRPr>
          </a:p>
          <a:p>
            <a:pPr marL="0" indent="0">
              <a:buNone/>
            </a:pPr>
            <a:r>
              <a:rPr lang="en-GB" sz="2000" dirty="0">
                <a:solidFill>
                  <a:srgbClr val="EA157A"/>
                </a:solidFill>
              </a:rPr>
              <a:t>3 formats:</a:t>
            </a:r>
          </a:p>
          <a:p>
            <a:r>
              <a:rPr lang="en-GB" sz="2000" dirty="0"/>
              <a:t>Read-only (CD ROM)</a:t>
            </a:r>
          </a:p>
          <a:p>
            <a:r>
              <a:rPr lang="en-GB" sz="2000" dirty="0"/>
              <a:t>Recordable (CD-R)</a:t>
            </a:r>
          </a:p>
          <a:p>
            <a:r>
              <a:rPr lang="en-GB" sz="2000" dirty="0"/>
              <a:t>Rewritable (CD-RW)</a:t>
            </a:r>
          </a:p>
          <a:p>
            <a:pPr marL="0" indent="0">
              <a:buNone/>
            </a:pPr>
            <a:r>
              <a:rPr lang="en-GB" sz="1800" dirty="0"/>
              <a:t>An optical disk works by using a high powered laser to “burn” (</a:t>
            </a:r>
            <a:r>
              <a:rPr lang="en-GB" sz="1800" i="1" dirty="0"/>
              <a:t>change the chemical properties of) </a:t>
            </a:r>
            <a:r>
              <a:rPr lang="en-GB" sz="1800" dirty="0"/>
              <a:t>sections of its surface, making them less reflective.  A laser at a lower power is used to read the disk by shining light onto the surface and a sensor is used to measure the amount of light that is reflected back.  </a:t>
            </a:r>
          </a:p>
          <a:p>
            <a:endParaRPr lang="en-GB" sz="2000" dirty="0">
              <a:solidFill>
                <a:srgbClr val="EA157A"/>
              </a:solidFill>
            </a:endParaRPr>
          </a:p>
        </p:txBody>
      </p:sp>
      <p:pic>
        <p:nvPicPr>
          <p:cNvPr id="5" name="Picture 4"/>
          <p:cNvPicPr>
            <a:picLocks noChangeAspect="1"/>
          </p:cNvPicPr>
          <p:nvPr/>
        </p:nvPicPr>
        <p:blipFill>
          <a:blip r:embed="rId2"/>
          <a:stretch>
            <a:fillRect/>
          </a:stretch>
        </p:blipFill>
        <p:spPr>
          <a:xfrm>
            <a:off x="2411760" y="4437111"/>
            <a:ext cx="4248472" cy="2355293"/>
          </a:xfrm>
          <a:prstGeom prst="rect">
            <a:avLst/>
          </a:prstGeom>
        </p:spPr>
      </p:pic>
    </p:spTree>
    <p:extLst>
      <p:ext uri="{BB962C8B-B14F-4D97-AF65-F5344CB8AC3E}">
        <p14:creationId xmlns:p14="http://schemas.microsoft.com/office/powerpoint/2010/main" val="7845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Optical Storage </a:t>
            </a:r>
            <a:endParaRPr lang="en-GB" dirty="0"/>
          </a:p>
        </p:txBody>
      </p:sp>
      <p:sp>
        <p:nvSpPr>
          <p:cNvPr id="3" name="Content Placeholder 2"/>
          <p:cNvSpPr>
            <a:spLocks noGrp="1"/>
          </p:cNvSpPr>
          <p:nvPr>
            <p:ph sz="quarter" idx="1"/>
          </p:nvPr>
        </p:nvSpPr>
        <p:spPr>
          <a:xfrm>
            <a:off x="612648" y="1600200"/>
            <a:ext cx="8153400" cy="3268960"/>
          </a:xfrm>
        </p:spPr>
        <p:txBody>
          <a:bodyPr>
            <a:normAutofit/>
          </a:bodyPr>
          <a:lstStyle/>
          <a:p>
            <a:pPr marL="0" indent="0">
              <a:buNone/>
            </a:pPr>
            <a:r>
              <a:rPr lang="en-GB" sz="2000" dirty="0">
                <a:solidFill>
                  <a:srgbClr val="EA157A"/>
                </a:solidFill>
              </a:rPr>
              <a:t>CD ROM</a:t>
            </a:r>
          </a:p>
          <a:p>
            <a:endParaRPr lang="en-GB" sz="2000" dirty="0">
              <a:solidFill>
                <a:srgbClr val="EA157A"/>
              </a:solidFill>
            </a:endParaRPr>
          </a:p>
          <a:p>
            <a:endParaRPr lang="en-GB" sz="2000" dirty="0">
              <a:solidFill>
                <a:srgbClr val="EA157A"/>
              </a:solidFill>
            </a:endParaRPr>
          </a:p>
        </p:txBody>
      </p:sp>
      <p:pic>
        <p:nvPicPr>
          <p:cNvPr id="13314" name="Picture 2" descr="Image result for optical disk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988840"/>
            <a:ext cx="4536504" cy="2663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2648" y="4651907"/>
            <a:ext cx="8153400" cy="1477328"/>
          </a:xfrm>
          <a:prstGeom prst="rect">
            <a:avLst/>
          </a:prstGeom>
        </p:spPr>
        <p:txBody>
          <a:bodyPr wrap="square">
            <a:spAutoFit/>
          </a:bodyPr>
          <a:lstStyle/>
          <a:p>
            <a:r>
              <a:rPr lang="en-GB" dirty="0"/>
              <a:t>A read-only CD-ROM disk pressed during manufacture has </a:t>
            </a:r>
            <a:r>
              <a:rPr lang="en-GB" b="1" dirty="0"/>
              <a:t>pits </a:t>
            </a:r>
            <a:r>
              <a:rPr lang="en-GB" dirty="0"/>
              <a:t>in its surface.  Those areas that have not been pitted, are called </a:t>
            </a:r>
            <a:r>
              <a:rPr lang="en-GB" b="1" dirty="0"/>
              <a:t>lands</a:t>
            </a:r>
            <a:r>
              <a:rPr lang="en-GB" dirty="0"/>
              <a:t>. At the point where a pit starts or ends, light is scattered and therefore not reflected so well.  Reflective and non-reflective areas are read as 1s and 0s.  There is only one single track on an optical disk, arranged as a tight spiral. </a:t>
            </a:r>
          </a:p>
        </p:txBody>
      </p:sp>
    </p:spTree>
    <p:extLst>
      <p:ext uri="{BB962C8B-B14F-4D97-AF65-F5344CB8AC3E}">
        <p14:creationId xmlns:p14="http://schemas.microsoft.com/office/powerpoint/2010/main" val="135008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Optical </a:t>
            </a:r>
            <a:r>
              <a:rPr lang="en-GB" dirty="0"/>
              <a:t>Storage </a:t>
            </a:r>
          </a:p>
        </p:txBody>
      </p:sp>
      <p:sp>
        <p:nvSpPr>
          <p:cNvPr id="3" name="Content Placeholder 2"/>
          <p:cNvSpPr>
            <a:spLocks noGrp="1"/>
          </p:cNvSpPr>
          <p:nvPr>
            <p:ph sz="quarter" idx="1"/>
          </p:nvPr>
        </p:nvSpPr>
        <p:spPr>
          <a:xfrm>
            <a:off x="612648" y="1600200"/>
            <a:ext cx="8153400" cy="3268960"/>
          </a:xfrm>
        </p:spPr>
        <p:txBody>
          <a:bodyPr>
            <a:normAutofit/>
          </a:bodyPr>
          <a:lstStyle/>
          <a:p>
            <a:pPr marL="0" indent="0">
              <a:buNone/>
            </a:pPr>
            <a:r>
              <a:rPr lang="en-GB" sz="2000" dirty="0">
                <a:solidFill>
                  <a:srgbClr val="EA157A"/>
                </a:solidFill>
              </a:rPr>
              <a:t>CD ROM and Blu-Ray</a:t>
            </a:r>
          </a:p>
          <a:p>
            <a:endParaRPr lang="en-GB" sz="2000" dirty="0">
              <a:solidFill>
                <a:srgbClr val="EA157A"/>
              </a:solidFill>
            </a:endParaRPr>
          </a:p>
          <a:p>
            <a:endParaRPr lang="en-GB" sz="2000" dirty="0">
              <a:solidFill>
                <a:srgbClr val="EA157A"/>
              </a:solidFill>
            </a:endParaRPr>
          </a:p>
        </p:txBody>
      </p:sp>
      <p:sp>
        <p:nvSpPr>
          <p:cNvPr id="4" name="Rectangle 3"/>
          <p:cNvSpPr/>
          <p:nvPr/>
        </p:nvSpPr>
        <p:spPr>
          <a:xfrm>
            <a:off x="612648" y="2132856"/>
            <a:ext cx="8153400" cy="3970318"/>
          </a:xfrm>
          <a:prstGeom prst="rect">
            <a:avLst/>
          </a:prstGeom>
        </p:spPr>
        <p:txBody>
          <a:bodyPr wrap="square">
            <a:spAutoFit/>
          </a:bodyPr>
          <a:lstStyle/>
          <a:p>
            <a:r>
              <a:rPr lang="en-GB" b="1" dirty="0"/>
              <a:t>CD-ROM </a:t>
            </a:r>
            <a:r>
              <a:rPr lang="en-GB" dirty="0"/>
              <a:t>holds about 700MB</a:t>
            </a:r>
          </a:p>
          <a:p>
            <a:endParaRPr lang="en-GB" dirty="0"/>
          </a:p>
          <a:p>
            <a:r>
              <a:rPr lang="en-GB" b="1" dirty="0"/>
              <a:t>Blu-Ray</a:t>
            </a:r>
            <a:r>
              <a:rPr lang="en-GB" dirty="0"/>
              <a:t> holds about 50GB</a:t>
            </a:r>
          </a:p>
          <a:p>
            <a:endParaRPr lang="en-GB" dirty="0"/>
          </a:p>
          <a:p>
            <a:r>
              <a:rPr lang="en-GB" dirty="0"/>
              <a:t>These disks are the same size; their added capacity is owing to the shorter wavelength in the laser they use.  This creates much smaller pits, enabling a greater number to fit in the same space along the track and also means that the track can be more tightly wound, and therefore much longer. </a:t>
            </a:r>
          </a:p>
          <a:p>
            <a:endParaRPr lang="en-GB" dirty="0"/>
          </a:p>
          <a:p>
            <a:r>
              <a:rPr lang="en-GB" dirty="0"/>
              <a:t>Recordable disks use a reflective layer with a transparent dye coating that becomes less reflective when a spot laser “burns” a spot in the track. </a:t>
            </a:r>
          </a:p>
          <a:p>
            <a:endParaRPr lang="en-GB" dirty="0"/>
          </a:p>
          <a:p>
            <a:endParaRPr lang="en-GB" b="1" dirty="0"/>
          </a:p>
          <a:p>
            <a:endParaRPr lang="en-GB" dirty="0"/>
          </a:p>
        </p:txBody>
      </p:sp>
    </p:spTree>
    <p:extLst>
      <p:ext uri="{BB962C8B-B14F-4D97-AF65-F5344CB8AC3E}">
        <p14:creationId xmlns:p14="http://schemas.microsoft.com/office/powerpoint/2010/main" val="1644060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Optical </a:t>
            </a:r>
            <a:r>
              <a:rPr lang="en-GB" dirty="0"/>
              <a:t>Storage </a:t>
            </a:r>
          </a:p>
        </p:txBody>
      </p:sp>
      <p:sp>
        <p:nvSpPr>
          <p:cNvPr id="3" name="Content Placeholder 2"/>
          <p:cNvSpPr>
            <a:spLocks noGrp="1"/>
          </p:cNvSpPr>
          <p:nvPr>
            <p:ph sz="quarter" idx="1"/>
          </p:nvPr>
        </p:nvSpPr>
        <p:spPr>
          <a:xfrm>
            <a:off x="612648" y="1600200"/>
            <a:ext cx="8153400" cy="3268960"/>
          </a:xfrm>
        </p:spPr>
        <p:txBody>
          <a:bodyPr>
            <a:normAutofit/>
          </a:bodyPr>
          <a:lstStyle/>
          <a:p>
            <a:pPr marL="0" indent="0">
              <a:buNone/>
            </a:pPr>
            <a:endParaRPr lang="en-GB" sz="2000" dirty="0">
              <a:solidFill>
                <a:srgbClr val="EA157A"/>
              </a:solidFill>
            </a:endParaRPr>
          </a:p>
          <a:p>
            <a:endParaRPr lang="en-GB" sz="2000" dirty="0">
              <a:solidFill>
                <a:srgbClr val="EA157A"/>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79664301"/>
              </p:ext>
            </p:extLst>
          </p:nvPr>
        </p:nvGraphicFramePr>
        <p:xfrm>
          <a:off x="908928" y="1916832"/>
          <a:ext cx="7560840" cy="4065489"/>
        </p:xfrm>
        <a:graphic>
          <a:graphicData uri="http://schemas.openxmlformats.org/drawingml/2006/table">
            <a:tbl>
              <a:tblPr firstRow="1" bandRow="1">
                <a:tableStyleId>{5C22544A-7EE6-4342-B048-85BDC9FD1C3A}</a:tableStyleId>
              </a:tblPr>
              <a:tblGrid>
                <a:gridCol w="3946038">
                  <a:extLst>
                    <a:ext uri="{9D8B030D-6E8A-4147-A177-3AD203B41FA5}">
                      <a16:colId xmlns:a16="http://schemas.microsoft.com/office/drawing/2014/main" val="1712033236"/>
                    </a:ext>
                  </a:extLst>
                </a:gridCol>
                <a:gridCol w="3614802">
                  <a:extLst>
                    <a:ext uri="{9D8B030D-6E8A-4147-A177-3AD203B41FA5}">
                      <a16:colId xmlns:a16="http://schemas.microsoft.com/office/drawing/2014/main" val="3914106437"/>
                    </a:ext>
                  </a:extLst>
                </a:gridCol>
              </a:tblGrid>
              <a:tr h="474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t>Advantages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t>Disadvantages</a:t>
                      </a:r>
                    </a:p>
                    <a:p>
                      <a:endParaRPr lang="en-GB" sz="1800" dirty="0"/>
                    </a:p>
                  </a:txBody>
                  <a:tcPr/>
                </a:tc>
                <a:extLst>
                  <a:ext uri="{0D108BD9-81ED-4DB2-BD59-A6C34878D82A}">
                    <a16:rowId xmlns:a16="http://schemas.microsoft.com/office/drawing/2014/main" val="2933030770"/>
                  </a:ext>
                </a:extLst>
              </a:tr>
              <a:tr h="477546">
                <a:tc>
                  <a:txBody>
                    <a:bodyPr/>
                    <a:lstStyle/>
                    <a:p>
                      <a:r>
                        <a:rPr lang="en-GB" sz="1800" dirty="0" smtClean="0"/>
                        <a:t>Small and portable</a:t>
                      </a:r>
                    </a:p>
                    <a:p>
                      <a:endParaRPr lang="en-GB" sz="1800" dirty="0"/>
                    </a:p>
                  </a:txBody>
                  <a:tcPr/>
                </a:tc>
                <a:tc>
                  <a:txBody>
                    <a:bodyPr/>
                    <a:lstStyle/>
                    <a:p>
                      <a:r>
                        <a:rPr lang="en-GB" sz="1800" dirty="0" smtClean="0"/>
                        <a:t>Fairly fragile, easy to snap or scratch</a:t>
                      </a:r>
                    </a:p>
                    <a:p>
                      <a:endParaRPr lang="en-GB" sz="1800" dirty="0"/>
                    </a:p>
                  </a:txBody>
                  <a:tcPr/>
                </a:tc>
                <a:extLst>
                  <a:ext uri="{0D108BD9-81ED-4DB2-BD59-A6C34878D82A}">
                    <a16:rowId xmlns:a16="http://schemas.microsoft.com/office/drawing/2014/main" val="1995438678"/>
                  </a:ext>
                </a:extLst>
              </a:tr>
              <a:tr h="477546">
                <a:tc>
                  <a:txBody>
                    <a:bodyPr/>
                    <a:lstStyle/>
                    <a:p>
                      <a:r>
                        <a:rPr lang="en-GB" sz="1800" dirty="0" smtClean="0"/>
                        <a:t>Most computers can read CDs. If there is no CD drive, a DVD drive can usually read them</a:t>
                      </a:r>
                    </a:p>
                    <a:p>
                      <a:endParaRPr lang="en-GB" sz="1800" dirty="0"/>
                    </a:p>
                  </a:txBody>
                  <a:tcPr/>
                </a:tc>
                <a:tc>
                  <a:txBody>
                    <a:bodyPr/>
                    <a:lstStyle/>
                    <a:p>
                      <a:r>
                        <a:rPr lang="en-GB" sz="1800" dirty="0" smtClean="0"/>
                        <a:t>Smaller storage capacity than a hard drive or DVD</a:t>
                      </a:r>
                    </a:p>
                    <a:p>
                      <a:endParaRPr lang="en-GB" sz="1800" dirty="0"/>
                    </a:p>
                  </a:txBody>
                  <a:tcPr/>
                </a:tc>
                <a:extLst>
                  <a:ext uri="{0D108BD9-81ED-4DB2-BD59-A6C34878D82A}">
                    <a16:rowId xmlns:a16="http://schemas.microsoft.com/office/drawing/2014/main" val="3500778893"/>
                  </a:ext>
                </a:extLst>
              </a:tr>
              <a:tr h="682209">
                <a:tc>
                  <a:txBody>
                    <a:bodyPr/>
                    <a:lstStyle/>
                    <a:p>
                      <a:r>
                        <a:rPr lang="en-GB" sz="1800" dirty="0" smtClean="0"/>
                        <a:t>Very cheap to produce</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Slower to access than the hard disk</a:t>
                      </a:r>
                      <a:endParaRPr lang="en-GB" sz="1800" dirty="0"/>
                    </a:p>
                  </a:txBody>
                  <a:tcPr/>
                </a:tc>
                <a:extLst>
                  <a:ext uri="{0D108BD9-81ED-4DB2-BD59-A6C34878D82A}">
                    <a16:rowId xmlns:a16="http://schemas.microsoft.com/office/drawing/2014/main" val="2530387190"/>
                  </a:ext>
                </a:extLst>
              </a:tr>
              <a:tr h="682209">
                <a:tc>
                  <a:txBody>
                    <a:bodyPr/>
                    <a:lstStyle/>
                    <a:p>
                      <a:r>
                        <a:rPr lang="en-GB" sz="1800" dirty="0" smtClean="0"/>
                        <a:t>Fairly fast to access the data - quicker than a floppy disk or magnetic tape</a:t>
                      </a:r>
                    </a:p>
                    <a:p>
                      <a:endParaRPr lang="en-GB" sz="1800" dirty="0"/>
                    </a:p>
                  </a:txBody>
                  <a:tcPr/>
                </a:tc>
                <a:tc>
                  <a:txBody>
                    <a:bodyPr/>
                    <a:lstStyle/>
                    <a:p>
                      <a:endParaRPr lang="en-GB" sz="1800" dirty="0"/>
                    </a:p>
                  </a:txBody>
                  <a:tcPr/>
                </a:tc>
                <a:extLst>
                  <a:ext uri="{0D108BD9-81ED-4DB2-BD59-A6C34878D82A}">
                    <a16:rowId xmlns:a16="http://schemas.microsoft.com/office/drawing/2014/main" val="783745828"/>
                  </a:ext>
                </a:extLst>
              </a:tr>
            </a:tbl>
          </a:graphicData>
        </a:graphic>
      </p:graphicFrame>
    </p:spTree>
    <p:extLst>
      <p:ext uri="{BB962C8B-B14F-4D97-AF65-F5344CB8AC3E}">
        <p14:creationId xmlns:p14="http://schemas.microsoft.com/office/powerpoint/2010/main" val="276074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Optical </a:t>
            </a:r>
            <a:r>
              <a:rPr lang="en-GB" dirty="0"/>
              <a:t>Storage </a:t>
            </a:r>
          </a:p>
        </p:txBody>
      </p:sp>
      <p:sp>
        <p:nvSpPr>
          <p:cNvPr id="3" name="Content Placeholder 2"/>
          <p:cNvSpPr>
            <a:spLocks noGrp="1"/>
          </p:cNvSpPr>
          <p:nvPr>
            <p:ph sz="quarter" idx="1"/>
          </p:nvPr>
        </p:nvSpPr>
        <p:spPr>
          <a:xfrm>
            <a:off x="612648" y="1600200"/>
            <a:ext cx="8153400" cy="3268960"/>
          </a:xfrm>
        </p:spPr>
        <p:txBody>
          <a:bodyPr>
            <a:normAutofit/>
          </a:bodyPr>
          <a:lstStyle/>
          <a:p>
            <a:pPr marL="0" indent="0">
              <a:buNone/>
            </a:pPr>
            <a:r>
              <a:rPr lang="en-GB" sz="2000" dirty="0" smtClean="0">
                <a:solidFill>
                  <a:srgbClr val="EA157A"/>
                </a:solidFill>
              </a:rPr>
              <a:t>DVD - Digital </a:t>
            </a:r>
            <a:r>
              <a:rPr lang="en-GB" sz="2000" dirty="0">
                <a:solidFill>
                  <a:srgbClr val="EA157A"/>
                </a:solidFill>
              </a:rPr>
              <a:t>Versatile Disk</a:t>
            </a:r>
          </a:p>
          <a:p>
            <a:pPr marL="0" indent="0">
              <a:buNone/>
            </a:pPr>
            <a:endParaRPr lang="en-GB" sz="2000" dirty="0">
              <a:solidFill>
                <a:srgbClr val="EA157A"/>
              </a:solidFill>
            </a:endParaRPr>
          </a:p>
          <a:p>
            <a:endParaRPr lang="en-GB" sz="2000" dirty="0">
              <a:solidFill>
                <a:srgbClr val="EA157A"/>
              </a:solidFill>
            </a:endParaRPr>
          </a:p>
          <a:p>
            <a:endParaRPr lang="en-GB" sz="2000" dirty="0">
              <a:solidFill>
                <a:srgbClr val="EA157A"/>
              </a:solidFill>
            </a:endParaRPr>
          </a:p>
        </p:txBody>
      </p:sp>
      <p:sp>
        <p:nvSpPr>
          <p:cNvPr id="4" name="Rectangle 3"/>
          <p:cNvSpPr/>
          <p:nvPr/>
        </p:nvSpPr>
        <p:spPr>
          <a:xfrm>
            <a:off x="612648" y="1976517"/>
            <a:ext cx="8153400" cy="1754326"/>
          </a:xfrm>
          <a:prstGeom prst="rect">
            <a:avLst/>
          </a:prstGeom>
        </p:spPr>
        <p:txBody>
          <a:bodyPr wrap="square">
            <a:spAutoFit/>
          </a:bodyPr>
          <a:lstStyle/>
          <a:p>
            <a:r>
              <a:rPr lang="en-GB" dirty="0" smtClean="0"/>
              <a:t>Rewritable </a:t>
            </a:r>
            <a:r>
              <a:rPr lang="en-GB" dirty="0"/>
              <a:t>compact disks use a laser and a magnet in order to heat a spot on the disk and then set its state to become a 0 or a 1 using the magnet before it cools again.  A </a:t>
            </a:r>
            <a:r>
              <a:rPr lang="en-GB" b="1" dirty="0"/>
              <a:t>DVD-RW  </a:t>
            </a:r>
            <a:r>
              <a:rPr lang="en-GB" dirty="0"/>
              <a:t>uses a phase change alloy that can change between amorphous and crystalline states by changing the power of the laser beam.  </a:t>
            </a:r>
          </a:p>
          <a:p>
            <a:endParaRPr lang="en-GB" b="1" dirty="0" smtClean="0"/>
          </a:p>
          <a:p>
            <a:endParaRPr lang="en-GB" dirty="0"/>
          </a:p>
        </p:txBody>
      </p:sp>
    </p:spTree>
    <p:extLst>
      <p:ext uri="{BB962C8B-B14F-4D97-AF65-F5344CB8AC3E}">
        <p14:creationId xmlns:p14="http://schemas.microsoft.com/office/powerpoint/2010/main" val="3452843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Mini Challenge</a:t>
            </a:r>
            <a:endParaRPr lang="en-GB" dirty="0"/>
          </a:p>
        </p:txBody>
      </p:sp>
      <p:sp>
        <p:nvSpPr>
          <p:cNvPr id="3" name="Content Placeholder 2"/>
          <p:cNvSpPr>
            <a:spLocks noGrp="1"/>
          </p:cNvSpPr>
          <p:nvPr>
            <p:ph sz="quarter" idx="1"/>
          </p:nvPr>
        </p:nvSpPr>
        <p:spPr/>
        <p:txBody>
          <a:bodyPr/>
          <a:lstStyle/>
          <a:p>
            <a:r>
              <a:rPr lang="en-GB" b="1" dirty="0" smtClean="0"/>
              <a:t>Share your Concise </a:t>
            </a:r>
            <a:r>
              <a:rPr lang="en-GB" b="1" dirty="0"/>
              <a:t>definitions!</a:t>
            </a:r>
          </a:p>
          <a:p>
            <a:endParaRPr lang="en-GB" dirty="0"/>
          </a:p>
          <a:p>
            <a:r>
              <a:rPr lang="en-GB" dirty="0"/>
              <a:t>Write a definition for the </a:t>
            </a:r>
            <a:r>
              <a:rPr lang="en-GB" dirty="0" smtClean="0"/>
              <a:t>Optical Storage.</a:t>
            </a:r>
            <a:endParaRPr lang="en-GB" dirty="0"/>
          </a:p>
          <a:p>
            <a:pPr marL="285750" indent="-285750">
              <a:buFont typeface="Arial" panose="020B0604020202020204" pitchFamily="34" charset="0"/>
              <a:buChar char="•"/>
            </a:pPr>
            <a:r>
              <a:rPr lang="en-GB" dirty="0" smtClean="0"/>
              <a:t>Your </a:t>
            </a:r>
            <a:r>
              <a:rPr lang="en-GB" dirty="0" smtClean="0"/>
              <a:t>definition </a:t>
            </a:r>
            <a:r>
              <a:rPr lang="en-GB" dirty="0"/>
              <a:t>must be 16 words or less.</a:t>
            </a:r>
          </a:p>
          <a:p>
            <a:pPr marL="285750" indent="-285750">
              <a:buFont typeface="Arial" panose="020B0604020202020204" pitchFamily="34" charset="0"/>
              <a:buChar char="•"/>
            </a:pPr>
            <a:r>
              <a:rPr lang="en-GB" dirty="0" smtClean="0"/>
              <a:t>Your </a:t>
            </a:r>
            <a:r>
              <a:rPr lang="en-GB" dirty="0" smtClean="0"/>
              <a:t>definition </a:t>
            </a:r>
            <a:r>
              <a:rPr lang="en-GB" dirty="0"/>
              <a:t>must make at least 3 valid points.</a:t>
            </a:r>
          </a:p>
          <a:p>
            <a:pPr marL="0" indent="0">
              <a:buNone/>
            </a:pPr>
            <a:endParaRPr lang="en-GB" dirty="0"/>
          </a:p>
        </p:txBody>
      </p:sp>
    </p:spTree>
    <p:extLst>
      <p:ext uri="{BB962C8B-B14F-4D97-AF65-F5344CB8AC3E}">
        <p14:creationId xmlns:p14="http://schemas.microsoft.com/office/powerpoint/2010/main" val="3262609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Flash Storage</a:t>
            </a:r>
            <a:endParaRPr lang="en-GB" dirty="0"/>
          </a:p>
        </p:txBody>
      </p:sp>
      <p:sp>
        <p:nvSpPr>
          <p:cNvPr id="3" name="Content Placeholder 2"/>
          <p:cNvSpPr>
            <a:spLocks noGrp="1"/>
          </p:cNvSpPr>
          <p:nvPr>
            <p:ph sz="quarter" idx="1"/>
          </p:nvPr>
        </p:nvSpPr>
        <p:spPr>
          <a:xfrm>
            <a:off x="612648" y="1600200"/>
            <a:ext cx="8153400" cy="1540768"/>
          </a:xfrm>
        </p:spPr>
        <p:txBody>
          <a:bodyPr>
            <a:normAutofit/>
          </a:bodyPr>
          <a:lstStyle/>
          <a:p>
            <a:pPr marL="0" indent="0">
              <a:buNone/>
            </a:pPr>
            <a:r>
              <a:rPr lang="en-GB" sz="2000" dirty="0">
                <a:solidFill>
                  <a:srgbClr val="EA157A"/>
                </a:solidFill>
              </a:rPr>
              <a:t>Solid-State Disk (SSD)</a:t>
            </a:r>
          </a:p>
          <a:p>
            <a:pPr marL="0" indent="0">
              <a:buNone/>
            </a:pPr>
            <a:r>
              <a:rPr lang="en-GB" sz="2000" dirty="0"/>
              <a:t>Solid state disks are packaged to look like hard disk drives, rectangular in shape and sized to match industry-standard dimensions for hard drives (typically 2.5 and 3.5 inches). </a:t>
            </a:r>
          </a:p>
        </p:txBody>
      </p:sp>
      <p:pic>
        <p:nvPicPr>
          <p:cNvPr id="15362" name="Picture 2" descr="Image result for a SSD and hard dr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348" y="3521968"/>
            <a:ext cx="3887344" cy="272694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SS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26" y="3521968"/>
            <a:ext cx="4426723" cy="283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4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Flash </a:t>
            </a:r>
            <a:r>
              <a:rPr lang="en-GB" dirty="0"/>
              <a:t>Storage </a:t>
            </a:r>
          </a:p>
        </p:txBody>
      </p:sp>
      <p:sp>
        <p:nvSpPr>
          <p:cNvPr id="3" name="Content Placeholder 2"/>
          <p:cNvSpPr>
            <a:spLocks noGrp="1"/>
          </p:cNvSpPr>
          <p:nvPr>
            <p:ph sz="quarter" idx="1"/>
          </p:nvPr>
        </p:nvSpPr>
        <p:spPr>
          <a:xfrm>
            <a:off x="612648" y="1600200"/>
            <a:ext cx="8153400" cy="3412976"/>
          </a:xfrm>
        </p:spPr>
        <p:txBody>
          <a:bodyPr>
            <a:normAutofit fontScale="92500" lnSpcReduction="10000"/>
          </a:bodyPr>
          <a:lstStyle/>
          <a:p>
            <a:pPr marL="0" indent="0">
              <a:buNone/>
            </a:pPr>
            <a:r>
              <a:rPr lang="en-GB" sz="2000" dirty="0">
                <a:solidFill>
                  <a:srgbClr val="EA157A"/>
                </a:solidFill>
              </a:rPr>
              <a:t>Solid-State Disk (SSD)</a:t>
            </a:r>
          </a:p>
          <a:p>
            <a:pPr marL="0" indent="0">
              <a:buNone/>
            </a:pPr>
            <a:r>
              <a:rPr lang="en-GB" sz="2400" dirty="0"/>
              <a:t>First introduced to the mass market around 2007/08, solid state drives (SSD) are now establishing their position as a financially viable storage solution. Capacity of SSD devices currently tops out at 1TB but they come in a wide variety of capacities up to this point. </a:t>
            </a:r>
            <a:endParaRPr lang="en-GB" sz="2400" dirty="0" smtClean="0"/>
          </a:p>
          <a:p>
            <a:pPr marL="0" indent="0">
              <a:buNone/>
            </a:pPr>
            <a:endParaRPr lang="en-GB" sz="2400" dirty="0"/>
          </a:p>
          <a:p>
            <a:pPr marL="0" indent="0">
              <a:buNone/>
            </a:pPr>
            <a:r>
              <a:rPr lang="en-GB" sz="2400" dirty="0" smtClean="0"/>
              <a:t>As </a:t>
            </a:r>
            <a:r>
              <a:rPr lang="en-GB" sz="2400" dirty="0"/>
              <a:t>their name suggests SSDs contain no moving parts and for this reason they are less prone to failure than HDD drives. They are also speedier than HDDs and can be installed on PCI-E slots, providing considerable read and write speed </a:t>
            </a:r>
            <a:r>
              <a:rPr lang="en-GB" sz="2400" dirty="0" smtClean="0"/>
              <a:t>increases</a:t>
            </a:r>
            <a:endParaRPr lang="en-GB" sz="1600" b="1" dirty="0"/>
          </a:p>
        </p:txBody>
      </p:sp>
    </p:spTree>
    <p:extLst>
      <p:ext uri="{BB962C8B-B14F-4D97-AF65-F5344CB8AC3E}">
        <p14:creationId xmlns:p14="http://schemas.microsoft.com/office/powerpoint/2010/main" val="1236350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Flash </a:t>
            </a:r>
            <a:r>
              <a:rPr lang="en-GB" dirty="0"/>
              <a:t>Storage </a:t>
            </a:r>
          </a:p>
        </p:txBody>
      </p:sp>
      <p:sp>
        <p:nvSpPr>
          <p:cNvPr id="3" name="Content Placeholder 2"/>
          <p:cNvSpPr>
            <a:spLocks noGrp="1"/>
          </p:cNvSpPr>
          <p:nvPr>
            <p:ph sz="quarter" idx="1"/>
          </p:nvPr>
        </p:nvSpPr>
        <p:spPr>
          <a:xfrm>
            <a:off x="612648" y="1600200"/>
            <a:ext cx="8153400" cy="1612776"/>
          </a:xfrm>
        </p:spPr>
        <p:txBody>
          <a:bodyPr>
            <a:normAutofit fontScale="92500" lnSpcReduction="20000"/>
          </a:bodyPr>
          <a:lstStyle/>
          <a:p>
            <a:pPr marL="0" indent="0">
              <a:buNone/>
            </a:pPr>
            <a:r>
              <a:rPr lang="en-GB" sz="2000" dirty="0">
                <a:solidFill>
                  <a:srgbClr val="EA157A"/>
                </a:solidFill>
              </a:rPr>
              <a:t>Solid-State Disk (SSD)</a:t>
            </a:r>
          </a:p>
          <a:p>
            <a:pPr marL="0" indent="0">
              <a:buNone/>
            </a:pPr>
            <a:r>
              <a:rPr lang="en-GB" sz="2000" dirty="0"/>
              <a:t>Inside, instead of platters and a read-write head, there is an array of chips arranged on a board.  These components are put into the standard size “housing” so that they fit into existing laptops and desktop PCs.  Solid state memory comprises millions of </a:t>
            </a:r>
            <a:r>
              <a:rPr lang="en-GB" sz="2000" b="1" dirty="0"/>
              <a:t>NAND </a:t>
            </a:r>
            <a:r>
              <a:rPr lang="en-GB" sz="2000" dirty="0"/>
              <a:t>flash memory cells, and a controller that manages pages and blocks of memory.  </a:t>
            </a:r>
            <a:endParaRPr lang="en-GB" sz="2000" b="1" dirty="0"/>
          </a:p>
        </p:txBody>
      </p:sp>
      <p:pic>
        <p:nvPicPr>
          <p:cNvPr id="17410" name="Picture 2" descr="Image result for nand flash mem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45" y="3789040"/>
            <a:ext cx="3500264" cy="25052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al SSD RAID PCI-E Awesome speed at a great pr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2540" y="3789040"/>
            <a:ext cx="3484928" cy="232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8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OCR 	</a:t>
            </a:r>
            <a:endParaRPr lang="en-GB" dirty="0"/>
          </a:p>
        </p:txBody>
      </p:sp>
      <p:sp>
        <p:nvSpPr>
          <p:cNvPr id="3" name="Content Placeholder 2"/>
          <p:cNvSpPr>
            <a:spLocks noGrp="1"/>
          </p:cNvSpPr>
          <p:nvPr>
            <p:ph sz="quarter" idx="1"/>
          </p:nvPr>
        </p:nvSpPr>
        <p:spPr/>
        <p:txBody>
          <a:bodyPr/>
          <a:lstStyle/>
          <a:p>
            <a:pPr marL="0" indent="0">
              <a:buNone/>
            </a:pPr>
            <a:r>
              <a:rPr lang="en-GB" dirty="0"/>
              <a:t>Candidates need to understand that there are different types of storage device. Candidates need to know about the characteristics of each type (magnetic, optical and flash) and understand the benefits and drawbacks of each, and be able to recommend an appropriate type of device for a given situation and justify the choice</a:t>
            </a:r>
            <a:r>
              <a:rPr lang="en-GB" dirty="0" smtClean="0"/>
              <a:t>.</a:t>
            </a:r>
            <a:endParaRPr lang="en-GB" dirty="0"/>
          </a:p>
          <a:p>
            <a:pPr marL="0" indent="0">
              <a:buNone/>
            </a:pPr>
            <a:endParaRPr lang="en-GB" dirty="0"/>
          </a:p>
        </p:txBody>
      </p:sp>
    </p:spTree>
    <p:extLst>
      <p:ext uri="{BB962C8B-B14F-4D97-AF65-F5344CB8AC3E}">
        <p14:creationId xmlns:p14="http://schemas.microsoft.com/office/powerpoint/2010/main" val="768009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Flash </a:t>
            </a:r>
            <a:r>
              <a:rPr lang="en-GB" dirty="0"/>
              <a:t>Storage </a:t>
            </a:r>
          </a:p>
        </p:txBody>
      </p:sp>
      <p:sp>
        <p:nvSpPr>
          <p:cNvPr id="3" name="Content Placeholder 2"/>
          <p:cNvSpPr>
            <a:spLocks noGrp="1"/>
          </p:cNvSpPr>
          <p:nvPr>
            <p:ph sz="quarter" idx="1"/>
          </p:nvPr>
        </p:nvSpPr>
        <p:spPr>
          <a:xfrm>
            <a:off x="612648" y="1600200"/>
            <a:ext cx="8153400" cy="3268960"/>
          </a:xfrm>
        </p:spPr>
        <p:txBody>
          <a:bodyPr>
            <a:normAutofit/>
          </a:bodyPr>
          <a:lstStyle/>
          <a:p>
            <a:pPr marL="0" indent="0">
              <a:buNone/>
            </a:pPr>
            <a:r>
              <a:rPr lang="en-GB" sz="2400" dirty="0">
                <a:solidFill>
                  <a:srgbClr val="EA157A"/>
                </a:solidFill>
              </a:rPr>
              <a:t>Solid-State Disk (SSD</a:t>
            </a:r>
            <a:r>
              <a:rPr lang="en-GB" sz="2400" dirty="0" smtClean="0">
                <a:solidFill>
                  <a:srgbClr val="EA157A"/>
                </a:solidFill>
              </a:rPr>
              <a:t>)</a:t>
            </a:r>
            <a:endParaRPr lang="en-GB" sz="2400" dirty="0">
              <a:solidFill>
                <a:srgbClr val="EA157A"/>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95935417"/>
              </p:ext>
            </p:extLst>
          </p:nvPr>
        </p:nvGraphicFramePr>
        <p:xfrm>
          <a:off x="323529" y="2204864"/>
          <a:ext cx="8442520" cy="4401702"/>
        </p:xfrm>
        <a:graphic>
          <a:graphicData uri="http://schemas.openxmlformats.org/drawingml/2006/table">
            <a:tbl>
              <a:tblPr firstRow="1" bandRow="1">
                <a:tableStyleId>{5C22544A-7EE6-4342-B048-85BDC9FD1C3A}</a:tableStyleId>
              </a:tblPr>
              <a:tblGrid>
                <a:gridCol w="4392487">
                  <a:extLst>
                    <a:ext uri="{9D8B030D-6E8A-4147-A177-3AD203B41FA5}">
                      <a16:colId xmlns:a16="http://schemas.microsoft.com/office/drawing/2014/main" val="1712033236"/>
                    </a:ext>
                  </a:extLst>
                </a:gridCol>
                <a:gridCol w="4050033">
                  <a:extLst>
                    <a:ext uri="{9D8B030D-6E8A-4147-A177-3AD203B41FA5}">
                      <a16:colId xmlns:a16="http://schemas.microsoft.com/office/drawing/2014/main" val="3914106437"/>
                    </a:ext>
                  </a:extLst>
                </a:gridCol>
              </a:tblGrid>
              <a:tr h="569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t>Advantages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t>Disadvantages</a:t>
                      </a:r>
                    </a:p>
                    <a:p>
                      <a:endParaRPr lang="en-GB" sz="1800" dirty="0"/>
                    </a:p>
                  </a:txBody>
                  <a:tcPr/>
                </a:tc>
                <a:extLst>
                  <a:ext uri="{0D108BD9-81ED-4DB2-BD59-A6C34878D82A}">
                    <a16:rowId xmlns:a16="http://schemas.microsoft.com/office/drawing/2014/main" val="2933030770"/>
                  </a:ext>
                </a:extLst>
              </a:tr>
              <a:tr h="812881">
                <a:tc>
                  <a:txBody>
                    <a:bodyPr/>
                    <a:lstStyle/>
                    <a:p>
                      <a:r>
                        <a:rPr lang="en-GB" dirty="0" smtClean="0"/>
                        <a:t>Increasing system performance without breaking the bank</a:t>
                      </a:r>
                    </a:p>
                  </a:txBody>
                  <a:tcPr/>
                </a:tc>
                <a:tc>
                  <a:txBody>
                    <a:bodyPr/>
                    <a:lstStyle/>
                    <a:p>
                      <a:r>
                        <a:rPr lang="en-GB" dirty="0" smtClean="0"/>
                        <a:t>More expensive than traditional HDDs per TB</a:t>
                      </a:r>
                    </a:p>
                  </a:txBody>
                  <a:tcPr/>
                </a:tc>
                <a:extLst>
                  <a:ext uri="{0D108BD9-81ED-4DB2-BD59-A6C34878D82A}">
                    <a16:rowId xmlns:a16="http://schemas.microsoft.com/office/drawing/2014/main" val="1995438678"/>
                  </a:ext>
                </a:extLst>
              </a:tr>
              <a:tr h="509800">
                <a:tc>
                  <a:txBody>
                    <a:bodyPr/>
                    <a:lstStyle/>
                    <a:p>
                      <a:r>
                        <a:rPr lang="en-GB" dirty="0" smtClean="0"/>
                        <a:t>Great for storing OS, applications &amp; working data</a:t>
                      </a:r>
                    </a:p>
                  </a:txBody>
                  <a:tcPr/>
                </a:tc>
                <a:tc>
                  <a:txBody>
                    <a:bodyPr/>
                    <a:lstStyle/>
                    <a:p>
                      <a:endParaRPr lang="en-GB" sz="1800" dirty="0"/>
                    </a:p>
                  </a:txBody>
                  <a:tcPr/>
                </a:tc>
                <a:extLst>
                  <a:ext uri="{0D108BD9-81ED-4DB2-BD59-A6C34878D82A}">
                    <a16:rowId xmlns:a16="http://schemas.microsoft.com/office/drawing/2014/main" val="3500778893"/>
                  </a:ext>
                </a:extLst>
              </a:tr>
              <a:tr h="569017">
                <a:tc>
                  <a:txBody>
                    <a:bodyPr/>
                    <a:lstStyle/>
                    <a:p>
                      <a:r>
                        <a:rPr lang="en-GB" dirty="0" smtClean="0"/>
                        <a:t>Multiple bay/slot install options depending on requirements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extLst>
                  <a:ext uri="{0D108BD9-81ED-4DB2-BD59-A6C34878D82A}">
                    <a16:rowId xmlns:a16="http://schemas.microsoft.com/office/drawing/2014/main" val="2530387190"/>
                  </a:ext>
                </a:extLst>
              </a:tr>
              <a:tr h="569017">
                <a:tc>
                  <a:txBody>
                    <a:bodyPr/>
                    <a:lstStyle/>
                    <a:p>
                      <a:r>
                        <a:rPr lang="en-GB" dirty="0" smtClean="0"/>
                        <a:t>Can be configured in a RAID formation without a separate RAID card</a:t>
                      </a:r>
                    </a:p>
                  </a:txBody>
                  <a:tcPr/>
                </a:tc>
                <a:tc>
                  <a:txBody>
                    <a:bodyPr/>
                    <a:lstStyle/>
                    <a:p>
                      <a:endParaRPr lang="en-GB" sz="1800" dirty="0"/>
                    </a:p>
                  </a:txBody>
                  <a:tcPr/>
                </a:tc>
                <a:extLst>
                  <a:ext uri="{0D108BD9-81ED-4DB2-BD59-A6C34878D82A}">
                    <a16:rowId xmlns:a16="http://schemas.microsoft.com/office/drawing/2014/main" val="783745828"/>
                  </a:ext>
                </a:extLst>
              </a:tr>
              <a:tr h="356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More reliable than a traditional HDD</a:t>
                      </a:r>
                    </a:p>
                  </a:txBody>
                  <a:tcPr/>
                </a:tc>
                <a:tc>
                  <a:txBody>
                    <a:bodyPr/>
                    <a:lstStyle/>
                    <a:p>
                      <a:endParaRPr lang="en-GB" sz="1800" dirty="0"/>
                    </a:p>
                  </a:txBody>
                  <a:tcPr/>
                </a:tc>
                <a:extLst>
                  <a:ext uri="{0D108BD9-81ED-4DB2-BD59-A6C34878D82A}">
                    <a16:rowId xmlns:a16="http://schemas.microsoft.com/office/drawing/2014/main" val="1826647473"/>
                  </a:ext>
                </a:extLst>
              </a:tr>
              <a:tr h="662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Doesn’t suffer from performance drops with increased data storage when TRIM is enabled</a:t>
                      </a:r>
                    </a:p>
                  </a:txBody>
                  <a:tcPr/>
                </a:tc>
                <a:tc>
                  <a:txBody>
                    <a:bodyPr/>
                    <a:lstStyle/>
                    <a:p>
                      <a:endParaRPr lang="en-GB" sz="1800" dirty="0"/>
                    </a:p>
                  </a:txBody>
                  <a:tcPr/>
                </a:tc>
                <a:extLst>
                  <a:ext uri="{0D108BD9-81ED-4DB2-BD59-A6C34878D82A}">
                    <a16:rowId xmlns:a16="http://schemas.microsoft.com/office/drawing/2014/main" val="3021295455"/>
                  </a:ext>
                </a:extLst>
              </a:tr>
            </a:tbl>
          </a:graphicData>
        </a:graphic>
      </p:graphicFrame>
    </p:spTree>
    <p:extLst>
      <p:ext uri="{BB962C8B-B14F-4D97-AF65-F5344CB8AC3E}">
        <p14:creationId xmlns:p14="http://schemas.microsoft.com/office/powerpoint/2010/main" val="674193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Mini Challenge</a:t>
            </a:r>
            <a:endParaRPr lang="en-GB" dirty="0"/>
          </a:p>
        </p:txBody>
      </p:sp>
      <p:sp>
        <p:nvSpPr>
          <p:cNvPr id="3" name="Content Placeholder 2"/>
          <p:cNvSpPr>
            <a:spLocks noGrp="1"/>
          </p:cNvSpPr>
          <p:nvPr>
            <p:ph sz="quarter" idx="1"/>
          </p:nvPr>
        </p:nvSpPr>
        <p:spPr/>
        <p:txBody>
          <a:bodyPr/>
          <a:lstStyle/>
          <a:p>
            <a:r>
              <a:rPr lang="en-GB" b="1" dirty="0" smtClean="0"/>
              <a:t>Share your Concise </a:t>
            </a:r>
            <a:r>
              <a:rPr lang="en-GB" b="1" dirty="0"/>
              <a:t>definitions!</a:t>
            </a:r>
          </a:p>
          <a:p>
            <a:endParaRPr lang="en-GB" dirty="0"/>
          </a:p>
          <a:p>
            <a:r>
              <a:rPr lang="en-GB" dirty="0"/>
              <a:t>Write a definition for the </a:t>
            </a:r>
            <a:r>
              <a:rPr lang="en-GB" dirty="0" smtClean="0"/>
              <a:t>Flash Storage.</a:t>
            </a:r>
            <a:endParaRPr lang="en-GB" dirty="0"/>
          </a:p>
          <a:p>
            <a:pPr marL="285750" indent="-285750">
              <a:buFont typeface="Arial" panose="020B0604020202020204" pitchFamily="34" charset="0"/>
              <a:buChar char="•"/>
            </a:pPr>
            <a:r>
              <a:rPr lang="en-GB" dirty="0" smtClean="0"/>
              <a:t>Your </a:t>
            </a:r>
            <a:r>
              <a:rPr lang="en-GB" dirty="0" smtClean="0"/>
              <a:t>definition </a:t>
            </a:r>
            <a:r>
              <a:rPr lang="en-GB" dirty="0"/>
              <a:t>must be 16 words or less.</a:t>
            </a:r>
          </a:p>
          <a:p>
            <a:pPr marL="285750" indent="-285750">
              <a:buFont typeface="Arial" panose="020B0604020202020204" pitchFamily="34" charset="0"/>
              <a:buChar char="•"/>
            </a:pPr>
            <a:r>
              <a:rPr lang="en-GB" dirty="0" smtClean="0"/>
              <a:t>Your </a:t>
            </a:r>
            <a:r>
              <a:rPr lang="en-GB" dirty="0" smtClean="0"/>
              <a:t>definition </a:t>
            </a:r>
            <a:r>
              <a:rPr lang="en-GB" dirty="0"/>
              <a:t>must make at least 3 valid points.</a:t>
            </a:r>
          </a:p>
          <a:p>
            <a:pPr marL="0" indent="0">
              <a:buNone/>
            </a:pPr>
            <a:endParaRPr lang="en-GB" dirty="0"/>
          </a:p>
        </p:txBody>
      </p:sp>
    </p:spTree>
    <p:extLst>
      <p:ext uri="{BB962C8B-B14F-4D97-AF65-F5344CB8AC3E}">
        <p14:creationId xmlns:p14="http://schemas.microsoft.com/office/powerpoint/2010/main" val="2685063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Flash </a:t>
            </a:r>
            <a:r>
              <a:rPr lang="en-GB" dirty="0"/>
              <a:t>Storage </a:t>
            </a:r>
          </a:p>
        </p:txBody>
      </p:sp>
      <p:sp>
        <p:nvSpPr>
          <p:cNvPr id="3" name="Content Placeholder 2"/>
          <p:cNvSpPr>
            <a:spLocks noGrp="1"/>
          </p:cNvSpPr>
          <p:nvPr>
            <p:ph sz="quarter" idx="1"/>
          </p:nvPr>
        </p:nvSpPr>
        <p:spPr>
          <a:xfrm>
            <a:off x="612648" y="1600200"/>
            <a:ext cx="8153400" cy="5069160"/>
          </a:xfrm>
        </p:spPr>
        <p:txBody>
          <a:bodyPr>
            <a:normAutofit fontScale="70000" lnSpcReduction="20000"/>
          </a:bodyPr>
          <a:lstStyle/>
          <a:p>
            <a:pPr marL="0" indent="0">
              <a:buNone/>
            </a:pPr>
            <a:r>
              <a:rPr lang="en-GB" sz="2600" dirty="0" smtClean="0">
                <a:solidFill>
                  <a:srgbClr val="EA157A"/>
                </a:solidFill>
              </a:rPr>
              <a:t>Memory Sticks/USB </a:t>
            </a:r>
            <a:endParaRPr lang="en-GB" sz="2600" dirty="0">
              <a:solidFill>
                <a:srgbClr val="EA157A"/>
              </a:solidFill>
            </a:endParaRPr>
          </a:p>
          <a:p>
            <a:pPr marL="0" indent="0">
              <a:buNone/>
            </a:pPr>
            <a:r>
              <a:rPr lang="en-GB" sz="2600" dirty="0"/>
              <a:t>Flash memory storage devices are typically small, lightweight, removable and rewritable. They consist of a small printed circuit board which is encased in plastic or metal casing. They usually  Flash memory </a:t>
            </a:r>
            <a:r>
              <a:rPr lang="en-GB" sz="2600" dirty="0" smtClean="0"/>
              <a:t>sticks have </a:t>
            </a:r>
            <a:r>
              <a:rPr lang="en-GB" sz="2600" dirty="0"/>
              <a:t>a removable cap which covers and protects the part of the stick which is inserted into a USB port.</a:t>
            </a:r>
          </a:p>
          <a:p>
            <a:pPr marL="0" indent="0">
              <a:buNone/>
            </a:pPr>
            <a:r>
              <a:rPr lang="en-GB" sz="2600" dirty="0"/>
              <a:t>Memory sticks are available from 1 Gb </a:t>
            </a:r>
            <a:r>
              <a:rPr lang="en-GB" sz="2600" dirty="0" smtClean="0"/>
              <a:t>upwards</a:t>
            </a:r>
          </a:p>
          <a:p>
            <a:pPr marL="0" indent="0">
              <a:buNone/>
            </a:pPr>
            <a:endParaRPr lang="en-GB" sz="2000" b="1" dirty="0"/>
          </a:p>
          <a:p>
            <a:pPr marL="0" indent="0">
              <a:buNone/>
            </a:pPr>
            <a:r>
              <a:rPr lang="en-GB" b="1" dirty="0"/>
              <a:t>Advantages</a:t>
            </a:r>
          </a:p>
          <a:p>
            <a:r>
              <a:rPr lang="en-GB" sz="2300" dirty="0"/>
              <a:t>They are more compact and portable than CDs or DVD.</a:t>
            </a:r>
          </a:p>
          <a:p>
            <a:r>
              <a:rPr lang="en-GB" sz="2300" dirty="0"/>
              <a:t>They hold more data than a CD, many gigabytes</a:t>
            </a:r>
          </a:p>
          <a:p>
            <a:r>
              <a:rPr lang="en-GB" sz="2300" dirty="0"/>
              <a:t>They are reliable as they have no moving parts (unlike a hard disk)</a:t>
            </a:r>
          </a:p>
          <a:p>
            <a:r>
              <a:rPr lang="en-GB" sz="2300" dirty="0"/>
              <a:t>They are easily branded on their cover to reflect the organisation</a:t>
            </a:r>
          </a:p>
          <a:p>
            <a:r>
              <a:rPr lang="en-GB" sz="2300" dirty="0"/>
              <a:t>They are not affected by magnetic fields (unlike magnetic tape)</a:t>
            </a:r>
          </a:p>
          <a:p>
            <a:pPr marL="0" indent="0">
              <a:buNone/>
            </a:pPr>
            <a:r>
              <a:rPr lang="en-GB" b="1" dirty="0"/>
              <a:t>Disadvantages</a:t>
            </a:r>
          </a:p>
          <a:p>
            <a:r>
              <a:rPr lang="en-GB" sz="2300" dirty="0"/>
              <a:t>More expensive than CD or DVD as a medium</a:t>
            </a:r>
          </a:p>
          <a:p>
            <a:r>
              <a:rPr lang="en-GB" sz="2300" dirty="0"/>
              <a:t>They can be easily lost</a:t>
            </a:r>
          </a:p>
          <a:p>
            <a:r>
              <a:rPr lang="en-GB" sz="2300" dirty="0"/>
              <a:t>The metal part which is inserted into the USB port can be snapped off or damaged if they are handled roughly</a:t>
            </a:r>
          </a:p>
          <a:p>
            <a:pPr marL="0" indent="0">
              <a:buNone/>
            </a:pPr>
            <a:endParaRPr lang="en-GB" sz="2000" b="1" dirty="0"/>
          </a:p>
        </p:txBody>
      </p:sp>
    </p:spTree>
    <p:extLst>
      <p:ext uri="{BB962C8B-B14F-4D97-AF65-F5344CB8AC3E}">
        <p14:creationId xmlns:p14="http://schemas.microsoft.com/office/powerpoint/2010/main" val="660478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endParaRPr lang="en-GB" dirty="0"/>
          </a:p>
        </p:txBody>
      </p:sp>
      <p:sp>
        <p:nvSpPr>
          <p:cNvPr id="3" name="Content Placeholder 2"/>
          <p:cNvSpPr>
            <a:spLocks noGrp="1"/>
          </p:cNvSpPr>
          <p:nvPr>
            <p:ph sz="quarter" idx="1"/>
          </p:nvPr>
        </p:nvSpPr>
        <p:spPr/>
        <p:txBody>
          <a:bodyPr/>
          <a:lstStyle/>
          <a:p>
            <a:r>
              <a:rPr lang="en-GB" b="1" dirty="0" smtClean="0"/>
              <a:t>Share your Concise </a:t>
            </a:r>
            <a:r>
              <a:rPr lang="en-GB" b="1" dirty="0"/>
              <a:t>definitions!</a:t>
            </a:r>
          </a:p>
          <a:p>
            <a:endParaRPr lang="en-GB" dirty="0"/>
          </a:p>
          <a:p>
            <a:r>
              <a:rPr lang="en-GB" dirty="0" smtClean="0"/>
              <a:t>You have written </a:t>
            </a:r>
            <a:r>
              <a:rPr lang="en-GB" dirty="0"/>
              <a:t>a definition for the following three terms.</a:t>
            </a:r>
          </a:p>
          <a:p>
            <a:pPr marL="285750" indent="-285750">
              <a:buFont typeface="Arial" panose="020B0604020202020204" pitchFamily="34" charset="0"/>
              <a:buChar char="•"/>
            </a:pPr>
            <a:r>
              <a:rPr lang="en-GB" dirty="0"/>
              <a:t>Each </a:t>
            </a:r>
            <a:r>
              <a:rPr lang="en-GB" dirty="0" smtClean="0"/>
              <a:t>definition had to be </a:t>
            </a:r>
            <a:r>
              <a:rPr lang="en-GB" dirty="0"/>
              <a:t>16 words or less.</a:t>
            </a:r>
          </a:p>
          <a:p>
            <a:pPr marL="285750" indent="-285750">
              <a:buFont typeface="Arial" panose="020B0604020202020204" pitchFamily="34" charset="0"/>
              <a:buChar char="•"/>
            </a:pPr>
            <a:r>
              <a:rPr lang="en-GB" dirty="0"/>
              <a:t>Each definition </a:t>
            </a:r>
            <a:r>
              <a:rPr lang="en-GB" dirty="0" smtClean="0"/>
              <a:t>needed at </a:t>
            </a:r>
            <a:r>
              <a:rPr lang="en-GB" dirty="0"/>
              <a:t>least 3 valid points.</a:t>
            </a:r>
          </a:p>
          <a:p>
            <a:pPr marL="0" indent="0">
              <a:buNone/>
            </a:pPr>
            <a:endParaRPr lang="en-GB" dirty="0"/>
          </a:p>
        </p:txBody>
      </p:sp>
    </p:spTree>
    <p:extLst>
      <p:ext uri="{BB962C8B-B14F-4D97-AF65-F5344CB8AC3E}">
        <p14:creationId xmlns:p14="http://schemas.microsoft.com/office/powerpoint/2010/main" val="2267666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Concise Definitions</a:t>
            </a:r>
          </a:p>
        </p:txBody>
      </p:sp>
      <p:grpSp>
        <p:nvGrpSpPr>
          <p:cNvPr id="4" name="Group 3"/>
          <p:cNvGrpSpPr/>
          <p:nvPr/>
        </p:nvGrpSpPr>
        <p:grpSpPr>
          <a:xfrm>
            <a:off x="619268" y="2780928"/>
            <a:ext cx="2912534" cy="2641600"/>
            <a:chOff x="211666" y="3454400"/>
            <a:chExt cx="2844801" cy="2192868"/>
          </a:xfrm>
        </p:grpSpPr>
        <p:sp>
          <p:nvSpPr>
            <p:cNvPr id="5" name="Rectangle 4"/>
            <p:cNvSpPr/>
            <p:nvPr/>
          </p:nvSpPr>
          <p:spPr>
            <a:xfrm>
              <a:off x="220133" y="3454400"/>
              <a:ext cx="2836334" cy="643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Magnetic Storage</a:t>
              </a:r>
            </a:p>
          </p:txBody>
        </p:sp>
        <p:sp>
          <p:nvSpPr>
            <p:cNvPr id="6" name="Rectangle 5"/>
            <p:cNvSpPr/>
            <p:nvPr/>
          </p:nvSpPr>
          <p:spPr>
            <a:xfrm>
              <a:off x="211666" y="4224867"/>
              <a:ext cx="2836334" cy="643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Optical Storage</a:t>
              </a:r>
            </a:p>
          </p:txBody>
        </p:sp>
        <p:sp>
          <p:nvSpPr>
            <p:cNvPr id="7" name="Rectangle 6"/>
            <p:cNvSpPr/>
            <p:nvPr/>
          </p:nvSpPr>
          <p:spPr>
            <a:xfrm>
              <a:off x="211666" y="5003801"/>
              <a:ext cx="2836334" cy="643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Solid State Storage</a:t>
              </a:r>
            </a:p>
          </p:txBody>
        </p:sp>
      </p:grpSp>
      <p:sp>
        <p:nvSpPr>
          <p:cNvPr id="8" name="Rectangle 7"/>
          <p:cNvSpPr/>
          <p:nvPr/>
        </p:nvSpPr>
        <p:spPr>
          <a:xfrm>
            <a:off x="3779913" y="2753086"/>
            <a:ext cx="4986136" cy="775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Write definition here…</a:t>
            </a:r>
          </a:p>
        </p:txBody>
      </p:sp>
      <p:sp>
        <p:nvSpPr>
          <p:cNvPr id="9" name="Rectangle 8"/>
          <p:cNvSpPr/>
          <p:nvPr/>
        </p:nvSpPr>
        <p:spPr>
          <a:xfrm>
            <a:off x="3779911" y="3709058"/>
            <a:ext cx="4986137" cy="775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Write definition here…</a:t>
            </a:r>
          </a:p>
        </p:txBody>
      </p:sp>
      <p:sp>
        <p:nvSpPr>
          <p:cNvPr id="10" name="Rectangle 9"/>
          <p:cNvSpPr/>
          <p:nvPr/>
        </p:nvSpPr>
        <p:spPr>
          <a:xfrm>
            <a:off x="3783959" y="4674542"/>
            <a:ext cx="4982090" cy="775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Write definition here…</a:t>
            </a:r>
          </a:p>
        </p:txBody>
      </p:sp>
    </p:spTree>
    <p:extLst>
      <p:ext uri="{BB962C8B-B14F-4D97-AF65-F5344CB8AC3E}">
        <p14:creationId xmlns:p14="http://schemas.microsoft.com/office/powerpoint/2010/main" val="2688963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Concise Definitions</a:t>
            </a:r>
          </a:p>
        </p:txBody>
      </p:sp>
      <p:grpSp>
        <p:nvGrpSpPr>
          <p:cNvPr id="4" name="Group 3"/>
          <p:cNvGrpSpPr/>
          <p:nvPr/>
        </p:nvGrpSpPr>
        <p:grpSpPr>
          <a:xfrm>
            <a:off x="179512" y="2708920"/>
            <a:ext cx="1648476" cy="2641600"/>
            <a:chOff x="211666" y="3454400"/>
            <a:chExt cx="2844801" cy="2192868"/>
          </a:xfrm>
        </p:grpSpPr>
        <p:sp>
          <p:nvSpPr>
            <p:cNvPr id="5" name="Rectangle 4"/>
            <p:cNvSpPr/>
            <p:nvPr/>
          </p:nvSpPr>
          <p:spPr>
            <a:xfrm>
              <a:off x="220133" y="3454400"/>
              <a:ext cx="2836334" cy="643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Magnetic Storage</a:t>
              </a:r>
            </a:p>
          </p:txBody>
        </p:sp>
        <p:sp>
          <p:nvSpPr>
            <p:cNvPr id="6" name="Rectangle 5"/>
            <p:cNvSpPr/>
            <p:nvPr/>
          </p:nvSpPr>
          <p:spPr>
            <a:xfrm>
              <a:off x="211666" y="4224867"/>
              <a:ext cx="2836334" cy="643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Optical Storage</a:t>
              </a:r>
            </a:p>
          </p:txBody>
        </p:sp>
        <p:sp>
          <p:nvSpPr>
            <p:cNvPr id="7" name="Rectangle 6"/>
            <p:cNvSpPr/>
            <p:nvPr/>
          </p:nvSpPr>
          <p:spPr>
            <a:xfrm>
              <a:off x="211666" y="5003801"/>
              <a:ext cx="2836334" cy="643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Solid State Storage</a:t>
              </a:r>
            </a:p>
          </p:txBody>
        </p:sp>
      </p:grpSp>
      <p:grpSp>
        <p:nvGrpSpPr>
          <p:cNvPr id="24" name="Group 23"/>
          <p:cNvGrpSpPr/>
          <p:nvPr/>
        </p:nvGrpSpPr>
        <p:grpSpPr>
          <a:xfrm>
            <a:off x="1979712" y="2708920"/>
            <a:ext cx="6786336" cy="2641600"/>
            <a:chOff x="211666" y="3454400"/>
            <a:chExt cx="2844801" cy="2192868"/>
          </a:xfrm>
        </p:grpSpPr>
        <p:sp>
          <p:nvSpPr>
            <p:cNvPr id="25" name="Rectangle 24"/>
            <p:cNvSpPr/>
            <p:nvPr/>
          </p:nvSpPr>
          <p:spPr>
            <a:xfrm>
              <a:off x="220133" y="3454400"/>
              <a:ext cx="2836334" cy="643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Data recorded onto magnetic disks.  Mechanical parts move over disks surface to read and write data.</a:t>
              </a:r>
            </a:p>
          </p:txBody>
        </p:sp>
        <p:sp>
          <p:nvSpPr>
            <p:cNvPr id="26" name="Rectangle 25"/>
            <p:cNvSpPr/>
            <p:nvPr/>
          </p:nvSpPr>
          <p:spPr>
            <a:xfrm>
              <a:off x="211666" y="4224867"/>
              <a:ext cx="2836334" cy="643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Data recorded onto optical disks.  Lasers read and write data. Highly portable.</a:t>
              </a:r>
            </a:p>
          </p:txBody>
        </p:sp>
        <p:sp>
          <p:nvSpPr>
            <p:cNvPr id="27" name="Rectangle 26"/>
            <p:cNvSpPr/>
            <p:nvPr/>
          </p:nvSpPr>
          <p:spPr>
            <a:xfrm>
              <a:off x="211666" y="5003801"/>
              <a:ext cx="2836334" cy="643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Data recorded onto solid state memory chips.  Very durable and fast, no mechanical moving parts needed.</a:t>
              </a:r>
            </a:p>
          </p:txBody>
        </p:sp>
      </p:grpSp>
      <p:sp>
        <p:nvSpPr>
          <p:cNvPr id="28" name="TextBox 27"/>
          <p:cNvSpPr txBox="1"/>
          <p:nvPr/>
        </p:nvSpPr>
        <p:spPr>
          <a:xfrm>
            <a:off x="3901646" y="2497254"/>
            <a:ext cx="414566" cy="584775"/>
          </a:xfrm>
          <a:prstGeom prst="rect">
            <a:avLst/>
          </a:prstGeom>
          <a:noFill/>
        </p:spPr>
        <p:txBody>
          <a:bodyPr wrap="square" rtlCol="0">
            <a:spAutoFit/>
          </a:bodyPr>
          <a:lstStyle/>
          <a:p>
            <a:r>
              <a:rPr lang="en-GB" sz="3200" b="1" dirty="0">
                <a:solidFill>
                  <a:srgbClr val="C00000"/>
                </a:solidFill>
                <a:sym typeface="Wingdings" panose="05000000000000000000" pitchFamily="2" charset="2"/>
              </a:rPr>
              <a:t></a:t>
            </a:r>
            <a:endParaRPr lang="en-GB" sz="3200" b="1" dirty="0">
              <a:solidFill>
                <a:srgbClr val="C00000"/>
              </a:solidFill>
            </a:endParaRPr>
          </a:p>
        </p:txBody>
      </p:sp>
      <p:sp>
        <p:nvSpPr>
          <p:cNvPr id="29" name="TextBox 28"/>
          <p:cNvSpPr txBox="1"/>
          <p:nvPr/>
        </p:nvSpPr>
        <p:spPr>
          <a:xfrm>
            <a:off x="6467046" y="2497254"/>
            <a:ext cx="414566" cy="584775"/>
          </a:xfrm>
          <a:prstGeom prst="rect">
            <a:avLst/>
          </a:prstGeom>
          <a:noFill/>
        </p:spPr>
        <p:txBody>
          <a:bodyPr wrap="square" rtlCol="0">
            <a:spAutoFit/>
          </a:bodyPr>
          <a:lstStyle/>
          <a:p>
            <a:r>
              <a:rPr lang="en-GB" sz="3200" b="1" dirty="0">
                <a:solidFill>
                  <a:srgbClr val="C00000"/>
                </a:solidFill>
                <a:sym typeface="Wingdings" panose="05000000000000000000" pitchFamily="2" charset="2"/>
              </a:rPr>
              <a:t></a:t>
            </a:r>
            <a:endParaRPr lang="en-GB" sz="3200" b="1" dirty="0">
              <a:solidFill>
                <a:srgbClr val="C00000"/>
              </a:solidFill>
            </a:endParaRPr>
          </a:p>
        </p:txBody>
      </p:sp>
      <p:sp>
        <p:nvSpPr>
          <p:cNvPr id="30" name="TextBox 29"/>
          <p:cNvSpPr txBox="1"/>
          <p:nvPr/>
        </p:nvSpPr>
        <p:spPr>
          <a:xfrm>
            <a:off x="3434654" y="2804102"/>
            <a:ext cx="414566" cy="584775"/>
          </a:xfrm>
          <a:prstGeom prst="rect">
            <a:avLst/>
          </a:prstGeom>
          <a:noFill/>
        </p:spPr>
        <p:txBody>
          <a:bodyPr wrap="square" rtlCol="0">
            <a:spAutoFit/>
          </a:bodyPr>
          <a:lstStyle/>
          <a:p>
            <a:r>
              <a:rPr lang="en-GB" sz="3200" b="1" dirty="0">
                <a:solidFill>
                  <a:srgbClr val="C00000"/>
                </a:solidFill>
                <a:sym typeface="Wingdings" panose="05000000000000000000" pitchFamily="2" charset="2"/>
              </a:rPr>
              <a:t></a:t>
            </a:r>
            <a:endParaRPr lang="en-GB" sz="3200" b="1" dirty="0">
              <a:solidFill>
                <a:srgbClr val="C00000"/>
              </a:solidFill>
            </a:endParaRPr>
          </a:p>
        </p:txBody>
      </p:sp>
      <p:sp>
        <p:nvSpPr>
          <p:cNvPr id="31" name="TextBox 30"/>
          <p:cNvSpPr txBox="1"/>
          <p:nvPr/>
        </p:nvSpPr>
        <p:spPr>
          <a:xfrm>
            <a:off x="4121779" y="3470921"/>
            <a:ext cx="414566" cy="584775"/>
          </a:xfrm>
          <a:prstGeom prst="rect">
            <a:avLst/>
          </a:prstGeom>
          <a:noFill/>
        </p:spPr>
        <p:txBody>
          <a:bodyPr wrap="square" rtlCol="0">
            <a:spAutoFit/>
          </a:bodyPr>
          <a:lstStyle/>
          <a:p>
            <a:r>
              <a:rPr lang="en-GB" sz="3200" b="1" dirty="0">
                <a:solidFill>
                  <a:srgbClr val="C00000"/>
                </a:solidFill>
                <a:sym typeface="Wingdings" panose="05000000000000000000" pitchFamily="2" charset="2"/>
              </a:rPr>
              <a:t></a:t>
            </a:r>
            <a:endParaRPr lang="en-GB" sz="3200" b="1" dirty="0">
              <a:solidFill>
                <a:srgbClr val="C00000"/>
              </a:solidFill>
            </a:endParaRPr>
          </a:p>
        </p:txBody>
      </p:sp>
      <p:sp>
        <p:nvSpPr>
          <p:cNvPr id="32" name="TextBox 31"/>
          <p:cNvSpPr txBox="1"/>
          <p:nvPr/>
        </p:nvSpPr>
        <p:spPr>
          <a:xfrm>
            <a:off x="6200345" y="3403339"/>
            <a:ext cx="414566" cy="584775"/>
          </a:xfrm>
          <a:prstGeom prst="rect">
            <a:avLst/>
          </a:prstGeom>
          <a:noFill/>
        </p:spPr>
        <p:txBody>
          <a:bodyPr wrap="square" rtlCol="0">
            <a:spAutoFit/>
          </a:bodyPr>
          <a:lstStyle/>
          <a:p>
            <a:r>
              <a:rPr lang="en-GB" sz="3200" b="1" dirty="0">
                <a:solidFill>
                  <a:srgbClr val="C00000"/>
                </a:solidFill>
                <a:sym typeface="Wingdings" panose="05000000000000000000" pitchFamily="2" charset="2"/>
              </a:rPr>
              <a:t></a:t>
            </a:r>
            <a:endParaRPr lang="en-GB" sz="3200" b="1" dirty="0">
              <a:solidFill>
                <a:srgbClr val="C00000"/>
              </a:solidFill>
            </a:endParaRPr>
          </a:p>
        </p:txBody>
      </p:sp>
      <p:sp>
        <p:nvSpPr>
          <p:cNvPr id="33" name="TextBox 32"/>
          <p:cNvSpPr txBox="1"/>
          <p:nvPr/>
        </p:nvSpPr>
        <p:spPr>
          <a:xfrm>
            <a:off x="2714348" y="3827416"/>
            <a:ext cx="414566" cy="584775"/>
          </a:xfrm>
          <a:prstGeom prst="rect">
            <a:avLst/>
          </a:prstGeom>
          <a:noFill/>
        </p:spPr>
        <p:txBody>
          <a:bodyPr wrap="square" rtlCol="0">
            <a:spAutoFit/>
          </a:bodyPr>
          <a:lstStyle/>
          <a:p>
            <a:r>
              <a:rPr lang="en-GB" sz="3200" b="1" dirty="0">
                <a:solidFill>
                  <a:srgbClr val="C00000"/>
                </a:solidFill>
                <a:sym typeface="Wingdings" panose="05000000000000000000" pitchFamily="2" charset="2"/>
              </a:rPr>
              <a:t></a:t>
            </a:r>
            <a:endParaRPr lang="en-GB" sz="3200" b="1" dirty="0">
              <a:solidFill>
                <a:srgbClr val="C00000"/>
              </a:solidFill>
            </a:endParaRPr>
          </a:p>
        </p:txBody>
      </p:sp>
      <p:sp>
        <p:nvSpPr>
          <p:cNvPr id="34" name="TextBox 33"/>
          <p:cNvSpPr txBox="1"/>
          <p:nvPr/>
        </p:nvSpPr>
        <p:spPr>
          <a:xfrm>
            <a:off x="4223379" y="4351455"/>
            <a:ext cx="414566" cy="584775"/>
          </a:xfrm>
          <a:prstGeom prst="rect">
            <a:avLst/>
          </a:prstGeom>
          <a:noFill/>
        </p:spPr>
        <p:txBody>
          <a:bodyPr wrap="square" rtlCol="0">
            <a:spAutoFit/>
          </a:bodyPr>
          <a:lstStyle/>
          <a:p>
            <a:r>
              <a:rPr lang="en-GB" sz="3200" b="1" dirty="0">
                <a:solidFill>
                  <a:srgbClr val="C00000"/>
                </a:solidFill>
                <a:sym typeface="Wingdings" panose="05000000000000000000" pitchFamily="2" charset="2"/>
              </a:rPr>
              <a:t></a:t>
            </a:r>
            <a:endParaRPr lang="en-GB" sz="3200" b="1" dirty="0">
              <a:solidFill>
                <a:srgbClr val="C00000"/>
              </a:solidFill>
            </a:endParaRPr>
          </a:p>
        </p:txBody>
      </p:sp>
      <p:sp>
        <p:nvSpPr>
          <p:cNvPr id="35" name="TextBox 34"/>
          <p:cNvSpPr txBox="1"/>
          <p:nvPr/>
        </p:nvSpPr>
        <p:spPr>
          <a:xfrm>
            <a:off x="7516913" y="4351455"/>
            <a:ext cx="414566" cy="584775"/>
          </a:xfrm>
          <a:prstGeom prst="rect">
            <a:avLst/>
          </a:prstGeom>
          <a:noFill/>
        </p:spPr>
        <p:txBody>
          <a:bodyPr wrap="square" rtlCol="0">
            <a:spAutoFit/>
          </a:bodyPr>
          <a:lstStyle/>
          <a:p>
            <a:r>
              <a:rPr lang="en-GB" sz="3200" b="1" dirty="0">
                <a:solidFill>
                  <a:srgbClr val="C00000"/>
                </a:solidFill>
                <a:sym typeface="Wingdings" panose="05000000000000000000" pitchFamily="2" charset="2"/>
              </a:rPr>
              <a:t></a:t>
            </a:r>
            <a:endParaRPr lang="en-GB" sz="3200" b="1" dirty="0">
              <a:solidFill>
                <a:srgbClr val="C00000"/>
              </a:solidFill>
            </a:endParaRPr>
          </a:p>
        </p:txBody>
      </p:sp>
      <p:sp>
        <p:nvSpPr>
          <p:cNvPr id="36" name="TextBox 35"/>
          <p:cNvSpPr txBox="1"/>
          <p:nvPr/>
        </p:nvSpPr>
        <p:spPr>
          <a:xfrm>
            <a:off x="3542070" y="4681393"/>
            <a:ext cx="414566" cy="584775"/>
          </a:xfrm>
          <a:prstGeom prst="rect">
            <a:avLst/>
          </a:prstGeom>
          <a:noFill/>
        </p:spPr>
        <p:txBody>
          <a:bodyPr wrap="square" rtlCol="0">
            <a:spAutoFit/>
          </a:bodyPr>
          <a:lstStyle/>
          <a:p>
            <a:r>
              <a:rPr lang="en-GB" sz="3200" b="1" dirty="0">
                <a:solidFill>
                  <a:srgbClr val="C00000"/>
                </a:solidFill>
                <a:sym typeface="Wingdings" panose="05000000000000000000" pitchFamily="2" charset="2"/>
              </a:rPr>
              <a:t></a:t>
            </a:r>
            <a:endParaRPr lang="en-GB" sz="3200" b="1" dirty="0">
              <a:solidFill>
                <a:srgbClr val="C00000"/>
              </a:solidFill>
            </a:endParaRPr>
          </a:p>
        </p:txBody>
      </p:sp>
    </p:spTree>
    <p:extLst>
      <p:ext uri="{BB962C8B-B14F-4D97-AF65-F5344CB8AC3E}">
        <p14:creationId xmlns:p14="http://schemas.microsoft.com/office/powerpoint/2010/main" val="3182271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225" y="1700808"/>
            <a:ext cx="7488832" cy="990600"/>
          </a:xfrm>
        </p:spPr>
        <p:txBody>
          <a:bodyPr/>
          <a:lstStyle/>
          <a:p>
            <a:r>
              <a:rPr lang="en-GB" dirty="0"/>
              <a:t>Guess the storage device game! </a:t>
            </a:r>
          </a:p>
        </p:txBody>
      </p:sp>
      <p:pic>
        <p:nvPicPr>
          <p:cNvPr id="11266" name="Picture 2" descr="Image result for guessing ga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852936"/>
            <a:ext cx="3295650" cy="32956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803170" y="150168"/>
            <a:ext cx="7488832"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dirty="0" smtClean="0"/>
              <a:t>Can we improve our scores?</a:t>
            </a:r>
            <a:endParaRPr lang="en-GB" dirty="0"/>
          </a:p>
        </p:txBody>
      </p:sp>
    </p:spTree>
    <p:extLst>
      <p:ext uri="{BB962C8B-B14F-4D97-AF65-F5344CB8AC3E}">
        <p14:creationId xmlns:p14="http://schemas.microsoft.com/office/powerpoint/2010/main" val="236441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225" y="1700808"/>
            <a:ext cx="7488832" cy="990600"/>
          </a:xfrm>
        </p:spPr>
        <p:txBody>
          <a:bodyPr/>
          <a:lstStyle/>
          <a:p>
            <a:r>
              <a:rPr lang="en-GB" dirty="0"/>
              <a:t>Guess the storage device game! </a:t>
            </a:r>
          </a:p>
        </p:txBody>
      </p:sp>
      <p:pic>
        <p:nvPicPr>
          <p:cNvPr id="11266" name="Picture 2" descr="Image result for guessing ga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852936"/>
            <a:ext cx="329565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1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Secondary Storage </a:t>
            </a:r>
          </a:p>
        </p:txBody>
      </p:sp>
      <p:sp>
        <p:nvSpPr>
          <p:cNvPr id="3" name="Content Placeholder 2"/>
          <p:cNvSpPr>
            <a:spLocks noGrp="1"/>
          </p:cNvSpPr>
          <p:nvPr>
            <p:ph sz="quarter" idx="1"/>
          </p:nvPr>
        </p:nvSpPr>
        <p:spPr>
          <a:xfrm>
            <a:off x="612648" y="1600200"/>
            <a:ext cx="4175376" cy="4421088"/>
          </a:xfrm>
        </p:spPr>
        <p:txBody>
          <a:bodyPr>
            <a:normAutofit/>
          </a:bodyPr>
          <a:lstStyle/>
          <a:p>
            <a:pPr marL="0" indent="0">
              <a:buNone/>
            </a:pPr>
            <a:r>
              <a:rPr lang="en-GB" sz="2000" dirty="0">
                <a:solidFill>
                  <a:srgbClr val="EA157A"/>
                </a:solidFill>
              </a:rPr>
              <a:t>The need for secondary storage </a:t>
            </a:r>
          </a:p>
          <a:p>
            <a:pPr marL="0" indent="0">
              <a:buNone/>
            </a:pPr>
            <a:r>
              <a:rPr lang="en-GB" sz="2000" dirty="0"/>
              <a:t>A computer’s primary store is Random Access Memory.  Unlike RAM, secondary storage is not directly accessible to the processor and has </a:t>
            </a:r>
            <a:r>
              <a:rPr lang="en-GB" sz="2000" dirty="0" smtClean="0"/>
              <a:t>slow </a:t>
            </a:r>
            <a:r>
              <a:rPr lang="en-GB" sz="2000" dirty="0"/>
              <a:t>access speeds. </a:t>
            </a:r>
            <a:endParaRPr lang="en-GB" sz="2000" dirty="0" smtClean="0"/>
          </a:p>
          <a:p>
            <a:pPr marL="0" indent="0">
              <a:buNone/>
            </a:pPr>
            <a:endParaRPr lang="en-GB" sz="2000" dirty="0" smtClean="0"/>
          </a:p>
          <a:p>
            <a:pPr marL="0" indent="0">
              <a:buNone/>
            </a:pPr>
            <a:r>
              <a:rPr lang="en-GB" sz="2000" dirty="0" smtClean="0"/>
              <a:t>Secondary </a:t>
            </a:r>
            <a:r>
              <a:rPr lang="en-GB" sz="2000" dirty="0"/>
              <a:t>storage, however, has the advantage that it retains its contents when the computer’s power is turned off. This includes the computer’s internal hard disk, optical media and solid state disks.</a:t>
            </a:r>
          </a:p>
          <a:p>
            <a:pPr marL="0" indent="0">
              <a:buNone/>
            </a:pPr>
            <a:endParaRPr lang="en-GB"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1808504"/>
            <a:ext cx="3168352" cy="4224469"/>
          </a:xfrm>
          <a:prstGeom prst="rect">
            <a:avLst/>
          </a:prstGeom>
        </p:spPr>
      </p:pic>
    </p:spTree>
    <p:extLst>
      <p:ext uri="{BB962C8B-B14F-4D97-AF65-F5344CB8AC3E}">
        <p14:creationId xmlns:p14="http://schemas.microsoft.com/office/powerpoint/2010/main" val="3414425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Secondary Storage </a:t>
            </a:r>
          </a:p>
        </p:txBody>
      </p:sp>
      <p:sp>
        <p:nvSpPr>
          <p:cNvPr id="3" name="Content Placeholder 2"/>
          <p:cNvSpPr>
            <a:spLocks noGrp="1"/>
          </p:cNvSpPr>
          <p:nvPr>
            <p:ph sz="quarter" idx="1"/>
          </p:nvPr>
        </p:nvSpPr>
        <p:spPr/>
        <p:txBody>
          <a:bodyPr>
            <a:normAutofit/>
          </a:bodyPr>
          <a:lstStyle/>
          <a:p>
            <a:pPr marL="0" indent="0">
              <a:buNone/>
            </a:pPr>
            <a:r>
              <a:rPr lang="en-GB" sz="2800" dirty="0" smtClean="0">
                <a:solidFill>
                  <a:srgbClr val="EA157A"/>
                </a:solidFill>
              </a:rPr>
              <a:t>How </a:t>
            </a:r>
            <a:r>
              <a:rPr lang="en-GB" sz="2800" dirty="0">
                <a:solidFill>
                  <a:srgbClr val="EA157A"/>
                </a:solidFill>
              </a:rPr>
              <a:t>storage devices store data </a:t>
            </a:r>
          </a:p>
          <a:p>
            <a:pPr marL="0" indent="0">
              <a:buNone/>
            </a:pPr>
            <a:r>
              <a:rPr lang="en-GB" sz="2400" dirty="0"/>
              <a:t>Hard disks, optical disks and solid states disks all use different methods to store data, but in each case, use a technique which allows them to create and maintain a toggle state without power to represent either a 1 or a 0</a:t>
            </a:r>
            <a:r>
              <a:rPr lang="en-GB" sz="2400" dirty="0" smtClean="0"/>
              <a:t>.</a:t>
            </a:r>
          </a:p>
          <a:p>
            <a:pPr marL="0" indent="0">
              <a:buNone/>
            </a:pPr>
            <a:endParaRPr lang="en-GB" sz="2400" dirty="0" smtClean="0"/>
          </a:p>
          <a:p>
            <a:pPr marL="0" indent="0">
              <a:buNone/>
            </a:pPr>
            <a:r>
              <a:rPr lang="en-GB" sz="2800" dirty="0">
                <a:solidFill>
                  <a:srgbClr val="EA157A"/>
                </a:solidFill>
              </a:rPr>
              <a:t>Reading around the topic </a:t>
            </a:r>
          </a:p>
          <a:p>
            <a:pPr marL="0" indent="0">
              <a:buNone/>
            </a:pPr>
            <a:r>
              <a:rPr lang="en-GB" sz="2400" dirty="0">
                <a:hlinkClick r:id="rId2"/>
              </a:rPr>
              <a:t>http://www.computerhistory.org/timeline/memory-storage</a:t>
            </a:r>
            <a:r>
              <a:rPr lang="en-GB" sz="2400" dirty="0" smtClean="0">
                <a:hlinkClick r:id="rId2"/>
              </a:rPr>
              <a:t>/</a:t>
            </a:r>
            <a:endParaRPr lang="en-GB" sz="2400" dirty="0" smtClean="0"/>
          </a:p>
          <a:p>
            <a:pPr marL="0" indent="0">
              <a:buNone/>
            </a:pPr>
            <a:endParaRPr lang="en-GB" sz="2000" dirty="0"/>
          </a:p>
        </p:txBody>
      </p:sp>
    </p:spTree>
    <p:extLst>
      <p:ext uri="{BB962C8B-B14F-4D97-AF65-F5344CB8AC3E}">
        <p14:creationId xmlns:p14="http://schemas.microsoft.com/office/powerpoint/2010/main" val="161298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Magnetic Storage</a:t>
            </a:r>
            <a:endParaRPr lang="en-GB" dirty="0"/>
          </a:p>
        </p:txBody>
      </p:sp>
      <p:sp>
        <p:nvSpPr>
          <p:cNvPr id="3" name="Content Placeholder 2"/>
          <p:cNvSpPr>
            <a:spLocks noGrp="1"/>
          </p:cNvSpPr>
          <p:nvPr>
            <p:ph sz="quarter" idx="1"/>
          </p:nvPr>
        </p:nvSpPr>
        <p:spPr>
          <a:xfrm>
            <a:off x="612648" y="1600200"/>
            <a:ext cx="8153400" cy="4853136"/>
          </a:xfrm>
        </p:spPr>
        <p:txBody>
          <a:bodyPr>
            <a:normAutofit lnSpcReduction="10000"/>
          </a:bodyPr>
          <a:lstStyle/>
          <a:p>
            <a:pPr marL="0" indent="0">
              <a:buNone/>
            </a:pPr>
            <a:r>
              <a:rPr lang="en-GB" sz="2000" dirty="0">
                <a:solidFill>
                  <a:srgbClr val="EA157A"/>
                </a:solidFill>
              </a:rPr>
              <a:t>Hard Disk</a:t>
            </a:r>
          </a:p>
          <a:p>
            <a:pPr marL="0" indent="0">
              <a:buNone/>
            </a:pPr>
            <a:r>
              <a:rPr lang="en-GB" sz="1800" dirty="0"/>
              <a:t>A hard disk uses rigid rotating platters with magnetic material.  Ferrous (iron) particles on the disk are polarised to become either a north or south state.  This represents 0 and 1.  The disk is divided into tracks in concentric circles, and each track is subdivided into sectors.  </a:t>
            </a:r>
          </a:p>
          <a:p>
            <a:pPr marL="0" indent="0">
              <a:buNone/>
            </a:pPr>
            <a:endParaRPr lang="en-GB" sz="1800" dirty="0"/>
          </a:p>
          <a:p>
            <a:pPr marL="0" indent="0">
              <a:buNone/>
            </a:pPr>
            <a:r>
              <a:rPr lang="en-GB" sz="1800" dirty="0"/>
              <a:t>The disk spins very quickly at speeds of up to 10,000 RPM.  Like an old record player, a drive head (like the needle on a record player) moves across the disk to access different tracks and sectors.  </a:t>
            </a:r>
          </a:p>
          <a:p>
            <a:pPr marL="0" indent="0">
              <a:buNone/>
            </a:pPr>
            <a:endParaRPr lang="en-GB" sz="1800" dirty="0"/>
          </a:p>
          <a:p>
            <a:pPr marL="0" indent="0">
              <a:buNone/>
            </a:pPr>
            <a:r>
              <a:rPr lang="en-GB" sz="1800" dirty="0"/>
              <a:t>Data is read from or written to the disk as it passes under the drive head.  When the drive head is not in use, it is parked to one side of the disk in order to prevent damage from movement.  A hard disk may consist of several platters, each with its own drive head. </a:t>
            </a:r>
          </a:p>
          <a:p>
            <a:pPr marL="0" indent="0">
              <a:buNone/>
            </a:pPr>
            <a:endParaRPr lang="en-GB" sz="1800" dirty="0">
              <a:hlinkClick r:id="rId2"/>
            </a:endParaRPr>
          </a:p>
          <a:p>
            <a:pPr marL="0" indent="0">
              <a:buNone/>
            </a:pPr>
            <a:r>
              <a:rPr lang="en-GB" sz="1800" dirty="0">
                <a:hlinkClick r:id="rId2"/>
              </a:rPr>
              <a:t>https://www.youtube.com/watch?v=kdmLvl1n82U</a:t>
            </a:r>
            <a:endParaRPr lang="en-GB" sz="1800" dirty="0"/>
          </a:p>
        </p:txBody>
      </p:sp>
    </p:spTree>
    <p:extLst>
      <p:ext uri="{BB962C8B-B14F-4D97-AF65-F5344CB8AC3E}">
        <p14:creationId xmlns:p14="http://schemas.microsoft.com/office/powerpoint/2010/main" val="3982902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Magnetic Storage</a:t>
            </a:r>
            <a:endParaRPr lang="en-GB"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994086" y="2133763"/>
            <a:ext cx="3371850" cy="4495800"/>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9608" b="20967"/>
          <a:stretch/>
        </p:blipFill>
        <p:spPr>
          <a:xfrm>
            <a:off x="515110" y="4221088"/>
            <a:ext cx="2952327" cy="217679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290"/>
          <a:stretch/>
        </p:blipFill>
        <p:spPr>
          <a:xfrm rot="5400000">
            <a:off x="5892494" y="1843633"/>
            <a:ext cx="3216098" cy="2688738"/>
          </a:xfrm>
          <a:prstGeom prst="rect">
            <a:avLst/>
          </a:prstGeom>
        </p:spPr>
      </p:pic>
    </p:spTree>
    <p:extLst>
      <p:ext uri="{BB962C8B-B14F-4D97-AF65-F5344CB8AC3E}">
        <p14:creationId xmlns:p14="http://schemas.microsoft.com/office/powerpoint/2010/main" val="199496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Magnetic </a:t>
            </a:r>
            <a:r>
              <a:rPr lang="en-GB" dirty="0"/>
              <a:t>Storage </a:t>
            </a:r>
          </a:p>
        </p:txBody>
      </p:sp>
      <p:sp>
        <p:nvSpPr>
          <p:cNvPr id="3" name="Content Placeholder 2"/>
          <p:cNvSpPr>
            <a:spLocks noGrp="1"/>
          </p:cNvSpPr>
          <p:nvPr>
            <p:ph sz="quarter" idx="1"/>
          </p:nvPr>
        </p:nvSpPr>
        <p:spPr>
          <a:xfrm>
            <a:off x="612648" y="1600200"/>
            <a:ext cx="8153400" cy="1828800"/>
          </a:xfrm>
        </p:spPr>
        <p:txBody>
          <a:bodyPr>
            <a:normAutofit/>
          </a:bodyPr>
          <a:lstStyle/>
          <a:p>
            <a:pPr marL="0" indent="0">
              <a:buNone/>
            </a:pPr>
            <a:r>
              <a:rPr lang="en-GB" sz="2000" dirty="0">
                <a:solidFill>
                  <a:srgbClr val="EA157A"/>
                </a:solidFill>
              </a:rPr>
              <a:t>Hard Disk</a:t>
            </a:r>
          </a:p>
          <a:p>
            <a:pPr marL="0" indent="0">
              <a:buNone/>
            </a:pPr>
            <a:r>
              <a:rPr lang="en-GB" sz="2000" dirty="0"/>
              <a:t>Although hard disks are less portable than optical or sold state media their huge capacity makes them very suitable for desktop purposes.  Smaller, denser surface areas spinning under the read-write heads mean that newer 3.5 inch disks have capacities of up to 640GB.</a:t>
            </a:r>
          </a:p>
          <a:p>
            <a:pPr marL="0" indent="0">
              <a:buNone/>
            </a:pPr>
            <a:endParaRPr lang="en-GB" sz="2000" dirty="0">
              <a:solidFill>
                <a:srgbClr val="EA157A"/>
              </a:solidFill>
            </a:endParaRPr>
          </a:p>
        </p:txBody>
      </p:sp>
      <p:pic>
        <p:nvPicPr>
          <p:cNvPr id="12290" name="Picture 2" descr="Image result for hard driv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506449"/>
            <a:ext cx="4968552" cy="291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04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Magnetic </a:t>
            </a:r>
            <a:r>
              <a:rPr lang="en-GB" dirty="0"/>
              <a:t>Storage </a:t>
            </a:r>
          </a:p>
        </p:txBody>
      </p:sp>
      <p:sp>
        <p:nvSpPr>
          <p:cNvPr id="3" name="Content Placeholder 2"/>
          <p:cNvSpPr>
            <a:spLocks noGrp="1"/>
          </p:cNvSpPr>
          <p:nvPr>
            <p:ph sz="quarter" idx="1"/>
          </p:nvPr>
        </p:nvSpPr>
        <p:spPr>
          <a:xfrm>
            <a:off x="360076" y="1628800"/>
            <a:ext cx="8658544" cy="4709120"/>
          </a:xfrm>
        </p:spPr>
        <p:txBody>
          <a:bodyPr>
            <a:normAutofit/>
          </a:bodyPr>
          <a:lstStyle/>
          <a:p>
            <a:r>
              <a:rPr lang="en-GB" sz="1600" dirty="0"/>
              <a:t>Hard disks also come as stand-alone external drives, as shown opposite.</a:t>
            </a:r>
          </a:p>
          <a:p>
            <a:r>
              <a:rPr lang="en-GB" sz="1600" dirty="0"/>
              <a:t>Hard disks are now used in non-computer equipment as well. For example the PVR (Personal Video Recorder) such as the Sky satellite box can store many hours of programs because they have a hard disk inside.</a:t>
            </a:r>
          </a:p>
          <a:p>
            <a:pPr marL="0" indent="0">
              <a:buNone/>
            </a:pPr>
            <a:endParaRPr lang="en-GB" sz="1400" dirty="0"/>
          </a:p>
          <a:p>
            <a:endParaRPr lang="en-GB" sz="1400" dirty="0"/>
          </a:p>
          <a:p>
            <a:pPr marL="0" indent="0">
              <a:buNone/>
            </a:pPr>
            <a:endParaRPr lang="en-GB" sz="2000" dirty="0">
              <a:solidFill>
                <a:srgbClr val="EA157A"/>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66818204"/>
              </p:ext>
            </p:extLst>
          </p:nvPr>
        </p:nvGraphicFramePr>
        <p:xfrm>
          <a:off x="360076" y="2852936"/>
          <a:ext cx="8532404" cy="3723027"/>
        </p:xfrm>
        <a:graphic>
          <a:graphicData uri="http://schemas.openxmlformats.org/drawingml/2006/table">
            <a:tbl>
              <a:tblPr firstRow="1" bandRow="1">
                <a:tableStyleId>{5C22544A-7EE6-4342-B048-85BDC9FD1C3A}</a:tableStyleId>
              </a:tblPr>
              <a:tblGrid>
                <a:gridCol w="4453102">
                  <a:extLst>
                    <a:ext uri="{9D8B030D-6E8A-4147-A177-3AD203B41FA5}">
                      <a16:colId xmlns:a16="http://schemas.microsoft.com/office/drawing/2014/main" val="1712033236"/>
                    </a:ext>
                  </a:extLst>
                </a:gridCol>
                <a:gridCol w="4079302">
                  <a:extLst>
                    <a:ext uri="{9D8B030D-6E8A-4147-A177-3AD203B41FA5}">
                      <a16:colId xmlns:a16="http://schemas.microsoft.com/office/drawing/2014/main" val="3914106437"/>
                    </a:ext>
                  </a:extLst>
                </a:gridCol>
              </a:tblGrid>
              <a:tr h="474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Advantages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Disadvantages</a:t>
                      </a:r>
                    </a:p>
                    <a:p>
                      <a:endParaRPr lang="en-GB" sz="1400" dirty="0"/>
                    </a:p>
                  </a:txBody>
                  <a:tcPr/>
                </a:tc>
                <a:extLst>
                  <a:ext uri="{0D108BD9-81ED-4DB2-BD59-A6C34878D82A}">
                    <a16:rowId xmlns:a16="http://schemas.microsoft.com/office/drawing/2014/main" val="2933030770"/>
                  </a:ext>
                </a:extLst>
              </a:tr>
              <a:tr h="477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Necessary to support the way your computer works</a:t>
                      </a:r>
                    </a:p>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Far slower to access data than ROM or RAM </a:t>
                      </a:r>
                      <a:r>
                        <a:rPr lang="en-GB" sz="1600" dirty="0" smtClean="0"/>
                        <a:t>chips</a:t>
                      </a:r>
                      <a:endParaRPr lang="en-GB" sz="1600" dirty="0" smtClean="0"/>
                    </a:p>
                  </a:txBody>
                  <a:tcPr/>
                </a:tc>
                <a:extLst>
                  <a:ext uri="{0D108BD9-81ED-4DB2-BD59-A6C34878D82A}">
                    <a16:rowId xmlns:a16="http://schemas.microsoft.com/office/drawing/2014/main" val="1995438678"/>
                  </a:ext>
                </a:extLst>
              </a:tr>
              <a:tr h="477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Large storage capacity</a:t>
                      </a:r>
                    </a:p>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Hard disks can crash which stop the computer from </a:t>
                      </a:r>
                      <a:r>
                        <a:rPr lang="en-GB" sz="1600" dirty="0" smtClean="0"/>
                        <a:t>working</a:t>
                      </a:r>
                      <a:endParaRPr lang="en-GB" sz="1600" dirty="0" smtClean="0"/>
                    </a:p>
                  </a:txBody>
                  <a:tcPr/>
                </a:tc>
                <a:extLst>
                  <a:ext uri="{0D108BD9-81ED-4DB2-BD59-A6C34878D82A}">
                    <a16:rowId xmlns:a16="http://schemas.microsoft.com/office/drawing/2014/main" val="3500778893"/>
                  </a:ext>
                </a:extLst>
              </a:tr>
              <a:tr h="682209">
                <a:tc>
                  <a:txBody>
                    <a:bodyPr/>
                    <a:lstStyle/>
                    <a:p>
                      <a:r>
                        <a:rPr lang="en-GB" sz="1600" dirty="0" smtClean="0"/>
                        <a:t>Stores and retrieves data much faster than a floppy disk or CD/DVD</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Regular crashes can damage the surface of the disk, leading to loss of data in that </a:t>
                      </a:r>
                      <a:r>
                        <a:rPr lang="en-GB" sz="1600" dirty="0" smtClean="0"/>
                        <a:t>sector</a:t>
                      </a:r>
                      <a:endParaRPr lang="en-GB" sz="1600" dirty="0" smtClean="0"/>
                    </a:p>
                  </a:txBody>
                  <a:tcPr/>
                </a:tc>
                <a:extLst>
                  <a:ext uri="{0D108BD9-81ED-4DB2-BD59-A6C34878D82A}">
                    <a16:rowId xmlns:a16="http://schemas.microsoft.com/office/drawing/2014/main" val="2530387190"/>
                  </a:ext>
                </a:extLst>
              </a:tr>
              <a:tr h="682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Stored items are not lost when you switch off the </a:t>
                      </a:r>
                      <a:r>
                        <a:rPr lang="en-GB" sz="1600" dirty="0" smtClean="0"/>
                        <a:t>computer</a:t>
                      </a:r>
                      <a:endParaRPr lang="en-GB" sz="1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The disk is fixed inside the computer and cannot easily be transferred to another </a:t>
                      </a:r>
                      <a:r>
                        <a:rPr lang="en-GB" sz="1600" dirty="0" smtClean="0"/>
                        <a:t>computer</a:t>
                      </a:r>
                      <a:endParaRPr lang="en-GB" sz="1600" dirty="0" smtClean="0"/>
                    </a:p>
                  </a:txBody>
                  <a:tcPr/>
                </a:tc>
                <a:extLst>
                  <a:ext uri="{0D108BD9-81ED-4DB2-BD59-A6C34878D82A}">
                    <a16:rowId xmlns:a16="http://schemas.microsoft.com/office/drawing/2014/main" val="783745828"/>
                  </a:ext>
                </a:extLst>
              </a:tr>
              <a:tr h="682209">
                <a:tc>
                  <a:txBody>
                    <a:bodyPr/>
                    <a:lstStyle/>
                    <a:p>
                      <a:r>
                        <a:rPr lang="en-GB" sz="1600" dirty="0" smtClean="0"/>
                        <a:t>Cheap on a cost per megabyte compared to other storage </a:t>
                      </a:r>
                      <a:r>
                        <a:rPr lang="en-GB" sz="1600" dirty="0" smtClean="0"/>
                        <a:t>devices</a:t>
                      </a:r>
                      <a:endParaRPr lang="en-GB" sz="1600" dirty="0" smtClean="0"/>
                    </a:p>
                  </a:txBody>
                  <a:tcPr/>
                </a:tc>
                <a:tc>
                  <a:txBody>
                    <a:bodyPr/>
                    <a:lstStyle/>
                    <a:p>
                      <a:endParaRPr lang="en-GB" sz="1600" dirty="0"/>
                    </a:p>
                  </a:txBody>
                  <a:tcPr/>
                </a:tc>
                <a:extLst>
                  <a:ext uri="{0D108BD9-81ED-4DB2-BD59-A6C34878D82A}">
                    <a16:rowId xmlns:a16="http://schemas.microsoft.com/office/drawing/2014/main" val="2653592802"/>
                  </a:ext>
                </a:extLst>
              </a:tr>
            </a:tbl>
          </a:graphicData>
        </a:graphic>
      </p:graphicFrame>
    </p:spTree>
    <p:extLst>
      <p:ext uri="{BB962C8B-B14F-4D97-AF65-F5344CB8AC3E}">
        <p14:creationId xmlns:p14="http://schemas.microsoft.com/office/powerpoint/2010/main" val="19670206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18773</TotalTime>
  <Words>1671</Words>
  <Application>Microsoft Office PowerPoint</Application>
  <PresentationFormat>On-screen Show (4:3)</PresentationFormat>
  <Paragraphs>164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Tw Cen MT</vt:lpstr>
      <vt:lpstr>Wingdings</vt:lpstr>
      <vt:lpstr>Wingdings 2</vt:lpstr>
      <vt:lpstr>Median</vt:lpstr>
      <vt:lpstr>Storage Devices - The uses of magnetic, flash and optical storage devices</vt:lpstr>
      <vt:lpstr>OCR  </vt:lpstr>
      <vt:lpstr>Guess the storage device game! </vt:lpstr>
      <vt:lpstr>Secondary Storage </vt:lpstr>
      <vt:lpstr>Secondary Storage </vt:lpstr>
      <vt:lpstr>Magnetic Storage</vt:lpstr>
      <vt:lpstr>Magnetic Storage</vt:lpstr>
      <vt:lpstr>Magnetic Storage </vt:lpstr>
      <vt:lpstr>Magnetic Storage </vt:lpstr>
      <vt:lpstr>Mini Challenge</vt:lpstr>
      <vt:lpstr>Optical Storage </vt:lpstr>
      <vt:lpstr>Optical Storage </vt:lpstr>
      <vt:lpstr>Optical Storage </vt:lpstr>
      <vt:lpstr>Optical Storage </vt:lpstr>
      <vt:lpstr>Optical Storage </vt:lpstr>
      <vt:lpstr>Mini Challenge</vt:lpstr>
      <vt:lpstr>Flash Storage</vt:lpstr>
      <vt:lpstr>Flash Storage </vt:lpstr>
      <vt:lpstr>Flash Storage </vt:lpstr>
      <vt:lpstr>Flash Storage </vt:lpstr>
      <vt:lpstr>Mini Challenge</vt:lpstr>
      <vt:lpstr>Flash Storage </vt:lpstr>
      <vt:lpstr>Activity</vt:lpstr>
      <vt:lpstr>Concise Definitions</vt:lpstr>
      <vt:lpstr>Concise Definitions</vt:lpstr>
      <vt:lpstr>Guess the storage device game!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 Newport</dc:creator>
  <cp:lastModifiedBy>R Lofthouse</cp:lastModifiedBy>
  <cp:revision>447</cp:revision>
  <dcterms:created xsi:type="dcterms:W3CDTF">2014-06-23T10:47:17Z</dcterms:created>
  <dcterms:modified xsi:type="dcterms:W3CDTF">2017-11-21T21:31:14Z</dcterms:modified>
</cp:coreProperties>
</file>