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7" r:id="rId2"/>
    <p:sldId id="410" r:id="rId3"/>
    <p:sldId id="331" r:id="rId4"/>
    <p:sldId id="411" r:id="rId5"/>
    <p:sldId id="412"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7" r:id="rId30"/>
    <p:sldId id="436"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52" r:id="rId46"/>
    <p:sldId id="453" r:id="rId47"/>
    <p:sldId id="454" r:id="rId48"/>
    <p:sldId id="455" r:id="rId49"/>
    <p:sldId id="456" r:id="rId50"/>
    <p:sldId id="457" r:id="rId51"/>
    <p:sldId id="458" r:id="rId52"/>
    <p:sldId id="459" r:id="rId53"/>
    <p:sldId id="460" r:id="rId54"/>
    <p:sldId id="461" r:id="rId55"/>
    <p:sldId id="462" r:id="rId56"/>
    <p:sldId id="463" r:id="rId57"/>
    <p:sldId id="464" r:id="rId58"/>
    <p:sldId id="465" r:id="rId59"/>
    <p:sldId id="466" r:id="rId60"/>
    <p:sldId id="467" r:id="rId61"/>
    <p:sldId id="468" r:id="rId62"/>
    <p:sldId id="469" r:id="rId63"/>
    <p:sldId id="470" r:id="rId64"/>
    <p:sldId id="471" r:id="rId65"/>
    <p:sldId id="472" r:id="rId66"/>
    <p:sldId id="473" r:id="rId67"/>
    <p:sldId id="474" r:id="rId68"/>
    <p:sldId id="475" r:id="rId69"/>
    <p:sldId id="476" r:id="rId70"/>
    <p:sldId id="477" r:id="rId71"/>
    <p:sldId id="478" r:id="rId72"/>
    <p:sldId id="479" r:id="rId73"/>
    <p:sldId id="480" r:id="rId74"/>
    <p:sldId id="481" r:id="rId75"/>
    <p:sldId id="482" r:id="rId76"/>
    <p:sldId id="260" r:id="rId77"/>
    <p:sldId id="261" r:id="rId78"/>
    <p:sldId id="380" r:id="rId79"/>
    <p:sldId id="483" r:id="rId80"/>
    <p:sldId id="484" r:id="rId81"/>
    <p:sldId id="485" r:id="rId82"/>
    <p:sldId id="486" r:id="rId83"/>
    <p:sldId id="487" r:id="rId84"/>
    <p:sldId id="392" r:id="rId85"/>
    <p:sldId id="282"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103F38-C183-480A-90FB-4B59757C0535}">
          <p14:sldIdLst>
            <p14:sldId id="257"/>
            <p14:sldId id="410"/>
            <p14:sldId id="331"/>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7"/>
            <p14:sldId id="436"/>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260"/>
            <p14:sldId id="261"/>
            <p14:sldId id="380"/>
            <p14:sldId id="483"/>
            <p14:sldId id="484"/>
            <p14:sldId id="485"/>
            <p14:sldId id="486"/>
            <p14:sldId id="487"/>
            <p14:sldId id="392"/>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Sargent" initials="CS" lastIdx="1" clrIdx="0">
    <p:extLst>
      <p:ext uri="{19B8F6BF-5375-455C-9EA6-DF929625EA0E}">
        <p15:presenceInfo xmlns:p15="http://schemas.microsoft.com/office/powerpoint/2012/main" userId="6642d3c79e1f34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CE8"/>
    <a:srgbClr val="F8D7CD"/>
    <a:srgbClr val="ED7D31"/>
    <a:srgbClr val="6D6F6F"/>
    <a:srgbClr val="4A607A"/>
    <a:srgbClr val="F4B084"/>
    <a:srgbClr val="FFD966"/>
    <a:srgbClr val="ACB9CA"/>
    <a:srgbClr val="BDD7EE"/>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1" autoAdjust="0"/>
    <p:restoredTop sz="95775" autoAdjust="0"/>
  </p:normalViewPr>
  <p:slideViewPr>
    <p:cSldViewPr snapToGrid="0">
      <p:cViewPr varScale="1">
        <p:scale>
          <a:sx n="103" d="100"/>
          <a:sy n="103" d="100"/>
        </p:scale>
        <p:origin x="120" y="138"/>
      </p:cViewPr>
      <p:guideLst>
        <p:guide orient="horz" pos="2160"/>
        <p:guide pos="3840"/>
      </p:guideLst>
    </p:cSldViewPr>
  </p:slideViewPr>
  <p:notesTextViewPr>
    <p:cViewPr>
      <p:scale>
        <a:sx n="3" d="2"/>
        <a:sy n="3" d="2"/>
      </p:scale>
      <p:origin x="0" y="0"/>
    </p:cViewPr>
  </p:notesTextViewPr>
  <p:sorterViewPr>
    <p:cViewPr>
      <p:scale>
        <a:sx n="75" d="100"/>
        <a:sy n="75" d="100"/>
      </p:scale>
      <p:origin x="0" y="-64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B18A9-8DB5-4019-9DCB-6958A9D0839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GB"/>
        </a:p>
      </dgm:t>
    </dgm:pt>
    <dgm:pt modelId="{69A417ED-A10E-4D89-B54E-16E426E6B18F}">
      <dgm:prSet phldrT="[Text]"/>
      <dgm:spPr>
        <a:solidFill>
          <a:schemeClr val="accent4">
            <a:lumMod val="75000"/>
          </a:schemeClr>
        </a:solidFill>
      </dgm:spPr>
      <dgm:t>
        <a:bodyPr/>
        <a:lstStyle/>
        <a:p>
          <a:r>
            <a:rPr lang="en-GB" dirty="0"/>
            <a:t>Boxes must be rectangles or squares</a:t>
          </a:r>
        </a:p>
      </dgm:t>
    </dgm:pt>
    <dgm:pt modelId="{DC848B55-C24A-4F47-A009-D0314EF9295C}" type="parTrans" cxnId="{27A60B41-DF5A-4438-BCE7-DE0D60200EDD}">
      <dgm:prSet/>
      <dgm:spPr/>
      <dgm:t>
        <a:bodyPr/>
        <a:lstStyle/>
        <a:p>
          <a:endParaRPr lang="en-GB"/>
        </a:p>
      </dgm:t>
    </dgm:pt>
    <dgm:pt modelId="{3949F17E-F923-4C39-80CA-FF220D738558}" type="sibTrans" cxnId="{27A60B41-DF5A-4438-BCE7-DE0D60200EDD}">
      <dgm:prSet/>
      <dgm:spPr>
        <a:solidFill>
          <a:schemeClr val="bg1"/>
        </a:solidFill>
        <a:ln>
          <a:solidFill>
            <a:schemeClr val="bg1"/>
          </a:solidFill>
        </a:ln>
      </dgm:spPr>
      <dgm:t>
        <a:bodyPr/>
        <a:lstStyle/>
        <a:p>
          <a:endParaRPr lang="en-GB"/>
        </a:p>
      </dgm:t>
    </dgm:pt>
    <dgm:pt modelId="{695A9E39-ECB2-4A84-8990-A494DC4E436C}" type="pres">
      <dgm:prSet presAssocID="{DACB18A9-8DB5-4019-9DCB-6958A9D08391}" presName="Name0" presStyleCnt="0">
        <dgm:presLayoutVars>
          <dgm:chMax val="7"/>
          <dgm:chPref val="7"/>
          <dgm:dir/>
        </dgm:presLayoutVars>
      </dgm:prSet>
      <dgm:spPr/>
    </dgm:pt>
    <dgm:pt modelId="{CF3792B3-A07D-429C-BF3D-29D63D1BC438}" type="pres">
      <dgm:prSet presAssocID="{DACB18A9-8DB5-4019-9DCB-6958A9D08391}" presName="Name1" presStyleCnt="0"/>
      <dgm:spPr/>
    </dgm:pt>
    <dgm:pt modelId="{2812CABA-7433-475B-A738-8EA011CE06B2}" type="pres">
      <dgm:prSet presAssocID="{DACB18A9-8DB5-4019-9DCB-6958A9D08391}" presName="cycle" presStyleCnt="0"/>
      <dgm:spPr/>
    </dgm:pt>
    <dgm:pt modelId="{34714ABF-38D3-4174-9405-4E0273DB6ABA}" type="pres">
      <dgm:prSet presAssocID="{DACB18A9-8DB5-4019-9DCB-6958A9D08391}" presName="srcNode" presStyleLbl="node1" presStyleIdx="0" presStyleCnt="1"/>
      <dgm:spPr/>
    </dgm:pt>
    <dgm:pt modelId="{9D587BFD-84A3-4308-AE7C-F2E733AF8FF3}" type="pres">
      <dgm:prSet presAssocID="{DACB18A9-8DB5-4019-9DCB-6958A9D08391}" presName="conn" presStyleLbl="parChTrans1D2" presStyleIdx="0" presStyleCnt="1"/>
      <dgm:spPr/>
    </dgm:pt>
    <dgm:pt modelId="{E5267E83-FD2B-44DB-8238-8B9CBBBDC7D0}" type="pres">
      <dgm:prSet presAssocID="{DACB18A9-8DB5-4019-9DCB-6958A9D08391}" presName="extraNode" presStyleLbl="node1" presStyleIdx="0" presStyleCnt="1"/>
      <dgm:spPr/>
    </dgm:pt>
    <dgm:pt modelId="{C3E2DB90-FD70-4ACB-BA97-AFB0AA6C6D6A}" type="pres">
      <dgm:prSet presAssocID="{DACB18A9-8DB5-4019-9DCB-6958A9D08391}" presName="dstNode" presStyleLbl="node1" presStyleIdx="0" presStyleCnt="1"/>
      <dgm:spPr/>
    </dgm:pt>
    <dgm:pt modelId="{1E43320B-A21A-4DE2-8FC5-5336FAE50752}" type="pres">
      <dgm:prSet presAssocID="{69A417ED-A10E-4D89-B54E-16E426E6B18F}" presName="text_1" presStyleLbl="node1" presStyleIdx="0" presStyleCnt="1">
        <dgm:presLayoutVars>
          <dgm:bulletEnabled val="1"/>
        </dgm:presLayoutVars>
      </dgm:prSet>
      <dgm:spPr/>
    </dgm:pt>
    <dgm:pt modelId="{4BE01260-9987-42C7-A114-FB439FF04498}" type="pres">
      <dgm:prSet presAssocID="{69A417ED-A10E-4D89-B54E-16E426E6B18F}" presName="accent_1" presStyleCnt="0"/>
      <dgm:spPr/>
    </dgm:pt>
    <dgm:pt modelId="{88BFF0F4-3E62-42AE-9FBE-9D8A622DD446}" type="pres">
      <dgm:prSet presAssocID="{69A417ED-A10E-4D89-B54E-16E426E6B18F}" presName="accentRepeatNode" presStyleLbl="solidFgAcc1" presStyleIdx="0" presStyleCnt="1"/>
      <dgm:spPr/>
    </dgm:pt>
  </dgm:ptLst>
  <dgm:cxnLst>
    <dgm:cxn modelId="{8EA41F00-61AC-40E5-9F86-6250BAEE9F76}" type="presOf" srcId="{69A417ED-A10E-4D89-B54E-16E426E6B18F}" destId="{1E43320B-A21A-4DE2-8FC5-5336FAE50752}" srcOrd="0" destOrd="0" presId="urn:microsoft.com/office/officeart/2008/layout/VerticalCurvedList"/>
    <dgm:cxn modelId="{387CAA23-FAA5-475C-97DE-9CAAC4960706}" type="presOf" srcId="{DACB18A9-8DB5-4019-9DCB-6958A9D08391}" destId="{695A9E39-ECB2-4A84-8990-A494DC4E436C}" srcOrd="0" destOrd="0" presId="urn:microsoft.com/office/officeart/2008/layout/VerticalCurvedList"/>
    <dgm:cxn modelId="{27A60B41-DF5A-4438-BCE7-DE0D60200EDD}" srcId="{DACB18A9-8DB5-4019-9DCB-6958A9D08391}" destId="{69A417ED-A10E-4D89-B54E-16E426E6B18F}" srcOrd="0" destOrd="0" parTransId="{DC848B55-C24A-4F47-A009-D0314EF9295C}" sibTransId="{3949F17E-F923-4C39-80CA-FF220D738558}"/>
    <dgm:cxn modelId="{8FABF094-386B-48C9-8CF0-1936ECD5732F}" type="presOf" srcId="{3949F17E-F923-4C39-80CA-FF220D738558}" destId="{9D587BFD-84A3-4308-AE7C-F2E733AF8FF3}" srcOrd="0" destOrd="0" presId="urn:microsoft.com/office/officeart/2008/layout/VerticalCurvedList"/>
    <dgm:cxn modelId="{4BB5C06A-86A8-4719-BCD1-568C0A7422B1}" type="presParOf" srcId="{695A9E39-ECB2-4A84-8990-A494DC4E436C}" destId="{CF3792B3-A07D-429C-BF3D-29D63D1BC438}" srcOrd="0" destOrd="0" presId="urn:microsoft.com/office/officeart/2008/layout/VerticalCurvedList"/>
    <dgm:cxn modelId="{0B1F5523-D6C8-4882-9670-83AD03FF073C}" type="presParOf" srcId="{CF3792B3-A07D-429C-BF3D-29D63D1BC438}" destId="{2812CABA-7433-475B-A738-8EA011CE06B2}" srcOrd="0" destOrd="0" presId="urn:microsoft.com/office/officeart/2008/layout/VerticalCurvedList"/>
    <dgm:cxn modelId="{D1A67D93-0FB4-4AD6-930E-C941EECDCE6B}" type="presParOf" srcId="{2812CABA-7433-475B-A738-8EA011CE06B2}" destId="{34714ABF-38D3-4174-9405-4E0273DB6ABA}" srcOrd="0" destOrd="0" presId="urn:microsoft.com/office/officeart/2008/layout/VerticalCurvedList"/>
    <dgm:cxn modelId="{E3DD1B66-6D56-4CA6-A795-2E6DCC3E159D}" type="presParOf" srcId="{2812CABA-7433-475B-A738-8EA011CE06B2}" destId="{9D587BFD-84A3-4308-AE7C-F2E733AF8FF3}" srcOrd="1" destOrd="0" presId="urn:microsoft.com/office/officeart/2008/layout/VerticalCurvedList"/>
    <dgm:cxn modelId="{BF8F68F4-4BA7-4574-ADB6-2B0722479C7A}" type="presParOf" srcId="{2812CABA-7433-475B-A738-8EA011CE06B2}" destId="{E5267E83-FD2B-44DB-8238-8B9CBBBDC7D0}" srcOrd="2" destOrd="0" presId="urn:microsoft.com/office/officeart/2008/layout/VerticalCurvedList"/>
    <dgm:cxn modelId="{A23EE2AD-DE78-4EAE-9A5D-49F793D7E899}" type="presParOf" srcId="{2812CABA-7433-475B-A738-8EA011CE06B2}" destId="{C3E2DB90-FD70-4ACB-BA97-AFB0AA6C6D6A}" srcOrd="3" destOrd="0" presId="urn:microsoft.com/office/officeart/2008/layout/VerticalCurvedList"/>
    <dgm:cxn modelId="{6B16B7A7-4060-4F0E-A938-919F124EE4A2}" type="presParOf" srcId="{CF3792B3-A07D-429C-BF3D-29D63D1BC438}" destId="{1E43320B-A21A-4DE2-8FC5-5336FAE50752}" srcOrd="1" destOrd="0" presId="urn:microsoft.com/office/officeart/2008/layout/VerticalCurvedList"/>
    <dgm:cxn modelId="{B94CA4FB-694E-418F-9466-46CD7904652C}" type="presParOf" srcId="{CF3792B3-A07D-429C-BF3D-29D63D1BC438}" destId="{4BE01260-9987-42C7-A114-FB439FF04498}" srcOrd="2" destOrd="0" presId="urn:microsoft.com/office/officeart/2008/layout/VerticalCurvedList"/>
    <dgm:cxn modelId="{E5080966-8168-4C6A-8E4B-00FA6EBEFC4D}" type="presParOf" srcId="{4BE01260-9987-42C7-A114-FB439FF04498}" destId="{88BFF0F4-3E62-42AE-9FBE-9D8A622DD4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CB18A9-8DB5-4019-9DCB-6958A9D0839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GB"/>
        </a:p>
      </dgm:t>
    </dgm:pt>
    <dgm:pt modelId="{69A417ED-A10E-4D89-B54E-16E426E6B18F}">
      <dgm:prSet phldrT="[Text]"/>
      <dgm:spPr>
        <a:solidFill>
          <a:schemeClr val="accent4">
            <a:lumMod val="75000"/>
          </a:schemeClr>
        </a:solidFill>
      </dgm:spPr>
      <dgm:t>
        <a:bodyPr/>
        <a:lstStyle/>
        <a:p>
          <a:r>
            <a:rPr lang="en-GB" dirty="0"/>
            <a:t>No diagonal boxes</a:t>
          </a:r>
        </a:p>
      </dgm:t>
    </dgm:pt>
    <dgm:pt modelId="{DC848B55-C24A-4F47-A009-D0314EF9295C}" type="parTrans" cxnId="{27A60B41-DF5A-4438-BCE7-DE0D60200EDD}">
      <dgm:prSet/>
      <dgm:spPr/>
      <dgm:t>
        <a:bodyPr/>
        <a:lstStyle/>
        <a:p>
          <a:endParaRPr lang="en-GB"/>
        </a:p>
      </dgm:t>
    </dgm:pt>
    <dgm:pt modelId="{3949F17E-F923-4C39-80CA-FF220D738558}" type="sibTrans" cxnId="{27A60B41-DF5A-4438-BCE7-DE0D60200EDD}">
      <dgm:prSet/>
      <dgm:spPr>
        <a:solidFill>
          <a:schemeClr val="bg1"/>
        </a:solidFill>
        <a:ln>
          <a:solidFill>
            <a:schemeClr val="bg1"/>
          </a:solidFill>
        </a:ln>
      </dgm:spPr>
      <dgm:t>
        <a:bodyPr/>
        <a:lstStyle/>
        <a:p>
          <a:endParaRPr lang="en-GB"/>
        </a:p>
      </dgm:t>
    </dgm:pt>
    <dgm:pt modelId="{695A9E39-ECB2-4A84-8990-A494DC4E436C}" type="pres">
      <dgm:prSet presAssocID="{DACB18A9-8DB5-4019-9DCB-6958A9D08391}" presName="Name0" presStyleCnt="0">
        <dgm:presLayoutVars>
          <dgm:chMax val="7"/>
          <dgm:chPref val="7"/>
          <dgm:dir/>
        </dgm:presLayoutVars>
      </dgm:prSet>
      <dgm:spPr/>
    </dgm:pt>
    <dgm:pt modelId="{CF3792B3-A07D-429C-BF3D-29D63D1BC438}" type="pres">
      <dgm:prSet presAssocID="{DACB18A9-8DB5-4019-9DCB-6958A9D08391}" presName="Name1" presStyleCnt="0"/>
      <dgm:spPr/>
    </dgm:pt>
    <dgm:pt modelId="{2812CABA-7433-475B-A738-8EA011CE06B2}" type="pres">
      <dgm:prSet presAssocID="{DACB18A9-8DB5-4019-9DCB-6958A9D08391}" presName="cycle" presStyleCnt="0"/>
      <dgm:spPr/>
    </dgm:pt>
    <dgm:pt modelId="{34714ABF-38D3-4174-9405-4E0273DB6ABA}" type="pres">
      <dgm:prSet presAssocID="{DACB18A9-8DB5-4019-9DCB-6958A9D08391}" presName="srcNode" presStyleLbl="node1" presStyleIdx="0" presStyleCnt="1"/>
      <dgm:spPr/>
    </dgm:pt>
    <dgm:pt modelId="{9D587BFD-84A3-4308-AE7C-F2E733AF8FF3}" type="pres">
      <dgm:prSet presAssocID="{DACB18A9-8DB5-4019-9DCB-6958A9D08391}" presName="conn" presStyleLbl="parChTrans1D2" presStyleIdx="0" presStyleCnt="1"/>
      <dgm:spPr/>
    </dgm:pt>
    <dgm:pt modelId="{E5267E83-FD2B-44DB-8238-8B9CBBBDC7D0}" type="pres">
      <dgm:prSet presAssocID="{DACB18A9-8DB5-4019-9DCB-6958A9D08391}" presName="extraNode" presStyleLbl="node1" presStyleIdx="0" presStyleCnt="1"/>
      <dgm:spPr/>
    </dgm:pt>
    <dgm:pt modelId="{C3E2DB90-FD70-4ACB-BA97-AFB0AA6C6D6A}" type="pres">
      <dgm:prSet presAssocID="{DACB18A9-8DB5-4019-9DCB-6958A9D08391}" presName="dstNode" presStyleLbl="node1" presStyleIdx="0" presStyleCnt="1"/>
      <dgm:spPr/>
    </dgm:pt>
    <dgm:pt modelId="{1E43320B-A21A-4DE2-8FC5-5336FAE50752}" type="pres">
      <dgm:prSet presAssocID="{69A417ED-A10E-4D89-B54E-16E426E6B18F}" presName="text_1" presStyleLbl="node1" presStyleIdx="0" presStyleCnt="1">
        <dgm:presLayoutVars>
          <dgm:bulletEnabled val="1"/>
        </dgm:presLayoutVars>
      </dgm:prSet>
      <dgm:spPr/>
    </dgm:pt>
    <dgm:pt modelId="{4BE01260-9987-42C7-A114-FB439FF04498}" type="pres">
      <dgm:prSet presAssocID="{69A417ED-A10E-4D89-B54E-16E426E6B18F}" presName="accent_1" presStyleCnt="0"/>
      <dgm:spPr/>
    </dgm:pt>
    <dgm:pt modelId="{88BFF0F4-3E62-42AE-9FBE-9D8A622DD446}" type="pres">
      <dgm:prSet presAssocID="{69A417ED-A10E-4D89-B54E-16E426E6B18F}" presName="accentRepeatNode" presStyleLbl="solidFgAcc1" presStyleIdx="0" presStyleCnt="1"/>
      <dgm:spPr/>
    </dgm:pt>
  </dgm:ptLst>
  <dgm:cxnLst>
    <dgm:cxn modelId="{8EA41F00-61AC-40E5-9F86-6250BAEE9F76}" type="presOf" srcId="{69A417ED-A10E-4D89-B54E-16E426E6B18F}" destId="{1E43320B-A21A-4DE2-8FC5-5336FAE50752}" srcOrd="0" destOrd="0" presId="urn:microsoft.com/office/officeart/2008/layout/VerticalCurvedList"/>
    <dgm:cxn modelId="{387CAA23-FAA5-475C-97DE-9CAAC4960706}" type="presOf" srcId="{DACB18A9-8DB5-4019-9DCB-6958A9D08391}" destId="{695A9E39-ECB2-4A84-8990-A494DC4E436C}" srcOrd="0" destOrd="0" presId="urn:microsoft.com/office/officeart/2008/layout/VerticalCurvedList"/>
    <dgm:cxn modelId="{27A60B41-DF5A-4438-BCE7-DE0D60200EDD}" srcId="{DACB18A9-8DB5-4019-9DCB-6958A9D08391}" destId="{69A417ED-A10E-4D89-B54E-16E426E6B18F}" srcOrd="0" destOrd="0" parTransId="{DC848B55-C24A-4F47-A009-D0314EF9295C}" sibTransId="{3949F17E-F923-4C39-80CA-FF220D738558}"/>
    <dgm:cxn modelId="{8FABF094-386B-48C9-8CF0-1936ECD5732F}" type="presOf" srcId="{3949F17E-F923-4C39-80CA-FF220D738558}" destId="{9D587BFD-84A3-4308-AE7C-F2E733AF8FF3}" srcOrd="0" destOrd="0" presId="urn:microsoft.com/office/officeart/2008/layout/VerticalCurvedList"/>
    <dgm:cxn modelId="{4BB5C06A-86A8-4719-BCD1-568C0A7422B1}" type="presParOf" srcId="{695A9E39-ECB2-4A84-8990-A494DC4E436C}" destId="{CF3792B3-A07D-429C-BF3D-29D63D1BC438}" srcOrd="0" destOrd="0" presId="urn:microsoft.com/office/officeart/2008/layout/VerticalCurvedList"/>
    <dgm:cxn modelId="{0B1F5523-D6C8-4882-9670-83AD03FF073C}" type="presParOf" srcId="{CF3792B3-A07D-429C-BF3D-29D63D1BC438}" destId="{2812CABA-7433-475B-A738-8EA011CE06B2}" srcOrd="0" destOrd="0" presId="urn:microsoft.com/office/officeart/2008/layout/VerticalCurvedList"/>
    <dgm:cxn modelId="{D1A67D93-0FB4-4AD6-930E-C941EECDCE6B}" type="presParOf" srcId="{2812CABA-7433-475B-A738-8EA011CE06B2}" destId="{34714ABF-38D3-4174-9405-4E0273DB6ABA}" srcOrd="0" destOrd="0" presId="urn:microsoft.com/office/officeart/2008/layout/VerticalCurvedList"/>
    <dgm:cxn modelId="{E3DD1B66-6D56-4CA6-A795-2E6DCC3E159D}" type="presParOf" srcId="{2812CABA-7433-475B-A738-8EA011CE06B2}" destId="{9D587BFD-84A3-4308-AE7C-F2E733AF8FF3}" srcOrd="1" destOrd="0" presId="urn:microsoft.com/office/officeart/2008/layout/VerticalCurvedList"/>
    <dgm:cxn modelId="{BF8F68F4-4BA7-4574-ADB6-2B0722479C7A}" type="presParOf" srcId="{2812CABA-7433-475B-A738-8EA011CE06B2}" destId="{E5267E83-FD2B-44DB-8238-8B9CBBBDC7D0}" srcOrd="2" destOrd="0" presId="urn:microsoft.com/office/officeart/2008/layout/VerticalCurvedList"/>
    <dgm:cxn modelId="{A23EE2AD-DE78-4EAE-9A5D-49F793D7E899}" type="presParOf" srcId="{2812CABA-7433-475B-A738-8EA011CE06B2}" destId="{C3E2DB90-FD70-4ACB-BA97-AFB0AA6C6D6A}" srcOrd="3" destOrd="0" presId="urn:microsoft.com/office/officeart/2008/layout/VerticalCurvedList"/>
    <dgm:cxn modelId="{6B16B7A7-4060-4F0E-A938-919F124EE4A2}" type="presParOf" srcId="{CF3792B3-A07D-429C-BF3D-29D63D1BC438}" destId="{1E43320B-A21A-4DE2-8FC5-5336FAE50752}" srcOrd="1" destOrd="0" presId="urn:microsoft.com/office/officeart/2008/layout/VerticalCurvedList"/>
    <dgm:cxn modelId="{B94CA4FB-694E-418F-9466-46CD7904652C}" type="presParOf" srcId="{CF3792B3-A07D-429C-BF3D-29D63D1BC438}" destId="{4BE01260-9987-42C7-A114-FB439FF04498}" srcOrd="2" destOrd="0" presId="urn:microsoft.com/office/officeart/2008/layout/VerticalCurvedList"/>
    <dgm:cxn modelId="{E5080966-8168-4C6A-8E4B-00FA6EBEFC4D}" type="presParOf" srcId="{4BE01260-9987-42C7-A114-FB439FF04498}" destId="{88BFF0F4-3E62-42AE-9FBE-9D8A622DD4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CB18A9-8DB5-4019-9DCB-6958A9D0839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GB"/>
        </a:p>
      </dgm:t>
    </dgm:pt>
    <dgm:pt modelId="{69A417ED-A10E-4D89-B54E-16E426E6B18F}">
      <dgm:prSet phldrT="[Text]"/>
      <dgm:spPr>
        <a:solidFill>
          <a:schemeClr val="accent4">
            <a:lumMod val="75000"/>
          </a:schemeClr>
        </a:solidFill>
      </dgm:spPr>
      <dgm:t>
        <a:bodyPr/>
        <a:lstStyle/>
        <a:p>
          <a:r>
            <a:rPr lang="en-GB" dirty="0"/>
            <a:t>Boxes can only contain 1s</a:t>
          </a:r>
        </a:p>
      </dgm:t>
    </dgm:pt>
    <dgm:pt modelId="{DC848B55-C24A-4F47-A009-D0314EF9295C}" type="parTrans" cxnId="{27A60B41-DF5A-4438-BCE7-DE0D60200EDD}">
      <dgm:prSet/>
      <dgm:spPr/>
      <dgm:t>
        <a:bodyPr/>
        <a:lstStyle/>
        <a:p>
          <a:endParaRPr lang="en-GB"/>
        </a:p>
      </dgm:t>
    </dgm:pt>
    <dgm:pt modelId="{3949F17E-F923-4C39-80CA-FF220D738558}" type="sibTrans" cxnId="{27A60B41-DF5A-4438-BCE7-DE0D60200EDD}">
      <dgm:prSet/>
      <dgm:spPr>
        <a:solidFill>
          <a:schemeClr val="bg1"/>
        </a:solidFill>
        <a:ln>
          <a:solidFill>
            <a:schemeClr val="bg1"/>
          </a:solidFill>
        </a:ln>
      </dgm:spPr>
      <dgm:t>
        <a:bodyPr/>
        <a:lstStyle/>
        <a:p>
          <a:endParaRPr lang="en-GB"/>
        </a:p>
      </dgm:t>
    </dgm:pt>
    <dgm:pt modelId="{695A9E39-ECB2-4A84-8990-A494DC4E436C}" type="pres">
      <dgm:prSet presAssocID="{DACB18A9-8DB5-4019-9DCB-6958A9D08391}" presName="Name0" presStyleCnt="0">
        <dgm:presLayoutVars>
          <dgm:chMax val="7"/>
          <dgm:chPref val="7"/>
          <dgm:dir/>
        </dgm:presLayoutVars>
      </dgm:prSet>
      <dgm:spPr/>
    </dgm:pt>
    <dgm:pt modelId="{CF3792B3-A07D-429C-BF3D-29D63D1BC438}" type="pres">
      <dgm:prSet presAssocID="{DACB18A9-8DB5-4019-9DCB-6958A9D08391}" presName="Name1" presStyleCnt="0"/>
      <dgm:spPr/>
    </dgm:pt>
    <dgm:pt modelId="{2812CABA-7433-475B-A738-8EA011CE06B2}" type="pres">
      <dgm:prSet presAssocID="{DACB18A9-8DB5-4019-9DCB-6958A9D08391}" presName="cycle" presStyleCnt="0"/>
      <dgm:spPr/>
    </dgm:pt>
    <dgm:pt modelId="{34714ABF-38D3-4174-9405-4E0273DB6ABA}" type="pres">
      <dgm:prSet presAssocID="{DACB18A9-8DB5-4019-9DCB-6958A9D08391}" presName="srcNode" presStyleLbl="node1" presStyleIdx="0" presStyleCnt="1"/>
      <dgm:spPr/>
    </dgm:pt>
    <dgm:pt modelId="{9D587BFD-84A3-4308-AE7C-F2E733AF8FF3}" type="pres">
      <dgm:prSet presAssocID="{DACB18A9-8DB5-4019-9DCB-6958A9D08391}" presName="conn" presStyleLbl="parChTrans1D2" presStyleIdx="0" presStyleCnt="1"/>
      <dgm:spPr/>
    </dgm:pt>
    <dgm:pt modelId="{E5267E83-FD2B-44DB-8238-8B9CBBBDC7D0}" type="pres">
      <dgm:prSet presAssocID="{DACB18A9-8DB5-4019-9DCB-6958A9D08391}" presName="extraNode" presStyleLbl="node1" presStyleIdx="0" presStyleCnt="1"/>
      <dgm:spPr/>
    </dgm:pt>
    <dgm:pt modelId="{C3E2DB90-FD70-4ACB-BA97-AFB0AA6C6D6A}" type="pres">
      <dgm:prSet presAssocID="{DACB18A9-8DB5-4019-9DCB-6958A9D08391}" presName="dstNode" presStyleLbl="node1" presStyleIdx="0" presStyleCnt="1"/>
      <dgm:spPr/>
    </dgm:pt>
    <dgm:pt modelId="{1E43320B-A21A-4DE2-8FC5-5336FAE50752}" type="pres">
      <dgm:prSet presAssocID="{69A417ED-A10E-4D89-B54E-16E426E6B18F}" presName="text_1" presStyleLbl="node1" presStyleIdx="0" presStyleCnt="1">
        <dgm:presLayoutVars>
          <dgm:bulletEnabled val="1"/>
        </dgm:presLayoutVars>
      </dgm:prSet>
      <dgm:spPr/>
    </dgm:pt>
    <dgm:pt modelId="{4BE01260-9987-42C7-A114-FB439FF04498}" type="pres">
      <dgm:prSet presAssocID="{69A417ED-A10E-4D89-B54E-16E426E6B18F}" presName="accent_1" presStyleCnt="0"/>
      <dgm:spPr/>
    </dgm:pt>
    <dgm:pt modelId="{88BFF0F4-3E62-42AE-9FBE-9D8A622DD446}" type="pres">
      <dgm:prSet presAssocID="{69A417ED-A10E-4D89-B54E-16E426E6B18F}" presName="accentRepeatNode" presStyleLbl="solidFgAcc1" presStyleIdx="0" presStyleCnt="1"/>
      <dgm:spPr/>
    </dgm:pt>
  </dgm:ptLst>
  <dgm:cxnLst>
    <dgm:cxn modelId="{8EA41F00-61AC-40E5-9F86-6250BAEE9F76}" type="presOf" srcId="{69A417ED-A10E-4D89-B54E-16E426E6B18F}" destId="{1E43320B-A21A-4DE2-8FC5-5336FAE50752}" srcOrd="0" destOrd="0" presId="urn:microsoft.com/office/officeart/2008/layout/VerticalCurvedList"/>
    <dgm:cxn modelId="{387CAA23-FAA5-475C-97DE-9CAAC4960706}" type="presOf" srcId="{DACB18A9-8DB5-4019-9DCB-6958A9D08391}" destId="{695A9E39-ECB2-4A84-8990-A494DC4E436C}" srcOrd="0" destOrd="0" presId="urn:microsoft.com/office/officeart/2008/layout/VerticalCurvedList"/>
    <dgm:cxn modelId="{27A60B41-DF5A-4438-BCE7-DE0D60200EDD}" srcId="{DACB18A9-8DB5-4019-9DCB-6958A9D08391}" destId="{69A417ED-A10E-4D89-B54E-16E426E6B18F}" srcOrd="0" destOrd="0" parTransId="{DC848B55-C24A-4F47-A009-D0314EF9295C}" sibTransId="{3949F17E-F923-4C39-80CA-FF220D738558}"/>
    <dgm:cxn modelId="{8FABF094-386B-48C9-8CF0-1936ECD5732F}" type="presOf" srcId="{3949F17E-F923-4C39-80CA-FF220D738558}" destId="{9D587BFD-84A3-4308-AE7C-F2E733AF8FF3}" srcOrd="0" destOrd="0" presId="urn:microsoft.com/office/officeart/2008/layout/VerticalCurvedList"/>
    <dgm:cxn modelId="{4BB5C06A-86A8-4719-BCD1-568C0A7422B1}" type="presParOf" srcId="{695A9E39-ECB2-4A84-8990-A494DC4E436C}" destId="{CF3792B3-A07D-429C-BF3D-29D63D1BC438}" srcOrd="0" destOrd="0" presId="urn:microsoft.com/office/officeart/2008/layout/VerticalCurvedList"/>
    <dgm:cxn modelId="{0B1F5523-D6C8-4882-9670-83AD03FF073C}" type="presParOf" srcId="{CF3792B3-A07D-429C-BF3D-29D63D1BC438}" destId="{2812CABA-7433-475B-A738-8EA011CE06B2}" srcOrd="0" destOrd="0" presId="urn:microsoft.com/office/officeart/2008/layout/VerticalCurvedList"/>
    <dgm:cxn modelId="{D1A67D93-0FB4-4AD6-930E-C941EECDCE6B}" type="presParOf" srcId="{2812CABA-7433-475B-A738-8EA011CE06B2}" destId="{34714ABF-38D3-4174-9405-4E0273DB6ABA}" srcOrd="0" destOrd="0" presId="urn:microsoft.com/office/officeart/2008/layout/VerticalCurvedList"/>
    <dgm:cxn modelId="{E3DD1B66-6D56-4CA6-A795-2E6DCC3E159D}" type="presParOf" srcId="{2812CABA-7433-475B-A738-8EA011CE06B2}" destId="{9D587BFD-84A3-4308-AE7C-F2E733AF8FF3}" srcOrd="1" destOrd="0" presId="urn:microsoft.com/office/officeart/2008/layout/VerticalCurvedList"/>
    <dgm:cxn modelId="{BF8F68F4-4BA7-4574-ADB6-2B0722479C7A}" type="presParOf" srcId="{2812CABA-7433-475B-A738-8EA011CE06B2}" destId="{E5267E83-FD2B-44DB-8238-8B9CBBBDC7D0}" srcOrd="2" destOrd="0" presId="urn:microsoft.com/office/officeart/2008/layout/VerticalCurvedList"/>
    <dgm:cxn modelId="{A23EE2AD-DE78-4EAE-9A5D-49F793D7E899}" type="presParOf" srcId="{2812CABA-7433-475B-A738-8EA011CE06B2}" destId="{C3E2DB90-FD70-4ACB-BA97-AFB0AA6C6D6A}" srcOrd="3" destOrd="0" presId="urn:microsoft.com/office/officeart/2008/layout/VerticalCurvedList"/>
    <dgm:cxn modelId="{6B16B7A7-4060-4F0E-A938-919F124EE4A2}" type="presParOf" srcId="{CF3792B3-A07D-429C-BF3D-29D63D1BC438}" destId="{1E43320B-A21A-4DE2-8FC5-5336FAE50752}" srcOrd="1" destOrd="0" presId="urn:microsoft.com/office/officeart/2008/layout/VerticalCurvedList"/>
    <dgm:cxn modelId="{B94CA4FB-694E-418F-9466-46CD7904652C}" type="presParOf" srcId="{CF3792B3-A07D-429C-BF3D-29D63D1BC438}" destId="{4BE01260-9987-42C7-A114-FB439FF04498}" srcOrd="2" destOrd="0" presId="urn:microsoft.com/office/officeart/2008/layout/VerticalCurvedList"/>
    <dgm:cxn modelId="{E5080966-8168-4C6A-8E4B-00FA6EBEFC4D}" type="presParOf" srcId="{4BE01260-9987-42C7-A114-FB439FF04498}" destId="{88BFF0F4-3E62-42AE-9FBE-9D8A622DD4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CB18A9-8DB5-4019-9DCB-6958A9D0839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GB"/>
        </a:p>
      </dgm:t>
    </dgm:pt>
    <dgm:pt modelId="{69A417ED-A10E-4D89-B54E-16E426E6B18F}">
      <dgm:prSet phldrT="[Text]"/>
      <dgm:spPr>
        <a:solidFill>
          <a:schemeClr val="accent4">
            <a:lumMod val="75000"/>
          </a:schemeClr>
        </a:solidFill>
      </dgm:spPr>
      <dgm:t>
        <a:bodyPr/>
        <a:lstStyle/>
        <a:p>
          <a:r>
            <a:rPr lang="en-GB" dirty="0"/>
            <a:t>Boxes must be as large as possible</a:t>
          </a:r>
        </a:p>
      </dgm:t>
    </dgm:pt>
    <dgm:pt modelId="{DC848B55-C24A-4F47-A009-D0314EF9295C}" type="parTrans" cxnId="{27A60B41-DF5A-4438-BCE7-DE0D60200EDD}">
      <dgm:prSet/>
      <dgm:spPr/>
      <dgm:t>
        <a:bodyPr/>
        <a:lstStyle/>
        <a:p>
          <a:endParaRPr lang="en-GB"/>
        </a:p>
      </dgm:t>
    </dgm:pt>
    <dgm:pt modelId="{3949F17E-F923-4C39-80CA-FF220D738558}" type="sibTrans" cxnId="{27A60B41-DF5A-4438-BCE7-DE0D60200EDD}">
      <dgm:prSet/>
      <dgm:spPr>
        <a:solidFill>
          <a:schemeClr val="bg1"/>
        </a:solidFill>
        <a:ln>
          <a:solidFill>
            <a:schemeClr val="bg1"/>
          </a:solidFill>
        </a:ln>
      </dgm:spPr>
      <dgm:t>
        <a:bodyPr/>
        <a:lstStyle/>
        <a:p>
          <a:endParaRPr lang="en-GB"/>
        </a:p>
      </dgm:t>
    </dgm:pt>
    <dgm:pt modelId="{695A9E39-ECB2-4A84-8990-A494DC4E436C}" type="pres">
      <dgm:prSet presAssocID="{DACB18A9-8DB5-4019-9DCB-6958A9D08391}" presName="Name0" presStyleCnt="0">
        <dgm:presLayoutVars>
          <dgm:chMax val="7"/>
          <dgm:chPref val="7"/>
          <dgm:dir/>
        </dgm:presLayoutVars>
      </dgm:prSet>
      <dgm:spPr/>
    </dgm:pt>
    <dgm:pt modelId="{CF3792B3-A07D-429C-BF3D-29D63D1BC438}" type="pres">
      <dgm:prSet presAssocID="{DACB18A9-8DB5-4019-9DCB-6958A9D08391}" presName="Name1" presStyleCnt="0"/>
      <dgm:spPr/>
    </dgm:pt>
    <dgm:pt modelId="{2812CABA-7433-475B-A738-8EA011CE06B2}" type="pres">
      <dgm:prSet presAssocID="{DACB18A9-8DB5-4019-9DCB-6958A9D08391}" presName="cycle" presStyleCnt="0"/>
      <dgm:spPr/>
    </dgm:pt>
    <dgm:pt modelId="{34714ABF-38D3-4174-9405-4E0273DB6ABA}" type="pres">
      <dgm:prSet presAssocID="{DACB18A9-8DB5-4019-9DCB-6958A9D08391}" presName="srcNode" presStyleLbl="node1" presStyleIdx="0" presStyleCnt="1"/>
      <dgm:spPr/>
    </dgm:pt>
    <dgm:pt modelId="{9D587BFD-84A3-4308-AE7C-F2E733AF8FF3}" type="pres">
      <dgm:prSet presAssocID="{DACB18A9-8DB5-4019-9DCB-6958A9D08391}" presName="conn" presStyleLbl="parChTrans1D2" presStyleIdx="0" presStyleCnt="1"/>
      <dgm:spPr/>
    </dgm:pt>
    <dgm:pt modelId="{E5267E83-FD2B-44DB-8238-8B9CBBBDC7D0}" type="pres">
      <dgm:prSet presAssocID="{DACB18A9-8DB5-4019-9DCB-6958A9D08391}" presName="extraNode" presStyleLbl="node1" presStyleIdx="0" presStyleCnt="1"/>
      <dgm:spPr/>
    </dgm:pt>
    <dgm:pt modelId="{C3E2DB90-FD70-4ACB-BA97-AFB0AA6C6D6A}" type="pres">
      <dgm:prSet presAssocID="{DACB18A9-8DB5-4019-9DCB-6958A9D08391}" presName="dstNode" presStyleLbl="node1" presStyleIdx="0" presStyleCnt="1"/>
      <dgm:spPr/>
    </dgm:pt>
    <dgm:pt modelId="{1E43320B-A21A-4DE2-8FC5-5336FAE50752}" type="pres">
      <dgm:prSet presAssocID="{69A417ED-A10E-4D89-B54E-16E426E6B18F}" presName="text_1" presStyleLbl="node1" presStyleIdx="0" presStyleCnt="1">
        <dgm:presLayoutVars>
          <dgm:bulletEnabled val="1"/>
        </dgm:presLayoutVars>
      </dgm:prSet>
      <dgm:spPr/>
    </dgm:pt>
    <dgm:pt modelId="{4BE01260-9987-42C7-A114-FB439FF04498}" type="pres">
      <dgm:prSet presAssocID="{69A417ED-A10E-4D89-B54E-16E426E6B18F}" presName="accent_1" presStyleCnt="0"/>
      <dgm:spPr/>
    </dgm:pt>
    <dgm:pt modelId="{88BFF0F4-3E62-42AE-9FBE-9D8A622DD446}" type="pres">
      <dgm:prSet presAssocID="{69A417ED-A10E-4D89-B54E-16E426E6B18F}" presName="accentRepeatNode" presStyleLbl="solidFgAcc1" presStyleIdx="0" presStyleCnt="1"/>
      <dgm:spPr/>
    </dgm:pt>
  </dgm:ptLst>
  <dgm:cxnLst>
    <dgm:cxn modelId="{8EA41F00-61AC-40E5-9F86-6250BAEE9F76}" type="presOf" srcId="{69A417ED-A10E-4D89-B54E-16E426E6B18F}" destId="{1E43320B-A21A-4DE2-8FC5-5336FAE50752}" srcOrd="0" destOrd="0" presId="urn:microsoft.com/office/officeart/2008/layout/VerticalCurvedList"/>
    <dgm:cxn modelId="{387CAA23-FAA5-475C-97DE-9CAAC4960706}" type="presOf" srcId="{DACB18A9-8DB5-4019-9DCB-6958A9D08391}" destId="{695A9E39-ECB2-4A84-8990-A494DC4E436C}" srcOrd="0" destOrd="0" presId="urn:microsoft.com/office/officeart/2008/layout/VerticalCurvedList"/>
    <dgm:cxn modelId="{27A60B41-DF5A-4438-BCE7-DE0D60200EDD}" srcId="{DACB18A9-8DB5-4019-9DCB-6958A9D08391}" destId="{69A417ED-A10E-4D89-B54E-16E426E6B18F}" srcOrd="0" destOrd="0" parTransId="{DC848B55-C24A-4F47-A009-D0314EF9295C}" sibTransId="{3949F17E-F923-4C39-80CA-FF220D738558}"/>
    <dgm:cxn modelId="{8FABF094-386B-48C9-8CF0-1936ECD5732F}" type="presOf" srcId="{3949F17E-F923-4C39-80CA-FF220D738558}" destId="{9D587BFD-84A3-4308-AE7C-F2E733AF8FF3}" srcOrd="0" destOrd="0" presId="urn:microsoft.com/office/officeart/2008/layout/VerticalCurvedList"/>
    <dgm:cxn modelId="{4BB5C06A-86A8-4719-BCD1-568C0A7422B1}" type="presParOf" srcId="{695A9E39-ECB2-4A84-8990-A494DC4E436C}" destId="{CF3792B3-A07D-429C-BF3D-29D63D1BC438}" srcOrd="0" destOrd="0" presId="urn:microsoft.com/office/officeart/2008/layout/VerticalCurvedList"/>
    <dgm:cxn modelId="{0B1F5523-D6C8-4882-9670-83AD03FF073C}" type="presParOf" srcId="{CF3792B3-A07D-429C-BF3D-29D63D1BC438}" destId="{2812CABA-7433-475B-A738-8EA011CE06B2}" srcOrd="0" destOrd="0" presId="urn:microsoft.com/office/officeart/2008/layout/VerticalCurvedList"/>
    <dgm:cxn modelId="{D1A67D93-0FB4-4AD6-930E-C941EECDCE6B}" type="presParOf" srcId="{2812CABA-7433-475B-A738-8EA011CE06B2}" destId="{34714ABF-38D3-4174-9405-4E0273DB6ABA}" srcOrd="0" destOrd="0" presId="urn:microsoft.com/office/officeart/2008/layout/VerticalCurvedList"/>
    <dgm:cxn modelId="{E3DD1B66-6D56-4CA6-A795-2E6DCC3E159D}" type="presParOf" srcId="{2812CABA-7433-475B-A738-8EA011CE06B2}" destId="{9D587BFD-84A3-4308-AE7C-F2E733AF8FF3}" srcOrd="1" destOrd="0" presId="urn:microsoft.com/office/officeart/2008/layout/VerticalCurvedList"/>
    <dgm:cxn modelId="{BF8F68F4-4BA7-4574-ADB6-2B0722479C7A}" type="presParOf" srcId="{2812CABA-7433-475B-A738-8EA011CE06B2}" destId="{E5267E83-FD2B-44DB-8238-8B9CBBBDC7D0}" srcOrd="2" destOrd="0" presId="urn:microsoft.com/office/officeart/2008/layout/VerticalCurvedList"/>
    <dgm:cxn modelId="{A23EE2AD-DE78-4EAE-9A5D-49F793D7E899}" type="presParOf" srcId="{2812CABA-7433-475B-A738-8EA011CE06B2}" destId="{C3E2DB90-FD70-4ACB-BA97-AFB0AA6C6D6A}" srcOrd="3" destOrd="0" presId="urn:microsoft.com/office/officeart/2008/layout/VerticalCurvedList"/>
    <dgm:cxn modelId="{6B16B7A7-4060-4F0E-A938-919F124EE4A2}" type="presParOf" srcId="{CF3792B3-A07D-429C-BF3D-29D63D1BC438}" destId="{1E43320B-A21A-4DE2-8FC5-5336FAE50752}" srcOrd="1" destOrd="0" presId="urn:microsoft.com/office/officeart/2008/layout/VerticalCurvedList"/>
    <dgm:cxn modelId="{B94CA4FB-694E-418F-9466-46CD7904652C}" type="presParOf" srcId="{CF3792B3-A07D-429C-BF3D-29D63D1BC438}" destId="{4BE01260-9987-42C7-A114-FB439FF04498}" srcOrd="2" destOrd="0" presId="urn:microsoft.com/office/officeart/2008/layout/VerticalCurvedList"/>
    <dgm:cxn modelId="{E5080966-8168-4C6A-8E4B-00FA6EBEFC4D}" type="presParOf" srcId="{4BE01260-9987-42C7-A114-FB439FF04498}" destId="{88BFF0F4-3E62-42AE-9FBE-9D8A622DD4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CB18A9-8DB5-4019-9DCB-6958A9D0839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GB"/>
        </a:p>
      </dgm:t>
    </dgm:pt>
    <dgm:pt modelId="{69A417ED-A10E-4D89-B54E-16E426E6B18F}">
      <dgm:prSet phldrT="[Text]"/>
      <dgm:spPr>
        <a:solidFill>
          <a:schemeClr val="accent4">
            <a:lumMod val="75000"/>
          </a:schemeClr>
        </a:solidFill>
      </dgm:spPr>
      <dgm:t>
        <a:bodyPr/>
        <a:lstStyle/>
        <a:p>
          <a:r>
            <a:rPr lang="en-GB" dirty="0"/>
            <a:t>Boxes of 2</a:t>
          </a:r>
          <a:r>
            <a:rPr lang="en-GB" baseline="30000" dirty="0"/>
            <a:t>n</a:t>
          </a:r>
          <a:r>
            <a:rPr lang="en-GB" dirty="0"/>
            <a:t> 1s: 1, 2, 4, 8 or 16 digits</a:t>
          </a:r>
        </a:p>
      </dgm:t>
    </dgm:pt>
    <dgm:pt modelId="{DC848B55-C24A-4F47-A009-D0314EF9295C}" type="parTrans" cxnId="{27A60B41-DF5A-4438-BCE7-DE0D60200EDD}">
      <dgm:prSet/>
      <dgm:spPr/>
      <dgm:t>
        <a:bodyPr/>
        <a:lstStyle/>
        <a:p>
          <a:endParaRPr lang="en-GB"/>
        </a:p>
      </dgm:t>
    </dgm:pt>
    <dgm:pt modelId="{3949F17E-F923-4C39-80CA-FF220D738558}" type="sibTrans" cxnId="{27A60B41-DF5A-4438-BCE7-DE0D60200EDD}">
      <dgm:prSet/>
      <dgm:spPr>
        <a:solidFill>
          <a:schemeClr val="bg1"/>
        </a:solidFill>
        <a:ln>
          <a:solidFill>
            <a:schemeClr val="bg1"/>
          </a:solidFill>
        </a:ln>
      </dgm:spPr>
      <dgm:t>
        <a:bodyPr/>
        <a:lstStyle/>
        <a:p>
          <a:endParaRPr lang="en-GB"/>
        </a:p>
      </dgm:t>
    </dgm:pt>
    <dgm:pt modelId="{695A9E39-ECB2-4A84-8990-A494DC4E436C}" type="pres">
      <dgm:prSet presAssocID="{DACB18A9-8DB5-4019-9DCB-6958A9D08391}" presName="Name0" presStyleCnt="0">
        <dgm:presLayoutVars>
          <dgm:chMax val="7"/>
          <dgm:chPref val="7"/>
          <dgm:dir/>
        </dgm:presLayoutVars>
      </dgm:prSet>
      <dgm:spPr/>
    </dgm:pt>
    <dgm:pt modelId="{CF3792B3-A07D-429C-BF3D-29D63D1BC438}" type="pres">
      <dgm:prSet presAssocID="{DACB18A9-8DB5-4019-9DCB-6958A9D08391}" presName="Name1" presStyleCnt="0"/>
      <dgm:spPr/>
    </dgm:pt>
    <dgm:pt modelId="{2812CABA-7433-475B-A738-8EA011CE06B2}" type="pres">
      <dgm:prSet presAssocID="{DACB18A9-8DB5-4019-9DCB-6958A9D08391}" presName="cycle" presStyleCnt="0"/>
      <dgm:spPr/>
    </dgm:pt>
    <dgm:pt modelId="{34714ABF-38D3-4174-9405-4E0273DB6ABA}" type="pres">
      <dgm:prSet presAssocID="{DACB18A9-8DB5-4019-9DCB-6958A9D08391}" presName="srcNode" presStyleLbl="node1" presStyleIdx="0" presStyleCnt="1"/>
      <dgm:spPr/>
    </dgm:pt>
    <dgm:pt modelId="{9D587BFD-84A3-4308-AE7C-F2E733AF8FF3}" type="pres">
      <dgm:prSet presAssocID="{DACB18A9-8DB5-4019-9DCB-6958A9D08391}" presName="conn" presStyleLbl="parChTrans1D2" presStyleIdx="0" presStyleCnt="1"/>
      <dgm:spPr/>
    </dgm:pt>
    <dgm:pt modelId="{E5267E83-FD2B-44DB-8238-8B9CBBBDC7D0}" type="pres">
      <dgm:prSet presAssocID="{DACB18A9-8DB5-4019-9DCB-6958A9D08391}" presName="extraNode" presStyleLbl="node1" presStyleIdx="0" presStyleCnt="1"/>
      <dgm:spPr/>
    </dgm:pt>
    <dgm:pt modelId="{C3E2DB90-FD70-4ACB-BA97-AFB0AA6C6D6A}" type="pres">
      <dgm:prSet presAssocID="{DACB18A9-8DB5-4019-9DCB-6958A9D08391}" presName="dstNode" presStyleLbl="node1" presStyleIdx="0" presStyleCnt="1"/>
      <dgm:spPr/>
    </dgm:pt>
    <dgm:pt modelId="{1E43320B-A21A-4DE2-8FC5-5336FAE50752}" type="pres">
      <dgm:prSet presAssocID="{69A417ED-A10E-4D89-B54E-16E426E6B18F}" presName="text_1" presStyleLbl="node1" presStyleIdx="0" presStyleCnt="1">
        <dgm:presLayoutVars>
          <dgm:bulletEnabled val="1"/>
        </dgm:presLayoutVars>
      </dgm:prSet>
      <dgm:spPr/>
    </dgm:pt>
    <dgm:pt modelId="{4BE01260-9987-42C7-A114-FB439FF04498}" type="pres">
      <dgm:prSet presAssocID="{69A417ED-A10E-4D89-B54E-16E426E6B18F}" presName="accent_1" presStyleCnt="0"/>
      <dgm:spPr/>
    </dgm:pt>
    <dgm:pt modelId="{88BFF0F4-3E62-42AE-9FBE-9D8A622DD446}" type="pres">
      <dgm:prSet presAssocID="{69A417ED-A10E-4D89-B54E-16E426E6B18F}" presName="accentRepeatNode" presStyleLbl="solidFgAcc1" presStyleIdx="0" presStyleCnt="1"/>
      <dgm:spPr/>
    </dgm:pt>
  </dgm:ptLst>
  <dgm:cxnLst>
    <dgm:cxn modelId="{8EA41F00-61AC-40E5-9F86-6250BAEE9F76}" type="presOf" srcId="{69A417ED-A10E-4D89-B54E-16E426E6B18F}" destId="{1E43320B-A21A-4DE2-8FC5-5336FAE50752}" srcOrd="0" destOrd="0" presId="urn:microsoft.com/office/officeart/2008/layout/VerticalCurvedList"/>
    <dgm:cxn modelId="{387CAA23-FAA5-475C-97DE-9CAAC4960706}" type="presOf" srcId="{DACB18A9-8DB5-4019-9DCB-6958A9D08391}" destId="{695A9E39-ECB2-4A84-8990-A494DC4E436C}" srcOrd="0" destOrd="0" presId="urn:microsoft.com/office/officeart/2008/layout/VerticalCurvedList"/>
    <dgm:cxn modelId="{27A60B41-DF5A-4438-BCE7-DE0D60200EDD}" srcId="{DACB18A9-8DB5-4019-9DCB-6958A9D08391}" destId="{69A417ED-A10E-4D89-B54E-16E426E6B18F}" srcOrd="0" destOrd="0" parTransId="{DC848B55-C24A-4F47-A009-D0314EF9295C}" sibTransId="{3949F17E-F923-4C39-80CA-FF220D738558}"/>
    <dgm:cxn modelId="{8FABF094-386B-48C9-8CF0-1936ECD5732F}" type="presOf" srcId="{3949F17E-F923-4C39-80CA-FF220D738558}" destId="{9D587BFD-84A3-4308-AE7C-F2E733AF8FF3}" srcOrd="0" destOrd="0" presId="urn:microsoft.com/office/officeart/2008/layout/VerticalCurvedList"/>
    <dgm:cxn modelId="{4BB5C06A-86A8-4719-BCD1-568C0A7422B1}" type="presParOf" srcId="{695A9E39-ECB2-4A84-8990-A494DC4E436C}" destId="{CF3792B3-A07D-429C-BF3D-29D63D1BC438}" srcOrd="0" destOrd="0" presId="urn:microsoft.com/office/officeart/2008/layout/VerticalCurvedList"/>
    <dgm:cxn modelId="{0B1F5523-D6C8-4882-9670-83AD03FF073C}" type="presParOf" srcId="{CF3792B3-A07D-429C-BF3D-29D63D1BC438}" destId="{2812CABA-7433-475B-A738-8EA011CE06B2}" srcOrd="0" destOrd="0" presId="urn:microsoft.com/office/officeart/2008/layout/VerticalCurvedList"/>
    <dgm:cxn modelId="{D1A67D93-0FB4-4AD6-930E-C941EECDCE6B}" type="presParOf" srcId="{2812CABA-7433-475B-A738-8EA011CE06B2}" destId="{34714ABF-38D3-4174-9405-4E0273DB6ABA}" srcOrd="0" destOrd="0" presId="urn:microsoft.com/office/officeart/2008/layout/VerticalCurvedList"/>
    <dgm:cxn modelId="{E3DD1B66-6D56-4CA6-A795-2E6DCC3E159D}" type="presParOf" srcId="{2812CABA-7433-475B-A738-8EA011CE06B2}" destId="{9D587BFD-84A3-4308-AE7C-F2E733AF8FF3}" srcOrd="1" destOrd="0" presId="urn:microsoft.com/office/officeart/2008/layout/VerticalCurvedList"/>
    <dgm:cxn modelId="{BF8F68F4-4BA7-4574-ADB6-2B0722479C7A}" type="presParOf" srcId="{2812CABA-7433-475B-A738-8EA011CE06B2}" destId="{E5267E83-FD2B-44DB-8238-8B9CBBBDC7D0}" srcOrd="2" destOrd="0" presId="urn:microsoft.com/office/officeart/2008/layout/VerticalCurvedList"/>
    <dgm:cxn modelId="{A23EE2AD-DE78-4EAE-9A5D-49F793D7E899}" type="presParOf" srcId="{2812CABA-7433-475B-A738-8EA011CE06B2}" destId="{C3E2DB90-FD70-4ACB-BA97-AFB0AA6C6D6A}" srcOrd="3" destOrd="0" presId="urn:microsoft.com/office/officeart/2008/layout/VerticalCurvedList"/>
    <dgm:cxn modelId="{6B16B7A7-4060-4F0E-A938-919F124EE4A2}" type="presParOf" srcId="{CF3792B3-A07D-429C-BF3D-29D63D1BC438}" destId="{1E43320B-A21A-4DE2-8FC5-5336FAE50752}" srcOrd="1" destOrd="0" presId="urn:microsoft.com/office/officeart/2008/layout/VerticalCurvedList"/>
    <dgm:cxn modelId="{B94CA4FB-694E-418F-9466-46CD7904652C}" type="presParOf" srcId="{CF3792B3-A07D-429C-BF3D-29D63D1BC438}" destId="{4BE01260-9987-42C7-A114-FB439FF04498}" srcOrd="2" destOrd="0" presId="urn:microsoft.com/office/officeart/2008/layout/VerticalCurvedList"/>
    <dgm:cxn modelId="{E5080966-8168-4C6A-8E4B-00FA6EBEFC4D}" type="presParOf" srcId="{4BE01260-9987-42C7-A114-FB439FF04498}" destId="{88BFF0F4-3E62-42AE-9FBE-9D8A622DD4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CB18A9-8DB5-4019-9DCB-6958A9D0839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GB"/>
        </a:p>
      </dgm:t>
    </dgm:pt>
    <dgm:pt modelId="{69A417ED-A10E-4D89-B54E-16E426E6B18F}">
      <dgm:prSet phldrT="[Text]"/>
      <dgm:spPr>
        <a:solidFill>
          <a:schemeClr val="accent4">
            <a:lumMod val="75000"/>
          </a:schemeClr>
        </a:solidFill>
      </dgm:spPr>
      <dgm:t>
        <a:bodyPr/>
        <a:lstStyle/>
        <a:p>
          <a:r>
            <a:rPr lang="en-GB" dirty="0"/>
            <a:t>Boxes can overlap</a:t>
          </a:r>
        </a:p>
      </dgm:t>
    </dgm:pt>
    <dgm:pt modelId="{DC848B55-C24A-4F47-A009-D0314EF9295C}" type="parTrans" cxnId="{27A60B41-DF5A-4438-BCE7-DE0D60200EDD}">
      <dgm:prSet/>
      <dgm:spPr/>
      <dgm:t>
        <a:bodyPr/>
        <a:lstStyle/>
        <a:p>
          <a:endParaRPr lang="en-GB"/>
        </a:p>
      </dgm:t>
    </dgm:pt>
    <dgm:pt modelId="{3949F17E-F923-4C39-80CA-FF220D738558}" type="sibTrans" cxnId="{27A60B41-DF5A-4438-BCE7-DE0D60200EDD}">
      <dgm:prSet/>
      <dgm:spPr>
        <a:solidFill>
          <a:schemeClr val="bg1"/>
        </a:solidFill>
        <a:ln>
          <a:solidFill>
            <a:schemeClr val="bg1"/>
          </a:solidFill>
        </a:ln>
      </dgm:spPr>
      <dgm:t>
        <a:bodyPr/>
        <a:lstStyle/>
        <a:p>
          <a:endParaRPr lang="en-GB"/>
        </a:p>
      </dgm:t>
    </dgm:pt>
    <dgm:pt modelId="{695A9E39-ECB2-4A84-8990-A494DC4E436C}" type="pres">
      <dgm:prSet presAssocID="{DACB18A9-8DB5-4019-9DCB-6958A9D08391}" presName="Name0" presStyleCnt="0">
        <dgm:presLayoutVars>
          <dgm:chMax val="7"/>
          <dgm:chPref val="7"/>
          <dgm:dir/>
        </dgm:presLayoutVars>
      </dgm:prSet>
      <dgm:spPr/>
    </dgm:pt>
    <dgm:pt modelId="{CF3792B3-A07D-429C-BF3D-29D63D1BC438}" type="pres">
      <dgm:prSet presAssocID="{DACB18A9-8DB5-4019-9DCB-6958A9D08391}" presName="Name1" presStyleCnt="0"/>
      <dgm:spPr/>
    </dgm:pt>
    <dgm:pt modelId="{2812CABA-7433-475B-A738-8EA011CE06B2}" type="pres">
      <dgm:prSet presAssocID="{DACB18A9-8DB5-4019-9DCB-6958A9D08391}" presName="cycle" presStyleCnt="0"/>
      <dgm:spPr/>
    </dgm:pt>
    <dgm:pt modelId="{34714ABF-38D3-4174-9405-4E0273DB6ABA}" type="pres">
      <dgm:prSet presAssocID="{DACB18A9-8DB5-4019-9DCB-6958A9D08391}" presName="srcNode" presStyleLbl="node1" presStyleIdx="0" presStyleCnt="1"/>
      <dgm:spPr/>
    </dgm:pt>
    <dgm:pt modelId="{9D587BFD-84A3-4308-AE7C-F2E733AF8FF3}" type="pres">
      <dgm:prSet presAssocID="{DACB18A9-8DB5-4019-9DCB-6958A9D08391}" presName="conn" presStyleLbl="parChTrans1D2" presStyleIdx="0" presStyleCnt="1"/>
      <dgm:spPr/>
    </dgm:pt>
    <dgm:pt modelId="{E5267E83-FD2B-44DB-8238-8B9CBBBDC7D0}" type="pres">
      <dgm:prSet presAssocID="{DACB18A9-8DB5-4019-9DCB-6958A9D08391}" presName="extraNode" presStyleLbl="node1" presStyleIdx="0" presStyleCnt="1"/>
      <dgm:spPr/>
    </dgm:pt>
    <dgm:pt modelId="{C3E2DB90-FD70-4ACB-BA97-AFB0AA6C6D6A}" type="pres">
      <dgm:prSet presAssocID="{DACB18A9-8DB5-4019-9DCB-6958A9D08391}" presName="dstNode" presStyleLbl="node1" presStyleIdx="0" presStyleCnt="1"/>
      <dgm:spPr/>
    </dgm:pt>
    <dgm:pt modelId="{1E43320B-A21A-4DE2-8FC5-5336FAE50752}" type="pres">
      <dgm:prSet presAssocID="{69A417ED-A10E-4D89-B54E-16E426E6B18F}" presName="text_1" presStyleLbl="node1" presStyleIdx="0" presStyleCnt="1">
        <dgm:presLayoutVars>
          <dgm:bulletEnabled val="1"/>
        </dgm:presLayoutVars>
      </dgm:prSet>
      <dgm:spPr/>
    </dgm:pt>
    <dgm:pt modelId="{4BE01260-9987-42C7-A114-FB439FF04498}" type="pres">
      <dgm:prSet presAssocID="{69A417ED-A10E-4D89-B54E-16E426E6B18F}" presName="accent_1" presStyleCnt="0"/>
      <dgm:spPr/>
    </dgm:pt>
    <dgm:pt modelId="{88BFF0F4-3E62-42AE-9FBE-9D8A622DD446}" type="pres">
      <dgm:prSet presAssocID="{69A417ED-A10E-4D89-B54E-16E426E6B18F}" presName="accentRepeatNode" presStyleLbl="solidFgAcc1" presStyleIdx="0" presStyleCnt="1"/>
      <dgm:spPr/>
    </dgm:pt>
  </dgm:ptLst>
  <dgm:cxnLst>
    <dgm:cxn modelId="{8EA41F00-61AC-40E5-9F86-6250BAEE9F76}" type="presOf" srcId="{69A417ED-A10E-4D89-B54E-16E426E6B18F}" destId="{1E43320B-A21A-4DE2-8FC5-5336FAE50752}" srcOrd="0" destOrd="0" presId="urn:microsoft.com/office/officeart/2008/layout/VerticalCurvedList"/>
    <dgm:cxn modelId="{387CAA23-FAA5-475C-97DE-9CAAC4960706}" type="presOf" srcId="{DACB18A9-8DB5-4019-9DCB-6958A9D08391}" destId="{695A9E39-ECB2-4A84-8990-A494DC4E436C}" srcOrd="0" destOrd="0" presId="urn:microsoft.com/office/officeart/2008/layout/VerticalCurvedList"/>
    <dgm:cxn modelId="{27A60B41-DF5A-4438-BCE7-DE0D60200EDD}" srcId="{DACB18A9-8DB5-4019-9DCB-6958A9D08391}" destId="{69A417ED-A10E-4D89-B54E-16E426E6B18F}" srcOrd="0" destOrd="0" parTransId="{DC848B55-C24A-4F47-A009-D0314EF9295C}" sibTransId="{3949F17E-F923-4C39-80CA-FF220D738558}"/>
    <dgm:cxn modelId="{8FABF094-386B-48C9-8CF0-1936ECD5732F}" type="presOf" srcId="{3949F17E-F923-4C39-80CA-FF220D738558}" destId="{9D587BFD-84A3-4308-AE7C-F2E733AF8FF3}" srcOrd="0" destOrd="0" presId="urn:microsoft.com/office/officeart/2008/layout/VerticalCurvedList"/>
    <dgm:cxn modelId="{4BB5C06A-86A8-4719-BCD1-568C0A7422B1}" type="presParOf" srcId="{695A9E39-ECB2-4A84-8990-A494DC4E436C}" destId="{CF3792B3-A07D-429C-BF3D-29D63D1BC438}" srcOrd="0" destOrd="0" presId="urn:microsoft.com/office/officeart/2008/layout/VerticalCurvedList"/>
    <dgm:cxn modelId="{0B1F5523-D6C8-4882-9670-83AD03FF073C}" type="presParOf" srcId="{CF3792B3-A07D-429C-BF3D-29D63D1BC438}" destId="{2812CABA-7433-475B-A738-8EA011CE06B2}" srcOrd="0" destOrd="0" presId="urn:microsoft.com/office/officeart/2008/layout/VerticalCurvedList"/>
    <dgm:cxn modelId="{D1A67D93-0FB4-4AD6-930E-C941EECDCE6B}" type="presParOf" srcId="{2812CABA-7433-475B-A738-8EA011CE06B2}" destId="{34714ABF-38D3-4174-9405-4E0273DB6ABA}" srcOrd="0" destOrd="0" presId="urn:microsoft.com/office/officeart/2008/layout/VerticalCurvedList"/>
    <dgm:cxn modelId="{E3DD1B66-6D56-4CA6-A795-2E6DCC3E159D}" type="presParOf" srcId="{2812CABA-7433-475B-A738-8EA011CE06B2}" destId="{9D587BFD-84A3-4308-AE7C-F2E733AF8FF3}" srcOrd="1" destOrd="0" presId="urn:microsoft.com/office/officeart/2008/layout/VerticalCurvedList"/>
    <dgm:cxn modelId="{BF8F68F4-4BA7-4574-ADB6-2B0722479C7A}" type="presParOf" srcId="{2812CABA-7433-475B-A738-8EA011CE06B2}" destId="{E5267E83-FD2B-44DB-8238-8B9CBBBDC7D0}" srcOrd="2" destOrd="0" presId="urn:microsoft.com/office/officeart/2008/layout/VerticalCurvedList"/>
    <dgm:cxn modelId="{A23EE2AD-DE78-4EAE-9A5D-49F793D7E899}" type="presParOf" srcId="{2812CABA-7433-475B-A738-8EA011CE06B2}" destId="{C3E2DB90-FD70-4ACB-BA97-AFB0AA6C6D6A}" srcOrd="3" destOrd="0" presId="urn:microsoft.com/office/officeart/2008/layout/VerticalCurvedList"/>
    <dgm:cxn modelId="{6B16B7A7-4060-4F0E-A938-919F124EE4A2}" type="presParOf" srcId="{CF3792B3-A07D-429C-BF3D-29D63D1BC438}" destId="{1E43320B-A21A-4DE2-8FC5-5336FAE50752}" srcOrd="1" destOrd="0" presId="urn:microsoft.com/office/officeart/2008/layout/VerticalCurvedList"/>
    <dgm:cxn modelId="{B94CA4FB-694E-418F-9466-46CD7904652C}" type="presParOf" srcId="{CF3792B3-A07D-429C-BF3D-29D63D1BC438}" destId="{4BE01260-9987-42C7-A114-FB439FF04498}" srcOrd="2" destOrd="0" presId="urn:microsoft.com/office/officeart/2008/layout/VerticalCurvedList"/>
    <dgm:cxn modelId="{E5080966-8168-4C6A-8E4B-00FA6EBEFC4D}" type="presParOf" srcId="{4BE01260-9987-42C7-A114-FB439FF04498}" destId="{88BFF0F4-3E62-42AE-9FBE-9D8A622DD4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CB18A9-8DB5-4019-9DCB-6958A9D0839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GB"/>
        </a:p>
      </dgm:t>
    </dgm:pt>
    <dgm:pt modelId="{69A417ED-A10E-4D89-B54E-16E426E6B18F}">
      <dgm:prSet phldrT="[Text]"/>
      <dgm:spPr>
        <a:solidFill>
          <a:schemeClr val="accent4">
            <a:lumMod val="75000"/>
          </a:schemeClr>
        </a:solidFill>
      </dgm:spPr>
      <dgm:t>
        <a:bodyPr/>
        <a:lstStyle/>
        <a:p>
          <a:r>
            <a:rPr lang="en-GB" dirty="0"/>
            <a:t>Smallest possible number of boxes</a:t>
          </a:r>
        </a:p>
      </dgm:t>
    </dgm:pt>
    <dgm:pt modelId="{DC848B55-C24A-4F47-A009-D0314EF9295C}" type="parTrans" cxnId="{27A60B41-DF5A-4438-BCE7-DE0D60200EDD}">
      <dgm:prSet/>
      <dgm:spPr/>
      <dgm:t>
        <a:bodyPr/>
        <a:lstStyle/>
        <a:p>
          <a:endParaRPr lang="en-GB"/>
        </a:p>
      </dgm:t>
    </dgm:pt>
    <dgm:pt modelId="{3949F17E-F923-4C39-80CA-FF220D738558}" type="sibTrans" cxnId="{27A60B41-DF5A-4438-BCE7-DE0D60200EDD}">
      <dgm:prSet/>
      <dgm:spPr>
        <a:solidFill>
          <a:schemeClr val="bg1"/>
        </a:solidFill>
        <a:ln>
          <a:solidFill>
            <a:schemeClr val="bg1"/>
          </a:solidFill>
        </a:ln>
      </dgm:spPr>
      <dgm:t>
        <a:bodyPr/>
        <a:lstStyle/>
        <a:p>
          <a:endParaRPr lang="en-GB"/>
        </a:p>
      </dgm:t>
    </dgm:pt>
    <dgm:pt modelId="{695A9E39-ECB2-4A84-8990-A494DC4E436C}" type="pres">
      <dgm:prSet presAssocID="{DACB18A9-8DB5-4019-9DCB-6958A9D08391}" presName="Name0" presStyleCnt="0">
        <dgm:presLayoutVars>
          <dgm:chMax val="7"/>
          <dgm:chPref val="7"/>
          <dgm:dir/>
        </dgm:presLayoutVars>
      </dgm:prSet>
      <dgm:spPr/>
    </dgm:pt>
    <dgm:pt modelId="{CF3792B3-A07D-429C-BF3D-29D63D1BC438}" type="pres">
      <dgm:prSet presAssocID="{DACB18A9-8DB5-4019-9DCB-6958A9D08391}" presName="Name1" presStyleCnt="0"/>
      <dgm:spPr/>
    </dgm:pt>
    <dgm:pt modelId="{2812CABA-7433-475B-A738-8EA011CE06B2}" type="pres">
      <dgm:prSet presAssocID="{DACB18A9-8DB5-4019-9DCB-6958A9D08391}" presName="cycle" presStyleCnt="0"/>
      <dgm:spPr/>
    </dgm:pt>
    <dgm:pt modelId="{34714ABF-38D3-4174-9405-4E0273DB6ABA}" type="pres">
      <dgm:prSet presAssocID="{DACB18A9-8DB5-4019-9DCB-6958A9D08391}" presName="srcNode" presStyleLbl="node1" presStyleIdx="0" presStyleCnt="1"/>
      <dgm:spPr/>
    </dgm:pt>
    <dgm:pt modelId="{9D587BFD-84A3-4308-AE7C-F2E733AF8FF3}" type="pres">
      <dgm:prSet presAssocID="{DACB18A9-8DB5-4019-9DCB-6958A9D08391}" presName="conn" presStyleLbl="parChTrans1D2" presStyleIdx="0" presStyleCnt="1"/>
      <dgm:spPr/>
    </dgm:pt>
    <dgm:pt modelId="{E5267E83-FD2B-44DB-8238-8B9CBBBDC7D0}" type="pres">
      <dgm:prSet presAssocID="{DACB18A9-8DB5-4019-9DCB-6958A9D08391}" presName="extraNode" presStyleLbl="node1" presStyleIdx="0" presStyleCnt="1"/>
      <dgm:spPr/>
    </dgm:pt>
    <dgm:pt modelId="{C3E2DB90-FD70-4ACB-BA97-AFB0AA6C6D6A}" type="pres">
      <dgm:prSet presAssocID="{DACB18A9-8DB5-4019-9DCB-6958A9D08391}" presName="dstNode" presStyleLbl="node1" presStyleIdx="0" presStyleCnt="1"/>
      <dgm:spPr/>
    </dgm:pt>
    <dgm:pt modelId="{1E43320B-A21A-4DE2-8FC5-5336FAE50752}" type="pres">
      <dgm:prSet presAssocID="{69A417ED-A10E-4D89-B54E-16E426E6B18F}" presName="text_1" presStyleLbl="node1" presStyleIdx="0" presStyleCnt="1">
        <dgm:presLayoutVars>
          <dgm:bulletEnabled val="1"/>
        </dgm:presLayoutVars>
      </dgm:prSet>
      <dgm:spPr/>
    </dgm:pt>
    <dgm:pt modelId="{4BE01260-9987-42C7-A114-FB439FF04498}" type="pres">
      <dgm:prSet presAssocID="{69A417ED-A10E-4D89-B54E-16E426E6B18F}" presName="accent_1" presStyleCnt="0"/>
      <dgm:spPr/>
    </dgm:pt>
    <dgm:pt modelId="{88BFF0F4-3E62-42AE-9FBE-9D8A622DD446}" type="pres">
      <dgm:prSet presAssocID="{69A417ED-A10E-4D89-B54E-16E426E6B18F}" presName="accentRepeatNode" presStyleLbl="solidFgAcc1" presStyleIdx="0" presStyleCnt="1"/>
      <dgm:spPr/>
    </dgm:pt>
  </dgm:ptLst>
  <dgm:cxnLst>
    <dgm:cxn modelId="{8EA41F00-61AC-40E5-9F86-6250BAEE9F76}" type="presOf" srcId="{69A417ED-A10E-4D89-B54E-16E426E6B18F}" destId="{1E43320B-A21A-4DE2-8FC5-5336FAE50752}" srcOrd="0" destOrd="0" presId="urn:microsoft.com/office/officeart/2008/layout/VerticalCurvedList"/>
    <dgm:cxn modelId="{387CAA23-FAA5-475C-97DE-9CAAC4960706}" type="presOf" srcId="{DACB18A9-8DB5-4019-9DCB-6958A9D08391}" destId="{695A9E39-ECB2-4A84-8990-A494DC4E436C}" srcOrd="0" destOrd="0" presId="urn:microsoft.com/office/officeart/2008/layout/VerticalCurvedList"/>
    <dgm:cxn modelId="{27A60B41-DF5A-4438-BCE7-DE0D60200EDD}" srcId="{DACB18A9-8DB5-4019-9DCB-6958A9D08391}" destId="{69A417ED-A10E-4D89-B54E-16E426E6B18F}" srcOrd="0" destOrd="0" parTransId="{DC848B55-C24A-4F47-A009-D0314EF9295C}" sibTransId="{3949F17E-F923-4C39-80CA-FF220D738558}"/>
    <dgm:cxn modelId="{8FABF094-386B-48C9-8CF0-1936ECD5732F}" type="presOf" srcId="{3949F17E-F923-4C39-80CA-FF220D738558}" destId="{9D587BFD-84A3-4308-AE7C-F2E733AF8FF3}" srcOrd="0" destOrd="0" presId="urn:microsoft.com/office/officeart/2008/layout/VerticalCurvedList"/>
    <dgm:cxn modelId="{4BB5C06A-86A8-4719-BCD1-568C0A7422B1}" type="presParOf" srcId="{695A9E39-ECB2-4A84-8990-A494DC4E436C}" destId="{CF3792B3-A07D-429C-BF3D-29D63D1BC438}" srcOrd="0" destOrd="0" presId="urn:microsoft.com/office/officeart/2008/layout/VerticalCurvedList"/>
    <dgm:cxn modelId="{0B1F5523-D6C8-4882-9670-83AD03FF073C}" type="presParOf" srcId="{CF3792B3-A07D-429C-BF3D-29D63D1BC438}" destId="{2812CABA-7433-475B-A738-8EA011CE06B2}" srcOrd="0" destOrd="0" presId="urn:microsoft.com/office/officeart/2008/layout/VerticalCurvedList"/>
    <dgm:cxn modelId="{D1A67D93-0FB4-4AD6-930E-C941EECDCE6B}" type="presParOf" srcId="{2812CABA-7433-475B-A738-8EA011CE06B2}" destId="{34714ABF-38D3-4174-9405-4E0273DB6ABA}" srcOrd="0" destOrd="0" presId="urn:microsoft.com/office/officeart/2008/layout/VerticalCurvedList"/>
    <dgm:cxn modelId="{E3DD1B66-6D56-4CA6-A795-2E6DCC3E159D}" type="presParOf" srcId="{2812CABA-7433-475B-A738-8EA011CE06B2}" destId="{9D587BFD-84A3-4308-AE7C-F2E733AF8FF3}" srcOrd="1" destOrd="0" presId="urn:microsoft.com/office/officeart/2008/layout/VerticalCurvedList"/>
    <dgm:cxn modelId="{BF8F68F4-4BA7-4574-ADB6-2B0722479C7A}" type="presParOf" srcId="{2812CABA-7433-475B-A738-8EA011CE06B2}" destId="{E5267E83-FD2B-44DB-8238-8B9CBBBDC7D0}" srcOrd="2" destOrd="0" presId="urn:microsoft.com/office/officeart/2008/layout/VerticalCurvedList"/>
    <dgm:cxn modelId="{A23EE2AD-DE78-4EAE-9A5D-49F793D7E899}" type="presParOf" srcId="{2812CABA-7433-475B-A738-8EA011CE06B2}" destId="{C3E2DB90-FD70-4ACB-BA97-AFB0AA6C6D6A}" srcOrd="3" destOrd="0" presId="urn:microsoft.com/office/officeart/2008/layout/VerticalCurvedList"/>
    <dgm:cxn modelId="{6B16B7A7-4060-4F0E-A938-919F124EE4A2}" type="presParOf" srcId="{CF3792B3-A07D-429C-BF3D-29D63D1BC438}" destId="{1E43320B-A21A-4DE2-8FC5-5336FAE50752}" srcOrd="1" destOrd="0" presId="urn:microsoft.com/office/officeart/2008/layout/VerticalCurvedList"/>
    <dgm:cxn modelId="{B94CA4FB-694E-418F-9466-46CD7904652C}" type="presParOf" srcId="{CF3792B3-A07D-429C-BF3D-29D63D1BC438}" destId="{4BE01260-9987-42C7-A114-FB439FF04498}" srcOrd="2" destOrd="0" presId="urn:microsoft.com/office/officeart/2008/layout/VerticalCurvedList"/>
    <dgm:cxn modelId="{E5080966-8168-4C6A-8E4B-00FA6EBEFC4D}" type="presParOf" srcId="{4BE01260-9987-42C7-A114-FB439FF04498}" destId="{88BFF0F4-3E62-42AE-9FBE-9D8A622DD4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87BFD-84A3-4308-AE7C-F2E733AF8FF3}">
      <dsp:nvSpPr>
        <dsp:cNvPr id="0" name=""/>
        <dsp:cNvSpPr/>
      </dsp:nvSpPr>
      <dsp:spPr>
        <a:xfrm>
          <a:off x="-1667418" y="-282673"/>
          <a:ext cx="2177400" cy="2177400"/>
        </a:xfrm>
        <a:prstGeom prst="blockArc">
          <a:avLst>
            <a:gd name="adj1" fmla="val 18900000"/>
            <a:gd name="adj2" fmla="val 2700000"/>
            <a:gd name="adj3" fmla="val 992"/>
          </a:avLst>
        </a:prstGeom>
        <a:solidFill>
          <a:schemeClr val="bg1"/>
        </a:solid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E43320B-A21A-4DE2-8FC5-5336FAE50752}">
      <dsp:nvSpPr>
        <dsp:cNvPr id="0" name=""/>
        <dsp:cNvSpPr/>
      </dsp:nvSpPr>
      <dsp:spPr>
        <a:xfrm>
          <a:off x="497721" y="407849"/>
          <a:ext cx="11076550" cy="796355"/>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784" tIns="104140" rIns="104140" bIns="104140" numCol="1" spcCol="1270" anchor="ctr" anchorCtr="0">
          <a:noAutofit/>
        </a:bodyPr>
        <a:lstStyle/>
        <a:p>
          <a:pPr marL="0" lvl="0" indent="0" algn="l" defTabSz="1822450">
            <a:lnSpc>
              <a:spcPct val="90000"/>
            </a:lnSpc>
            <a:spcBef>
              <a:spcPct val="0"/>
            </a:spcBef>
            <a:spcAft>
              <a:spcPct val="35000"/>
            </a:spcAft>
            <a:buNone/>
          </a:pPr>
          <a:r>
            <a:rPr lang="en-GB" sz="4100" kern="1200" dirty="0"/>
            <a:t>Boxes must be rectangles or squares</a:t>
          </a:r>
        </a:p>
      </dsp:txBody>
      <dsp:txXfrm>
        <a:off x="497721" y="407849"/>
        <a:ext cx="11076550" cy="796355"/>
      </dsp:txXfrm>
    </dsp:sp>
    <dsp:sp modelId="{88BFF0F4-3E62-42AE-9FBE-9D8A622DD446}">
      <dsp:nvSpPr>
        <dsp:cNvPr id="0" name=""/>
        <dsp:cNvSpPr/>
      </dsp:nvSpPr>
      <dsp:spPr>
        <a:xfrm>
          <a:off x="0" y="308305"/>
          <a:ext cx="995443" cy="99544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87BFD-84A3-4308-AE7C-F2E733AF8FF3}">
      <dsp:nvSpPr>
        <dsp:cNvPr id="0" name=""/>
        <dsp:cNvSpPr/>
      </dsp:nvSpPr>
      <dsp:spPr>
        <a:xfrm>
          <a:off x="-1667418" y="-282673"/>
          <a:ext cx="2177400" cy="2177400"/>
        </a:xfrm>
        <a:prstGeom prst="blockArc">
          <a:avLst>
            <a:gd name="adj1" fmla="val 18900000"/>
            <a:gd name="adj2" fmla="val 2700000"/>
            <a:gd name="adj3" fmla="val 992"/>
          </a:avLst>
        </a:prstGeom>
        <a:solidFill>
          <a:schemeClr val="bg1"/>
        </a:solid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E43320B-A21A-4DE2-8FC5-5336FAE50752}">
      <dsp:nvSpPr>
        <dsp:cNvPr id="0" name=""/>
        <dsp:cNvSpPr/>
      </dsp:nvSpPr>
      <dsp:spPr>
        <a:xfrm>
          <a:off x="497721" y="407849"/>
          <a:ext cx="11076550" cy="796355"/>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784" tIns="104140" rIns="104140" bIns="104140" numCol="1" spcCol="1270" anchor="ctr" anchorCtr="0">
          <a:noAutofit/>
        </a:bodyPr>
        <a:lstStyle/>
        <a:p>
          <a:pPr marL="0" lvl="0" indent="0" algn="l" defTabSz="1822450">
            <a:lnSpc>
              <a:spcPct val="90000"/>
            </a:lnSpc>
            <a:spcBef>
              <a:spcPct val="0"/>
            </a:spcBef>
            <a:spcAft>
              <a:spcPct val="35000"/>
            </a:spcAft>
            <a:buNone/>
          </a:pPr>
          <a:r>
            <a:rPr lang="en-GB" sz="4100" kern="1200" dirty="0"/>
            <a:t>No diagonal boxes</a:t>
          </a:r>
        </a:p>
      </dsp:txBody>
      <dsp:txXfrm>
        <a:off x="497721" y="407849"/>
        <a:ext cx="11076550" cy="796355"/>
      </dsp:txXfrm>
    </dsp:sp>
    <dsp:sp modelId="{88BFF0F4-3E62-42AE-9FBE-9D8A622DD446}">
      <dsp:nvSpPr>
        <dsp:cNvPr id="0" name=""/>
        <dsp:cNvSpPr/>
      </dsp:nvSpPr>
      <dsp:spPr>
        <a:xfrm>
          <a:off x="0" y="308305"/>
          <a:ext cx="995443" cy="99544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87BFD-84A3-4308-AE7C-F2E733AF8FF3}">
      <dsp:nvSpPr>
        <dsp:cNvPr id="0" name=""/>
        <dsp:cNvSpPr/>
      </dsp:nvSpPr>
      <dsp:spPr>
        <a:xfrm>
          <a:off x="-1667418" y="-282673"/>
          <a:ext cx="2177400" cy="2177400"/>
        </a:xfrm>
        <a:prstGeom prst="blockArc">
          <a:avLst>
            <a:gd name="adj1" fmla="val 18900000"/>
            <a:gd name="adj2" fmla="val 2700000"/>
            <a:gd name="adj3" fmla="val 992"/>
          </a:avLst>
        </a:prstGeom>
        <a:solidFill>
          <a:schemeClr val="bg1"/>
        </a:solid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E43320B-A21A-4DE2-8FC5-5336FAE50752}">
      <dsp:nvSpPr>
        <dsp:cNvPr id="0" name=""/>
        <dsp:cNvSpPr/>
      </dsp:nvSpPr>
      <dsp:spPr>
        <a:xfrm>
          <a:off x="497721" y="407849"/>
          <a:ext cx="11076550" cy="796355"/>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784" tIns="104140" rIns="104140" bIns="104140" numCol="1" spcCol="1270" anchor="ctr" anchorCtr="0">
          <a:noAutofit/>
        </a:bodyPr>
        <a:lstStyle/>
        <a:p>
          <a:pPr marL="0" lvl="0" indent="0" algn="l" defTabSz="1822450">
            <a:lnSpc>
              <a:spcPct val="90000"/>
            </a:lnSpc>
            <a:spcBef>
              <a:spcPct val="0"/>
            </a:spcBef>
            <a:spcAft>
              <a:spcPct val="35000"/>
            </a:spcAft>
            <a:buNone/>
          </a:pPr>
          <a:r>
            <a:rPr lang="en-GB" sz="4100" kern="1200" dirty="0"/>
            <a:t>Boxes can only contain 1s</a:t>
          </a:r>
        </a:p>
      </dsp:txBody>
      <dsp:txXfrm>
        <a:off x="497721" y="407849"/>
        <a:ext cx="11076550" cy="796355"/>
      </dsp:txXfrm>
    </dsp:sp>
    <dsp:sp modelId="{88BFF0F4-3E62-42AE-9FBE-9D8A622DD446}">
      <dsp:nvSpPr>
        <dsp:cNvPr id="0" name=""/>
        <dsp:cNvSpPr/>
      </dsp:nvSpPr>
      <dsp:spPr>
        <a:xfrm>
          <a:off x="0" y="308305"/>
          <a:ext cx="995443" cy="99544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87BFD-84A3-4308-AE7C-F2E733AF8FF3}">
      <dsp:nvSpPr>
        <dsp:cNvPr id="0" name=""/>
        <dsp:cNvSpPr/>
      </dsp:nvSpPr>
      <dsp:spPr>
        <a:xfrm>
          <a:off x="-1667418" y="-282673"/>
          <a:ext cx="2177400" cy="2177400"/>
        </a:xfrm>
        <a:prstGeom prst="blockArc">
          <a:avLst>
            <a:gd name="adj1" fmla="val 18900000"/>
            <a:gd name="adj2" fmla="val 2700000"/>
            <a:gd name="adj3" fmla="val 992"/>
          </a:avLst>
        </a:prstGeom>
        <a:solidFill>
          <a:schemeClr val="bg1"/>
        </a:solid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E43320B-A21A-4DE2-8FC5-5336FAE50752}">
      <dsp:nvSpPr>
        <dsp:cNvPr id="0" name=""/>
        <dsp:cNvSpPr/>
      </dsp:nvSpPr>
      <dsp:spPr>
        <a:xfrm>
          <a:off x="497721" y="407849"/>
          <a:ext cx="11076550" cy="796355"/>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784" tIns="104140" rIns="104140" bIns="104140" numCol="1" spcCol="1270" anchor="ctr" anchorCtr="0">
          <a:noAutofit/>
        </a:bodyPr>
        <a:lstStyle/>
        <a:p>
          <a:pPr marL="0" lvl="0" indent="0" algn="l" defTabSz="1822450">
            <a:lnSpc>
              <a:spcPct val="90000"/>
            </a:lnSpc>
            <a:spcBef>
              <a:spcPct val="0"/>
            </a:spcBef>
            <a:spcAft>
              <a:spcPct val="35000"/>
            </a:spcAft>
            <a:buNone/>
          </a:pPr>
          <a:r>
            <a:rPr lang="en-GB" sz="4100" kern="1200" dirty="0"/>
            <a:t>Boxes must be as large as possible</a:t>
          </a:r>
        </a:p>
      </dsp:txBody>
      <dsp:txXfrm>
        <a:off x="497721" y="407849"/>
        <a:ext cx="11076550" cy="796355"/>
      </dsp:txXfrm>
    </dsp:sp>
    <dsp:sp modelId="{88BFF0F4-3E62-42AE-9FBE-9D8A622DD446}">
      <dsp:nvSpPr>
        <dsp:cNvPr id="0" name=""/>
        <dsp:cNvSpPr/>
      </dsp:nvSpPr>
      <dsp:spPr>
        <a:xfrm>
          <a:off x="0" y="308305"/>
          <a:ext cx="995443" cy="99544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87BFD-84A3-4308-AE7C-F2E733AF8FF3}">
      <dsp:nvSpPr>
        <dsp:cNvPr id="0" name=""/>
        <dsp:cNvSpPr/>
      </dsp:nvSpPr>
      <dsp:spPr>
        <a:xfrm>
          <a:off x="-1667418" y="-282673"/>
          <a:ext cx="2177400" cy="2177400"/>
        </a:xfrm>
        <a:prstGeom prst="blockArc">
          <a:avLst>
            <a:gd name="adj1" fmla="val 18900000"/>
            <a:gd name="adj2" fmla="val 2700000"/>
            <a:gd name="adj3" fmla="val 992"/>
          </a:avLst>
        </a:prstGeom>
        <a:solidFill>
          <a:schemeClr val="bg1"/>
        </a:solid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E43320B-A21A-4DE2-8FC5-5336FAE50752}">
      <dsp:nvSpPr>
        <dsp:cNvPr id="0" name=""/>
        <dsp:cNvSpPr/>
      </dsp:nvSpPr>
      <dsp:spPr>
        <a:xfrm>
          <a:off x="497721" y="407849"/>
          <a:ext cx="11076550" cy="796355"/>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784" tIns="104140" rIns="104140" bIns="104140" numCol="1" spcCol="1270" anchor="ctr" anchorCtr="0">
          <a:noAutofit/>
        </a:bodyPr>
        <a:lstStyle/>
        <a:p>
          <a:pPr marL="0" lvl="0" indent="0" algn="l" defTabSz="1822450">
            <a:lnSpc>
              <a:spcPct val="90000"/>
            </a:lnSpc>
            <a:spcBef>
              <a:spcPct val="0"/>
            </a:spcBef>
            <a:spcAft>
              <a:spcPct val="35000"/>
            </a:spcAft>
            <a:buNone/>
          </a:pPr>
          <a:r>
            <a:rPr lang="en-GB" sz="4100" kern="1200" dirty="0"/>
            <a:t>Boxes of 2</a:t>
          </a:r>
          <a:r>
            <a:rPr lang="en-GB" sz="4100" kern="1200" baseline="30000" dirty="0"/>
            <a:t>n</a:t>
          </a:r>
          <a:r>
            <a:rPr lang="en-GB" sz="4100" kern="1200" dirty="0"/>
            <a:t> 1s: 1, 2, 4, 8 or 16 digits</a:t>
          </a:r>
        </a:p>
      </dsp:txBody>
      <dsp:txXfrm>
        <a:off x="497721" y="407849"/>
        <a:ext cx="11076550" cy="796355"/>
      </dsp:txXfrm>
    </dsp:sp>
    <dsp:sp modelId="{88BFF0F4-3E62-42AE-9FBE-9D8A622DD446}">
      <dsp:nvSpPr>
        <dsp:cNvPr id="0" name=""/>
        <dsp:cNvSpPr/>
      </dsp:nvSpPr>
      <dsp:spPr>
        <a:xfrm>
          <a:off x="0" y="308305"/>
          <a:ext cx="995443" cy="99544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87BFD-84A3-4308-AE7C-F2E733AF8FF3}">
      <dsp:nvSpPr>
        <dsp:cNvPr id="0" name=""/>
        <dsp:cNvSpPr/>
      </dsp:nvSpPr>
      <dsp:spPr>
        <a:xfrm>
          <a:off x="-1667418" y="-282673"/>
          <a:ext cx="2177400" cy="2177400"/>
        </a:xfrm>
        <a:prstGeom prst="blockArc">
          <a:avLst>
            <a:gd name="adj1" fmla="val 18900000"/>
            <a:gd name="adj2" fmla="val 2700000"/>
            <a:gd name="adj3" fmla="val 992"/>
          </a:avLst>
        </a:prstGeom>
        <a:solidFill>
          <a:schemeClr val="bg1"/>
        </a:solid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E43320B-A21A-4DE2-8FC5-5336FAE50752}">
      <dsp:nvSpPr>
        <dsp:cNvPr id="0" name=""/>
        <dsp:cNvSpPr/>
      </dsp:nvSpPr>
      <dsp:spPr>
        <a:xfrm>
          <a:off x="497721" y="407849"/>
          <a:ext cx="11076550" cy="796355"/>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784" tIns="104140" rIns="104140" bIns="104140" numCol="1" spcCol="1270" anchor="ctr" anchorCtr="0">
          <a:noAutofit/>
        </a:bodyPr>
        <a:lstStyle/>
        <a:p>
          <a:pPr marL="0" lvl="0" indent="0" algn="l" defTabSz="1822450">
            <a:lnSpc>
              <a:spcPct val="90000"/>
            </a:lnSpc>
            <a:spcBef>
              <a:spcPct val="0"/>
            </a:spcBef>
            <a:spcAft>
              <a:spcPct val="35000"/>
            </a:spcAft>
            <a:buNone/>
          </a:pPr>
          <a:r>
            <a:rPr lang="en-GB" sz="4100" kern="1200" dirty="0"/>
            <a:t>Boxes can overlap</a:t>
          </a:r>
        </a:p>
      </dsp:txBody>
      <dsp:txXfrm>
        <a:off x="497721" y="407849"/>
        <a:ext cx="11076550" cy="796355"/>
      </dsp:txXfrm>
    </dsp:sp>
    <dsp:sp modelId="{88BFF0F4-3E62-42AE-9FBE-9D8A622DD446}">
      <dsp:nvSpPr>
        <dsp:cNvPr id="0" name=""/>
        <dsp:cNvSpPr/>
      </dsp:nvSpPr>
      <dsp:spPr>
        <a:xfrm>
          <a:off x="0" y="308305"/>
          <a:ext cx="995443" cy="99544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87BFD-84A3-4308-AE7C-F2E733AF8FF3}">
      <dsp:nvSpPr>
        <dsp:cNvPr id="0" name=""/>
        <dsp:cNvSpPr/>
      </dsp:nvSpPr>
      <dsp:spPr>
        <a:xfrm>
          <a:off x="-1667418" y="-282673"/>
          <a:ext cx="2177400" cy="2177400"/>
        </a:xfrm>
        <a:prstGeom prst="blockArc">
          <a:avLst>
            <a:gd name="adj1" fmla="val 18900000"/>
            <a:gd name="adj2" fmla="val 2700000"/>
            <a:gd name="adj3" fmla="val 992"/>
          </a:avLst>
        </a:prstGeom>
        <a:solidFill>
          <a:schemeClr val="bg1"/>
        </a:solid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E43320B-A21A-4DE2-8FC5-5336FAE50752}">
      <dsp:nvSpPr>
        <dsp:cNvPr id="0" name=""/>
        <dsp:cNvSpPr/>
      </dsp:nvSpPr>
      <dsp:spPr>
        <a:xfrm>
          <a:off x="497721" y="407849"/>
          <a:ext cx="11076550" cy="796355"/>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784" tIns="104140" rIns="104140" bIns="104140" numCol="1" spcCol="1270" anchor="ctr" anchorCtr="0">
          <a:noAutofit/>
        </a:bodyPr>
        <a:lstStyle/>
        <a:p>
          <a:pPr marL="0" lvl="0" indent="0" algn="l" defTabSz="1822450">
            <a:lnSpc>
              <a:spcPct val="90000"/>
            </a:lnSpc>
            <a:spcBef>
              <a:spcPct val="0"/>
            </a:spcBef>
            <a:spcAft>
              <a:spcPct val="35000"/>
            </a:spcAft>
            <a:buNone/>
          </a:pPr>
          <a:r>
            <a:rPr lang="en-GB" sz="4100" kern="1200" dirty="0"/>
            <a:t>Smallest possible number of boxes</a:t>
          </a:r>
        </a:p>
      </dsp:txBody>
      <dsp:txXfrm>
        <a:off x="497721" y="407849"/>
        <a:ext cx="11076550" cy="796355"/>
      </dsp:txXfrm>
    </dsp:sp>
    <dsp:sp modelId="{88BFF0F4-3E62-42AE-9FBE-9D8A622DD446}">
      <dsp:nvSpPr>
        <dsp:cNvPr id="0" name=""/>
        <dsp:cNvSpPr/>
      </dsp:nvSpPr>
      <dsp:spPr>
        <a:xfrm>
          <a:off x="0" y="308305"/>
          <a:ext cx="995443" cy="99544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879E7-C786-4674-BB8E-EF00881A491B}" type="datetimeFigureOut">
              <a:rPr lang="en-GB" smtClean="0"/>
              <a:t>10/02/2021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86045-0178-4FB2-9D7A-08D75B7694C8}" type="slidenum">
              <a:rPr lang="en-GB" smtClean="0"/>
              <a:t>‹#›</a:t>
            </a:fld>
            <a:endParaRPr lang="en-GB" dirty="0"/>
          </a:p>
        </p:txBody>
      </p:sp>
    </p:spTree>
    <p:extLst>
      <p:ext uri="{BB962C8B-B14F-4D97-AF65-F5344CB8AC3E}">
        <p14:creationId xmlns:p14="http://schemas.microsoft.com/office/powerpoint/2010/main" val="45453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7369-A355-4D19-AEEC-9D0100EF3C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924699-1673-40E6-9241-180D77942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CBE935-35F7-402A-9F4D-C68B29248BA9}"/>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004D7A12-EBDB-45B0-9FF5-F17A7EF6715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37C7090-3E02-4EBA-95BB-2F3FF45C1E86}"/>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401842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3C68-F937-4619-AC2A-808BB5FBC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4D0E72-F13A-47A1-9749-F939C5B61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DACE7D0-DEEB-4789-9725-4826AE9B0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252C0A-0BB5-4C36-AC67-AFCF2DC0A65F}"/>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6" name="Footer Placeholder 5">
            <a:extLst>
              <a:ext uri="{FF2B5EF4-FFF2-40B4-BE49-F238E27FC236}">
                <a16:creationId xmlns:a16="http://schemas.microsoft.com/office/drawing/2014/main" id="{B01906B4-69CB-471E-B443-A6DD5955608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AC21424-3B0E-4EEC-875D-327603D191FC}"/>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4820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6F412-1941-41D2-AC46-E8C20860A8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2A1B5D-15E6-4D4B-B6F5-E46A1A7234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418167-751F-4B50-84DD-7F7377E43E1D}"/>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8AA10E4B-ECAF-4B58-9633-F0D2214AE3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6D0936C-E069-45AA-8B1E-8B295D2AAB7A}"/>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42373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0BBC43-F9FB-4DC0-9192-4C6BBC0BBF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65541F-6124-45F5-9E33-C887715233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28D7AD-9B6B-4D71-A044-0A8CD107B0C3}"/>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FB6F19E0-2B2A-44A5-95AA-5794953B827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E8AE265-1899-40B9-ABCC-0F0FA6B45232}"/>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21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77CF4-093B-4C66-A107-491AFAE190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249AB-C9F4-4A3F-A472-C5FDCF3AAF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6A491B-E55E-4F96-A0A2-08ABE85381B5}"/>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5D5EE9C3-3BD7-499C-9C8F-E914AF0CCD4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8CA0F2C-BB77-4D20-BD01-009748E06A21}"/>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244300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AB41-C5F4-4F77-8A5C-14CA38A3E7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C5B807-A41F-4934-B9B5-F06B7FECF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BA9AEC-9ECF-4105-84CF-CCC301ADB0FE}"/>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199A81FA-05E8-4A50-9FC5-A94F3634CB5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B13BE1-EE3A-45AF-BF76-41B86D070B05}"/>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173073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1685-8ECA-46F3-BC78-B8E4D43D8A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A252D3-EA14-47C6-8BDF-B549E97DE4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9FA317-5ECF-4693-88DD-BCA7EC3919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CCA0AA-2226-49B9-8142-4F45D8CE683F}"/>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6" name="Footer Placeholder 5">
            <a:extLst>
              <a:ext uri="{FF2B5EF4-FFF2-40B4-BE49-F238E27FC236}">
                <a16:creationId xmlns:a16="http://schemas.microsoft.com/office/drawing/2014/main" id="{197F340D-9456-43F7-A764-CBD130EF688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F72910B-6BBA-4043-8CD2-7AE056F14AA9}"/>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336060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60B3-16E7-4811-A5F8-83614659AC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DB62EE-BCB8-429D-BB6F-89DF9F3EA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934AD67-4C0E-484D-B7FF-FB976A1710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D7660E-8B38-43A5-A48D-A4523AA03A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7EFE82-A3BC-42B8-9F71-5C3C1ADD41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BD8DB3-F688-4AB2-AAFC-0E5E7F2EB1DC}"/>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8" name="Footer Placeholder 7">
            <a:extLst>
              <a:ext uri="{FF2B5EF4-FFF2-40B4-BE49-F238E27FC236}">
                <a16:creationId xmlns:a16="http://schemas.microsoft.com/office/drawing/2014/main" id="{848F70DA-1B40-4425-B025-A8D06411AA4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A95CE6D-8A51-4013-A622-D11EFBB72DAA}"/>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380522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232E-9E69-481F-BDD8-74F4219ED3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AD69E5-4081-437F-98E4-2CAF4F5CCAA8}"/>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4" name="Footer Placeholder 3">
            <a:extLst>
              <a:ext uri="{FF2B5EF4-FFF2-40B4-BE49-F238E27FC236}">
                <a16:creationId xmlns:a16="http://schemas.microsoft.com/office/drawing/2014/main" id="{E1B30953-0189-477F-ABF4-CE4D2ED1E4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BCC43C7-506A-468F-96CB-96E8683CF1B7}"/>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239981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o 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19224-2084-4C89-AEFB-59035B0F8D1F}"/>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3" name="Footer Placeholder 2">
            <a:extLst>
              <a:ext uri="{FF2B5EF4-FFF2-40B4-BE49-F238E27FC236}">
                <a16:creationId xmlns:a16="http://schemas.microsoft.com/office/drawing/2014/main" id="{2B8E9D01-9A95-4DC3-AD5E-0657203E7B2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0DB0936-CF61-444A-88C9-B1BE2B016644}"/>
              </a:ext>
            </a:extLst>
          </p:cNvPr>
          <p:cNvSpPr>
            <a:spLocks noGrp="1"/>
          </p:cNvSpPr>
          <p:nvPr>
            <p:ph type="sldNum" sz="quarter" idx="12"/>
          </p:nvPr>
        </p:nvSpPr>
        <p:spPr/>
        <p:txBody>
          <a:bodyPr/>
          <a:lstStyle/>
          <a:p>
            <a:fld id="{CFC6102D-FACC-46D2-982F-C509AB4FB7F4}" type="slidenum">
              <a:rPr lang="en-GB" smtClean="0"/>
              <a:t>‹#›</a:t>
            </a:fld>
            <a:endParaRPr lang="en-GB" dirty="0"/>
          </a:p>
        </p:txBody>
      </p:sp>
      <p:sp>
        <p:nvSpPr>
          <p:cNvPr id="5" name="Rectangle 4">
            <a:extLst>
              <a:ext uri="{FF2B5EF4-FFF2-40B4-BE49-F238E27FC236}">
                <a16:creationId xmlns:a16="http://schemas.microsoft.com/office/drawing/2014/main" id="{EB0CC6F3-15F4-4749-9242-EDD4FF8C5DBF}"/>
              </a:ext>
            </a:extLst>
          </p:cNvPr>
          <p:cNvSpPr/>
          <p:nvPr userDrawn="1"/>
        </p:nvSpPr>
        <p:spPr>
          <a:xfrm>
            <a:off x="10088880" y="0"/>
            <a:ext cx="210312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300" b="1" dirty="0">
                <a:solidFill>
                  <a:schemeClr val="bg1"/>
                </a:solidFill>
                <a:latin typeface="Century Gothic" panose="020B0502020202020204" pitchFamily="34" charset="0"/>
              </a:rPr>
              <a:t>OCR AS Level</a:t>
            </a:r>
          </a:p>
          <a:p>
            <a:pPr algn="ctr"/>
            <a:r>
              <a:rPr lang="en-GB" sz="2300" b="1" dirty="0">
                <a:solidFill>
                  <a:schemeClr val="bg1"/>
                </a:solidFill>
                <a:latin typeface="Century Gothic" panose="020B0502020202020204" pitchFamily="34" charset="0"/>
              </a:rPr>
              <a:t>(H046)</a:t>
            </a:r>
          </a:p>
          <a:p>
            <a:pPr algn="ctr"/>
            <a:r>
              <a:rPr lang="en-GB" sz="2300" b="1" dirty="0">
                <a:solidFill>
                  <a:schemeClr val="bg1"/>
                </a:solidFill>
                <a:latin typeface="Century Gothic" panose="020B0502020202020204" pitchFamily="34" charset="0"/>
              </a:rPr>
              <a:t>OCR A Level</a:t>
            </a:r>
          </a:p>
          <a:p>
            <a:pPr algn="ctr"/>
            <a:r>
              <a:rPr lang="en-GB" sz="2300" b="1" dirty="0">
                <a:solidFill>
                  <a:schemeClr val="bg1"/>
                </a:solidFill>
                <a:latin typeface="Century Gothic" panose="020B0502020202020204" pitchFamily="34" charset="0"/>
              </a:rPr>
              <a:t>(H446)</a:t>
            </a:r>
          </a:p>
          <a:p>
            <a:pPr algn="ctr"/>
            <a:endParaRPr lang="en-GB" sz="2300" b="1" dirty="0">
              <a:solidFill>
                <a:schemeClr val="bg1"/>
              </a:solidFill>
              <a:latin typeface="Century Gothic" panose="020B0502020202020204" pitchFamily="34" charset="0"/>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1600" dirty="0">
              <a:solidFill>
                <a:schemeClr val="bg1">
                  <a:lumMod val="85000"/>
                </a:schemeClr>
              </a:solidFill>
            </a:endParaRPr>
          </a:p>
        </p:txBody>
      </p:sp>
      <p:sp>
        <p:nvSpPr>
          <p:cNvPr id="6" name="Oval 5">
            <a:extLst>
              <a:ext uri="{FF2B5EF4-FFF2-40B4-BE49-F238E27FC236}">
                <a16:creationId xmlns:a16="http://schemas.microsoft.com/office/drawing/2014/main" id="{8B2C14A7-E460-4357-90EB-FC2CBD74FCA1}"/>
              </a:ext>
            </a:extLst>
          </p:cNvPr>
          <p:cNvSpPr/>
          <p:nvPr userDrawn="1"/>
        </p:nvSpPr>
        <p:spPr>
          <a:xfrm>
            <a:off x="8915400" y="2354373"/>
            <a:ext cx="2140171" cy="214017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icture containing brush&#10;&#10;Description automatically generated">
            <a:extLst>
              <a:ext uri="{FF2B5EF4-FFF2-40B4-BE49-F238E27FC236}">
                <a16:creationId xmlns:a16="http://schemas.microsoft.com/office/drawing/2014/main" id="{802D9E8A-D873-49FF-AED9-2CD228DFF517}"/>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61" r="-3" b="-3"/>
          <a:stretch/>
        </p:blipFill>
        <p:spPr>
          <a:xfrm>
            <a:off x="9029206"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1" name="Rectangle 10">
            <a:extLst>
              <a:ext uri="{FF2B5EF4-FFF2-40B4-BE49-F238E27FC236}">
                <a16:creationId xmlns:a16="http://schemas.microsoft.com/office/drawing/2014/main" id="{07C181E4-E0E6-417C-A181-D2E36CE93221}"/>
              </a:ext>
            </a:extLst>
          </p:cNvPr>
          <p:cNvSpPr/>
          <p:nvPr userDrawn="1"/>
        </p:nvSpPr>
        <p:spPr>
          <a:xfrm>
            <a:off x="91193" y="6510363"/>
            <a:ext cx="9467850" cy="338554"/>
          </a:xfrm>
          <a:prstGeom prst="rect">
            <a:avLst/>
          </a:prstGeom>
        </p:spPr>
        <p:txBody>
          <a:bodyPr wrap="square">
            <a:spAutoFit/>
          </a:bodyPr>
          <a:lstStyle/>
          <a:p>
            <a:pPr algn="r"/>
            <a:r>
              <a:rPr lang="en-GB" sz="1600" b="1" dirty="0">
                <a:solidFill>
                  <a:schemeClr val="bg1">
                    <a:lumMod val="50000"/>
                  </a:schemeClr>
                </a:solidFill>
              </a:rPr>
              <a:t>Teacher site: </a:t>
            </a:r>
            <a:r>
              <a:rPr lang="en-GB" sz="1600" dirty="0">
                <a:solidFill>
                  <a:schemeClr val="bg1">
                    <a:lumMod val="50000"/>
                  </a:schemeClr>
                </a:solidFill>
              </a:rPr>
              <a:t>craigndave.org   |   </a:t>
            </a:r>
            <a:r>
              <a:rPr lang="en-GB" sz="1600" b="1" dirty="0">
                <a:solidFill>
                  <a:schemeClr val="bg1">
                    <a:lumMod val="50000"/>
                  </a:schemeClr>
                </a:solidFill>
              </a:rPr>
              <a:t>Student site: </a:t>
            </a:r>
            <a:r>
              <a:rPr lang="en-GB" sz="1600" dirty="0">
                <a:solidFill>
                  <a:schemeClr val="bg1">
                    <a:lumMod val="50000"/>
                  </a:schemeClr>
                </a:solidFill>
              </a:rPr>
              <a:t>student.craigndave.org   |   </a:t>
            </a:r>
            <a:r>
              <a:rPr lang="en-GB" sz="1600" b="1" dirty="0">
                <a:solidFill>
                  <a:schemeClr val="bg1">
                    <a:lumMod val="50000"/>
                  </a:schemeClr>
                </a:solidFill>
              </a:rPr>
              <a:t>Smart revise: </a:t>
            </a:r>
            <a:r>
              <a:rPr lang="en-GB" sz="1600" dirty="0">
                <a:solidFill>
                  <a:schemeClr val="bg1">
                    <a:lumMod val="50000"/>
                  </a:schemeClr>
                </a:solidFill>
              </a:rPr>
              <a:t>smartrevise.co.uk  </a:t>
            </a:r>
          </a:p>
        </p:txBody>
      </p:sp>
    </p:spTree>
    <p:extLst>
      <p:ext uri="{BB962C8B-B14F-4D97-AF65-F5344CB8AC3E}">
        <p14:creationId xmlns:p14="http://schemas.microsoft.com/office/powerpoint/2010/main" val="409001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o content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19224-2084-4C89-AEFB-59035B0F8D1F}"/>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3" name="Footer Placeholder 2">
            <a:extLst>
              <a:ext uri="{FF2B5EF4-FFF2-40B4-BE49-F238E27FC236}">
                <a16:creationId xmlns:a16="http://schemas.microsoft.com/office/drawing/2014/main" id="{2B8E9D01-9A95-4DC3-AD5E-0657203E7B2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0DB0936-CF61-444A-88C9-B1BE2B016644}"/>
              </a:ext>
            </a:extLst>
          </p:cNvPr>
          <p:cNvSpPr>
            <a:spLocks noGrp="1"/>
          </p:cNvSpPr>
          <p:nvPr>
            <p:ph type="sldNum" sz="quarter" idx="12"/>
          </p:nvPr>
        </p:nvSpPr>
        <p:spPr/>
        <p:txBody>
          <a:bodyPr/>
          <a:lstStyle/>
          <a:p>
            <a:fld id="{CFC6102D-FACC-46D2-982F-C509AB4FB7F4}" type="slidenum">
              <a:rPr lang="en-GB" smtClean="0"/>
              <a:t>‹#›</a:t>
            </a:fld>
            <a:endParaRPr lang="en-GB" dirty="0"/>
          </a:p>
        </p:txBody>
      </p:sp>
      <p:grpSp>
        <p:nvGrpSpPr>
          <p:cNvPr id="13" name="Group 12">
            <a:extLst>
              <a:ext uri="{FF2B5EF4-FFF2-40B4-BE49-F238E27FC236}">
                <a16:creationId xmlns:a16="http://schemas.microsoft.com/office/drawing/2014/main" id="{87AACC54-1682-4874-BD09-D8CF92EDAE43}"/>
              </a:ext>
            </a:extLst>
          </p:cNvPr>
          <p:cNvGrpSpPr/>
          <p:nvPr userDrawn="1"/>
        </p:nvGrpSpPr>
        <p:grpSpPr>
          <a:xfrm>
            <a:off x="-1" y="0"/>
            <a:ext cx="12192002" cy="419100"/>
            <a:chOff x="-1" y="0"/>
            <a:chExt cx="12192002" cy="533400"/>
          </a:xfrm>
          <a:solidFill>
            <a:srgbClr val="FFB3B3"/>
          </a:solidFill>
        </p:grpSpPr>
        <p:sp>
          <p:nvSpPr>
            <p:cNvPr id="14" name="Rectangle 13">
              <a:extLst>
                <a:ext uri="{FF2B5EF4-FFF2-40B4-BE49-F238E27FC236}">
                  <a16:creationId xmlns:a16="http://schemas.microsoft.com/office/drawing/2014/main" id="{7E5FF8B6-F953-41A2-8CA9-2F6F841BDD32}"/>
                </a:ext>
              </a:extLst>
            </p:cNvPr>
            <p:cNvSpPr/>
            <p:nvPr/>
          </p:nvSpPr>
          <p:spPr>
            <a:xfrm>
              <a:off x="10123715" y="0"/>
              <a:ext cx="2068286" cy="5333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GB" b="1" dirty="0">
                  <a:solidFill>
                    <a:schemeClr val="bg1">
                      <a:lumMod val="65000"/>
                    </a:schemeClr>
                  </a:solidFill>
                </a:rPr>
                <a:t>OCR H046/H466</a:t>
              </a:r>
            </a:p>
          </p:txBody>
        </p:sp>
        <p:sp>
          <p:nvSpPr>
            <p:cNvPr id="15" name="Rectangle 14">
              <a:extLst>
                <a:ext uri="{FF2B5EF4-FFF2-40B4-BE49-F238E27FC236}">
                  <a16:creationId xmlns:a16="http://schemas.microsoft.com/office/drawing/2014/main" id="{A3B4ABA0-791C-4EF4-91E1-0A7F5B882D36}"/>
                </a:ext>
              </a:extLst>
            </p:cNvPr>
            <p:cNvSpPr/>
            <p:nvPr/>
          </p:nvSpPr>
          <p:spPr>
            <a:xfrm>
              <a:off x="-1" y="0"/>
              <a:ext cx="1055146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bg1"/>
                  </a:solidFill>
                </a:rPr>
                <a:t>SLR15 Boolean algebra | Karnaugh maps – Part 3</a:t>
              </a:r>
            </a:p>
          </p:txBody>
        </p:sp>
      </p:grpSp>
    </p:spTree>
    <p:extLst>
      <p:ext uri="{BB962C8B-B14F-4D97-AF65-F5344CB8AC3E}">
        <p14:creationId xmlns:p14="http://schemas.microsoft.com/office/powerpoint/2010/main" val="92091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615E-FCEC-48A2-8A58-855AC1751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A6C2E3-EFFC-4E46-8E3B-353E3410C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8F8DFF-FB25-4FDB-AE01-189095807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75E6D8-83E5-4A1F-91A5-3CC7778FDD15}"/>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6" name="Footer Placeholder 5">
            <a:extLst>
              <a:ext uri="{FF2B5EF4-FFF2-40B4-BE49-F238E27FC236}">
                <a16:creationId xmlns:a16="http://schemas.microsoft.com/office/drawing/2014/main" id="{2962ED67-D636-4841-A380-71A8E2C2234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1ECBE11-BFFB-4E5F-95F9-EF6A83AD83A2}"/>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394181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68667-8C97-4EFE-84F3-BDAFCA0DE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A6806C-F4A6-4145-8586-E1BA0D6AA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A371F7-F0FF-4998-A335-671F6745C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3E11381F-CB31-4B37-8E8C-1B4AD2A08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4B29192-27C3-435C-AA4E-0FF49DC56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6102D-FACC-46D2-982F-C509AB4FB7F4}" type="slidenum">
              <a:rPr lang="en-GB" smtClean="0"/>
              <a:t>‹#›</a:t>
            </a:fld>
            <a:endParaRPr lang="en-GB" dirty="0"/>
          </a:p>
        </p:txBody>
      </p:sp>
    </p:spTree>
    <p:extLst>
      <p:ext uri="{BB962C8B-B14F-4D97-AF65-F5344CB8AC3E}">
        <p14:creationId xmlns:p14="http://schemas.microsoft.com/office/powerpoint/2010/main" val="3407013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0.svg"/><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0.svg"/><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0.svg"/><Relationship Id="rId4" Type="http://schemas.openxmlformats.org/officeDocument/2006/relationships/diagramQuickStyle" Target="../diagrams/quickStyle3.xml"/><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0.svg"/><Relationship Id="rId4" Type="http://schemas.openxmlformats.org/officeDocument/2006/relationships/diagramQuickStyle" Target="../diagrams/quickStyle4.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0.svg"/><Relationship Id="rId4" Type="http://schemas.openxmlformats.org/officeDocument/2006/relationships/diagramQuickStyle" Target="../diagrams/quickStyle5.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0.svg"/><Relationship Id="rId4" Type="http://schemas.openxmlformats.org/officeDocument/2006/relationships/diagramQuickStyle" Target="../diagrams/quickStyle6.xml"/><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10.svg"/><Relationship Id="rId4" Type="http://schemas.openxmlformats.org/officeDocument/2006/relationships/diagramQuickStyle" Target="../diagrams/quickStyle7.xml"/><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342EC1-2AFD-4406-9F14-4D674F90CAE8}"/>
              </a:ext>
            </a:extLst>
          </p:cNvPr>
          <p:cNvSpPr txBox="1"/>
          <p:nvPr/>
        </p:nvSpPr>
        <p:spPr>
          <a:xfrm>
            <a:off x="304800" y="92954"/>
            <a:ext cx="987927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C00000"/>
                </a:solidFill>
                <a:latin typeface="Century Gothic" panose="020B0502020202020204" pitchFamily="34" charset="0"/>
                <a:ea typeface="+mj-ea"/>
                <a:cs typeface="+mj-cs"/>
              </a:rPr>
              <a:t>SLR15 Boolean algebra</a:t>
            </a:r>
          </a:p>
        </p:txBody>
      </p:sp>
      <p:sp>
        <p:nvSpPr>
          <p:cNvPr id="6" name="TextBox 5">
            <a:extLst>
              <a:ext uri="{FF2B5EF4-FFF2-40B4-BE49-F238E27FC236}">
                <a16:creationId xmlns:a16="http://schemas.microsoft.com/office/drawing/2014/main" id="{5FABF442-A178-4CA8-8D0A-DF0A8E18C046}"/>
              </a:ext>
            </a:extLst>
          </p:cNvPr>
          <p:cNvSpPr txBox="1"/>
          <p:nvPr/>
        </p:nvSpPr>
        <p:spPr>
          <a:xfrm>
            <a:off x="304800" y="1650609"/>
            <a:ext cx="8267700" cy="3450613"/>
          </a:xfrm>
          <a:prstGeom prst="rect">
            <a:avLst/>
          </a:prstGeom>
        </p:spPr>
        <p:txBody>
          <a:bodyPr vert="horz" lIns="91440" tIns="45720" rIns="91440" bIns="45720" rtlCol="0" anchor="ctr">
            <a:normAutofit/>
          </a:bodyPr>
          <a:lstStyle/>
          <a:p>
            <a:pPr marL="457200" indent="-457200">
              <a:lnSpc>
                <a:spcPct val="90000"/>
              </a:lnSpc>
              <a:spcAft>
                <a:spcPts val="1200"/>
              </a:spcAft>
              <a:buFont typeface="Arial" panose="020B0604020202020204" pitchFamily="34" charset="0"/>
              <a:buChar char="•"/>
            </a:pPr>
            <a:r>
              <a:rPr lang="en-GB" sz="3200">
                <a:solidFill>
                  <a:srgbClr val="C00000"/>
                </a:solidFill>
              </a:rPr>
              <a:t>Karnaugh maps – part 3</a:t>
            </a:r>
          </a:p>
          <a:p>
            <a:pPr marL="457200" indent="-457200">
              <a:lnSpc>
                <a:spcPct val="90000"/>
              </a:lnSpc>
              <a:spcAft>
                <a:spcPts val="1200"/>
              </a:spcAft>
              <a:buFont typeface="Arial" panose="020B0604020202020204" pitchFamily="34" charset="0"/>
              <a:buChar char="•"/>
            </a:pPr>
            <a:r>
              <a:rPr lang="en-GB" sz="3200" dirty="0">
                <a:solidFill>
                  <a:srgbClr val="C00000"/>
                </a:solidFill>
              </a:rPr>
              <a:t>Simplifying three-input Karnaugh maps</a:t>
            </a:r>
          </a:p>
        </p:txBody>
      </p:sp>
    </p:spTree>
    <p:extLst>
      <p:ext uri="{BB962C8B-B14F-4D97-AF65-F5344CB8AC3E}">
        <p14:creationId xmlns:p14="http://schemas.microsoft.com/office/powerpoint/2010/main" val="138377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Now our </a:t>
            </a:r>
            <a:r>
              <a:rPr lang="en-GB" sz="1600" b="1" dirty="0">
                <a:solidFill>
                  <a:schemeClr val="tx1"/>
                </a:solidFill>
              </a:rPr>
              <a:t>Karnaugh map</a:t>
            </a:r>
            <a:r>
              <a:rPr lang="en-GB" sz="1600" dirty="0">
                <a:solidFill>
                  <a:schemeClr val="tx1"/>
                </a:solidFill>
              </a:rPr>
              <a:t> is ready, we will place the first part of the expression into it.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Remember, we separate the expressions using </a:t>
            </a:r>
            <a:r>
              <a:rPr lang="en-GB" sz="1600" b="1" dirty="0">
                <a:solidFill>
                  <a:schemeClr val="tx1"/>
                </a:solidFill>
              </a:rPr>
              <a:t>OR </a:t>
            </a:r>
            <a:r>
              <a:rPr lang="en-GB" sz="1600" dirty="0">
                <a:solidFill>
                  <a:schemeClr val="tx1"/>
                </a:solidFill>
              </a:rPr>
              <a:t>symbols.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are starting with NOT C AND B.</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There are two cells in our map where C is 0 and B is 1 – we put 1s in both of these cells.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expression we are looking at only contains the variables B and C, so we can ignore A at this stage.</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3158033558"/>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bg1">
                              <a:lumMod val="85000"/>
                            </a:schemeClr>
                          </a:solidFill>
                        </a:rPr>
                        <a:t>A</a:t>
                      </a:r>
                      <a:r>
                        <a:rPr lang="en-GB" sz="2500" b="1" dirty="0"/>
                        <a:t>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1">
                              <a:lumMod val="85000"/>
                            </a:schemeClr>
                          </a:solidFill>
                        </a:rPr>
                        <a:t>A</a:t>
                      </a:r>
                      <a:r>
                        <a:rPr lang="en-GB" sz="2500" b="1" dirty="0"/>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1">
                              <a:lumMod val="85000"/>
                            </a:schemeClr>
                          </a:solidFill>
                        </a:rPr>
                        <a:t>A</a:t>
                      </a:r>
                      <a:r>
                        <a:rPr lang="en-GB" sz="2500" b="1" dirty="0"/>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1">
                              <a:lumMod val="85000"/>
                            </a:schemeClr>
                          </a:solidFill>
                        </a:rPr>
                        <a:t>A</a:t>
                      </a:r>
                      <a:r>
                        <a:rPr lang="en-GB" sz="2500" b="1" dirty="0"/>
                        <a:t>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bg1">
                              <a:lumMod val="85000"/>
                            </a:schemeClr>
                          </a:solidFill>
                        </a:rPr>
                        <a:t>0</a:t>
                      </a:r>
                      <a:r>
                        <a:rPr lang="en-GB" sz="2500" dirty="0"/>
                        <a:t>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bg1">
                              <a:lumMod val="85000"/>
                            </a:schemeClr>
                          </a:solidFill>
                        </a:rPr>
                        <a:t>0</a:t>
                      </a:r>
                      <a:r>
                        <a:rPr lang="en-GB" sz="2500" dirty="0"/>
                        <a:t>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1">
                              <a:lumMod val="85000"/>
                            </a:schemeClr>
                          </a:solidFill>
                        </a:rPr>
                        <a:t>1</a:t>
                      </a:r>
                      <a:r>
                        <a:rPr lang="en-GB" sz="2500" dirty="0"/>
                        <a:t>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1">
                              <a:lumMod val="85000"/>
                            </a:schemeClr>
                          </a:solidFill>
                        </a:rPr>
                        <a:t>1</a:t>
                      </a:r>
                      <a:r>
                        <a:rPr lang="en-GB" sz="2500" dirty="0"/>
                        <a:t>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AB7467E-2FA8-47C2-9832-7CF4CE465827}"/>
              </a:ext>
            </a:extLst>
          </p:cNvPr>
          <p:cNvSpPr/>
          <p:nvPr/>
        </p:nvSpPr>
        <p:spPr>
          <a:xfrm>
            <a:off x="2624137" y="5640349"/>
            <a:ext cx="3395662"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 ∧ B V A ∧ B V C</a:t>
            </a:r>
          </a:p>
        </p:txBody>
      </p:sp>
      <p:sp>
        <p:nvSpPr>
          <p:cNvPr id="13" name="TextBox 12">
            <a:extLst>
              <a:ext uri="{FF2B5EF4-FFF2-40B4-BE49-F238E27FC236}">
                <a16:creationId xmlns:a16="http://schemas.microsoft.com/office/drawing/2014/main" id="{F51159ED-EA5C-4474-9FF5-CFC88255528C}"/>
              </a:ext>
            </a:extLst>
          </p:cNvPr>
          <p:cNvSpPr txBox="1"/>
          <p:nvPr/>
        </p:nvSpPr>
        <p:spPr>
          <a:xfrm>
            <a:off x="3859386"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6" name="Straight Connector 15">
            <a:extLst>
              <a:ext uri="{FF2B5EF4-FFF2-40B4-BE49-F238E27FC236}">
                <a16:creationId xmlns:a16="http://schemas.microsoft.com/office/drawing/2014/main" id="{711A9E50-B34C-4C71-8EE5-CC5EEE8DF0E0}"/>
              </a:ext>
            </a:extLst>
          </p:cNvPr>
          <p:cNvCxnSpPr>
            <a:cxnSpLocks/>
          </p:cNvCxnSpPr>
          <p:nvPr/>
        </p:nvCxnSpPr>
        <p:spPr>
          <a:xfrm>
            <a:off x="4115935"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CE047C-75B6-49F4-9857-E4B26511CD2A}"/>
              </a:ext>
            </a:extLst>
          </p:cNvPr>
          <p:cNvSpPr txBox="1"/>
          <p:nvPr/>
        </p:nvSpPr>
        <p:spPr>
          <a:xfrm>
            <a:off x="3917802"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8" name="Rectangle: Rounded Corners 17">
            <a:extLst>
              <a:ext uri="{FF2B5EF4-FFF2-40B4-BE49-F238E27FC236}">
                <a16:creationId xmlns:a16="http://schemas.microsoft.com/office/drawing/2014/main" id="{EA1CD2B5-350A-4C8D-B90F-8494DDEA080F}"/>
              </a:ext>
            </a:extLst>
          </p:cNvPr>
          <p:cNvSpPr/>
          <p:nvPr/>
        </p:nvSpPr>
        <p:spPr>
          <a:xfrm>
            <a:off x="2953159" y="5705582"/>
            <a:ext cx="981828"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D3D890F-B785-4ECD-8305-FB23190D6348}"/>
              </a:ext>
            </a:extLst>
          </p:cNvPr>
          <p:cNvSpPr txBox="1"/>
          <p:nvPr/>
        </p:nvSpPr>
        <p:spPr>
          <a:xfrm>
            <a:off x="5018972"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20" name="Straight Connector 19">
            <a:extLst>
              <a:ext uri="{FF2B5EF4-FFF2-40B4-BE49-F238E27FC236}">
                <a16:creationId xmlns:a16="http://schemas.microsoft.com/office/drawing/2014/main" id="{420CEDC1-5987-43C2-B692-2B2CE57022B5}"/>
              </a:ext>
            </a:extLst>
          </p:cNvPr>
          <p:cNvCxnSpPr>
            <a:cxnSpLocks/>
          </p:cNvCxnSpPr>
          <p:nvPr/>
        </p:nvCxnSpPr>
        <p:spPr>
          <a:xfrm>
            <a:off x="5275521"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4F120C5-8C1A-428F-95C8-0826443921B2}"/>
              </a:ext>
            </a:extLst>
          </p:cNvPr>
          <p:cNvSpPr txBox="1"/>
          <p:nvPr/>
        </p:nvSpPr>
        <p:spPr>
          <a:xfrm>
            <a:off x="5077388"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4" name="TextBox 13">
            <a:extLst>
              <a:ext uri="{FF2B5EF4-FFF2-40B4-BE49-F238E27FC236}">
                <a16:creationId xmlns:a16="http://schemas.microsoft.com/office/drawing/2014/main" id="{9479CB57-1610-4551-88C0-4AFEE50928E0}"/>
              </a:ext>
            </a:extLst>
          </p:cNvPr>
          <p:cNvSpPr txBox="1"/>
          <p:nvPr/>
        </p:nvSpPr>
        <p:spPr>
          <a:xfrm>
            <a:off x="4171189" y="3679550"/>
            <a:ext cx="324128" cy="477054"/>
          </a:xfrm>
          <a:prstGeom prst="rect">
            <a:avLst/>
          </a:prstGeom>
          <a:noFill/>
        </p:spPr>
        <p:txBody>
          <a:bodyPr wrap="square" rtlCol="0">
            <a:spAutoFit/>
          </a:bodyPr>
          <a:lstStyle/>
          <a:p>
            <a:r>
              <a:rPr lang="en-GB" sz="2500" dirty="0"/>
              <a:t>1</a:t>
            </a:r>
          </a:p>
        </p:txBody>
      </p:sp>
      <p:sp>
        <p:nvSpPr>
          <p:cNvPr id="15" name="TextBox 14">
            <a:extLst>
              <a:ext uri="{FF2B5EF4-FFF2-40B4-BE49-F238E27FC236}">
                <a16:creationId xmlns:a16="http://schemas.microsoft.com/office/drawing/2014/main" id="{F0142D5E-54BD-40C0-A6B3-ADE6F308ED5C}"/>
              </a:ext>
            </a:extLst>
          </p:cNvPr>
          <p:cNvSpPr txBox="1"/>
          <p:nvPr/>
        </p:nvSpPr>
        <p:spPr>
          <a:xfrm>
            <a:off x="5312715" y="3682852"/>
            <a:ext cx="324128" cy="477054"/>
          </a:xfrm>
          <a:prstGeom prst="rect">
            <a:avLst/>
          </a:prstGeom>
          <a:noFill/>
        </p:spPr>
        <p:txBody>
          <a:bodyPr wrap="square" rtlCol="0">
            <a:spAutoFit/>
          </a:bodyPr>
          <a:lstStyle/>
          <a:p>
            <a:r>
              <a:rPr lang="en-GB" sz="2500" dirty="0"/>
              <a:t>1</a:t>
            </a:r>
          </a:p>
        </p:txBody>
      </p:sp>
      <p:sp>
        <p:nvSpPr>
          <p:cNvPr id="22" name="TextBox 21">
            <a:extLst>
              <a:ext uri="{FF2B5EF4-FFF2-40B4-BE49-F238E27FC236}">
                <a16:creationId xmlns:a16="http://schemas.microsoft.com/office/drawing/2014/main" id="{709BA515-12C9-494B-BAB3-E91A1ED5337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3" name="TextBox 22">
            <a:extLst>
              <a:ext uri="{FF2B5EF4-FFF2-40B4-BE49-F238E27FC236}">
                <a16:creationId xmlns:a16="http://schemas.microsoft.com/office/drawing/2014/main" id="{275741CC-1861-42F3-910A-B5144967A540}"/>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418503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Effect transition="in" filter="fad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move onto the next part of the expression – in this case, A AND B.</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To put A AND B in the map, we find all the cells where A is 1 and B is 1.</a:t>
            </a:r>
          </a:p>
          <a:p>
            <a:pPr marL="285750" indent="-285750">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4077043881"/>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AB7467E-2FA8-47C2-9832-7CF4CE465827}"/>
              </a:ext>
            </a:extLst>
          </p:cNvPr>
          <p:cNvSpPr/>
          <p:nvPr/>
        </p:nvSpPr>
        <p:spPr>
          <a:xfrm>
            <a:off x="2624137" y="5640349"/>
            <a:ext cx="3395662"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 ∧ B V A ∧ B V C</a:t>
            </a:r>
          </a:p>
        </p:txBody>
      </p:sp>
      <p:sp>
        <p:nvSpPr>
          <p:cNvPr id="13" name="TextBox 12">
            <a:extLst>
              <a:ext uri="{FF2B5EF4-FFF2-40B4-BE49-F238E27FC236}">
                <a16:creationId xmlns:a16="http://schemas.microsoft.com/office/drawing/2014/main" id="{F51159ED-EA5C-4474-9FF5-CFC88255528C}"/>
              </a:ext>
            </a:extLst>
          </p:cNvPr>
          <p:cNvSpPr txBox="1"/>
          <p:nvPr/>
        </p:nvSpPr>
        <p:spPr>
          <a:xfrm>
            <a:off x="3859386"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6" name="Straight Connector 15">
            <a:extLst>
              <a:ext uri="{FF2B5EF4-FFF2-40B4-BE49-F238E27FC236}">
                <a16:creationId xmlns:a16="http://schemas.microsoft.com/office/drawing/2014/main" id="{711A9E50-B34C-4C71-8EE5-CC5EEE8DF0E0}"/>
              </a:ext>
            </a:extLst>
          </p:cNvPr>
          <p:cNvCxnSpPr>
            <a:cxnSpLocks/>
          </p:cNvCxnSpPr>
          <p:nvPr/>
        </p:nvCxnSpPr>
        <p:spPr>
          <a:xfrm>
            <a:off x="4115935"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CE047C-75B6-49F4-9857-E4B26511CD2A}"/>
              </a:ext>
            </a:extLst>
          </p:cNvPr>
          <p:cNvSpPr txBox="1"/>
          <p:nvPr/>
        </p:nvSpPr>
        <p:spPr>
          <a:xfrm>
            <a:off x="3917802"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8" name="Rectangle: Rounded Corners 17">
            <a:extLst>
              <a:ext uri="{FF2B5EF4-FFF2-40B4-BE49-F238E27FC236}">
                <a16:creationId xmlns:a16="http://schemas.microsoft.com/office/drawing/2014/main" id="{EA1CD2B5-350A-4C8D-B90F-8494DDEA080F}"/>
              </a:ext>
            </a:extLst>
          </p:cNvPr>
          <p:cNvSpPr/>
          <p:nvPr/>
        </p:nvSpPr>
        <p:spPr>
          <a:xfrm>
            <a:off x="2953159" y="5705582"/>
            <a:ext cx="981828"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D3D890F-B785-4ECD-8305-FB23190D6348}"/>
              </a:ext>
            </a:extLst>
          </p:cNvPr>
          <p:cNvSpPr txBox="1"/>
          <p:nvPr/>
        </p:nvSpPr>
        <p:spPr>
          <a:xfrm>
            <a:off x="5018972"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20" name="Straight Connector 19">
            <a:extLst>
              <a:ext uri="{FF2B5EF4-FFF2-40B4-BE49-F238E27FC236}">
                <a16:creationId xmlns:a16="http://schemas.microsoft.com/office/drawing/2014/main" id="{420CEDC1-5987-43C2-B692-2B2CE57022B5}"/>
              </a:ext>
            </a:extLst>
          </p:cNvPr>
          <p:cNvCxnSpPr>
            <a:cxnSpLocks/>
          </p:cNvCxnSpPr>
          <p:nvPr/>
        </p:nvCxnSpPr>
        <p:spPr>
          <a:xfrm>
            <a:off x="5275521"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4F120C5-8C1A-428F-95C8-0826443921B2}"/>
              </a:ext>
            </a:extLst>
          </p:cNvPr>
          <p:cNvSpPr txBox="1"/>
          <p:nvPr/>
        </p:nvSpPr>
        <p:spPr>
          <a:xfrm>
            <a:off x="5077388"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22" name="TextBox 21">
            <a:extLst>
              <a:ext uri="{FF2B5EF4-FFF2-40B4-BE49-F238E27FC236}">
                <a16:creationId xmlns:a16="http://schemas.microsoft.com/office/drawing/2014/main" id="{EBF54114-665E-4882-A268-F9DBDF34F22C}"/>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3" name="TextBox 22">
            <a:extLst>
              <a:ext uri="{FF2B5EF4-FFF2-40B4-BE49-F238E27FC236}">
                <a16:creationId xmlns:a16="http://schemas.microsoft.com/office/drawing/2014/main" id="{A882A30D-723E-4D9D-BE8D-DA156019ACF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198819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875E-6 0 L 0.1013 0 " pathEditMode="relative" rAng="0" ptsTypes="AA">
                                      <p:cBhvr>
                                        <p:cTn id="6" dur="2000" fill="hold"/>
                                        <p:tgtEl>
                                          <p:spTgt spid="18"/>
                                        </p:tgtEl>
                                        <p:attrNameLst>
                                          <p:attrName>ppt_x</p:attrName>
                                          <p:attrName>ppt_y</p:attrName>
                                        </p:attrNameLst>
                                      </p:cBhvr>
                                      <p:rCtr x="50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move onto the next part of the expression – in this case, A AND B.</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To put A AND B in the map, we find all the cells where A is 1 and B is 1.</a:t>
            </a:r>
          </a:p>
          <a:p>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There are two locations where this is the case – we put a 1 in these cells.</a:t>
            </a:r>
          </a:p>
          <a:p>
            <a:pPr marL="285750" indent="-285750">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3115517092"/>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AB7467E-2FA8-47C2-9832-7CF4CE465827}"/>
              </a:ext>
            </a:extLst>
          </p:cNvPr>
          <p:cNvSpPr/>
          <p:nvPr/>
        </p:nvSpPr>
        <p:spPr>
          <a:xfrm>
            <a:off x="2624137" y="5640349"/>
            <a:ext cx="3395662"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 ∧ B V A ∧ B V C</a:t>
            </a:r>
          </a:p>
        </p:txBody>
      </p:sp>
      <p:sp>
        <p:nvSpPr>
          <p:cNvPr id="13" name="TextBox 12">
            <a:extLst>
              <a:ext uri="{FF2B5EF4-FFF2-40B4-BE49-F238E27FC236}">
                <a16:creationId xmlns:a16="http://schemas.microsoft.com/office/drawing/2014/main" id="{F51159ED-EA5C-4474-9FF5-CFC88255528C}"/>
              </a:ext>
            </a:extLst>
          </p:cNvPr>
          <p:cNvSpPr txBox="1"/>
          <p:nvPr/>
        </p:nvSpPr>
        <p:spPr>
          <a:xfrm>
            <a:off x="3859386"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6" name="Straight Connector 15">
            <a:extLst>
              <a:ext uri="{FF2B5EF4-FFF2-40B4-BE49-F238E27FC236}">
                <a16:creationId xmlns:a16="http://schemas.microsoft.com/office/drawing/2014/main" id="{711A9E50-B34C-4C71-8EE5-CC5EEE8DF0E0}"/>
              </a:ext>
            </a:extLst>
          </p:cNvPr>
          <p:cNvCxnSpPr>
            <a:cxnSpLocks/>
          </p:cNvCxnSpPr>
          <p:nvPr/>
        </p:nvCxnSpPr>
        <p:spPr>
          <a:xfrm>
            <a:off x="4115935"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CE047C-75B6-49F4-9857-E4B26511CD2A}"/>
              </a:ext>
            </a:extLst>
          </p:cNvPr>
          <p:cNvSpPr txBox="1"/>
          <p:nvPr/>
        </p:nvSpPr>
        <p:spPr>
          <a:xfrm>
            <a:off x="3917802"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8" name="Rectangle: Rounded Corners 17">
            <a:extLst>
              <a:ext uri="{FF2B5EF4-FFF2-40B4-BE49-F238E27FC236}">
                <a16:creationId xmlns:a16="http://schemas.microsoft.com/office/drawing/2014/main" id="{EA1CD2B5-350A-4C8D-B90F-8494DDEA080F}"/>
              </a:ext>
            </a:extLst>
          </p:cNvPr>
          <p:cNvSpPr/>
          <p:nvPr/>
        </p:nvSpPr>
        <p:spPr>
          <a:xfrm>
            <a:off x="4210459" y="5705582"/>
            <a:ext cx="981828"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D3D890F-B785-4ECD-8305-FB23190D6348}"/>
              </a:ext>
            </a:extLst>
          </p:cNvPr>
          <p:cNvSpPr txBox="1"/>
          <p:nvPr/>
        </p:nvSpPr>
        <p:spPr>
          <a:xfrm>
            <a:off x="5018972"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20" name="Straight Connector 19">
            <a:extLst>
              <a:ext uri="{FF2B5EF4-FFF2-40B4-BE49-F238E27FC236}">
                <a16:creationId xmlns:a16="http://schemas.microsoft.com/office/drawing/2014/main" id="{420CEDC1-5987-43C2-B692-2B2CE57022B5}"/>
              </a:ext>
            </a:extLst>
          </p:cNvPr>
          <p:cNvCxnSpPr>
            <a:cxnSpLocks/>
          </p:cNvCxnSpPr>
          <p:nvPr/>
        </p:nvCxnSpPr>
        <p:spPr>
          <a:xfrm>
            <a:off x="5275521"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4F120C5-8C1A-428F-95C8-0826443921B2}"/>
              </a:ext>
            </a:extLst>
          </p:cNvPr>
          <p:cNvSpPr txBox="1"/>
          <p:nvPr/>
        </p:nvSpPr>
        <p:spPr>
          <a:xfrm>
            <a:off x="5077388"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4" name="TextBox 13">
            <a:extLst>
              <a:ext uri="{FF2B5EF4-FFF2-40B4-BE49-F238E27FC236}">
                <a16:creationId xmlns:a16="http://schemas.microsoft.com/office/drawing/2014/main" id="{9690A6EB-07EF-405F-BA74-8F96A222D85C}"/>
              </a:ext>
            </a:extLst>
          </p:cNvPr>
          <p:cNvSpPr txBox="1"/>
          <p:nvPr/>
        </p:nvSpPr>
        <p:spPr>
          <a:xfrm>
            <a:off x="5312715" y="4454377"/>
            <a:ext cx="324128" cy="477054"/>
          </a:xfrm>
          <a:prstGeom prst="rect">
            <a:avLst/>
          </a:prstGeom>
          <a:noFill/>
        </p:spPr>
        <p:txBody>
          <a:bodyPr wrap="square" rtlCol="0">
            <a:spAutoFit/>
          </a:bodyPr>
          <a:lstStyle/>
          <a:p>
            <a:r>
              <a:rPr lang="en-GB" sz="2500" dirty="0"/>
              <a:t>1</a:t>
            </a:r>
          </a:p>
        </p:txBody>
      </p:sp>
      <p:sp>
        <p:nvSpPr>
          <p:cNvPr id="15" name="TextBox 14">
            <a:extLst>
              <a:ext uri="{FF2B5EF4-FFF2-40B4-BE49-F238E27FC236}">
                <a16:creationId xmlns:a16="http://schemas.microsoft.com/office/drawing/2014/main" id="{6FE77691-F1B8-46CB-8234-464D8AFA37B7}"/>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2" name="TextBox 21">
            <a:extLst>
              <a:ext uri="{FF2B5EF4-FFF2-40B4-BE49-F238E27FC236}">
                <a16:creationId xmlns:a16="http://schemas.microsoft.com/office/drawing/2014/main" id="{368F2C51-5AC3-4B53-A285-FC9E405F21E3}"/>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5275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now move onto the final part of the expression – in this case, C.</a:t>
            </a:r>
          </a:p>
          <a:p>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1284921359"/>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AB7467E-2FA8-47C2-9832-7CF4CE465827}"/>
              </a:ext>
            </a:extLst>
          </p:cNvPr>
          <p:cNvSpPr/>
          <p:nvPr/>
        </p:nvSpPr>
        <p:spPr>
          <a:xfrm>
            <a:off x="2624137" y="5640349"/>
            <a:ext cx="3395662"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 ∧ B V A ∧ B V C</a:t>
            </a:r>
          </a:p>
        </p:txBody>
      </p:sp>
      <p:sp>
        <p:nvSpPr>
          <p:cNvPr id="13" name="TextBox 12">
            <a:extLst>
              <a:ext uri="{FF2B5EF4-FFF2-40B4-BE49-F238E27FC236}">
                <a16:creationId xmlns:a16="http://schemas.microsoft.com/office/drawing/2014/main" id="{F51159ED-EA5C-4474-9FF5-CFC88255528C}"/>
              </a:ext>
            </a:extLst>
          </p:cNvPr>
          <p:cNvSpPr txBox="1"/>
          <p:nvPr/>
        </p:nvSpPr>
        <p:spPr>
          <a:xfrm>
            <a:off x="3859386"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6" name="Straight Connector 15">
            <a:extLst>
              <a:ext uri="{FF2B5EF4-FFF2-40B4-BE49-F238E27FC236}">
                <a16:creationId xmlns:a16="http://schemas.microsoft.com/office/drawing/2014/main" id="{711A9E50-B34C-4C71-8EE5-CC5EEE8DF0E0}"/>
              </a:ext>
            </a:extLst>
          </p:cNvPr>
          <p:cNvCxnSpPr>
            <a:cxnSpLocks/>
          </p:cNvCxnSpPr>
          <p:nvPr/>
        </p:nvCxnSpPr>
        <p:spPr>
          <a:xfrm>
            <a:off x="4115935"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CE047C-75B6-49F4-9857-E4B26511CD2A}"/>
              </a:ext>
            </a:extLst>
          </p:cNvPr>
          <p:cNvSpPr txBox="1"/>
          <p:nvPr/>
        </p:nvSpPr>
        <p:spPr>
          <a:xfrm>
            <a:off x="3917802"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8" name="Rectangle: Rounded Corners 17">
            <a:extLst>
              <a:ext uri="{FF2B5EF4-FFF2-40B4-BE49-F238E27FC236}">
                <a16:creationId xmlns:a16="http://schemas.microsoft.com/office/drawing/2014/main" id="{EA1CD2B5-350A-4C8D-B90F-8494DDEA080F}"/>
              </a:ext>
            </a:extLst>
          </p:cNvPr>
          <p:cNvSpPr/>
          <p:nvPr/>
        </p:nvSpPr>
        <p:spPr>
          <a:xfrm>
            <a:off x="4210459" y="5705582"/>
            <a:ext cx="981828"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D3D890F-B785-4ECD-8305-FB23190D6348}"/>
              </a:ext>
            </a:extLst>
          </p:cNvPr>
          <p:cNvSpPr txBox="1"/>
          <p:nvPr/>
        </p:nvSpPr>
        <p:spPr>
          <a:xfrm>
            <a:off x="5018972"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20" name="Straight Connector 19">
            <a:extLst>
              <a:ext uri="{FF2B5EF4-FFF2-40B4-BE49-F238E27FC236}">
                <a16:creationId xmlns:a16="http://schemas.microsoft.com/office/drawing/2014/main" id="{420CEDC1-5987-43C2-B692-2B2CE57022B5}"/>
              </a:ext>
            </a:extLst>
          </p:cNvPr>
          <p:cNvCxnSpPr>
            <a:cxnSpLocks/>
          </p:cNvCxnSpPr>
          <p:nvPr/>
        </p:nvCxnSpPr>
        <p:spPr>
          <a:xfrm>
            <a:off x="5275521"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4F120C5-8C1A-428F-95C8-0826443921B2}"/>
              </a:ext>
            </a:extLst>
          </p:cNvPr>
          <p:cNvSpPr txBox="1"/>
          <p:nvPr/>
        </p:nvSpPr>
        <p:spPr>
          <a:xfrm>
            <a:off x="5077388"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5" name="TextBox 14">
            <a:extLst>
              <a:ext uri="{FF2B5EF4-FFF2-40B4-BE49-F238E27FC236}">
                <a16:creationId xmlns:a16="http://schemas.microsoft.com/office/drawing/2014/main" id="{5F409E79-C9B1-4F67-8760-CC7AA9C0793E}"/>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2" name="TextBox 21">
            <a:extLst>
              <a:ext uri="{FF2B5EF4-FFF2-40B4-BE49-F238E27FC236}">
                <a16:creationId xmlns:a16="http://schemas.microsoft.com/office/drawing/2014/main" id="{BC9B7512-8D05-4D0E-B25C-5E0DC2899233}"/>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169786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125E-6 0 L 0.09726 0 " pathEditMode="relative" rAng="0" ptsTypes="AA">
                                      <p:cBhvr>
                                        <p:cTn id="6" dur="2000" fill="hold"/>
                                        <p:tgtEl>
                                          <p:spTgt spid="18"/>
                                        </p:tgtEl>
                                        <p:attrNameLst>
                                          <p:attrName>ppt_x</p:attrName>
                                          <p:attrName>ppt_y</p:attrName>
                                        </p:attrNameLst>
                                      </p:cBhvr>
                                      <p:rCtr x="485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now move onto the final part of the expression – in this case, C.</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To put C in the map, we find all the cells where C is 1 – there are four cells where this is the case.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Remember, the only variable we are concerned with at the moment is C, so we can ignore A and B.</a:t>
            </a:r>
          </a:p>
          <a:p>
            <a:pPr marL="285750" indent="-285750">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3629331967"/>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chemeClr val="accent4"/>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endParaRPr lang="en-GB" sz="2500" dirty="0"/>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endParaRPr lang="en-GB" sz="2500" dirty="0"/>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AB7467E-2FA8-47C2-9832-7CF4CE465827}"/>
              </a:ext>
            </a:extLst>
          </p:cNvPr>
          <p:cNvSpPr/>
          <p:nvPr/>
        </p:nvSpPr>
        <p:spPr>
          <a:xfrm>
            <a:off x="2624137" y="5640349"/>
            <a:ext cx="3395662"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 ∧ B V A ∧ B V C</a:t>
            </a:r>
          </a:p>
        </p:txBody>
      </p:sp>
      <p:sp>
        <p:nvSpPr>
          <p:cNvPr id="13" name="TextBox 12">
            <a:extLst>
              <a:ext uri="{FF2B5EF4-FFF2-40B4-BE49-F238E27FC236}">
                <a16:creationId xmlns:a16="http://schemas.microsoft.com/office/drawing/2014/main" id="{F51159ED-EA5C-4474-9FF5-CFC88255528C}"/>
              </a:ext>
            </a:extLst>
          </p:cNvPr>
          <p:cNvSpPr txBox="1"/>
          <p:nvPr/>
        </p:nvSpPr>
        <p:spPr>
          <a:xfrm>
            <a:off x="3859386"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6" name="Straight Connector 15">
            <a:extLst>
              <a:ext uri="{FF2B5EF4-FFF2-40B4-BE49-F238E27FC236}">
                <a16:creationId xmlns:a16="http://schemas.microsoft.com/office/drawing/2014/main" id="{711A9E50-B34C-4C71-8EE5-CC5EEE8DF0E0}"/>
              </a:ext>
            </a:extLst>
          </p:cNvPr>
          <p:cNvCxnSpPr>
            <a:cxnSpLocks/>
          </p:cNvCxnSpPr>
          <p:nvPr/>
        </p:nvCxnSpPr>
        <p:spPr>
          <a:xfrm>
            <a:off x="4115935"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CE047C-75B6-49F4-9857-E4B26511CD2A}"/>
              </a:ext>
            </a:extLst>
          </p:cNvPr>
          <p:cNvSpPr txBox="1"/>
          <p:nvPr/>
        </p:nvSpPr>
        <p:spPr>
          <a:xfrm>
            <a:off x="3917802"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8" name="Rectangle: Rounded Corners 17">
            <a:extLst>
              <a:ext uri="{FF2B5EF4-FFF2-40B4-BE49-F238E27FC236}">
                <a16:creationId xmlns:a16="http://schemas.microsoft.com/office/drawing/2014/main" id="{EA1CD2B5-350A-4C8D-B90F-8494DDEA080F}"/>
              </a:ext>
            </a:extLst>
          </p:cNvPr>
          <p:cNvSpPr/>
          <p:nvPr/>
        </p:nvSpPr>
        <p:spPr>
          <a:xfrm>
            <a:off x="5370185" y="5705582"/>
            <a:ext cx="981828"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D3D890F-B785-4ECD-8305-FB23190D6348}"/>
              </a:ext>
            </a:extLst>
          </p:cNvPr>
          <p:cNvSpPr txBox="1"/>
          <p:nvPr/>
        </p:nvSpPr>
        <p:spPr>
          <a:xfrm>
            <a:off x="5018972"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20" name="Straight Connector 19">
            <a:extLst>
              <a:ext uri="{FF2B5EF4-FFF2-40B4-BE49-F238E27FC236}">
                <a16:creationId xmlns:a16="http://schemas.microsoft.com/office/drawing/2014/main" id="{420CEDC1-5987-43C2-B692-2B2CE57022B5}"/>
              </a:ext>
            </a:extLst>
          </p:cNvPr>
          <p:cNvCxnSpPr>
            <a:cxnSpLocks/>
          </p:cNvCxnSpPr>
          <p:nvPr/>
        </p:nvCxnSpPr>
        <p:spPr>
          <a:xfrm>
            <a:off x="5275521"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4F120C5-8C1A-428F-95C8-0826443921B2}"/>
              </a:ext>
            </a:extLst>
          </p:cNvPr>
          <p:cNvSpPr txBox="1"/>
          <p:nvPr/>
        </p:nvSpPr>
        <p:spPr>
          <a:xfrm>
            <a:off x="5077388"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4" name="TextBox 13">
            <a:extLst>
              <a:ext uri="{FF2B5EF4-FFF2-40B4-BE49-F238E27FC236}">
                <a16:creationId xmlns:a16="http://schemas.microsoft.com/office/drawing/2014/main" id="{30AE9C23-863E-4E5B-A4A2-367993184A03}"/>
              </a:ext>
            </a:extLst>
          </p:cNvPr>
          <p:cNvSpPr txBox="1"/>
          <p:nvPr/>
        </p:nvSpPr>
        <p:spPr>
          <a:xfrm>
            <a:off x="3017571" y="4441197"/>
            <a:ext cx="324128" cy="477054"/>
          </a:xfrm>
          <a:prstGeom prst="rect">
            <a:avLst/>
          </a:prstGeom>
          <a:noFill/>
        </p:spPr>
        <p:txBody>
          <a:bodyPr wrap="square" rtlCol="0">
            <a:spAutoFit/>
          </a:bodyPr>
          <a:lstStyle/>
          <a:p>
            <a:r>
              <a:rPr lang="en-GB" sz="2500" dirty="0"/>
              <a:t>1</a:t>
            </a:r>
          </a:p>
        </p:txBody>
      </p:sp>
      <p:sp>
        <p:nvSpPr>
          <p:cNvPr id="15" name="TextBox 14">
            <a:extLst>
              <a:ext uri="{FF2B5EF4-FFF2-40B4-BE49-F238E27FC236}">
                <a16:creationId xmlns:a16="http://schemas.microsoft.com/office/drawing/2014/main" id="{B4C0F211-D358-49FF-A00D-8D631E6869F1}"/>
              </a:ext>
            </a:extLst>
          </p:cNvPr>
          <p:cNvSpPr txBox="1"/>
          <p:nvPr/>
        </p:nvSpPr>
        <p:spPr>
          <a:xfrm>
            <a:off x="4170288" y="4446524"/>
            <a:ext cx="324128" cy="477054"/>
          </a:xfrm>
          <a:prstGeom prst="rect">
            <a:avLst/>
          </a:prstGeom>
          <a:noFill/>
        </p:spPr>
        <p:txBody>
          <a:bodyPr wrap="square" rtlCol="0">
            <a:spAutoFit/>
          </a:bodyPr>
          <a:lstStyle/>
          <a:p>
            <a:r>
              <a:rPr lang="en-GB" sz="2500" dirty="0"/>
              <a:t>1</a:t>
            </a:r>
          </a:p>
        </p:txBody>
      </p:sp>
      <p:sp>
        <p:nvSpPr>
          <p:cNvPr id="22" name="TextBox 21">
            <a:extLst>
              <a:ext uri="{FF2B5EF4-FFF2-40B4-BE49-F238E27FC236}">
                <a16:creationId xmlns:a16="http://schemas.microsoft.com/office/drawing/2014/main" id="{5FA2D97D-D30E-4F7C-8475-D2C78A822279}"/>
              </a:ext>
            </a:extLst>
          </p:cNvPr>
          <p:cNvSpPr txBox="1"/>
          <p:nvPr/>
        </p:nvSpPr>
        <p:spPr>
          <a:xfrm>
            <a:off x="6470485" y="4441197"/>
            <a:ext cx="324128" cy="477054"/>
          </a:xfrm>
          <a:prstGeom prst="rect">
            <a:avLst/>
          </a:prstGeom>
          <a:noFill/>
        </p:spPr>
        <p:txBody>
          <a:bodyPr wrap="square" rtlCol="0">
            <a:spAutoFit/>
          </a:bodyPr>
          <a:lstStyle/>
          <a:p>
            <a:r>
              <a:rPr lang="en-GB" sz="2500" dirty="0"/>
              <a:t>1</a:t>
            </a:r>
          </a:p>
        </p:txBody>
      </p:sp>
      <p:sp>
        <p:nvSpPr>
          <p:cNvPr id="23" name="TextBox 22">
            <a:extLst>
              <a:ext uri="{FF2B5EF4-FFF2-40B4-BE49-F238E27FC236}">
                <a16:creationId xmlns:a16="http://schemas.microsoft.com/office/drawing/2014/main" id="{7387AC42-736A-4F58-AE43-9F220E3CA791}"/>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58B587D1-D912-4C9A-B2F4-644E0EAA9A08}"/>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313056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Effect transition="in" filter="fade">
                                      <p:cBhvr>
                                        <p:cTn id="15" dur="1000"/>
                                        <p:tgtEl>
                                          <p:spTgt spid="1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Effect transition="in" filter="fade">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Now that we have placed all the parts of the expression into the map, we can simplify it by drawing boxes around the 1s.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There are rules you need to be aware of for drawing these boxes – let’s look at them now.</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2914940845"/>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2882107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Simplification rules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2">
            <a:extLst>
              <a:ext uri="{FF2B5EF4-FFF2-40B4-BE49-F238E27FC236}">
                <a16:creationId xmlns:a16="http://schemas.microsoft.com/office/drawing/2014/main" id="{0F446AE1-643D-42EF-B3B5-77F86DC4C578}"/>
              </a:ext>
            </a:extLst>
          </p:cNvPr>
          <p:cNvGraphicFramePr>
            <a:graphicFrameLocks noGrp="1"/>
          </p:cNvGraphicFramePr>
          <p:nvPr>
            <p:extLst>
              <p:ext uri="{D42A27DB-BD31-4B8C-83A1-F6EECF244321}">
                <p14:modId xmlns:p14="http://schemas.microsoft.com/office/powerpoint/2010/main" val="2600258539"/>
              </p:ext>
            </p:extLst>
          </p:nvPr>
        </p:nvGraphicFramePr>
        <p:xfrm>
          <a:off x="821624" y="3357347"/>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graphicFrame>
        <p:nvGraphicFramePr>
          <p:cNvPr id="2" name="Diagram 1">
            <a:extLst>
              <a:ext uri="{FF2B5EF4-FFF2-40B4-BE49-F238E27FC236}">
                <a16:creationId xmlns:a16="http://schemas.microsoft.com/office/drawing/2014/main" id="{44D724DE-CDE0-4077-84C2-8C1565C1BA47}"/>
              </a:ext>
            </a:extLst>
          </p:cNvPr>
          <p:cNvGraphicFramePr/>
          <p:nvPr>
            <p:extLst>
              <p:ext uri="{D42A27DB-BD31-4B8C-83A1-F6EECF244321}">
                <p14:modId xmlns:p14="http://schemas.microsoft.com/office/powerpoint/2010/main" val="3794688989"/>
              </p:ext>
            </p:extLst>
          </p:nvPr>
        </p:nvGraphicFramePr>
        <p:xfrm>
          <a:off x="176565" y="953162"/>
          <a:ext cx="11574272" cy="161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2328773-8C46-4236-AF38-1B711A1C0169}"/>
              </a:ext>
            </a:extLst>
          </p:cNvPr>
          <p:cNvSpPr txBox="1"/>
          <p:nvPr/>
        </p:nvSpPr>
        <p:spPr>
          <a:xfrm>
            <a:off x="253690" y="1335415"/>
            <a:ext cx="848310" cy="954107"/>
          </a:xfrm>
          <a:prstGeom prst="rect">
            <a:avLst/>
          </a:prstGeom>
          <a:noFill/>
        </p:spPr>
        <p:txBody>
          <a:bodyPr wrap="none" rtlCol="0">
            <a:spAutoFit/>
          </a:bodyPr>
          <a:lstStyle/>
          <a:p>
            <a:pPr algn="ctr"/>
            <a:r>
              <a:rPr lang="en-GB" sz="2800" b="1" dirty="0">
                <a:solidFill>
                  <a:schemeClr val="tx1">
                    <a:lumMod val="50000"/>
                    <a:lumOff val="50000"/>
                  </a:schemeClr>
                </a:solidFill>
              </a:rPr>
              <a:t>Rule</a:t>
            </a:r>
          </a:p>
          <a:p>
            <a:pPr algn="ctr"/>
            <a:r>
              <a:rPr lang="en-GB" sz="2800" b="1" dirty="0">
                <a:solidFill>
                  <a:schemeClr val="tx1">
                    <a:lumMod val="50000"/>
                    <a:lumOff val="50000"/>
                  </a:schemeClr>
                </a:solidFill>
              </a:rPr>
              <a:t>1</a:t>
            </a:r>
          </a:p>
        </p:txBody>
      </p:sp>
      <p:cxnSp>
        <p:nvCxnSpPr>
          <p:cNvPr id="12" name="Straight Connector 11">
            <a:extLst>
              <a:ext uri="{FF2B5EF4-FFF2-40B4-BE49-F238E27FC236}">
                <a16:creationId xmlns:a16="http://schemas.microsoft.com/office/drawing/2014/main" id="{39AA094F-4496-46D3-9F68-A0B85ADC5F05}"/>
              </a:ext>
            </a:extLst>
          </p:cNvPr>
          <p:cNvCxnSpPr>
            <a:cxnSpLocks/>
          </p:cNvCxnSpPr>
          <p:nvPr/>
        </p:nvCxnSpPr>
        <p:spPr>
          <a:xfrm flipH="1" flipV="1">
            <a:off x="821624" y="3357347"/>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958736F-ACD9-44DF-97EB-C3DDE3660EEF}"/>
              </a:ext>
            </a:extLst>
          </p:cNvPr>
          <p:cNvSpPr txBox="1"/>
          <p:nvPr/>
        </p:nvSpPr>
        <p:spPr>
          <a:xfrm>
            <a:off x="1594960" y="3420969"/>
            <a:ext cx="539496" cy="400110"/>
          </a:xfrm>
          <a:prstGeom prst="rect">
            <a:avLst/>
          </a:prstGeom>
          <a:noFill/>
        </p:spPr>
        <p:txBody>
          <a:bodyPr wrap="square" rtlCol="0">
            <a:spAutoFit/>
          </a:bodyPr>
          <a:lstStyle/>
          <a:p>
            <a:r>
              <a:rPr lang="en-GB" sz="2000" b="1" dirty="0"/>
              <a:t>A B</a:t>
            </a:r>
          </a:p>
        </p:txBody>
      </p:sp>
      <p:sp>
        <p:nvSpPr>
          <p:cNvPr id="15" name="TextBox 14">
            <a:extLst>
              <a:ext uri="{FF2B5EF4-FFF2-40B4-BE49-F238E27FC236}">
                <a16:creationId xmlns:a16="http://schemas.microsoft.com/office/drawing/2014/main" id="{D4E6D751-A6A7-411A-A3D8-A35995C1CCF3}"/>
              </a:ext>
            </a:extLst>
          </p:cNvPr>
          <p:cNvSpPr txBox="1"/>
          <p:nvPr/>
        </p:nvSpPr>
        <p:spPr>
          <a:xfrm>
            <a:off x="942594" y="3915512"/>
            <a:ext cx="547877" cy="400110"/>
          </a:xfrm>
          <a:prstGeom prst="rect">
            <a:avLst/>
          </a:prstGeom>
          <a:noFill/>
        </p:spPr>
        <p:txBody>
          <a:bodyPr wrap="square" rtlCol="0">
            <a:spAutoFit/>
          </a:bodyPr>
          <a:lstStyle/>
          <a:p>
            <a:r>
              <a:rPr lang="en-GB" sz="2000" b="1" dirty="0"/>
              <a:t>C D</a:t>
            </a:r>
          </a:p>
        </p:txBody>
      </p:sp>
      <p:graphicFrame>
        <p:nvGraphicFramePr>
          <p:cNvPr id="16" name="Table 2">
            <a:extLst>
              <a:ext uri="{FF2B5EF4-FFF2-40B4-BE49-F238E27FC236}">
                <a16:creationId xmlns:a16="http://schemas.microsoft.com/office/drawing/2014/main" id="{F280B693-6561-48C1-87A1-9AF2FD904C30}"/>
              </a:ext>
            </a:extLst>
          </p:cNvPr>
          <p:cNvGraphicFramePr>
            <a:graphicFrameLocks noGrp="1"/>
          </p:cNvGraphicFramePr>
          <p:nvPr>
            <p:extLst>
              <p:ext uri="{D42A27DB-BD31-4B8C-83A1-F6EECF244321}">
                <p14:modId xmlns:p14="http://schemas.microsoft.com/office/powerpoint/2010/main" val="2745381201"/>
              </p:ext>
            </p:extLst>
          </p:nvPr>
        </p:nvGraphicFramePr>
        <p:xfrm>
          <a:off x="6725600" y="3366491"/>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cxnSp>
        <p:nvCxnSpPr>
          <p:cNvPr id="17" name="Straight Connector 16">
            <a:extLst>
              <a:ext uri="{FF2B5EF4-FFF2-40B4-BE49-F238E27FC236}">
                <a16:creationId xmlns:a16="http://schemas.microsoft.com/office/drawing/2014/main" id="{DB20AABE-979D-473C-AB50-3E37EA888370}"/>
              </a:ext>
            </a:extLst>
          </p:cNvPr>
          <p:cNvCxnSpPr>
            <a:cxnSpLocks/>
          </p:cNvCxnSpPr>
          <p:nvPr/>
        </p:nvCxnSpPr>
        <p:spPr>
          <a:xfrm flipH="1" flipV="1">
            <a:off x="6725600" y="3366491"/>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AE5581-D32F-4EAC-A04A-7D51B4FF2125}"/>
              </a:ext>
            </a:extLst>
          </p:cNvPr>
          <p:cNvSpPr txBox="1"/>
          <p:nvPr/>
        </p:nvSpPr>
        <p:spPr>
          <a:xfrm>
            <a:off x="7498936" y="3430113"/>
            <a:ext cx="539496" cy="400110"/>
          </a:xfrm>
          <a:prstGeom prst="rect">
            <a:avLst/>
          </a:prstGeom>
          <a:noFill/>
        </p:spPr>
        <p:txBody>
          <a:bodyPr wrap="square" rtlCol="0">
            <a:spAutoFit/>
          </a:bodyPr>
          <a:lstStyle/>
          <a:p>
            <a:r>
              <a:rPr lang="en-GB" sz="2000" b="1" dirty="0"/>
              <a:t>A B</a:t>
            </a:r>
          </a:p>
        </p:txBody>
      </p:sp>
      <p:sp>
        <p:nvSpPr>
          <p:cNvPr id="19" name="TextBox 18">
            <a:extLst>
              <a:ext uri="{FF2B5EF4-FFF2-40B4-BE49-F238E27FC236}">
                <a16:creationId xmlns:a16="http://schemas.microsoft.com/office/drawing/2014/main" id="{F102C135-BBBF-4A88-B01A-1F0553332B0B}"/>
              </a:ext>
            </a:extLst>
          </p:cNvPr>
          <p:cNvSpPr txBox="1"/>
          <p:nvPr/>
        </p:nvSpPr>
        <p:spPr>
          <a:xfrm>
            <a:off x="6846570" y="3924656"/>
            <a:ext cx="547877" cy="400110"/>
          </a:xfrm>
          <a:prstGeom prst="rect">
            <a:avLst/>
          </a:prstGeom>
          <a:noFill/>
        </p:spPr>
        <p:txBody>
          <a:bodyPr wrap="square" rtlCol="0">
            <a:spAutoFit/>
          </a:bodyPr>
          <a:lstStyle/>
          <a:p>
            <a:r>
              <a:rPr lang="en-GB" sz="2000" b="1" dirty="0"/>
              <a:t>C D</a:t>
            </a:r>
          </a:p>
        </p:txBody>
      </p:sp>
      <p:pic>
        <p:nvPicPr>
          <p:cNvPr id="6" name="Graphic 5" descr="Checkmark with solid fill">
            <a:extLst>
              <a:ext uri="{FF2B5EF4-FFF2-40B4-BE49-F238E27FC236}">
                <a16:creationId xmlns:a16="http://schemas.microsoft.com/office/drawing/2014/main" id="{B82EF4F9-3401-43EE-AE2C-C563C4FA49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91613" y="2155360"/>
            <a:ext cx="1182624" cy="1182624"/>
          </a:xfrm>
          <a:prstGeom prst="rect">
            <a:avLst/>
          </a:prstGeom>
        </p:spPr>
      </p:pic>
      <p:pic>
        <p:nvPicPr>
          <p:cNvPr id="20" name="Graphic 19" descr="Close with solid fill">
            <a:extLst>
              <a:ext uri="{FF2B5EF4-FFF2-40B4-BE49-F238E27FC236}">
                <a16:creationId xmlns:a16="http://schemas.microsoft.com/office/drawing/2014/main" id="{4A17EF68-2117-4877-85A7-5ED482B4A5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46819" y="2155360"/>
            <a:ext cx="1182624" cy="1182624"/>
          </a:xfrm>
          <a:prstGeom prst="rect">
            <a:avLst/>
          </a:prstGeom>
        </p:spPr>
      </p:pic>
      <p:sp>
        <p:nvSpPr>
          <p:cNvPr id="28" name="Freeform: Shape 27">
            <a:extLst>
              <a:ext uri="{FF2B5EF4-FFF2-40B4-BE49-F238E27FC236}">
                <a16:creationId xmlns:a16="http://schemas.microsoft.com/office/drawing/2014/main" id="{346C721B-19D1-403D-8C85-5B382453C20A}"/>
              </a:ext>
            </a:extLst>
          </p:cNvPr>
          <p:cNvSpPr/>
          <p:nvPr/>
        </p:nvSpPr>
        <p:spPr>
          <a:xfrm>
            <a:off x="8360569" y="4474369"/>
            <a:ext cx="2219325" cy="866775"/>
          </a:xfrm>
          <a:custGeom>
            <a:avLst/>
            <a:gdLst>
              <a:gd name="connsiteX0" fmla="*/ 2219325 w 2219325"/>
              <a:gd name="connsiteY0" fmla="*/ 862012 h 866775"/>
              <a:gd name="connsiteX1" fmla="*/ 2381 w 2219325"/>
              <a:gd name="connsiteY1" fmla="*/ 866775 h 866775"/>
              <a:gd name="connsiteX2" fmla="*/ 0 w 2219325"/>
              <a:gd name="connsiteY2" fmla="*/ 466725 h 866775"/>
              <a:gd name="connsiteX3" fmla="*/ 766762 w 2219325"/>
              <a:gd name="connsiteY3" fmla="*/ 469106 h 866775"/>
              <a:gd name="connsiteX4" fmla="*/ 766762 w 2219325"/>
              <a:gd name="connsiteY4" fmla="*/ 0 h 866775"/>
              <a:gd name="connsiteX5" fmla="*/ 2219325 w 2219325"/>
              <a:gd name="connsiteY5" fmla="*/ 2381 h 866775"/>
              <a:gd name="connsiteX6" fmla="*/ 2219325 w 2219325"/>
              <a:gd name="connsiteY6" fmla="*/ 862012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325" h="866775">
                <a:moveTo>
                  <a:pt x="2219325" y="862012"/>
                </a:moveTo>
                <a:lnTo>
                  <a:pt x="2381" y="866775"/>
                </a:lnTo>
                <a:cubicBezTo>
                  <a:pt x="1587" y="733425"/>
                  <a:pt x="794" y="600075"/>
                  <a:pt x="0" y="466725"/>
                </a:cubicBezTo>
                <a:lnTo>
                  <a:pt x="766762" y="469106"/>
                </a:lnTo>
                <a:lnTo>
                  <a:pt x="766762" y="0"/>
                </a:lnTo>
                <a:lnTo>
                  <a:pt x="2219325" y="2381"/>
                </a:lnTo>
                <a:lnTo>
                  <a:pt x="2219325" y="862012"/>
                </a:lnTo>
                <a:close/>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5380B54-B886-9941-8E7E-D8CDE1D94153}"/>
              </a:ext>
            </a:extLst>
          </p:cNvPr>
          <p:cNvSpPr/>
          <p:nvPr/>
        </p:nvSpPr>
        <p:spPr>
          <a:xfrm>
            <a:off x="4014216" y="4472738"/>
            <a:ext cx="1408175" cy="186208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7948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Simplification rules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2">
            <a:extLst>
              <a:ext uri="{FF2B5EF4-FFF2-40B4-BE49-F238E27FC236}">
                <a16:creationId xmlns:a16="http://schemas.microsoft.com/office/drawing/2014/main" id="{0F446AE1-643D-42EF-B3B5-77F86DC4C578}"/>
              </a:ext>
            </a:extLst>
          </p:cNvPr>
          <p:cNvGraphicFramePr>
            <a:graphicFrameLocks noGrp="1"/>
          </p:cNvGraphicFramePr>
          <p:nvPr>
            <p:extLst>
              <p:ext uri="{D42A27DB-BD31-4B8C-83A1-F6EECF244321}">
                <p14:modId xmlns:p14="http://schemas.microsoft.com/office/powerpoint/2010/main" val="145285961"/>
              </p:ext>
            </p:extLst>
          </p:nvPr>
        </p:nvGraphicFramePr>
        <p:xfrm>
          <a:off x="821624" y="3357347"/>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graphicFrame>
        <p:nvGraphicFramePr>
          <p:cNvPr id="2" name="Diagram 1">
            <a:extLst>
              <a:ext uri="{FF2B5EF4-FFF2-40B4-BE49-F238E27FC236}">
                <a16:creationId xmlns:a16="http://schemas.microsoft.com/office/drawing/2014/main" id="{44D724DE-CDE0-4077-84C2-8C1565C1BA47}"/>
              </a:ext>
            </a:extLst>
          </p:cNvPr>
          <p:cNvGraphicFramePr/>
          <p:nvPr>
            <p:extLst>
              <p:ext uri="{D42A27DB-BD31-4B8C-83A1-F6EECF244321}">
                <p14:modId xmlns:p14="http://schemas.microsoft.com/office/powerpoint/2010/main" val="4101891851"/>
              </p:ext>
            </p:extLst>
          </p:nvPr>
        </p:nvGraphicFramePr>
        <p:xfrm>
          <a:off x="176565" y="953162"/>
          <a:ext cx="11574272" cy="161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2328773-8C46-4236-AF38-1B711A1C0169}"/>
              </a:ext>
            </a:extLst>
          </p:cNvPr>
          <p:cNvSpPr txBox="1"/>
          <p:nvPr/>
        </p:nvSpPr>
        <p:spPr>
          <a:xfrm>
            <a:off x="253690" y="1335415"/>
            <a:ext cx="848310" cy="954107"/>
          </a:xfrm>
          <a:prstGeom prst="rect">
            <a:avLst/>
          </a:prstGeom>
          <a:noFill/>
        </p:spPr>
        <p:txBody>
          <a:bodyPr wrap="none" rtlCol="0">
            <a:spAutoFit/>
          </a:bodyPr>
          <a:lstStyle/>
          <a:p>
            <a:pPr algn="ctr"/>
            <a:r>
              <a:rPr lang="en-GB" sz="2800" b="1" dirty="0">
                <a:solidFill>
                  <a:schemeClr val="tx1">
                    <a:lumMod val="50000"/>
                    <a:lumOff val="50000"/>
                  </a:schemeClr>
                </a:solidFill>
              </a:rPr>
              <a:t>Rule</a:t>
            </a:r>
          </a:p>
          <a:p>
            <a:pPr algn="ctr"/>
            <a:r>
              <a:rPr lang="en-GB" sz="2800" b="1" dirty="0">
                <a:solidFill>
                  <a:schemeClr val="tx1">
                    <a:lumMod val="50000"/>
                    <a:lumOff val="50000"/>
                  </a:schemeClr>
                </a:solidFill>
              </a:rPr>
              <a:t>2</a:t>
            </a:r>
          </a:p>
        </p:txBody>
      </p:sp>
      <p:cxnSp>
        <p:nvCxnSpPr>
          <p:cNvPr id="12" name="Straight Connector 11">
            <a:extLst>
              <a:ext uri="{FF2B5EF4-FFF2-40B4-BE49-F238E27FC236}">
                <a16:creationId xmlns:a16="http://schemas.microsoft.com/office/drawing/2014/main" id="{39AA094F-4496-46D3-9F68-A0B85ADC5F05}"/>
              </a:ext>
            </a:extLst>
          </p:cNvPr>
          <p:cNvCxnSpPr>
            <a:cxnSpLocks/>
          </p:cNvCxnSpPr>
          <p:nvPr/>
        </p:nvCxnSpPr>
        <p:spPr>
          <a:xfrm flipH="1" flipV="1">
            <a:off x="821624" y="3357347"/>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958736F-ACD9-44DF-97EB-C3DDE3660EEF}"/>
              </a:ext>
            </a:extLst>
          </p:cNvPr>
          <p:cNvSpPr txBox="1"/>
          <p:nvPr/>
        </p:nvSpPr>
        <p:spPr>
          <a:xfrm>
            <a:off x="1594960" y="3420969"/>
            <a:ext cx="539496" cy="400110"/>
          </a:xfrm>
          <a:prstGeom prst="rect">
            <a:avLst/>
          </a:prstGeom>
          <a:noFill/>
        </p:spPr>
        <p:txBody>
          <a:bodyPr wrap="square" rtlCol="0">
            <a:spAutoFit/>
          </a:bodyPr>
          <a:lstStyle/>
          <a:p>
            <a:r>
              <a:rPr lang="en-GB" sz="2000" b="1" dirty="0"/>
              <a:t>A B</a:t>
            </a:r>
          </a:p>
        </p:txBody>
      </p:sp>
      <p:sp>
        <p:nvSpPr>
          <p:cNvPr id="15" name="TextBox 14">
            <a:extLst>
              <a:ext uri="{FF2B5EF4-FFF2-40B4-BE49-F238E27FC236}">
                <a16:creationId xmlns:a16="http://schemas.microsoft.com/office/drawing/2014/main" id="{D4E6D751-A6A7-411A-A3D8-A35995C1CCF3}"/>
              </a:ext>
            </a:extLst>
          </p:cNvPr>
          <p:cNvSpPr txBox="1"/>
          <p:nvPr/>
        </p:nvSpPr>
        <p:spPr>
          <a:xfrm>
            <a:off x="942594" y="3915512"/>
            <a:ext cx="547877" cy="400110"/>
          </a:xfrm>
          <a:prstGeom prst="rect">
            <a:avLst/>
          </a:prstGeom>
          <a:noFill/>
        </p:spPr>
        <p:txBody>
          <a:bodyPr wrap="square" rtlCol="0">
            <a:spAutoFit/>
          </a:bodyPr>
          <a:lstStyle/>
          <a:p>
            <a:r>
              <a:rPr lang="en-GB" sz="2000" b="1" dirty="0"/>
              <a:t>C D</a:t>
            </a:r>
          </a:p>
        </p:txBody>
      </p:sp>
      <p:graphicFrame>
        <p:nvGraphicFramePr>
          <p:cNvPr id="16" name="Table 2">
            <a:extLst>
              <a:ext uri="{FF2B5EF4-FFF2-40B4-BE49-F238E27FC236}">
                <a16:creationId xmlns:a16="http://schemas.microsoft.com/office/drawing/2014/main" id="{F280B693-6561-48C1-87A1-9AF2FD904C30}"/>
              </a:ext>
            </a:extLst>
          </p:cNvPr>
          <p:cNvGraphicFramePr>
            <a:graphicFrameLocks noGrp="1"/>
          </p:cNvGraphicFramePr>
          <p:nvPr>
            <p:extLst>
              <p:ext uri="{D42A27DB-BD31-4B8C-83A1-F6EECF244321}">
                <p14:modId xmlns:p14="http://schemas.microsoft.com/office/powerpoint/2010/main" val="4187760080"/>
              </p:ext>
            </p:extLst>
          </p:nvPr>
        </p:nvGraphicFramePr>
        <p:xfrm>
          <a:off x="6725600" y="3366491"/>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cxnSp>
        <p:nvCxnSpPr>
          <p:cNvPr id="17" name="Straight Connector 16">
            <a:extLst>
              <a:ext uri="{FF2B5EF4-FFF2-40B4-BE49-F238E27FC236}">
                <a16:creationId xmlns:a16="http://schemas.microsoft.com/office/drawing/2014/main" id="{DB20AABE-979D-473C-AB50-3E37EA888370}"/>
              </a:ext>
            </a:extLst>
          </p:cNvPr>
          <p:cNvCxnSpPr>
            <a:cxnSpLocks/>
          </p:cNvCxnSpPr>
          <p:nvPr/>
        </p:nvCxnSpPr>
        <p:spPr>
          <a:xfrm flipH="1" flipV="1">
            <a:off x="6725600" y="3366491"/>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AE5581-D32F-4EAC-A04A-7D51B4FF2125}"/>
              </a:ext>
            </a:extLst>
          </p:cNvPr>
          <p:cNvSpPr txBox="1"/>
          <p:nvPr/>
        </p:nvSpPr>
        <p:spPr>
          <a:xfrm>
            <a:off x="7498936" y="3430113"/>
            <a:ext cx="539496" cy="400110"/>
          </a:xfrm>
          <a:prstGeom prst="rect">
            <a:avLst/>
          </a:prstGeom>
          <a:noFill/>
        </p:spPr>
        <p:txBody>
          <a:bodyPr wrap="square" rtlCol="0">
            <a:spAutoFit/>
          </a:bodyPr>
          <a:lstStyle/>
          <a:p>
            <a:r>
              <a:rPr lang="en-GB" sz="2000" b="1" dirty="0"/>
              <a:t>A B</a:t>
            </a:r>
          </a:p>
        </p:txBody>
      </p:sp>
      <p:sp>
        <p:nvSpPr>
          <p:cNvPr id="19" name="TextBox 18">
            <a:extLst>
              <a:ext uri="{FF2B5EF4-FFF2-40B4-BE49-F238E27FC236}">
                <a16:creationId xmlns:a16="http://schemas.microsoft.com/office/drawing/2014/main" id="{F102C135-BBBF-4A88-B01A-1F0553332B0B}"/>
              </a:ext>
            </a:extLst>
          </p:cNvPr>
          <p:cNvSpPr txBox="1"/>
          <p:nvPr/>
        </p:nvSpPr>
        <p:spPr>
          <a:xfrm>
            <a:off x="6846570" y="3924656"/>
            <a:ext cx="547877" cy="400110"/>
          </a:xfrm>
          <a:prstGeom prst="rect">
            <a:avLst/>
          </a:prstGeom>
          <a:noFill/>
        </p:spPr>
        <p:txBody>
          <a:bodyPr wrap="square" rtlCol="0">
            <a:spAutoFit/>
          </a:bodyPr>
          <a:lstStyle/>
          <a:p>
            <a:r>
              <a:rPr lang="en-GB" sz="2000" b="1" dirty="0"/>
              <a:t>C D</a:t>
            </a:r>
          </a:p>
        </p:txBody>
      </p:sp>
      <p:pic>
        <p:nvPicPr>
          <p:cNvPr id="6" name="Graphic 5" descr="Checkmark with solid fill">
            <a:extLst>
              <a:ext uri="{FF2B5EF4-FFF2-40B4-BE49-F238E27FC236}">
                <a16:creationId xmlns:a16="http://schemas.microsoft.com/office/drawing/2014/main" id="{B82EF4F9-3401-43EE-AE2C-C563C4FA49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91613" y="2155360"/>
            <a:ext cx="1182624" cy="1182624"/>
          </a:xfrm>
          <a:prstGeom prst="rect">
            <a:avLst/>
          </a:prstGeom>
        </p:spPr>
      </p:pic>
      <p:pic>
        <p:nvPicPr>
          <p:cNvPr id="20" name="Graphic 19" descr="Close with solid fill">
            <a:extLst>
              <a:ext uri="{FF2B5EF4-FFF2-40B4-BE49-F238E27FC236}">
                <a16:creationId xmlns:a16="http://schemas.microsoft.com/office/drawing/2014/main" id="{4A17EF68-2117-4877-85A7-5ED482B4A5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46819" y="2155360"/>
            <a:ext cx="1182624" cy="1182624"/>
          </a:xfrm>
          <a:prstGeom prst="rect">
            <a:avLst/>
          </a:prstGeom>
        </p:spPr>
      </p:pic>
      <p:sp>
        <p:nvSpPr>
          <p:cNvPr id="22" name="Rectangle 21">
            <a:extLst>
              <a:ext uri="{FF2B5EF4-FFF2-40B4-BE49-F238E27FC236}">
                <a16:creationId xmlns:a16="http://schemas.microsoft.com/office/drawing/2014/main" id="{95A45EB6-B94E-466F-A171-CD4369640C62}"/>
              </a:ext>
            </a:extLst>
          </p:cNvPr>
          <p:cNvSpPr/>
          <p:nvPr/>
        </p:nvSpPr>
        <p:spPr>
          <a:xfrm rot="19628821">
            <a:off x="8220363" y="5206474"/>
            <a:ext cx="3213276" cy="4023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5FDC6F4-C3C8-4307-9AC6-BE5930630F19}"/>
              </a:ext>
            </a:extLst>
          </p:cNvPr>
          <p:cNvSpPr/>
          <p:nvPr/>
        </p:nvSpPr>
        <p:spPr>
          <a:xfrm>
            <a:off x="4014216" y="4472738"/>
            <a:ext cx="1408175" cy="186208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761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Simplification rules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2">
            <a:extLst>
              <a:ext uri="{FF2B5EF4-FFF2-40B4-BE49-F238E27FC236}">
                <a16:creationId xmlns:a16="http://schemas.microsoft.com/office/drawing/2014/main" id="{0F446AE1-643D-42EF-B3B5-77F86DC4C578}"/>
              </a:ext>
            </a:extLst>
          </p:cNvPr>
          <p:cNvGraphicFramePr>
            <a:graphicFrameLocks noGrp="1"/>
          </p:cNvGraphicFramePr>
          <p:nvPr>
            <p:extLst>
              <p:ext uri="{D42A27DB-BD31-4B8C-83A1-F6EECF244321}">
                <p14:modId xmlns:p14="http://schemas.microsoft.com/office/powerpoint/2010/main" val="1910609156"/>
              </p:ext>
            </p:extLst>
          </p:nvPr>
        </p:nvGraphicFramePr>
        <p:xfrm>
          <a:off x="821624" y="3357347"/>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graphicFrame>
        <p:nvGraphicFramePr>
          <p:cNvPr id="2" name="Diagram 1">
            <a:extLst>
              <a:ext uri="{FF2B5EF4-FFF2-40B4-BE49-F238E27FC236}">
                <a16:creationId xmlns:a16="http://schemas.microsoft.com/office/drawing/2014/main" id="{44D724DE-CDE0-4077-84C2-8C1565C1BA47}"/>
              </a:ext>
            </a:extLst>
          </p:cNvPr>
          <p:cNvGraphicFramePr/>
          <p:nvPr>
            <p:extLst>
              <p:ext uri="{D42A27DB-BD31-4B8C-83A1-F6EECF244321}">
                <p14:modId xmlns:p14="http://schemas.microsoft.com/office/powerpoint/2010/main" val="374867660"/>
              </p:ext>
            </p:extLst>
          </p:nvPr>
        </p:nvGraphicFramePr>
        <p:xfrm>
          <a:off x="176565" y="953162"/>
          <a:ext cx="11574272" cy="161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2328773-8C46-4236-AF38-1B711A1C0169}"/>
              </a:ext>
            </a:extLst>
          </p:cNvPr>
          <p:cNvSpPr txBox="1"/>
          <p:nvPr/>
        </p:nvSpPr>
        <p:spPr>
          <a:xfrm>
            <a:off x="253690" y="1335415"/>
            <a:ext cx="848310" cy="954107"/>
          </a:xfrm>
          <a:prstGeom prst="rect">
            <a:avLst/>
          </a:prstGeom>
          <a:noFill/>
        </p:spPr>
        <p:txBody>
          <a:bodyPr wrap="none" rtlCol="0">
            <a:spAutoFit/>
          </a:bodyPr>
          <a:lstStyle/>
          <a:p>
            <a:pPr algn="ctr"/>
            <a:r>
              <a:rPr lang="en-GB" sz="2800" b="1" dirty="0">
                <a:solidFill>
                  <a:schemeClr val="tx1">
                    <a:lumMod val="50000"/>
                    <a:lumOff val="50000"/>
                  </a:schemeClr>
                </a:solidFill>
              </a:rPr>
              <a:t>Rule</a:t>
            </a:r>
          </a:p>
          <a:p>
            <a:pPr algn="ctr"/>
            <a:r>
              <a:rPr lang="en-GB" sz="2800" b="1" dirty="0">
                <a:solidFill>
                  <a:schemeClr val="tx1">
                    <a:lumMod val="50000"/>
                    <a:lumOff val="50000"/>
                  </a:schemeClr>
                </a:solidFill>
              </a:rPr>
              <a:t>3</a:t>
            </a:r>
          </a:p>
        </p:txBody>
      </p:sp>
      <p:cxnSp>
        <p:nvCxnSpPr>
          <p:cNvPr id="12" name="Straight Connector 11">
            <a:extLst>
              <a:ext uri="{FF2B5EF4-FFF2-40B4-BE49-F238E27FC236}">
                <a16:creationId xmlns:a16="http://schemas.microsoft.com/office/drawing/2014/main" id="{39AA094F-4496-46D3-9F68-A0B85ADC5F05}"/>
              </a:ext>
            </a:extLst>
          </p:cNvPr>
          <p:cNvCxnSpPr>
            <a:cxnSpLocks/>
          </p:cNvCxnSpPr>
          <p:nvPr/>
        </p:nvCxnSpPr>
        <p:spPr>
          <a:xfrm flipH="1" flipV="1">
            <a:off x="821624" y="3357347"/>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958736F-ACD9-44DF-97EB-C3DDE3660EEF}"/>
              </a:ext>
            </a:extLst>
          </p:cNvPr>
          <p:cNvSpPr txBox="1"/>
          <p:nvPr/>
        </p:nvSpPr>
        <p:spPr>
          <a:xfrm>
            <a:off x="1594960" y="3420969"/>
            <a:ext cx="539496" cy="400110"/>
          </a:xfrm>
          <a:prstGeom prst="rect">
            <a:avLst/>
          </a:prstGeom>
          <a:noFill/>
        </p:spPr>
        <p:txBody>
          <a:bodyPr wrap="square" rtlCol="0">
            <a:spAutoFit/>
          </a:bodyPr>
          <a:lstStyle/>
          <a:p>
            <a:r>
              <a:rPr lang="en-GB" sz="2000" b="1" dirty="0"/>
              <a:t>A B</a:t>
            </a:r>
          </a:p>
        </p:txBody>
      </p:sp>
      <p:sp>
        <p:nvSpPr>
          <p:cNvPr id="15" name="TextBox 14">
            <a:extLst>
              <a:ext uri="{FF2B5EF4-FFF2-40B4-BE49-F238E27FC236}">
                <a16:creationId xmlns:a16="http://schemas.microsoft.com/office/drawing/2014/main" id="{D4E6D751-A6A7-411A-A3D8-A35995C1CCF3}"/>
              </a:ext>
            </a:extLst>
          </p:cNvPr>
          <p:cNvSpPr txBox="1"/>
          <p:nvPr/>
        </p:nvSpPr>
        <p:spPr>
          <a:xfrm>
            <a:off x="942594" y="3915512"/>
            <a:ext cx="547877" cy="400110"/>
          </a:xfrm>
          <a:prstGeom prst="rect">
            <a:avLst/>
          </a:prstGeom>
          <a:noFill/>
        </p:spPr>
        <p:txBody>
          <a:bodyPr wrap="square" rtlCol="0">
            <a:spAutoFit/>
          </a:bodyPr>
          <a:lstStyle/>
          <a:p>
            <a:r>
              <a:rPr lang="en-GB" sz="2000" b="1" dirty="0"/>
              <a:t>C D</a:t>
            </a:r>
          </a:p>
        </p:txBody>
      </p:sp>
      <p:graphicFrame>
        <p:nvGraphicFramePr>
          <p:cNvPr id="16" name="Table 2">
            <a:extLst>
              <a:ext uri="{FF2B5EF4-FFF2-40B4-BE49-F238E27FC236}">
                <a16:creationId xmlns:a16="http://schemas.microsoft.com/office/drawing/2014/main" id="{F280B693-6561-48C1-87A1-9AF2FD904C30}"/>
              </a:ext>
            </a:extLst>
          </p:cNvPr>
          <p:cNvGraphicFramePr>
            <a:graphicFrameLocks noGrp="1"/>
          </p:cNvGraphicFramePr>
          <p:nvPr>
            <p:extLst>
              <p:ext uri="{D42A27DB-BD31-4B8C-83A1-F6EECF244321}">
                <p14:modId xmlns:p14="http://schemas.microsoft.com/office/powerpoint/2010/main" val="3370278949"/>
              </p:ext>
            </p:extLst>
          </p:nvPr>
        </p:nvGraphicFramePr>
        <p:xfrm>
          <a:off x="6725600" y="3366491"/>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cxnSp>
        <p:nvCxnSpPr>
          <p:cNvPr id="17" name="Straight Connector 16">
            <a:extLst>
              <a:ext uri="{FF2B5EF4-FFF2-40B4-BE49-F238E27FC236}">
                <a16:creationId xmlns:a16="http://schemas.microsoft.com/office/drawing/2014/main" id="{DB20AABE-979D-473C-AB50-3E37EA888370}"/>
              </a:ext>
            </a:extLst>
          </p:cNvPr>
          <p:cNvCxnSpPr>
            <a:cxnSpLocks/>
          </p:cNvCxnSpPr>
          <p:nvPr/>
        </p:nvCxnSpPr>
        <p:spPr>
          <a:xfrm flipH="1" flipV="1">
            <a:off x="6725600" y="3366491"/>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AE5581-D32F-4EAC-A04A-7D51B4FF2125}"/>
              </a:ext>
            </a:extLst>
          </p:cNvPr>
          <p:cNvSpPr txBox="1"/>
          <p:nvPr/>
        </p:nvSpPr>
        <p:spPr>
          <a:xfrm>
            <a:off x="7498936" y="3430113"/>
            <a:ext cx="539496" cy="400110"/>
          </a:xfrm>
          <a:prstGeom prst="rect">
            <a:avLst/>
          </a:prstGeom>
          <a:noFill/>
        </p:spPr>
        <p:txBody>
          <a:bodyPr wrap="square" rtlCol="0">
            <a:spAutoFit/>
          </a:bodyPr>
          <a:lstStyle/>
          <a:p>
            <a:r>
              <a:rPr lang="en-GB" sz="2000" b="1" dirty="0"/>
              <a:t>A B</a:t>
            </a:r>
          </a:p>
        </p:txBody>
      </p:sp>
      <p:sp>
        <p:nvSpPr>
          <p:cNvPr id="19" name="TextBox 18">
            <a:extLst>
              <a:ext uri="{FF2B5EF4-FFF2-40B4-BE49-F238E27FC236}">
                <a16:creationId xmlns:a16="http://schemas.microsoft.com/office/drawing/2014/main" id="{F102C135-BBBF-4A88-B01A-1F0553332B0B}"/>
              </a:ext>
            </a:extLst>
          </p:cNvPr>
          <p:cNvSpPr txBox="1"/>
          <p:nvPr/>
        </p:nvSpPr>
        <p:spPr>
          <a:xfrm>
            <a:off x="6846570" y="3924656"/>
            <a:ext cx="547877" cy="400110"/>
          </a:xfrm>
          <a:prstGeom prst="rect">
            <a:avLst/>
          </a:prstGeom>
          <a:noFill/>
        </p:spPr>
        <p:txBody>
          <a:bodyPr wrap="square" rtlCol="0">
            <a:spAutoFit/>
          </a:bodyPr>
          <a:lstStyle/>
          <a:p>
            <a:r>
              <a:rPr lang="en-GB" sz="2000" b="1" dirty="0"/>
              <a:t>C D</a:t>
            </a:r>
          </a:p>
        </p:txBody>
      </p:sp>
      <p:pic>
        <p:nvPicPr>
          <p:cNvPr id="6" name="Graphic 5" descr="Checkmark with solid fill">
            <a:extLst>
              <a:ext uri="{FF2B5EF4-FFF2-40B4-BE49-F238E27FC236}">
                <a16:creationId xmlns:a16="http://schemas.microsoft.com/office/drawing/2014/main" id="{B82EF4F9-3401-43EE-AE2C-C563C4FA49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91613" y="2155360"/>
            <a:ext cx="1182624" cy="1182624"/>
          </a:xfrm>
          <a:prstGeom prst="rect">
            <a:avLst/>
          </a:prstGeom>
        </p:spPr>
      </p:pic>
      <p:pic>
        <p:nvPicPr>
          <p:cNvPr id="20" name="Graphic 19" descr="Close with solid fill">
            <a:extLst>
              <a:ext uri="{FF2B5EF4-FFF2-40B4-BE49-F238E27FC236}">
                <a16:creationId xmlns:a16="http://schemas.microsoft.com/office/drawing/2014/main" id="{4A17EF68-2117-4877-85A7-5ED482B4A5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46819" y="2155360"/>
            <a:ext cx="1182624" cy="1182624"/>
          </a:xfrm>
          <a:prstGeom prst="rect">
            <a:avLst/>
          </a:prstGeom>
        </p:spPr>
      </p:pic>
      <p:sp>
        <p:nvSpPr>
          <p:cNvPr id="22" name="Rectangle 21">
            <a:extLst>
              <a:ext uri="{FF2B5EF4-FFF2-40B4-BE49-F238E27FC236}">
                <a16:creationId xmlns:a16="http://schemas.microsoft.com/office/drawing/2014/main" id="{E4272710-109C-4925-BB9E-5B66AEB74CE6}"/>
              </a:ext>
            </a:extLst>
          </p:cNvPr>
          <p:cNvSpPr/>
          <p:nvPr/>
        </p:nvSpPr>
        <p:spPr>
          <a:xfrm>
            <a:off x="8407720" y="4487978"/>
            <a:ext cx="1351976" cy="184684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FD78CBA-790B-7E47-94E7-BA399E2E21F3}"/>
              </a:ext>
            </a:extLst>
          </p:cNvPr>
          <p:cNvSpPr/>
          <p:nvPr/>
        </p:nvSpPr>
        <p:spPr>
          <a:xfrm>
            <a:off x="4014216" y="4472738"/>
            <a:ext cx="1408175" cy="186208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9260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Simplification rules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2">
            <a:extLst>
              <a:ext uri="{FF2B5EF4-FFF2-40B4-BE49-F238E27FC236}">
                <a16:creationId xmlns:a16="http://schemas.microsoft.com/office/drawing/2014/main" id="{0F446AE1-643D-42EF-B3B5-77F86DC4C578}"/>
              </a:ext>
            </a:extLst>
          </p:cNvPr>
          <p:cNvGraphicFramePr>
            <a:graphicFrameLocks noGrp="1"/>
          </p:cNvGraphicFramePr>
          <p:nvPr>
            <p:extLst>
              <p:ext uri="{D42A27DB-BD31-4B8C-83A1-F6EECF244321}">
                <p14:modId xmlns:p14="http://schemas.microsoft.com/office/powerpoint/2010/main" val="3417061388"/>
              </p:ext>
            </p:extLst>
          </p:nvPr>
        </p:nvGraphicFramePr>
        <p:xfrm>
          <a:off x="821624" y="3357347"/>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graphicFrame>
        <p:nvGraphicFramePr>
          <p:cNvPr id="2" name="Diagram 1">
            <a:extLst>
              <a:ext uri="{FF2B5EF4-FFF2-40B4-BE49-F238E27FC236}">
                <a16:creationId xmlns:a16="http://schemas.microsoft.com/office/drawing/2014/main" id="{44D724DE-CDE0-4077-84C2-8C1565C1BA47}"/>
              </a:ext>
            </a:extLst>
          </p:cNvPr>
          <p:cNvGraphicFramePr/>
          <p:nvPr>
            <p:extLst>
              <p:ext uri="{D42A27DB-BD31-4B8C-83A1-F6EECF244321}">
                <p14:modId xmlns:p14="http://schemas.microsoft.com/office/powerpoint/2010/main" val="4144268542"/>
              </p:ext>
            </p:extLst>
          </p:nvPr>
        </p:nvGraphicFramePr>
        <p:xfrm>
          <a:off x="176565" y="953162"/>
          <a:ext cx="11574272" cy="161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2328773-8C46-4236-AF38-1B711A1C0169}"/>
              </a:ext>
            </a:extLst>
          </p:cNvPr>
          <p:cNvSpPr txBox="1"/>
          <p:nvPr/>
        </p:nvSpPr>
        <p:spPr>
          <a:xfrm>
            <a:off x="253690" y="1335415"/>
            <a:ext cx="848310" cy="954107"/>
          </a:xfrm>
          <a:prstGeom prst="rect">
            <a:avLst/>
          </a:prstGeom>
          <a:noFill/>
        </p:spPr>
        <p:txBody>
          <a:bodyPr wrap="none" rtlCol="0">
            <a:spAutoFit/>
          </a:bodyPr>
          <a:lstStyle/>
          <a:p>
            <a:pPr algn="ctr"/>
            <a:r>
              <a:rPr lang="en-GB" sz="2800" b="1" dirty="0">
                <a:solidFill>
                  <a:schemeClr val="tx1">
                    <a:lumMod val="50000"/>
                    <a:lumOff val="50000"/>
                  </a:schemeClr>
                </a:solidFill>
              </a:rPr>
              <a:t>Rule</a:t>
            </a:r>
          </a:p>
          <a:p>
            <a:pPr algn="ctr"/>
            <a:r>
              <a:rPr lang="en-GB" sz="2800" b="1" dirty="0">
                <a:solidFill>
                  <a:schemeClr val="tx1">
                    <a:lumMod val="50000"/>
                    <a:lumOff val="50000"/>
                  </a:schemeClr>
                </a:solidFill>
              </a:rPr>
              <a:t>4</a:t>
            </a:r>
          </a:p>
        </p:txBody>
      </p:sp>
      <p:cxnSp>
        <p:nvCxnSpPr>
          <p:cNvPr id="12" name="Straight Connector 11">
            <a:extLst>
              <a:ext uri="{FF2B5EF4-FFF2-40B4-BE49-F238E27FC236}">
                <a16:creationId xmlns:a16="http://schemas.microsoft.com/office/drawing/2014/main" id="{39AA094F-4496-46D3-9F68-A0B85ADC5F05}"/>
              </a:ext>
            </a:extLst>
          </p:cNvPr>
          <p:cNvCxnSpPr>
            <a:cxnSpLocks/>
          </p:cNvCxnSpPr>
          <p:nvPr/>
        </p:nvCxnSpPr>
        <p:spPr>
          <a:xfrm flipH="1" flipV="1">
            <a:off x="821624" y="3357347"/>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958736F-ACD9-44DF-97EB-C3DDE3660EEF}"/>
              </a:ext>
            </a:extLst>
          </p:cNvPr>
          <p:cNvSpPr txBox="1"/>
          <p:nvPr/>
        </p:nvSpPr>
        <p:spPr>
          <a:xfrm>
            <a:off x="1594960" y="3420969"/>
            <a:ext cx="539496" cy="400110"/>
          </a:xfrm>
          <a:prstGeom prst="rect">
            <a:avLst/>
          </a:prstGeom>
          <a:noFill/>
        </p:spPr>
        <p:txBody>
          <a:bodyPr wrap="square" rtlCol="0">
            <a:spAutoFit/>
          </a:bodyPr>
          <a:lstStyle/>
          <a:p>
            <a:r>
              <a:rPr lang="en-GB" sz="2000" b="1" dirty="0"/>
              <a:t>A B</a:t>
            </a:r>
          </a:p>
        </p:txBody>
      </p:sp>
      <p:sp>
        <p:nvSpPr>
          <p:cNvPr id="15" name="TextBox 14">
            <a:extLst>
              <a:ext uri="{FF2B5EF4-FFF2-40B4-BE49-F238E27FC236}">
                <a16:creationId xmlns:a16="http://schemas.microsoft.com/office/drawing/2014/main" id="{D4E6D751-A6A7-411A-A3D8-A35995C1CCF3}"/>
              </a:ext>
            </a:extLst>
          </p:cNvPr>
          <p:cNvSpPr txBox="1"/>
          <p:nvPr/>
        </p:nvSpPr>
        <p:spPr>
          <a:xfrm>
            <a:off x="942594" y="3915512"/>
            <a:ext cx="547877" cy="400110"/>
          </a:xfrm>
          <a:prstGeom prst="rect">
            <a:avLst/>
          </a:prstGeom>
          <a:noFill/>
        </p:spPr>
        <p:txBody>
          <a:bodyPr wrap="square" rtlCol="0">
            <a:spAutoFit/>
          </a:bodyPr>
          <a:lstStyle/>
          <a:p>
            <a:r>
              <a:rPr lang="en-GB" sz="2000" b="1" dirty="0"/>
              <a:t>C D</a:t>
            </a:r>
          </a:p>
        </p:txBody>
      </p:sp>
      <p:graphicFrame>
        <p:nvGraphicFramePr>
          <p:cNvPr id="16" name="Table 2">
            <a:extLst>
              <a:ext uri="{FF2B5EF4-FFF2-40B4-BE49-F238E27FC236}">
                <a16:creationId xmlns:a16="http://schemas.microsoft.com/office/drawing/2014/main" id="{F280B693-6561-48C1-87A1-9AF2FD904C30}"/>
              </a:ext>
            </a:extLst>
          </p:cNvPr>
          <p:cNvGraphicFramePr>
            <a:graphicFrameLocks noGrp="1"/>
          </p:cNvGraphicFramePr>
          <p:nvPr>
            <p:extLst>
              <p:ext uri="{D42A27DB-BD31-4B8C-83A1-F6EECF244321}">
                <p14:modId xmlns:p14="http://schemas.microsoft.com/office/powerpoint/2010/main" val="1443874727"/>
              </p:ext>
            </p:extLst>
          </p:nvPr>
        </p:nvGraphicFramePr>
        <p:xfrm>
          <a:off x="6725600" y="3366491"/>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cxnSp>
        <p:nvCxnSpPr>
          <p:cNvPr id="17" name="Straight Connector 16">
            <a:extLst>
              <a:ext uri="{FF2B5EF4-FFF2-40B4-BE49-F238E27FC236}">
                <a16:creationId xmlns:a16="http://schemas.microsoft.com/office/drawing/2014/main" id="{DB20AABE-979D-473C-AB50-3E37EA888370}"/>
              </a:ext>
            </a:extLst>
          </p:cNvPr>
          <p:cNvCxnSpPr>
            <a:cxnSpLocks/>
          </p:cNvCxnSpPr>
          <p:nvPr/>
        </p:nvCxnSpPr>
        <p:spPr>
          <a:xfrm flipH="1" flipV="1">
            <a:off x="6725600" y="3366491"/>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AE5581-D32F-4EAC-A04A-7D51B4FF2125}"/>
              </a:ext>
            </a:extLst>
          </p:cNvPr>
          <p:cNvSpPr txBox="1"/>
          <p:nvPr/>
        </p:nvSpPr>
        <p:spPr>
          <a:xfrm>
            <a:off x="7498936" y="3430113"/>
            <a:ext cx="539496" cy="400110"/>
          </a:xfrm>
          <a:prstGeom prst="rect">
            <a:avLst/>
          </a:prstGeom>
          <a:noFill/>
        </p:spPr>
        <p:txBody>
          <a:bodyPr wrap="square" rtlCol="0">
            <a:spAutoFit/>
          </a:bodyPr>
          <a:lstStyle/>
          <a:p>
            <a:r>
              <a:rPr lang="en-GB" sz="2000" b="1" dirty="0"/>
              <a:t>A B</a:t>
            </a:r>
          </a:p>
        </p:txBody>
      </p:sp>
      <p:sp>
        <p:nvSpPr>
          <p:cNvPr id="19" name="TextBox 18">
            <a:extLst>
              <a:ext uri="{FF2B5EF4-FFF2-40B4-BE49-F238E27FC236}">
                <a16:creationId xmlns:a16="http://schemas.microsoft.com/office/drawing/2014/main" id="{F102C135-BBBF-4A88-B01A-1F0553332B0B}"/>
              </a:ext>
            </a:extLst>
          </p:cNvPr>
          <p:cNvSpPr txBox="1"/>
          <p:nvPr/>
        </p:nvSpPr>
        <p:spPr>
          <a:xfrm>
            <a:off x="6846570" y="3924656"/>
            <a:ext cx="547877" cy="400110"/>
          </a:xfrm>
          <a:prstGeom prst="rect">
            <a:avLst/>
          </a:prstGeom>
          <a:noFill/>
        </p:spPr>
        <p:txBody>
          <a:bodyPr wrap="square" rtlCol="0">
            <a:spAutoFit/>
          </a:bodyPr>
          <a:lstStyle/>
          <a:p>
            <a:r>
              <a:rPr lang="en-GB" sz="2000" b="1" dirty="0"/>
              <a:t>C D</a:t>
            </a:r>
          </a:p>
        </p:txBody>
      </p:sp>
      <p:pic>
        <p:nvPicPr>
          <p:cNvPr id="6" name="Graphic 5" descr="Checkmark with solid fill">
            <a:extLst>
              <a:ext uri="{FF2B5EF4-FFF2-40B4-BE49-F238E27FC236}">
                <a16:creationId xmlns:a16="http://schemas.microsoft.com/office/drawing/2014/main" id="{B82EF4F9-3401-43EE-AE2C-C563C4FA49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91613" y="2155360"/>
            <a:ext cx="1182624" cy="1182624"/>
          </a:xfrm>
          <a:prstGeom prst="rect">
            <a:avLst/>
          </a:prstGeom>
        </p:spPr>
      </p:pic>
      <p:pic>
        <p:nvPicPr>
          <p:cNvPr id="20" name="Graphic 19" descr="Close with solid fill">
            <a:extLst>
              <a:ext uri="{FF2B5EF4-FFF2-40B4-BE49-F238E27FC236}">
                <a16:creationId xmlns:a16="http://schemas.microsoft.com/office/drawing/2014/main" id="{4A17EF68-2117-4877-85A7-5ED482B4A5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46819" y="2155360"/>
            <a:ext cx="1182624" cy="1182624"/>
          </a:xfrm>
          <a:prstGeom prst="rect">
            <a:avLst/>
          </a:prstGeom>
        </p:spPr>
      </p:pic>
      <p:sp>
        <p:nvSpPr>
          <p:cNvPr id="23" name="Rectangle 22">
            <a:extLst>
              <a:ext uri="{FF2B5EF4-FFF2-40B4-BE49-F238E27FC236}">
                <a16:creationId xmlns:a16="http://schemas.microsoft.com/office/drawing/2014/main" id="{8BFE67A3-3E78-4FD2-BD0C-275CFC20FCD7}"/>
              </a:ext>
            </a:extLst>
          </p:cNvPr>
          <p:cNvSpPr/>
          <p:nvPr/>
        </p:nvSpPr>
        <p:spPr>
          <a:xfrm>
            <a:off x="4032504" y="4472738"/>
            <a:ext cx="1389887" cy="186208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EA02A8C-EBD9-42D2-8EBD-D02D14E704CF}"/>
              </a:ext>
            </a:extLst>
          </p:cNvPr>
          <p:cNvSpPr/>
          <p:nvPr/>
        </p:nvSpPr>
        <p:spPr>
          <a:xfrm>
            <a:off x="8377908" y="4956048"/>
            <a:ext cx="628931"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A579E949-F4A0-4361-89D0-2BF143FF8D18}"/>
              </a:ext>
            </a:extLst>
          </p:cNvPr>
          <p:cNvSpPr/>
          <p:nvPr/>
        </p:nvSpPr>
        <p:spPr>
          <a:xfrm>
            <a:off x="9948150" y="4956048"/>
            <a:ext cx="628931" cy="8595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91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3176235"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 note about this video</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3060" name="Group 3059">
            <a:extLst>
              <a:ext uri="{FF2B5EF4-FFF2-40B4-BE49-F238E27FC236}">
                <a16:creationId xmlns:a16="http://schemas.microsoft.com/office/drawing/2014/main" id="{7E5CE014-93C2-469A-A554-EECF6DFCAF0A}"/>
              </a:ext>
            </a:extLst>
          </p:cNvPr>
          <p:cNvGrpSpPr/>
          <p:nvPr/>
        </p:nvGrpSpPr>
        <p:grpSpPr>
          <a:xfrm>
            <a:off x="216286" y="1231322"/>
            <a:ext cx="7101690" cy="5477490"/>
            <a:chOff x="4706243" y="2443259"/>
            <a:chExt cx="2761389" cy="2129843"/>
          </a:xfrm>
        </p:grpSpPr>
        <p:sp>
          <p:nvSpPr>
            <p:cNvPr id="3013" name="Freeform: Shape 3012">
              <a:extLst>
                <a:ext uri="{FF2B5EF4-FFF2-40B4-BE49-F238E27FC236}">
                  <a16:creationId xmlns:a16="http://schemas.microsoft.com/office/drawing/2014/main" id="{5191AA9F-8925-42F3-92F1-57E940CD4A8D}"/>
                </a:ext>
              </a:extLst>
            </p:cNvPr>
            <p:cNvSpPr/>
            <p:nvPr/>
          </p:nvSpPr>
          <p:spPr>
            <a:xfrm>
              <a:off x="5611944" y="4295125"/>
              <a:ext cx="948406" cy="277977"/>
            </a:xfrm>
            <a:custGeom>
              <a:avLst/>
              <a:gdLst>
                <a:gd name="connsiteX0" fmla="*/ 857888 w 948406"/>
                <a:gd name="connsiteY0" fmla="*/ 261502 h 277977"/>
                <a:gd name="connsiteX1" fmla="*/ 813306 w 948406"/>
                <a:gd name="connsiteY1" fmla="*/ 232241 h 277977"/>
                <a:gd name="connsiteX2" fmla="*/ 782990 w 948406"/>
                <a:gd name="connsiteY2" fmla="*/ 0 h 277977"/>
                <a:gd name="connsiteX3" fmla="*/ 165416 w 948406"/>
                <a:gd name="connsiteY3" fmla="*/ 0 h 277977"/>
                <a:gd name="connsiteX4" fmla="*/ 135101 w 948406"/>
                <a:gd name="connsiteY4" fmla="*/ 232241 h 277977"/>
                <a:gd name="connsiteX5" fmla="*/ 90517 w 948406"/>
                <a:gd name="connsiteY5" fmla="*/ 261502 h 277977"/>
                <a:gd name="connsiteX6" fmla="*/ 0 w 948406"/>
                <a:gd name="connsiteY6" fmla="*/ 277978 h 277977"/>
                <a:gd name="connsiteX7" fmla="*/ 948406 w 948406"/>
                <a:gd name="connsiteY7" fmla="*/ 277978 h 277977"/>
                <a:gd name="connsiteX8" fmla="*/ 857888 w 948406"/>
                <a:gd name="connsiteY8" fmla="*/ 261502 h 27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406" h="277977">
                  <a:moveTo>
                    <a:pt x="857888" y="261502"/>
                  </a:moveTo>
                  <a:cubicBezTo>
                    <a:pt x="826420" y="255307"/>
                    <a:pt x="818611" y="254912"/>
                    <a:pt x="813306" y="232241"/>
                  </a:cubicBezTo>
                  <a:cubicBezTo>
                    <a:pt x="808000" y="209571"/>
                    <a:pt x="782990" y="0"/>
                    <a:pt x="782990" y="0"/>
                  </a:cubicBezTo>
                  <a:lnTo>
                    <a:pt x="165416" y="0"/>
                  </a:lnTo>
                  <a:cubicBezTo>
                    <a:pt x="165416" y="0"/>
                    <a:pt x="140373" y="209604"/>
                    <a:pt x="135101" y="232241"/>
                  </a:cubicBezTo>
                  <a:cubicBezTo>
                    <a:pt x="129828" y="254879"/>
                    <a:pt x="121920" y="255307"/>
                    <a:pt x="90517" y="261502"/>
                  </a:cubicBezTo>
                  <a:cubicBezTo>
                    <a:pt x="59115" y="267697"/>
                    <a:pt x="0" y="273496"/>
                    <a:pt x="0" y="277978"/>
                  </a:cubicBezTo>
                  <a:lnTo>
                    <a:pt x="948406" y="277978"/>
                  </a:lnTo>
                  <a:cubicBezTo>
                    <a:pt x="948406" y="273496"/>
                    <a:pt x="889357" y="267730"/>
                    <a:pt x="857888" y="261502"/>
                  </a:cubicBezTo>
                  <a:close/>
                </a:path>
              </a:pathLst>
            </a:custGeom>
            <a:solidFill>
              <a:srgbClr val="C9CCD2"/>
            </a:solidFill>
            <a:ln w="3295" cap="flat">
              <a:noFill/>
              <a:prstDash val="solid"/>
              <a:miter/>
            </a:ln>
          </p:spPr>
          <p:txBody>
            <a:bodyPr rtlCol="0" anchor="ctr"/>
            <a:lstStyle/>
            <a:p>
              <a:endParaRPr lang="en-GB"/>
            </a:p>
          </p:txBody>
        </p:sp>
        <p:sp>
          <p:nvSpPr>
            <p:cNvPr id="3014" name="Freeform: Shape 3013">
              <a:extLst>
                <a:ext uri="{FF2B5EF4-FFF2-40B4-BE49-F238E27FC236}">
                  <a16:creationId xmlns:a16="http://schemas.microsoft.com/office/drawing/2014/main" id="{36EE4DBE-47D0-4E34-9F54-13E56F769B48}"/>
                </a:ext>
              </a:extLst>
            </p:cNvPr>
            <p:cNvSpPr/>
            <p:nvPr/>
          </p:nvSpPr>
          <p:spPr>
            <a:xfrm>
              <a:off x="4706243" y="4073363"/>
              <a:ext cx="2761389" cy="221696"/>
            </a:xfrm>
            <a:custGeom>
              <a:avLst/>
              <a:gdLst>
                <a:gd name="connsiteX0" fmla="*/ 0 w 2761389"/>
                <a:gd name="connsiteY0" fmla="*/ 0 h 221696"/>
                <a:gd name="connsiteX1" fmla="*/ 0 w 2761389"/>
                <a:gd name="connsiteY1" fmla="*/ 146469 h 221696"/>
                <a:gd name="connsiteX2" fmla="*/ 75228 w 2761389"/>
                <a:gd name="connsiteY2" fmla="*/ 221697 h 221696"/>
                <a:gd name="connsiteX3" fmla="*/ 2686128 w 2761389"/>
                <a:gd name="connsiteY3" fmla="*/ 221697 h 221696"/>
                <a:gd name="connsiteX4" fmla="*/ 2761389 w 2761389"/>
                <a:gd name="connsiteY4" fmla="*/ 146469 h 221696"/>
                <a:gd name="connsiteX5" fmla="*/ 2761389 w 2761389"/>
                <a:gd name="connsiteY5" fmla="*/ 0 h 22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1389" h="221696">
                  <a:moveTo>
                    <a:pt x="0" y="0"/>
                  </a:moveTo>
                  <a:lnTo>
                    <a:pt x="0" y="146469"/>
                  </a:lnTo>
                  <a:cubicBezTo>
                    <a:pt x="132" y="187964"/>
                    <a:pt x="33742" y="221571"/>
                    <a:pt x="75228" y="221697"/>
                  </a:cubicBezTo>
                  <a:lnTo>
                    <a:pt x="2686128" y="221697"/>
                  </a:lnTo>
                  <a:cubicBezTo>
                    <a:pt x="2727614" y="221571"/>
                    <a:pt x="2761257" y="187968"/>
                    <a:pt x="2761389" y="146469"/>
                  </a:cubicBezTo>
                  <a:lnTo>
                    <a:pt x="2761389" y="0"/>
                  </a:lnTo>
                  <a:close/>
                </a:path>
              </a:pathLst>
            </a:custGeom>
            <a:solidFill>
              <a:srgbClr val="B0B5BA"/>
            </a:solidFill>
            <a:ln w="3295" cap="flat">
              <a:noFill/>
              <a:prstDash val="solid"/>
              <a:miter/>
            </a:ln>
          </p:spPr>
          <p:txBody>
            <a:bodyPr rtlCol="0" anchor="ctr"/>
            <a:lstStyle/>
            <a:p>
              <a:endParaRPr lang="en-GB"/>
            </a:p>
          </p:txBody>
        </p:sp>
        <p:sp>
          <p:nvSpPr>
            <p:cNvPr id="3015" name="Freeform: Shape 3014">
              <a:extLst>
                <a:ext uri="{FF2B5EF4-FFF2-40B4-BE49-F238E27FC236}">
                  <a16:creationId xmlns:a16="http://schemas.microsoft.com/office/drawing/2014/main" id="{89A6E792-F737-4543-8545-95FFFC0D51E0}"/>
                </a:ext>
              </a:extLst>
            </p:cNvPr>
            <p:cNvSpPr/>
            <p:nvPr/>
          </p:nvSpPr>
          <p:spPr>
            <a:xfrm>
              <a:off x="4706243" y="2443259"/>
              <a:ext cx="2761389" cy="1629905"/>
            </a:xfrm>
            <a:custGeom>
              <a:avLst/>
              <a:gdLst>
                <a:gd name="connsiteX0" fmla="*/ 0 w 2761389"/>
                <a:gd name="connsiteY0" fmla="*/ 1629906 h 1629905"/>
                <a:gd name="connsiteX1" fmla="*/ 0 w 2761389"/>
                <a:gd name="connsiteY1" fmla="*/ 68737 h 1629905"/>
                <a:gd name="connsiteX2" fmla="*/ 68736 w 2761389"/>
                <a:gd name="connsiteY2" fmla="*/ 0 h 1629905"/>
                <a:gd name="connsiteX3" fmla="*/ 2692652 w 2761389"/>
                <a:gd name="connsiteY3" fmla="*/ 0 h 1629905"/>
                <a:gd name="connsiteX4" fmla="*/ 2761389 w 2761389"/>
                <a:gd name="connsiteY4" fmla="*/ 68737 h 1629905"/>
                <a:gd name="connsiteX5" fmla="*/ 2761389 w 2761389"/>
                <a:gd name="connsiteY5" fmla="*/ 1629906 h 162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1389" h="1629905">
                  <a:moveTo>
                    <a:pt x="0" y="1629906"/>
                  </a:moveTo>
                  <a:lnTo>
                    <a:pt x="0" y="68737"/>
                  </a:lnTo>
                  <a:cubicBezTo>
                    <a:pt x="66" y="30796"/>
                    <a:pt x="30809" y="56"/>
                    <a:pt x="68736" y="0"/>
                  </a:cubicBezTo>
                  <a:lnTo>
                    <a:pt x="2692652" y="0"/>
                  </a:lnTo>
                  <a:cubicBezTo>
                    <a:pt x="2730580" y="56"/>
                    <a:pt x="2761323" y="30796"/>
                    <a:pt x="2761389" y="68737"/>
                  </a:cubicBezTo>
                  <a:lnTo>
                    <a:pt x="2761389" y="1629906"/>
                  </a:lnTo>
                  <a:close/>
                </a:path>
              </a:pathLst>
            </a:custGeom>
            <a:solidFill>
              <a:srgbClr val="000000"/>
            </a:solidFill>
            <a:ln w="3295" cap="flat">
              <a:noFill/>
              <a:prstDash val="solid"/>
              <a:miter/>
            </a:ln>
          </p:spPr>
          <p:txBody>
            <a:bodyPr rtlCol="0" anchor="ctr"/>
            <a:lstStyle/>
            <a:p>
              <a:endParaRPr lang="en-GB"/>
            </a:p>
          </p:txBody>
        </p:sp>
        <p:sp>
          <p:nvSpPr>
            <p:cNvPr id="3018" name="Freeform: Shape 3017">
              <a:extLst>
                <a:ext uri="{FF2B5EF4-FFF2-40B4-BE49-F238E27FC236}">
                  <a16:creationId xmlns:a16="http://schemas.microsoft.com/office/drawing/2014/main" id="{0655B6A5-E621-4CC7-83A0-8121DD4D6B68}"/>
                </a:ext>
              </a:extLst>
            </p:cNvPr>
            <p:cNvSpPr/>
            <p:nvPr/>
          </p:nvSpPr>
          <p:spPr>
            <a:xfrm>
              <a:off x="4822100" y="2555228"/>
              <a:ext cx="2529609" cy="1397104"/>
            </a:xfrm>
            <a:custGeom>
              <a:avLst/>
              <a:gdLst>
                <a:gd name="connsiteX0" fmla="*/ 0 w 2529609"/>
                <a:gd name="connsiteY0" fmla="*/ 0 h 1397104"/>
                <a:gd name="connsiteX1" fmla="*/ 2529610 w 2529609"/>
                <a:gd name="connsiteY1" fmla="*/ 0 h 1397104"/>
                <a:gd name="connsiteX2" fmla="*/ 2529610 w 2529609"/>
                <a:gd name="connsiteY2" fmla="*/ 1397104 h 1397104"/>
                <a:gd name="connsiteX3" fmla="*/ 0 w 2529609"/>
                <a:gd name="connsiteY3" fmla="*/ 1397104 h 1397104"/>
              </a:gdLst>
              <a:ahLst/>
              <a:cxnLst>
                <a:cxn ang="0">
                  <a:pos x="connsiteX0" y="connsiteY0"/>
                </a:cxn>
                <a:cxn ang="0">
                  <a:pos x="connsiteX1" y="connsiteY1"/>
                </a:cxn>
                <a:cxn ang="0">
                  <a:pos x="connsiteX2" y="connsiteY2"/>
                </a:cxn>
                <a:cxn ang="0">
                  <a:pos x="connsiteX3" y="connsiteY3"/>
                </a:cxn>
              </a:cxnLst>
              <a:rect l="l" t="t" r="r" b="b"/>
              <a:pathLst>
                <a:path w="2529609" h="1397104">
                  <a:moveTo>
                    <a:pt x="0" y="0"/>
                  </a:moveTo>
                  <a:lnTo>
                    <a:pt x="2529610" y="0"/>
                  </a:lnTo>
                  <a:lnTo>
                    <a:pt x="2529610" y="1397104"/>
                  </a:lnTo>
                  <a:lnTo>
                    <a:pt x="0" y="1397104"/>
                  </a:lnTo>
                  <a:close/>
                </a:path>
              </a:pathLst>
            </a:custGeom>
            <a:solidFill>
              <a:srgbClr val="FFFFFF"/>
            </a:solidFill>
            <a:ln w="3295" cap="flat">
              <a:noFill/>
              <a:prstDash val="solid"/>
              <a:miter/>
            </a:ln>
          </p:spPr>
          <p:txBody>
            <a:bodyPr rtlCol="0" anchor="ctr"/>
            <a:lstStyle/>
            <a:p>
              <a:endParaRPr lang="en-GB"/>
            </a:p>
          </p:txBody>
        </p:sp>
      </p:gr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1"/>
                </a:solidFill>
              </a:rPr>
              <a:t>This video covers simplifying three-input Boolean expressions using </a:t>
            </a:r>
            <a:r>
              <a:rPr lang="en-GB" sz="1600" b="1" dirty="0">
                <a:solidFill>
                  <a:schemeClr val="tx1"/>
                </a:solidFill>
              </a:rPr>
              <a:t>Karnaugh maps </a:t>
            </a:r>
            <a:r>
              <a:rPr lang="en-GB" sz="1600" dirty="0">
                <a:solidFill>
                  <a:schemeClr val="tx1"/>
                </a:solidFill>
              </a:rPr>
              <a:t>and other advanced techniques.</a:t>
            </a:r>
          </a:p>
          <a:p>
            <a:endParaRPr lang="en-GB" sz="1600" dirty="0">
              <a:solidFill>
                <a:schemeClr val="tx1"/>
              </a:solidFill>
            </a:endParaRPr>
          </a:p>
          <a:p>
            <a:r>
              <a:rPr lang="en-GB" sz="1600" dirty="0">
                <a:solidFill>
                  <a:schemeClr val="tx1"/>
                </a:solidFill>
              </a:rPr>
              <a:t>It assumes you are already familiar with the basics of </a:t>
            </a:r>
            <a:r>
              <a:rPr lang="en-GB" sz="1600" b="1" dirty="0">
                <a:solidFill>
                  <a:schemeClr val="tx1"/>
                </a:solidFill>
              </a:rPr>
              <a:t>Karnaugh maps</a:t>
            </a:r>
            <a:r>
              <a:rPr lang="en-GB" sz="1600" dirty="0">
                <a:solidFill>
                  <a:schemeClr val="tx1"/>
                </a:solidFill>
              </a:rPr>
              <a:t>. </a:t>
            </a:r>
          </a:p>
          <a:p>
            <a:endParaRPr lang="en-GB" sz="1600" dirty="0">
              <a:solidFill>
                <a:schemeClr val="tx1"/>
              </a:solidFill>
            </a:endParaRPr>
          </a:p>
          <a:p>
            <a:r>
              <a:rPr lang="en-GB" sz="1600" dirty="0">
                <a:solidFill>
                  <a:schemeClr val="tx1"/>
                </a:solidFill>
              </a:rPr>
              <a:t>If you have not seen them yet, we suggest you go back and watch:</a:t>
            </a:r>
          </a:p>
          <a:p>
            <a:pPr marL="742950" lvl="1" indent="-285750">
              <a:buFont typeface="Arial" panose="020B0604020202020204" pitchFamily="34" charset="0"/>
              <a:buChar char="•"/>
            </a:pPr>
            <a:r>
              <a:rPr lang="en-GB" sz="1600" i="1" dirty="0">
                <a:solidFill>
                  <a:schemeClr val="tx1"/>
                </a:solidFill>
              </a:rPr>
              <a:t>Karnaugh maps Part 1</a:t>
            </a:r>
          </a:p>
          <a:p>
            <a:pPr marL="742950" lvl="1" indent="-285750">
              <a:buFont typeface="Arial" panose="020B0604020202020204" pitchFamily="34" charset="0"/>
              <a:buChar char="•"/>
            </a:pPr>
            <a:r>
              <a:rPr lang="en-GB" sz="1600" i="1" dirty="0">
                <a:solidFill>
                  <a:schemeClr val="tx1"/>
                </a:solidFill>
              </a:rPr>
              <a:t>Karnaugh maps Part 2</a:t>
            </a:r>
            <a:endParaRPr lang="en-GB" sz="1600" dirty="0">
              <a:solidFill>
                <a:schemeClr val="tx1"/>
              </a:solidFill>
            </a:endParaRPr>
          </a:p>
          <a:p>
            <a:pPr marL="285750" indent="-285750">
              <a:buClr>
                <a:schemeClr val="tx1"/>
              </a:buClr>
              <a:buFont typeface="Arial" panose="020B0604020202020204" pitchFamily="34" charset="0"/>
              <a:buChar char="•"/>
            </a:pPr>
            <a:endParaRPr lang="en-GB" sz="1600" dirty="0">
              <a:solidFill>
                <a:schemeClr val="tx1"/>
              </a:solidFill>
            </a:endParaRPr>
          </a:p>
        </p:txBody>
      </p:sp>
      <p:pic>
        <p:nvPicPr>
          <p:cNvPr id="3" name="Picture 2" descr="A picture containing calendar&#10;&#10;Description automatically generated">
            <a:extLst>
              <a:ext uri="{FF2B5EF4-FFF2-40B4-BE49-F238E27FC236}">
                <a16:creationId xmlns:a16="http://schemas.microsoft.com/office/drawing/2014/main" id="{14DB46E1-0874-4B34-A27B-31C7D1676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5" y="1482194"/>
            <a:ext cx="6505602" cy="3659401"/>
          </a:xfrm>
          <a:prstGeom prst="rect">
            <a:avLst/>
          </a:prstGeom>
        </p:spPr>
      </p:pic>
      <p:pic>
        <p:nvPicPr>
          <p:cNvPr id="3063" name="Graphic 3062" descr="Play">
            <a:extLst>
              <a:ext uri="{FF2B5EF4-FFF2-40B4-BE49-F238E27FC236}">
                <a16:creationId xmlns:a16="http://schemas.microsoft.com/office/drawing/2014/main" id="{6E0C279E-B237-4931-9A7F-10EF970AAF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65098" y="2711875"/>
            <a:ext cx="1637760" cy="1637760"/>
          </a:xfrm>
          <a:prstGeom prst="rect">
            <a:avLst/>
          </a:prstGeom>
        </p:spPr>
      </p:pic>
    </p:spTree>
    <p:extLst>
      <p:ext uri="{BB962C8B-B14F-4D97-AF65-F5344CB8AC3E}">
        <p14:creationId xmlns:p14="http://schemas.microsoft.com/office/powerpoint/2010/main" val="73998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Simplification rules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2">
            <a:extLst>
              <a:ext uri="{FF2B5EF4-FFF2-40B4-BE49-F238E27FC236}">
                <a16:creationId xmlns:a16="http://schemas.microsoft.com/office/drawing/2014/main" id="{0F446AE1-643D-42EF-B3B5-77F86DC4C578}"/>
              </a:ext>
            </a:extLst>
          </p:cNvPr>
          <p:cNvGraphicFramePr>
            <a:graphicFrameLocks noGrp="1"/>
          </p:cNvGraphicFramePr>
          <p:nvPr>
            <p:extLst>
              <p:ext uri="{D42A27DB-BD31-4B8C-83A1-F6EECF244321}">
                <p14:modId xmlns:p14="http://schemas.microsoft.com/office/powerpoint/2010/main" val="1673653943"/>
              </p:ext>
            </p:extLst>
          </p:nvPr>
        </p:nvGraphicFramePr>
        <p:xfrm>
          <a:off x="821624" y="3357347"/>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graphicFrame>
        <p:nvGraphicFramePr>
          <p:cNvPr id="2" name="Diagram 1">
            <a:extLst>
              <a:ext uri="{FF2B5EF4-FFF2-40B4-BE49-F238E27FC236}">
                <a16:creationId xmlns:a16="http://schemas.microsoft.com/office/drawing/2014/main" id="{44D724DE-CDE0-4077-84C2-8C1565C1BA47}"/>
              </a:ext>
            </a:extLst>
          </p:cNvPr>
          <p:cNvGraphicFramePr/>
          <p:nvPr>
            <p:extLst>
              <p:ext uri="{D42A27DB-BD31-4B8C-83A1-F6EECF244321}">
                <p14:modId xmlns:p14="http://schemas.microsoft.com/office/powerpoint/2010/main" val="3012161495"/>
              </p:ext>
            </p:extLst>
          </p:nvPr>
        </p:nvGraphicFramePr>
        <p:xfrm>
          <a:off x="176565" y="953162"/>
          <a:ext cx="11574272" cy="161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2328773-8C46-4236-AF38-1B711A1C0169}"/>
              </a:ext>
            </a:extLst>
          </p:cNvPr>
          <p:cNvSpPr txBox="1"/>
          <p:nvPr/>
        </p:nvSpPr>
        <p:spPr>
          <a:xfrm>
            <a:off x="253690" y="1335415"/>
            <a:ext cx="848310" cy="954107"/>
          </a:xfrm>
          <a:prstGeom prst="rect">
            <a:avLst/>
          </a:prstGeom>
          <a:noFill/>
        </p:spPr>
        <p:txBody>
          <a:bodyPr wrap="none" rtlCol="0">
            <a:spAutoFit/>
          </a:bodyPr>
          <a:lstStyle/>
          <a:p>
            <a:pPr algn="ctr"/>
            <a:r>
              <a:rPr lang="en-GB" sz="2800" b="1" dirty="0">
                <a:solidFill>
                  <a:schemeClr val="tx1">
                    <a:lumMod val="50000"/>
                    <a:lumOff val="50000"/>
                  </a:schemeClr>
                </a:solidFill>
              </a:rPr>
              <a:t>Rule</a:t>
            </a:r>
          </a:p>
          <a:p>
            <a:pPr algn="ctr"/>
            <a:r>
              <a:rPr lang="en-GB" sz="2800" b="1" dirty="0">
                <a:solidFill>
                  <a:schemeClr val="tx1">
                    <a:lumMod val="50000"/>
                    <a:lumOff val="50000"/>
                  </a:schemeClr>
                </a:solidFill>
              </a:rPr>
              <a:t>5</a:t>
            </a:r>
          </a:p>
        </p:txBody>
      </p:sp>
      <p:cxnSp>
        <p:nvCxnSpPr>
          <p:cNvPr id="12" name="Straight Connector 11">
            <a:extLst>
              <a:ext uri="{FF2B5EF4-FFF2-40B4-BE49-F238E27FC236}">
                <a16:creationId xmlns:a16="http://schemas.microsoft.com/office/drawing/2014/main" id="{39AA094F-4496-46D3-9F68-A0B85ADC5F05}"/>
              </a:ext>
            </a:extLst>
          </p:cNvPr>
          <p:cNvCxnSpPr>
            <a:cxnSpLocks/>
          </p:cNvCxnSpPr>
          <p:nvPr/>
        </p:nvCxnSpPr>
        <p:spPr>
          <a:xfrm flipH="1" flipV="1">
            <a:off x="821624" y="3357347"/>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958736F-ACD9-44DF-97EB-C3DDE3660EEF}"/>
              </a:ext>
            </a:extLst>
          </p:cNvPr>
          <p:cNvSpPr txBox="1"/>
          <p:nvPr/>
        </p:nvSpPr>
        <p:spPr>
          <a:xfrm>
            <a:off x="1594960" y="3420969"/>
            <a:ext cx="539496" cy="400110"/>
          </a:xfrm>
          <a:prstGeom prst="rect">
            <a:avLst/>
          </a:prstGeom>
          <a:noFill/>
        </p:spPr>
        <p:txBody>
          <a:bodyPr wrap="square" rtlCol="0">
            <a:spAutoFit/>
          </a:bodyPr>
          <a:lstStyle/>
          <a:p>
            <a:r>
              <a:rPr lang="en-GB" sz="2000" b="1" dirty="0"/>
              <a:t>A B</a:t>
            </a:r>
          </a:p>
        </p:txBody>
      </p:sp>
      <p:sp>
        <p:nvSpPr>
          <p:cNvPr id="15" name="TextBox 14">
            <a:extLst>
              <a:ext uri="{FF2B5EF4-FFF2-40B4-BE49-F238E27FC236}">
                <a16:creationId xmlns:a16="http://schemas.microsoft.com/office/drawing/2014/main" id="{D4E6D751-A6A7-411A-A3D8-A35995C1CCF3}"/>
              </a:ext>
            </a:extLst>
          </p:cNvPr>
          <p:cNvSpPr txBox="1"/>
          <p:nvPr/>
        </p:nvSpPr>
        <p:spPr>
          <a:xfrm>
            <a:off x="942594" y="3915512"/>
            <a:ext cx="547877" cy="400110"/>
          </a:xfrm>
          <a:prstGeom prst="rect">
            <a:avLst/>
          </a:prstGeom>
          <a:noFill/>
        </p:spPr>
        <p:txBody>
          <a:bodyPr wrap="square" rtlCol="0">
            <a:spAutoFit/>
          </a:bodyPr>
          <a:lstStyle/>
          <a:p>
            <a:r>
              <a:rPr lang="en-GB" sz="2000" b="1" dirty="0"/>
              <a:t>C D</a:t>
            </a:r>
          </a:p>
        </p:txBody>
      </p:sp>
      <p:graphicFrame>
        <p:nvGraphicFramePr>
          <p:cNvPr id="16" name="Table 2">
            <a:extLst>
              <a:ext uri="{FF2B5EF4-FFF2-40B4-BE49-F238E27FC236}">
                <a16:creationId xmlns:a16="http://schemas.microsoft.com/office/drawing/2014/main" id="{F280B693-6561-48C1-87A1-9AF2FD904C30}"/>
              </a:ext>
            </a:extLst>
          </p:cNvPr>
          <p:cNvGraphicFramePr>
            <a:graphicFrameLocks noGrp="1"/>
          </p:cNvGraphicFramePr>
          <p:nvPr>
            <p:extLst>
              <p:ext uri="{D42A27DB-BD31-4B8C-83A1-F6EECF244321}">
                <p14:modId xmlns:p14="http://schemas.microsoft.com/office/powerpoint/2010/main" val="4051749604"/>
              </p:ext>
            </p:extLst>
          </p:nvPr>
        </p:nvGraphicFramePr>
        <p:xfrm>
          <a:off x="6725600" y="3366491"/>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cxnSp>
        <p:nvCxnSpPr>
          <p:cNvPr id="17" name="Straight Connector 16">
            <a:extLst>
              <a:ext uri="{FF2B5EF4-FFF2-40B4-BE49-F238E27FC236}">
                <a16:creationId xmlns:a16="http://schemas.microsoft.com/office/drawing/2014/main" id="{DB20AABE-979D-473C-AB50-3E37EA888370}"/>
              </a:ext>
            </a:extLst>
          </p:cNvPr>
          <p:cNvCxnSpPr>
            <a:cxnSpLocks/>
          </p:cNvCxnSpPr>
          <p:nvPr/>
        </p:nvCxnSpPr>
        <p:spPr>
          <a:xfrm flipH="1" flipV="1">
            <a:off x="6725600" y="3366491"/>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AE5581-D32F-4EAC-A04A-7D51B4FF2125}"/>
              </a:ext>
            </a:extLst>
          </p:cNvPr>
          <p:cNvSpPr txBox="1"/>
          <p:nvPr/>
        </p:nvSpPr>
        <p:spPr>
          <a:xfrm>
            <a:off x="7498936" y="3430113"/>
            <a:ext cx="539496" cy="400110"/>
          </a:xfrm>
          <a:prstGeom prst="rect">
            <a:avLst/>
          </a:prstGeom>
          <a:noFill/>
        </p:spPr>
        <p:txBody>
          <a:bodyPr wrap="square" rtlCol="0">
            <a:spAutoFit/>
          </a:bodyPr>
          <a:lstStyle/>
          <a:p>
            <a:r>
              <a:rPr lang="en-GB" sz="2000" b="1" dirty="0"/>
              <a:t>A B</a:t>
            </a:r>
          </a:p>
        </p:txBody>
      </p:sp>
      <p:sp>
        <p:nvSpPr>
          <p:cNvPr id="19" name="TextBox 18">
            <a:extLst>
              <a:ext uri="{FF2B5EF4-FFF2-40B4-BE49-F238E27FC236}">
                <a16:creationId xmlns:a16="http://schemas.microsoft.com/office/drawing/2014/main" id="{F102C135-BBBF-4A88-B01A-1F0553332B0B}"/>
              </a:ext>
            </a:extLst>
          </p:cNvPr>
          <p:cNvSpPr txBox="1"/>
          <p:nvPr/>
        </p:nvSpPr>
        <p:spPr>
          <a:xfrm>
            <a:off x="6846570" y="3924656"/>
            <a:ext cx="547877" cy="400110"/>
          </a:xfrm>
          <a:prstGeom prst="rect">
            <a:avLst/>
          </a:prstGeom>
          <a:noFill/>
        </p:spPr>
        <p:txBody>
          <a:bodyPr wrap="square" rtlCol="0">
            <a:spAutoFit/>
          </a:bodyPr>
          <a:lstStyle/>
          <a:p>
            <a:r>
              <a:rPr lang="en-GB" sz="2000" b="1" dirty="0"/>
              <a:t>C D</a:t>
            </a:r>
          </a:p>
        </p:txBody>
      </p:sp>
      <p:pic>
        <p:nvPicPr>
          <p:cNvPr id="6" name="Graphic 5" descr="Checkmark with solid fill">
            <a:extLst>
              <a:ext uri="{FF2B5EF4-FFF2-40B4-BE49-F238E27FC236}">
                <a16:creationId xmlns:a16="http://schemas.microsoft.com/office/drawing/2014/main" id="{B82EF4F9-3401-43EE-AE2C-C563C4FA49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91613" y="2155360"/>
            <a:ext cx="1182624" cy="1182624"/>
          </a:xfrm>
          <a:prstGeom prst="rect">
            <a:avLst/>
          </a:prstGeom>
        </p:spPr>
      </p:pic>
      <p:pic>
        <p:nvPicPr>
          <p:cNvPr id="20" name="Graphic 19" descr="Close with solid fill">
            <a:extLst>
              <a:ext uri="{FF2B5EF4-FFF2-40B4-BE49-F238E27FC236}">
                <a16:creationId xmlns:a16="http://schemas.microsoft.com/office/drawing/2014/main" id="{4A17EF68-2117-4877-85A7-5ED482B4A5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46819" y="2155360"/>
            <a:ext cx="1182624" cy="1182624"/>
          </a:xfrm>
          <a:prstGeom prst="rect">
            <a:avLst/>
          </a:prstGeom>
        </p:spPr>
      </p:pic>
      <p:sp>
        <p:nvSpPr>
          <p:cNvPr id="22" name="Rectangle 21">
            <a:extLst>
              <a:ext uri="{FF2B5EF4-FFF2-40B4-BE49-F238E27FC236}">
                <a16:creationId xmlns:a16="http://schemas.microsoft.com/office/drawing/2014/main" id="{11CA884A-EB43-4866-8CFC-C17B5D851074}"/>
              </a:ext>
            </a:extLst>
          </p:cNvPr>
          <p:cNvSpPr/>
          <p:nvPr/>
        </p:nvSpPr>
        <p:spPr>
          <a:xfrm>
            <a:off x="2459736" y="4946904"/>
            <a:ext cx="2971800"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F1FD152-1B11-47E9-ACC0-84EF9769795F}"/>
              </a:ext>
            </a:extLst>
          </p:cNvPr>
          <p:cNvSpPr/>
          <p:nvPr/>
        </p:nvSpPr>
        <p:spPr>
          <a:xfrm>
            <a:off x="9208008" y="4489286"/>
            <a:ext cx="2109216" cy="133544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85D9C7B-3E50-4A6F-A77D-ACDDACF39F35}"/>
              </a:ext>
            </a:extLst>
          </p:cNvPr>
          <p:cNvSpPr/>
          <p:nvPr/>
        </p:nvSpPr>
        <p:spPr>
          <a:xfrm>
            <a:off x="4032504" y="4472738"/>
            <a:ext cx="1389887" cy="186208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609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Simplification rules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2">
            <a:extLst>
              <a:ext uri="{FF2B5EF4-FFF2-40B4-BE49-F238E27FC236}">
                <a16:creationId xmlns:a16="http://schemas.microsoft.com/office/drawing/2014/main" id="{0F446AE1-643D-42EF-B3B5-77F86DC4C578}"/>
              </a:ext>
            </a:extLst>
          </p:cNvPr>
          <p:cNvGraphicFramePr>
            <a:graphicFrameLocks noGrp="1"/>
          </p:cNvGraphicFramePr>
          <p:nvPr>
            <p:extLst>
              <p:ext uri="{D42A27DB-BD31-4B8C-83A1-F6EECF244321}">
                <p14:modId xmlns:p14="http://schemas.microsoft.com/office/powerpoint/2010/main" val="1766769007"/>
              </p:ext>
            </p:extLst>
          </p:nvPr>
        </p:nvGraphicFramePr>
        <p:xfrm>
          <a:off x="821624" y="3357347"/>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graphicFrame>
        <p:nvGraphicFramePr>
          <p:cNvPr id="2" name="Diagram 1">
            <a:extLst>
              <a:ext uri="{FF2B5EF4-FFF2-40B4-BE49-F238E27FC236}">
                <a16:creationId xmlns:a16="http://schemas.microsoft.com/office/drawing/2014/main" id="{44D724DE-CDE0-4077-84C2-8C1565C1BA47}"/>
              </a:ext>
            </a:extLst>
          </p:cNvPr>
          <p:cNvGraphicFramePr/>
          <p:nvPr>
            <p:extLst>
              <p:ext uri="{D42A27DB-BD31-4B8C-83A1-F6EECF244321}">
                <p14:modId xmlns:p14="http://schemas.microsoft.com/office/powerpoint/2010/main" val="4257865521"/>
              </p:ext>
            </p:extLst>
          </p:nvPr>
        </p:nvGraphicFramePr>
        <p:xfrm>
          <a:off x="176565" y="953162"/>
          <a:ext cx="11574272" cy="161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2328773-8C46-4236-AF38-1B711A1C0169}"/>
              </a:ext>
            </a:extLst>
          </p:cNvPr>
          <p:cNvSpPr txBox="1"/>
          <p:nvPr/>
        </p:nvSpPr>
        <p:spPr>
          <a:xfrm>
            <a:off x="253690" y="1335415"/>
            <a:ext cx="848310" cy="954107"/>
          </a:xfrm>
          <a:prstGeom prst="rect">
            <a:avLst/>
          </a:prstGeom>
          <a:noFill/>
        </p:spPr>
        <p:txBody>
          <a:bodyPr wrap="none" rtlCol="0">
            <a:spAutoFit/>
          </a:bodyPr>
          <a:lstStyle/>
          <a:p>
            <a:pPr algn="ctr"/>
            <a:r>
              <a:rPr lang="en-GB" sz="2800" b="1" dirty="0">
                <a:solidFill>
                  <a:schemeClr val="tx1">
                    <a:lumMod val="50000"/>
                    <a:lumOff val="50000"/>
                  </a:schemeClr>
                </a:solidFill>
              </a:rPr>
              <a:t>Rule</a:t>
            </a:r>
          </a:p>
          <a:p>
            <a:pPr algn="ctr"/>
            <a:r>
              <a:rPr lang="en-GB" sz="2800" b="1" dirty="0">
                <a:solidFill>
                  <a:schemeClr val="tx1">
                    <a:lumMod val="50000"/>
                    <a:lumOff val="50000"/>
                  </a:schemeClr>
                </a:solidFill>
              </a:rPr>
              <a:t>6</a:t>
            </a:r>
          </a:p>
        </p:txBody>
      </p:sp>
      <p:cxnSp>
        <p:nvCxnSpPr>
          <p:cNvPr id="12" name="Straight Connector 11">
            <a:extLst>
              <a:ext uri="{FF2B5EF4-FFF2-40B4-BE49-F238E27FC236}">
                <a16:creationId xmlns:a16="http://schemas.microsoft.com/office/drawing/2014/main" id="{39AA094F-4496-46D3-9F68-A0B85ADC5F05}"/>
              </a:ext>
            </a:extLst>
          </p:cNvPr>
          <p:cNvCxnSpPr>
            <a:cxnSpLocks/>
          </p:cNvCxnSpPr>
          <p:nvPr/>
        </p:nvCxnSpPr>
        <p:spPr>
          <a:xfrm flipH="1" flipV="1">
            <a:off x="821624" y="3357347"/>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958736F-ACD9-44DF-97EB-C3DDE3660EEF}"/>
              </a:ext>
            </a:extLst>
          </p:cNvPr>
          <p:cNvSpPr txBox="1"/>
          <p:nvPr/>
        </p:nvSpPr>
        <p:spPr>
          <a:xfrm>
            <a:off x="1594960" y="3420969"/>
            <a:ext cx="539496" cy="400110"/>
          </a:xfrm>
          <a:prstGeom prst="rect">
            <a:avLst/>
          </a:prstGeom>
          <a:noFill/>
        </p:spPr>
        <p:txBody>
          <a:bodyPr wrap="square" rtlCol="0">
            <a:spAutoFit/>
          </a:bodyPr>
          <a:lstStyle/>
          <a:p>
            <a:r>
              <a:rPr lang="en-GB" sz="2000" b="1" dirty="0"/>
              <a:t>A B</a:t>
            </a:r>
          </a:p>
        </p:txBody>
      </p:sp>
      <p:sp>
        <p:nvSpPr>
          <p:cNvPr id="15" name="TextBox 14">
            <a:extLst>
              <a:ext uri="{FF2B5EF4-FFF2-40B4-BE49-F238E27FC236}">
                <a16:creationId xmlns:a16="http://schemas.microsoft.com/office/drawing/2014/main" id="{D4E6D751-A6A7-411A-A3D8-A35995C1CCF3}"/>
              </a:ext>
            </a:extLst>
          </p:cNvPr>
          <p:cNvSpPr txBox="1"/>
          <p:nvPr/>
        </p:nvSpPr>
        <p:spPr>
          <a:xfrm>
            <a:off x="942594" y="3915512"/>
            <a:ext cx="547877" cy="400110"/>
          </a:xfrm>
          <a:prstGeom prst="rect">
            <a:avLst/>
          </a:prstGeom>
          <a:noFill/>
        </p:spPr>
        <p:txBody>
          <a:bodyPr wrap="square" rtlCol="0">
            <a:spAutoFit/>
          </a:bodyPr>
          <a:lstStyle/>
          <a:p>
            <a:r>
              <a:rPr lang="en-GB" sz="2000" b="1" dirty="0"/>
              <a:t>C D</a:t>
            </a:r>
          </a:p>
        </p:txBody>
      </p:sp>
      <p:graphicFrame>
        <p:nvGraphicFramePr>
          <p:cNvPr id="16" name="Table 2">
            <a:extLst>
              <a:ext uri="{FF2B5EF4-FFF2-40B4-BE49-F238E27FC236}">
                <a16:creationId xmlns:a16="http://schemas.microsoft.com/office/drawing/2014/main" id="{F280B693-6561-48C1-87A1-9AF2FD904C30}"/>
              </a:ext>
            </a:extLst>
          </p:cNvPr>
          <p:cNvGraphicFramePr>
            <a:graphicFrameLocks noGrp="1"/>
          </p:cNvGraphicFramePr>
          <p:nvPr>
            <p:extLst>
              <p:ext uri="{D42A27DB-BD31-4B8C-83A1-F6EECF244321}">
                <p14:modId xmlns:p14="http://schemas.microsoft.com/office/powerpoint/2010/main" val="1486985164"/>
              </p:ext>
            </p:extLst>
          </p:nvPr>
        </p:nvGraphicFramePr>
        <p:xfrm>
          <a:off x="6725600" y="3366491"/>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cxnSp>
        <p:nvCxnSpPr>
          <p:cNvPr id="17" name="Straight Connector 16">
            <a:extLst>
              <a:ext uri="{FF2B5EF4-FFF2-40B4-BE49-F238E27FC236}">
                <a16:creationId xmlns:a16="http://schemas.microsoft.com/office/drawing/2014/main" id="{DB20AABE-979D-473C-AB50-3E37EA888370}"/>
              </a:ext>
            </a:extLst>
          </p:cNvPr>
          <p:cNvCxnSpPr>
            <a:cxnSpLocks/>
          </p:cNvCxnSpPr>
          <p:nvPr/>
        </p:nvCxnSpPr>
        <p:spPr>
          <a:xfrm flipH="1" flipV="1">
            <a:off x="6725600" y="3366491"/>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AE5581-D32F-4EAC-A04A-7D51B4FF2125}"/>
              </a:ext>
            </a:extLst>
          </p:cNvPr>
          <p:cNvSpPr txBox="1"/>
          <p:nvPr/>
        </p:nvSpPr>
        <p:spPr>
          <a:xfrm>
            <a:off x="7498936" y="3430113"/>
            <a:ext cx="539496" cy="400110"/>
          </a:xfrm>
          <a:prstGeom prst="rect">
            <a:avLst/>
          </a:prstGeom>
          <a:noFill/>
        </p:spPr>
        <p:txBody>
          <a:bodyPr wrap="square" rtlCol="0">
            <a:spAutoFit/>
          </a:bodyPr>
          <a:lstStyle/>
          <a:p>
            <a:r>
              <a:rPr lang="en-GB" sz="2000" b="1" dirty="0"/>
              <a:t>A B</a:t>
            </a:r>
          </a:p>
        </p:txBody>
      </p:sp>
      <p:sp>
        <p:nvSpPr>
          <p:cNvPr id="19" name="TextBox 18">
            <a:extLst>
              <a:ext uri="{FF2B5EF4-FFF2-40B4-BE49-F238E27FC236}">
                <a16:creationId xmlns:a16="http://schemas.microsoft.com/office/drawing/2014/main" id="{F102C135-BBBF-4A88-B01A-1F0553332B0B}"/>
              </a:ext>
            </a:extLst>
          </p:cNvPr>
          <p:cNvSpPr txBox="1"/>
          <p:nvPr/>
        </p:nvSpPr>
        <p:spPr>
          <a:xfrm>
            <a:off x="6846570" y="3924656"/>
            <a:ext cx="547877" cy="400110"/>
          </a:xfrm>
          <a:prstGeom prst="rect">
            <a:avLst/>
          </a:prstGeom>
          <a:noFill/>
        </p:spPr>
        <p:txBody>
          <a:bodyPr wrap="square" rtlCol="0">
            <a:spAutoFit/>
          </a:bodyPr>
          <a:lstStyle/>
          <a:p>
            <a:r>
              <a:rPr lang="en-GB" sz="2000" b="1" dirty="0"/>
              <a:t>C D</a:t>
            </a:r>
          </a:p>
        </p:txBody>
      </p:sp>
      <p:pic>
        <p:nvPicPr>
          <p:cNvPr id="6" name="Graphic 5" descr="Checkmark with solid fill">
            <a:extLst>
              <a:ext uri="{FF2B5EF4-FFF2-40B4-BE49-F238E27FC236}">
                <a16:creationId xmlns:a16="http://schemas.microsoft.com/office/drawing/2014/main" id="{B82EF4F9-3401-43EE-AE2C-C563C4FA49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91613" y="2155360"/>
            <a:ext cx="1182624" cy="1182624"/>
          </a:xfrm>
          <a:prstGeom prst="rect">
            <a:avLst/>
          </a:prstGeom>
        </p:spPr>
      </p:pic>
      <p:pic>
        <p:nvPicPr>
          <p:cNvPr id="20" name="Graphic 19" descr="Close with solid fill">
            <a:extLst>
              <a:ext uri="{FF2B5EF4-FFF2-40B4-BE49-F238E27FC236}">
                <a16:creationId xmlns:a16="http://schemas.microsoft.com/office/drawing/2014/main" id="{4A17EF68-2117-4877-85A7-5ED482B4A5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46819" y="2155360"/>
            <a:ext cx="1182624" cy="1182624"/>
          </a:xfrm>
          <a:prstGeom prst="rect">
            <a:avLst/>
          </a:prstGeom>
        </p:spPr>
      </p:pic>
      <p:sp>
        <p:nvSpPr>
          <p:cNvPr id="21" name="Rectangle 20">
            <a:extLst>
              <a:ext uri="{FF2B5EF4-FFF2-40B4-BE49-F238E27FC236}">
                <a16:creationId xmlns:a16="http://schemas.microsoft.com/office/drawing/2014/main" id="{F7BEDFE0-DABE-4DD4-B436-A7233C6EAFC3}"/>
              </a:ext>
            </a:extLst>
          </p:cNvPr>
          <p:cNvSpPr/>
          <p:nvPr/>
        </p:nvSpPr>
        <p:spPr>
          <a:xfrm>
            <a:off x="2459736" y="4946904"/>
            <a:ext cx="2971800"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07AA6673-0EB6-4057-896C-F22CAAC88CE0}"/>
              </a:ext>
            </a:extLst>
          </p:cNvPr>
          <p:cNvSpPr/>
          <p:nvPr/>
        </p:nvSpPr>
        <p:spPr>
          <a:xfrm>
            <a:off x="4032504" y="4472738"/>
            <a:ext cx="1389887" cy="186208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1E5CBCE-0CD8-4FFA-9AE9-5E4B89878975}"/>
              </a:ext>
            </a:extLst>
          </p:cNvPr>
          <p:cNvSpPr/>
          <p:nvPr/>
        </p:nvSpPr>
        <p:spPr>
          <a:xfrm>
            <a:off x="9909048" y="4463916"/>
            <a:ext cx="1389887" cy="186208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4B50F26-63DF-456B-94AD-8B83DF19F849}"/>
              </a:ext>
            </a:extLst>
          </p:cNvPr>
          <p:cNvSpPr/>
          <p:nvPr/>
        </p:nvSpPr>
        <p:spPr>
          <a:xfrm>
            <a:off x="8386572" y="4951058"/>
            <a:ext cx="1389888"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272D16D-3073-4E07-A3C2-C514A4334E72}"/>
              </a:ext>
            </a:extLst>
          </p:cNvPr>
          <p:cNvSpPr/>
          <p:nvPr/>
        </p:nvSpPr>
        <p:spPr>
          <a:xfrm>
            <a:off x="9132809" y="4470998"/>
            <a:ext cx="628931"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7D53DF3-3D04-440B-8E25-D7026820BD06}"/>
              </a:ext>
            </a:extLst>
          </p:cNvPr>
          <p:cNvSpPr/>
          <p:nvPr/>
        </p:nvSpPr>
        <p:spPr>
          <a:xfrm>
            <a:off x="8373672" y="5948929"/>
            <a:ext cx="628931"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320D79F-830F-451F-839A-33DAD36B1A00}"/>
              </a:ext>
            </a:extLst>
          </p:cNvPr>
          <p:cNvSpPr/>
          <p:nvPr/>
        </p:nvSpPr>
        <p:spPr>
          <a:xfrm>
            <a:off x="9141360" y="5449993"/>
            <a:ext cx="628931"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583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Simplification rules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2">
            <a:extLst>
              <a:ext uri="{FF2B5EF4-FFF2-40B4-BE49-F238E27FC236}">
                <a16:creationId xmlns:a16="http://schemas.microsoft.com/office/drawing/2014/main" id="{0F446AE1-643D-42EF-B3B5-77F86DC4C578}"/>
              </a:ext>
            </a:extLst>
          </p:cNvPr>
          <p:cNvGraphicFramePr>
            <a:graphicFrameLocks noGrp="1"/>
          </p:cNvGraphicFramePr>
          <p:nvPr>
            <p:extLst>
              <p:ext uri="{D42A27DB-BD31-4B8C-83A1-F6EECF244321}">
                <p14:modId xmlns:p14="http://schemas.microsoft.com/office/powerpoint/2010/main" val="1804338813"/>
              </p:ext>
            </p:extLst>
          </p:nvPr>
        </p:nvGraphicFramePr>
        <p:xfrm>
          <a:off x="821624" y="3357347"/>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graphicFrame>
        <p:nvGraphicFramePr>
          <p:cNvPr id="2" name="Diagram 1">
            <a:extLst>
              <a:ext uri="{FF2B5EF4-FFF2-40B4-BE49-F238E27FC236}">
                <a16:creationId xmlns:a16="http://schemas.microsoft.com/office/drawing/2014/main" id="{44D724DE-CDE0-4077-84C2-8C1565C1BA47}"/>
              </a:ext>
            </a:extLst>
          </p:cNvPr>
          <p:cNvGraphicFramePr/>
          <p:nvPr>
            <p:extLst>
              <p:ext uri="{D42A27DB-BD31-4B8C-83A1-F6EECF244321}">
                <p14:modId xmlns:p14="http://schemas.microsoft.com/office/powerpoint/2010/main" val="3460784313"/>
              </p:ext>
            </p:extLst>
          </p:nvPr>
        </p:nvGraphicFramePr>
        <p:xfrm>
          <a:off x="176565" y="953162"/>
          <a:ext cx="11574272" cy="161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2328773-8C46-4236-AF38-1B711A1C0169}"/>
              </a:ext>
            </a:extLst>
          </p:cNvPr>
          <p:cNvSpPr txBox="1"/>
          <p:nvPr/>
        </p:nvSpPr>
        <p:spPr>
          <a:xfrm>
            <a:off x="253690" y="1335415"/>
            <a:ext cx="848310" cy="954107"/>
          </a:xfrm>
          <a:prstGeom prst="rect">
            <a:avLst/>
          </a:prstGeom>
          <a:noFill/>
        </p:spPr>
        <p:txBody>
          <a:bodyPr wrap="none" rtlCol="0">
            <a:spAutoFit/>
          </a:bodyPr>
          <a:lstStyle/>
          <a:p>
            <a:pPr algn="ctr"/>
            <a:r>
              <a:rPr lang="en-GB" sz="2800" b="1" dirty="0">
                <a:solidFill>
                  <a:schemeClr val="tx1">
                    <a:lumMod val="50000"/>
                    <a:lumOff val="50000"/>
                  </a:schemeClr>
                </a:solidFill>
              </a:rPr>
              <a:t>Rule</a:t>
            </a:r>
          </a:p>
          <a:p>
            <a:pPr algn="ctr"/>
            <a:r>
              <a:rPr lang="en-GB" sz="2800" b="1" dirty="0">
                <a:solidFill>
                  <a:schemeClr val="tx1">
                    <a:lumMod val="50000"/>
                    <a:lumOff val="50000"/>
                  </a:schemeClr>
                </a:solidFill>
              </a:rPr>
              <a:t>7</a:t>
            </a:r>
          </a:p>
        </p:txBody>
      </p:sp>
      <p:cxnSp>
        <p:nvCxnSpPr>
          <p:cNvPr id="12" name="Straight Connector 11">
            <a:extLst>
              <a:ext uri="{FF2B5EF4-FFF2-40B4-BE49-F238E27FC236}">
                <a16:creationId xmlns:a16="http://schemas.microsoft.com/office/drawing/2014/main" id="{39AA094F-4496-46D3-9F68-A0B85ADC5F05}"/>
              </a:ext>
            </a:extLst>
          </p:cNvPr>
          <p:cNvCxnSpPr>
            <a:cxnSpLocks/>
          </p:cNvCxnSpPr>
          <p:nvPr/>
        </p:nvCxnSpPr>
        <p:spPr>
          <a:xfrm flipH="1" flipV="1">
            <a:off x="821624" y="3357347"/>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958736F-ACD9-44DF-97EB-C3DDE3660EEF}"/>
              </a:ext>
            </a:extLst>
          </p:cNvPr>
          <p:cNvSpPr txBox="1"/>
          <p:nvPr/>
        </p:nvSpPr>
        <p:spPr>
          <a:xfrm>
            <a:off x="1594960" y="3420969"/>
            <a:ext cx="539496" cy="400110"/>
          </a:xfrm>
          <a:prstGeom prst="rect">
            <a:avLst/>
          </a:prstGeom>
          <a:noFill/>
        </p:spPr>
        <p:txBody>
          <a:bodyPr wrap="square" rtlCol="0">
            <a:spAutoFit/>
          </a:bodyPr>
          <a:lstStyle/>
          <a:p>
            <a:r>
              <a:rPr lang="en-GB" sz="2000" b="1" dirty="0"/>
              <a:t>A B</a:t>
            </a:r>
          </a:p>
        </p:txBody>
      </p:sp>
      <p:sp>
        <p:nvSpPr>
          <p:cNvPr id="15" name="TextBox 14">
            <a:extLst>
              <a:ext uri="{FF2B5EF4-FFF2-40B4-BE49-F238E27FC236}">
                <a16:creationId xmlns:a16="http://schemas.microsoft.com/office/drawing/2014/main" id="{D4E6D751-A6A7-411A-A3D8-A35995C1CCF3}"/>
              </a:ext>
            </a:extLst>
          </p:cNvPr>
          <p:cNvSpPr txBox="1"/>
          <p:nvPr/>
        </p:nvSpPr>
        <p:spPr>
          <a:xfrm>
            <a:off x="942594" y="3915512"/>
            <a:ext cx="547877" cy="400110"/>
          </a:xfrm>
          <a:prstGeom prst="rect">
            <a:avLst/>
          </a:prstGeom>
          <a:noFill/>
        </p:spPr>
        <p:txBody>
          <a:bodyPr wrap="square" rtlCol="0">
            <a:spAutoFit/>
          </a:bodyPr>
          <a:lstStyle/>
          <a:p>
            <a:r>
              <a:rPr lang="en-GB" sz="2000" b="1" dirty="0"/>
              <a:t>C D</a:t>
            </a:r>
          </a:p>
        </p:txBody>
      </p:sp>
      <p:graphicFrame>
        <p:nvGraphicFramePr>
          <p:cNvPr id="16" name="Table 2">
            <a:extLst>
              <a:ext uri="{FF2B5EF4-FFF2-40B4-BE49-F238E27FC236}">
                <a16:creationId xmlns:a16="http://schemas.microsoft.com/office/drawing/2014/main" id="{F280B693-6561-48C1-87A1-9AF2FD904C30}"/>
              </a:ext>
            </a:extLst>
          </p:cNvPr>
          <p:cNvGraphicFramePr>
            <a:graphicFrameLocks noGrp="1"/>
          </p:cNvGraphicFramePr>
          <p:nvPr>
            <p:extLst>
              <p:ext uri="{D42A27DB-BD31-4B8C-83A1-F6EECF244321}">
                <p14:modId xmlns:p14="http://schemas.microsoft.com/office/powerpoint/2010/main" val="2877893230"/>
              </p:ext>
            </p:extLst>
          </p:nvPr>
        </p:nvGraphicFramePr>
        <p:xfrm>
          <a:off x="6725600" y="3366491"/>
          <a:ext cx="4683066" cy="3031974"/>
        </p:xfrm>
        <a:graphic>
          <a:graphicData uri="http://schemas.openxmlformats.org/drawingml/2006/table">
            <a:tbl>
              <a:tblPr firstRow="1" bandRow="1">
                <a:tableStyleId>{8A107856-5554-42FB-B03E-39F5DBC370BA}</a:tableStyleId>
              </a:tblPr>
              <a:tblGrid>
                <a:gridCol w="780511">
                  <a:extLst>
                    <a:ext uri="{9D8B030D-6E8A-4147-A177-3AD203B41FA5}">
                      <a16:colId xmlns:a16="http://schemas.microsoft.com/office/drawing/2014/main" val="3680471363"/>
                    </a:ext>
                  </a:extLst>
                </a:gridCol>
                <a:gridCol w="780511">
                  <a:extLst>
                    <a:ext uri="{9D8B030D-6E8A-4147-A177-3AD203B41FA5}">
                      <a16:colId xmlns:a16="http://schemas.microsoft.com/office/drawing/2014/main" val="3969158144"/>
                    </a:ext>
                  </a:extLst>
                </a:gridCol>
                <a:gridCol w="780511">
                  <a:extLst>
                    <a:ext uri="{9D8B030D-6E8A-4147-A177-3AD203B41FA5}">
                      <a16:colId xmlns:a16="http://schemas.microsoft.com/office/drawing/2014/main" val="2967576320"/>
                    </a:ext>
                  </a:extLst>
                </a:gridCol>
                <a:gridCol w="780511">
                  <a:extLst>
                    <a:ext uri="{9D8B030D-6E8A-4147-A177-3AD203B41FA5}">
                      <a16:colId xmlns:a16="http://schemas.microsoft.com/office/drawing/2014/main" val="2876161798"/>
                    </a:ext>
                  </a:extLst>
                </a:gridCol>
                <a:gridCol w="780511">
                  <a:extLst>
                    <a:ext uri="{9D8B030D-6E8A-4147-A177-3AD203B41FA5}">
                      <a16:colId xmlns:a16="http://schemas.microsoft.com/office/drawing/2014/main" val="3983082258"/>
                    </a:ext>
                  </a:extLst>
                </a:gridCol>
                <a:gridCol w="780511">
                  <a:extLst>
                    <a:ext uri="{9D8B030D-6E8A-4147-A177-3AD203B41FA5}">
                      <a16:colId xmlns:a16="http://schemas.microsoft.com/office/drawing/2014/main" val="230382227"/>
                    </a:ext>
                  </a:extLst>
                </a:gridCol>
              </a:tblGrid>
              <a:tr h="498098">
                <a:tc rowSpan="2" gridSpan="2">
                  <a:txBody>
                    <a:bodyPr/>
                    <a:lstStyle/>
                    <a:p>
                      <a:pPr algn="r"/>
                      <a:r>
                        <a:rPr lang="en-GB" sz="2000" dirty="0"/>
                        <a:t>                  </a:t>
                      </a:r>
                    </a:p>
                    <a:p>
                      <a:pPr algn="r"/>
                      <a:endParaRPr lang="en-GB" sz="2000" dirty="0"/>
                    </a:p>
                    <a:p>
                      <a:pPr algn="r"/>
                      <a:endParaRPr lang="en-GB" sz="20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0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498098">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0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0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0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498098">
                <a:tc>
                  <a:txBody>
                    <a:bodyPr/>
                    <a:lstStyle/>
                    <a:p>
                      <a:pPr algn="ctr"/>
                      <a:r>
                        <a:rPr lang="en-GB" sz="20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0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0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0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2780961652"/>
                  </a:ext>
                </a:extLst>
              </a:tr>
              <a:tr h="498098">
                <a:tc>
                  <a:txBody>
                    <a:bodyPr/>
                    <a:lstStyle/>
                    <a:p>
                      <a:pPr algn="ctr"/>
                      <a:r>
                        <a:rPr lang="en-GB" sz="2000" b="1" dirty="0"/>
                        <a:t>C D</a:t>
                      </a:r>
                    </a:p>
                  </a:txBody>
                  <a:tcPr marL="125183" marR="125183" marT="62591" marB="62591" anchor="ctr">
                    <a:solidFill>
                      <a:srgbClr val="F8D7CD"/>
                    </a:solidFill>
                  </a:tcPr>
                </a:tc>
                <a:tc>
                  <a:txBody>
                    <a:bodyPr/>
                    <a:lstStyle/>
                    <a:p>
                      <a:pPr algn="ctr"/>
                      <a:r>
                        <a:rPr lang="en-GB" sz="20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0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000" dirty="0"/>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tc>
                  <a:txBody>
                    <a:bodyPr/>
                    <a:lstStyle/>
                    <a:p>
                      <a:pPr algn="ctr"/>
                      <a:r>
                        <a:rPr lang="en-GB" sz="2000" dirty="0"/>
                        <a:t>1</a:t>
                      </a:r>
                    </a:p>
                  </a:txBody>
                  <a:tcPr marL="125183" marR="125183" marT="62591" marB="62591" anchor="ctr">
                    <a:solidFill>
                      <a:schemeClr val="bg1"/>
                    </a:solidFill>
                  </a:tcPr>
                </a:tc>
                <a:extLst>
                  <a:ext uri="{0D108BD9-81ED-4DB2-BD59-A6C34878D82A}">
                    <a16:rowId xmlns:a16="http://schemas.microsoft.com/office/drawing/2014/main" val="345861017"/>
                  </a:ext>
                </a:extLst>
              </a:tr>
            </a:tbl>
          </a:graphicData>
        </a:graphic>
      </p:graphicFrame>
      <p:cxnSp>
        <p:nvCxnSpPr>
          <p:cNvPr id="17" name="Straight Connector 16">
            <a:extLst>
              <a:ext uri="{FF2B5EF4-FFF2-40B4-BE49-F238E27FC236}">
                <a16:creationId xmlns:a16="http://schemas.microsoft.com/office/drawing/2014/main" id="{DB20AABE-979D-473C-AB50-3E37EA888370}"/>
              </a:ext>
            </a:extLst>
          </p:cNvPr>
          <p:cNvCxnSpPr>
            <a:cxnSpLocks/>
          </p:cNvCxnSpPr>
          <p:nvPr/>
        </p:nvCxnSpPr>
        <p:spPr>
          <a:xfrm flipH="1" flipV="1">
            <a:off x="6725600" y="3366491"/>
            <a:ext cx="1546672" cy="1022283"/>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AE5581-D32F-4EAC-A04A-7D51B4FF2125}"/>
              </a:ext>
            </a:extLst>
          </p:cNvPr>
          <p:cNvSpPr txBox="1"/>
          <p:nvPr/>
        </p:nvSpPr>
        <p:spPr>
          <a:xfrm>
            <a:off x="7498936" y="3430113"/>
            <a:ext cx="539496" cy="400110"/>
          </a:xfrm>
          <a:prstGeom prst="rect">
            <a:avLst/>
          </a:prstGeom>
          <a:noFill/>
        </p:spPr>
        <p:txBody>
          <a:bodyPr wrap="square" rtlCol="0">
            <a:spAutoFit/>
          </a:bodyPr>
          <a:lstStyle/>
          <a:p>
            <a:r>
              <a:rPr lang="en-GB" sz="2000" b="1" dirty="0"/>
              <a:t>A B</a:t>
            </a:r>
          </a:p>
        </p:txBody>
      </p:sp>
      <p:sp>
        <p:nvSpPr>
          <p:cNvPr id="19" name="TextBox 18">
            <a:extLst>
              <a:ext uri="{FF2B5EF4-FFF2-40B4-BE49-F238E27FC236}">
                <a16:creationId xmlns:a16="http://schemas.microsoft.com/office/drawing/2014/main" id="{F102C135-BBBF-4A88-B01A-1F0553332B0B}"/>
              </a:ext>
            </a:extLst>
          </p:cNvPr>
          <p:cNvSpPr txBox="1"/>
          <p:nvPr/>
        </p:nvSpPr>
        <p:spPr>
          <a:xfrm>
            <a:off x="6846570" y="3924656"/>
            <a:ext cx="547877" cy="400110"/>
          </a:xfrm>
          <a:prstGeom prst="rect">
            <a:avLst/>
          </a:prstGeom>
          <a:noFill/>
        </p:spPr>
        <p:txBody>
          <a:bodyPr wrap="square" rtlCol="0">
            <a:spAutoFit/>
          </a:bodyPr>
          <a:lstStyle/>
          <a:p>
            <a:r>
              <a:rPr lang="en-GB" sz="2000" b="1" dirty="0"/>
              <a:t>C D</a:t>
            </a:r>
          </a:p>
        </p:txBody>
      </p:sp>
      <p:pic>
        <p:nvPicPr>
          <p:cNvPr id="6" name="Graphic 5" descr="Checkmark with solid fill">
            <a:extLst>
              <a:ext uri="{FF2B5EF4-FFF2-40B4-BE49-F238E27FC236}">
                <a16:creationId xmlns:a16="http://schemas.microsoft.com/office/drawing/2014/main" id="{B82EF4F9-3401-43EE-AE2C-C563C4FA49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91613" y="2155360"/>
            <a:ext cx="1182624" cy="1182624"/>
          </a:xfrm>
          <a:prstGeom prst="rect">
            <a:avLst/>
          </a:prstGeom>
        </p:spPr>
      </p:pic>
      <p:pic>
        <p:nvPicPr>
          <p:cNvPr id="20" name="Graphic 19" descr="Close with solid fill">
            <a:extLst>
              <a:ext uri="{FF2B5EF4-FFF2-40B4-BE49-F238E27FC236}">
                <a16:creationId xmlns:a16="http://schemas.microsoft.com/office/drawing/2014/main" id="{4A17EF68-2117-4877-85A7-5ED482B4A5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46819" y="2155360"/>
            <a:ext cx="1182624" cy="1182624"/>
          </a:xfrm>
          <a:prstGeom prst="rect">
            <a:avLst/>
          </a:prstGeom>
        </p:spPr>
      </p:pic>
      <p:sp>
        <p:nvSpPr>
          <p:cNvPr id="21" name="Rectangle 20">
            <a:extLst>
              <a:ext uri="{FF2B5EF4-FFF2-40B4-BE49-F238E27FC236}">
                <a16:creationId xmlns:a16="http://schemas.microsoft.com/office/drawing/2014/main" id="{29E83E7D-8988-42A0-BDC3-3BDF8D50906A}"/>
              </a:ext>
            </a:extLst>
          </p:cNvPr>
          <p:cNvSpPr/>
          <p:nvPr/>
        </p:nvSpPr>
        <p:spPr>
          <a:xfrm>
            <a:off x="4032504" y="4472738"/>
            <a:ext cx="1389887" cy="186208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8480021-E197-4F05-99A9-13070EAADEF5}"/>
              </a:ext>
            </a:extLst>
          </p:cNvPr>
          <p:cNvSpPr/>
          <p:nvPr/>
        </p:nvSpPr>
        <p:spPr>
          <a:xfrm>
            <a:off x="9918600" y="4463594"/>
            <a:ext cx="628931"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30E38D8-C2B8-43D3-916D-DC8F1EFE97B7}"/>
              </a:ext>
            </a:extLst>
          </p:cNvPr>
          <p:cNvSpPr/>
          <p:nvPr/>
        </p:nvSpPr>
        <p:spPr>
          <a:xfrm>
            <a:off x="10709368" y="4463594"/>
            <a:ext cx="628931"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36551B0-E60B-451A-B8D3-1BED090BB38D}"/>
              </a:ext>
            </a:extLst>
          </p:cNvPr>
          <p:cNvSpPr/>
          <p:nvPr/>
        </p:nvSpPr>
        <p:spPr>
          <a:xfrm>
            <a:off x="9918600" y="4954322"/>
            <a:ext cx="628931"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3B123C9-5526-4290-B461-7384AA0277CB}"/>
              </a:ext>
            </a:extLst>
          </p:cNvPr>
          <p:cNvSpPr/>
          <p:nvPr/>
        </p:nvSpPr>
        <p:spPr>
          <a:xfrm>
            <a:off x="10709368" y="4954322"/>
            <a:ext cx="628931"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0E006B6-EAB3-4520-8056-F39201E95E6C}"/>
              </a:ext>
            </a:extLst>
          </p:cNvPr>
          <p:cNvSpPr/>
          <p:nvPr/>
        </p:nvSpPr>
        <p:spPr>
          <a:xfrm>
            <a:off x="9918600" y="5461152"/>
            <a:ext cx="628931"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4D4CFFA-7E7F-4849-9F0C-8D610A8842D0}"/>
              </a:ext>
            </a:extLst>
          </p:cNvPr>
          <p:cNvSpPr/>
          <p:nvPr/>
        </p:nvSpPr>
        <p:spPr>
          <a:xfrm>
            <a:off x="10709368" y="5461152"/>
            <a:ext cx="628931"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ABC126B6-B137-4758-BF44-9E406843C6EA}"/>
              </a:ext>
            </a:extLst>
          </p:cNvPr>
          <p:cNvSpPr/>
          <p:nvPr/>
        </p:nvSpPr>
        <p:spPr>
          <a:xfrm>
            <a:off x="9918600" y="5941634"/>
            <a:ext cx="628931"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56D6587-4D2F-41C9-8568-553ABD55568E}"/>
              </a:ext>
            </a:extLst>
          </p:cNvPr>
          <p:cNvSpPr/>
          <p:nvPr/>
        </p:nvSpPr>
        <p:spPr>
          <a:xfrm>
            <a:off x="10709368" y="5941634"/>
            <a:ext cx="628931" cy="3931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8987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Considering all these rules, the best outcome is to draw two overlapping boxes, each around a group of four 1s, as shown here.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These two boxes will now allow us to simplify our </a:t>
            </a:r>
            <a:r>
              <a:rPr lang="en-GB" sz="1600" b="1" dirty="0">
                <a:solidFill>
                  <a:schemeClr val="tx1"/>
                </a:solidFill>
              </a:rPr>
              <a:t>Boolean expression</a:t>
            </a:r>
            <a:r>
              <a:rPr lang="en-GB" sz="1600" dirty="0">
                <a:solidFill>
                  <a:schemeClr val="tx1"/>
                </a:solidFill>
              </a:rPr>
              <a:t>.</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1017550703"/>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087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Let’s work through this example to ensure you understand it fully.</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089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In this case, we have chosen this square to start off.</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211652669"/>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C8E6C59-FB67-0C48-A1DC-59AE528A3348}"/>
              </a:ext>
            </a:extLst>
          </p:cNvPr>
          <p:cNvSpPr/>
          <p:nvPr/>
        </p:nvSpPr>
        <p:spPr>
          <a:xfrm>
            <a:off x="8520652" y="1590100"/>
            <a:ext cx="3529637" cy="286095"/>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4941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In this case, we have chosen this square to start off.</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have decided to start with A.</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562567004"/>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a:t>
                      </a:r>
                      <a:r>
                        <a:rPr lang="en-GB" sz="2500" dirty="0">
                          <a:solidFill>
                            <a:schemeClr val="bg2">
                              <a:lumMod val="90000"/>
                            </a:schemeClr>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a:t>
                      </a:r>
                      <a:r>
                        <a:rPr lang="en-GB" sz="2500" dirty="0">
                          <a:solidFill>
                            <a:schemeClr val="bg2">
                              <a:lumMod val="90000"/>
                            </a:schemeClr>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5456FA1-AB35-4483-9846-3667EB880ADB}"/>
              </a:ext>
            </a:extLst>
          </p:cNvPr>
          <p:cNvSpPr/>
          <p:nvPr/>
        </p:nvSpPr>
        <p:spPr>
          <a:xfrm>
            <a:off x="8520652" y="1846576"/>
            <a:ext cx="3529637" cy="286095"/>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1053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In this case, we have chosen the square to start off.</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have decided to start with A.</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The digit in the heading changes from 0 to 1, so we discard A.</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a:t>
                      </a:r>
                      <a:r>
                        <a:rPr lang="en-GB" sz="2500" dirty="0">
                          <a:solidFill>
                            <a:schemeClr val="bg2">
                              <a:lumMod val="90000"/>
                            </a:schemeClr>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a:t>
                      </a:r>
                      <a:r>
                        <a:rPr lang="en-GB" sz="2500" dirty="0">
                          <a:solidFill>
                            <a:schemeClr val="bg2">
                              <a:lumMod val="90000"/>
                            </a:schemeClr>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5456FA1-AB35-4483-9846-3667EB880ADB}"/>
              </a:ext>
            </a:extLst>
          </p:cNvPr>
          <p:cNvSpPr/>
          <p:nvPr/>
        </p:nvSpPr>
        <p:spPr>
          <a:xfrm>
            <a:off x="8520652" y="2083291"/>
            <a:ext cx="3529637" cy="1493023"/>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C7D47BB4-C060-4548-8DE9-958B457B2BB3}"/>
              </a:ext>
            </a:extLst>
          </p:cNvPr>
          <p:cNvSpPr/>
          <p:nvPr/>
        </p:nvSpPr>
        <p:spPr>
          <a:xfrm>
            <a:off x="4006371" y="294861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E17013D-6671-403C-86D5-71391CB17964}"/>
              </a:ext>
            </a:extLst>
          </p:cNvPr>
          <p:cNvSpPr/>
          <p:nvPr/>
        </p:nvSpPr>
        <p:spPr>
          <a:xfrm>
            <a:off x="5158896" y="2939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21C7938-39BC-4D28-95EB-CE70C8336E78}"/>
              </a:ext>
            </a:extLst>
          </p:cNvPr>
          <p:cNvSpPr txBox="1"/>
          <p:nvPr/>
        </p:nvSpPr>
        <p:spPr>
          <a:xfrm>
            <a:off x="309560" y="5278085"/>
            <a:ext cx="3535904" cy="830997"/>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endParaRPr lang="en-GB" sz="2000" dirty="0"/>
          </a:p>
        </p:txBody>
      </p:sp>
    </p:spTree>
    <p:extLst>
      <p:ext uri="{BB962C8B-B14F-4D97-AF65-F5344CB8AC3E}">
        <p14:creationId xmlns:p14="http://schemas.microsoft.com/office/powerpoint/2010/main" val="3425371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look at the next variable, B.</a:t>
            </a:r>
          </a:p>
          <a:p>
            <a:pPr marL="347663" lvl="1" indent="-265113">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675965368"/>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 </a:t>
                      </a:r>
                      <a:r>
                        <a:rPr lang="en-GB" sz="2500" b="1" dirty="0">
                          <a:solidFill>
                            <a:schemeClr val="tx1"/>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 </a:t>
                      </a:r>
                      <a:r>
                        <a:rPr lang="en-GB" sz="2500" b="1" dirty="0">
                          <a:solidFill>
                            <a:schemeClr val="tx1"/>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bg2">
                              <a:lumMod val="90000"/>
                            </a:schemeClr>
                          </a:solidFill>
                        </a:rPr>
                        <a:t>0 </a:t>
                      </a:r>
                      <a:r>
                        <a:rPr lang="en-GB" sz="2500" dirty="0">
                          <a:solidFill>
                            <a:schemeClr val="tx1"/>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2">
                              <a:lumMod val="90000"/>
                            </a:schemeClr>
                          </a:solidFill>
                        </a:rPr>
                        <a:t>1 </a:t>
                      </a:r>
                      <a:r>
                        <a:rPr lang="en-GB" sz="2500" dirty="0">
                          <a:solidFill>
                            <a:schemeClr val="tx1"/>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5456FA1-AB35-4483-9846-3667EB880ADB}"/>
              </a:ext>
            </a:extLst>
          </p:cNvPr>
          <p:cNvSpPr/>
          <p:nvPr/>
        </p:nvSpPr>
        <p:spPr>
          <a:xfrm>
            <a:off x="8520652" y="1834373"/>
            <a:ext cx="3529637" cy="285749"/>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C7D47BB4-C060-4548-8DE9-958B457B2BB3}"/>
              </a:ext>
            </a:extLst>
          </p:cNvPr>
          <p:cNvSpPr/>
          <p:nvPr/>
        </p:nvSpPr>
        <p:spPr>
          <a:xfrm>
            <a:off x="4263546" y="294861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E17013D-6671-403C-86D5-71391CB17964}"/>
              </a:ext>
            </a:extLst>
          </p:cNvPr>
          <p:cNvSpPr/>
          <p:nvPr/>
        </p:nvSpPr>
        <p:spPr>
          <a:xfrm>
            <a:off x="5416071" y="2939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21C7938-39BC-4D28-95EB-CE70C8336E78}"/>
              </a:ext>
            </a:extLst>
          </p:cNvPr>
          <p:cNvSpPr txBox="1"/>
          <p:nvPr/>
        </p:nvSpPr>
        <p:spPr>
          <a:xfrm>
            <a:off x="309560" y="5278085"/>
            <a:ext cx="3535904" cy="830997"/>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endParaRPr lang="en-GB" sz="2000" dirty="0"/>
          </a:p>
        </p:txBody>
      </p:sp>
    </p:spTree>
    <p:extLst>
      <p:ext uri="{BB962C8B-B14F-4D97-AF65-F5344CB8AC3E}">
        <p14:creationId xmlns:p14="http://schemas.microsoft.com/office/powerpoint/2010/main" val="1371965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look at the next variable, B.</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The digit in the heading stays the same – it is 1 in both cases – so we can keep B.</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 </a:t>
                      </a:r>
                      <a:r>
                        <a:rPr lang="en-GB" sz="2500" b="1" dirty="0">
                          <a:solidFill>
                            <a:schemeClr val="tx1"/>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 </a:t>
                      </a:r>
                      <a:r>
                        <a:rPr lang="en-GB" sz="2500" b="1" dirty="0">
                          <a:solidFill>
                            <a:schemeClr val="tx1"/>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bg2">
                              <a:lumMod val="90000"/>
                            </a:schemeClr>
                          </a:solidFill>
                        </a:rPr>
                        <a:t>0 </a:t>
                      </a:r>
                      <a:r>
                        <a:rPr lang="en-GB" sz="2500" dirty="0">
                          <a:solidFill>
                            <a:schemeClr val="tx1"/>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2">
                              <a:lumMod val="90000"/>
                            </a:schemeClr>
                          </a:solidFill>
                        </a:rPr>
                        <a:t>1 </a:t>
                      </a:r>
                      <a:r>
                        <a:rPr lang="en-GB" sz="2500" dirty="0">
                          <a:solidFill>
                            <a:schemeClr val="tx1"/>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5456FA1-AB35-4483-9846-3667EB880ADB}"/>
              </a:ext>
            </a:extLst>
          </p:cNvPr>
          <p:cNvSpPr/>
          <p:nvPr/>
        </p:nvSpPr>
        <p:spPr>
          <a:xfrm>
            <a:off x="8520652" y="2072497"/>
            <a:ext cx="3529637" cy="1510340"/>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C7D47BB4-C060-4548-8DE9-958B457B2BB3}"/>
              </a:ext>
            </a:extLst>
          </p:cNvPr>
          <p:cNvSpPr/>
          <p:nvPr/>
        </p:nvSpPr>
        <p:spPr>
          <a:xfrm>
            <a:off x="4263546" y="294861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E17013D-6671-403C-86D5-71391CB17964}"/>
              </a:ext>
            </a:extLst>
          </p:cNvPr>
          <p:cNvSpPr/>
          <p:nvPr/>
        </p:nvSpPr>
        <p:spPr>
          <a:xfrm>
            <a:off x="5416071" y="2939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21C7938-39BC-4D28-95EB-CE70C8336E78}"/>
              </a:ext>
            </a:extLst>
          </p:cNvPr>
          <p:cNvSpPr txBox="1"/>
          <p:nvPr/>
        </p:nvSpPr>
        <p:spPr>
          <a:xfrm>
            <a:off x="309560" y="5278085"/>
            <a:ext cx="3535904" cy="1261884"/>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pPr marL="457200" indent="-457200">
              <a:buFont typeface="Wingdings" panose="05000000000000000000" pitchFamily="2" charset="2"/>
              <a:buChar char="ü"/>
            </a:pPr>
            <a:r>
              <a:rPr lang="en-GB" sz="2800" dirty="0">
                <a:solidFill>
                  <a:schemeClr val="accent6"/>
                </a:solidFill>
              </a:rPr>
              <a:t>Variable B – Keep</a:t>
            </a:r>
          </a:p>
          <a:p>
            <a:endParaRPr lang="en-GB" sz="2000" dirty="0"/>
          </a:p>
        </p:txBody>
      </p:sp>
    </p:spTree>
    <p:extLst>
      <p:ext uri="{BB962C8B-B14F-4D97-AF65-F5344CB8AC3E}">
        <p14:creationId xmlns:p14="http://schemas.microsoft.com/office/powerpoint/2010/main" val="2867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b="1" dirty="0">
                <a:solidFill>
                  <a:schemeClr val="tx1"/>
                </a:solidFill>
              </a:rPr>
              <a:t>Karnaugh maps</a:t>
            </a:r>
            <a:r>
              <a:rPr lang="en-GB" sz="1600" dirty="0">
                <a:solidFill>
                  <a:schemeClr val="tx1"/>
                </a:solidFill>
              </a:rPr>
              <a:t> are a method of simplifying </a:t>
            </a:r>
            <a:r>
              <a:rPr lang="en-GB" sz="1600" b="1" dirty="0">
                <a:solidFill>
                  <a:schemeClr val="tx1"/>
                </a:solidFill>
              </a:rPr>
              <a:t>Boolean expressions</a:t>
            </a:r>
            <a:r>
              <a:rPr lang="en-GB" sz="1600" dirty="0">
                <a:solidFill>
                  <a:schemeClr val="tx1"/>
                </a:solidFill>
              </a:rPr>
              <a: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A three-input </a:t>
            </a:r>
            <a:r>
              <a:rPr lang="en-GB" sz="1600" b="1" dirty="0">
                <a:solidFill>
                  <a:schemeClr val="tx1"/>
                </a:solidFill>
              </a:rPr>
              <a:t>Karnaugh map</a:t>
            </a:r>
            <a:r>
              <a:rPr lang="en-GB" sz="1600" dirty="0">
                <a:solidFill>
                  <a:schemeClr val="tx1"/>
                </a:solidFill>
              </a:rPr>
              <a:t> can be used to illustrate an expression with three variables.</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The expression we want to simplify here is: ¬C ∧ B V A ∧ B V C</a:t>
            </a:r>
          </a:p>
          <a:p>
            <a:pPr marL="285750" indent="-285750">
              <a:buClr>
                <a:schemeClr val="tx1"/>
              </a:buClr>
              <a:buFont typeface="Arial" panose="020B0604020202020204" pitchFamily="34" charset="0"/>
              <a:buChar char="•"/>
            </a:pPr>
            <a:endParaRPr lang="en-GB" sz="1600" dirty="0">
              <a:solidFill>
                <a:schemeClr val="tx1"/>
              </a:solidFill>
            </a:endParaRPr>
          </a:p>
        </p:txBody>
      </p:sp>
      <p:graphicFrame>
        <p:nvGraphicFramePr>
          <p:cNvPr id="4" name="Table 2">
            <a:extLst>
              <a:ext uri="{FF2B5EF4-FFF2-40B4-BE49-F238E27FC236}">
                <a16:creationId xmlns:a16="http://schemas.microsoft.com/office/drawing/2014/main" id="{EABC5223-5EAD-489E-A8A7-DDA872302FD9}"/>
              </a:ext>
            </a:extLst>
          </p:cNvPr>
          <p:cNvGraphicFramePr>
            <a:graphicFrameLocks noGrp="1"/>
          </p:cNvGraphicFramePr>
          <p:nvPr>
            <p:extLst>
              <p:ext uri="{D42A27DB-BD31-4B8C-83A1-F6EECF244321}">
                <p14:modId xmlns:p14="http://schemas.microsoft.com/office/powerpoint/2010/main" val="1093054965"/>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endParaRPr lang="en-GB" sz="2500" b="1" dirty="0"/>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endParaRPr lang="en-GB" sz="2500" b="1" dirty="0"/>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endParaRPr lang="en-GB" sz="2500" b="1" dirty="0"/>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endParaRPr lang="en-GB" sz="2500" b="1" dirty="0"/>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endParaRPr lang="en-GB" sz="2500" b="1" dirty="0"/>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endParaRPr lang="en-GB" sz="2500" b="1" dirty="0"/>
                    </a:p>
                  </a:txBody>
                  <a:tcPr marL="125183" marR="125183" marT="62591" marB="62591" anchor="ctr">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634BF3E3-FBE3-4CC2-92FC-F46CD4D7FBD5}"/>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092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move to the final variable for the current box – in this case, C.</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3869930498"/>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chemeClr val="accent4"/>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5456FA1-AB35-4483-9846-3667EB880ADB}"/>
              </a:ext>
            </a:extLst>
          </p:cNvPr>
          <p:cNvSpPr/>
          <p:nvPr/>
        </p:nvSpPr>
        <p:spPr>
          <a:xfrm>
            <a:off x="8520652" y="1824504"/>
            <a:ext cx="3529637" cy="305145"/>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C7D47BB4-C060-4548-8DE9-958B457B2BB3}"/>
              </a:ext>
            </a:extLst>
          </p:cNvPr>
          <p:cNvSpPr/>
          <p:nvPr/>
        </p:nvSpPr>
        <p:spPr>
          <a:xfrm>
            <a:off x="1834134" y="3714667"/>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E17013D-6671-403C-86D5-71391CB17964}"/>
              </a:ext>
            </a:extLst>
          </p:cNvPr>
          <p:cNvSpPr/>
          <p:nvPr/>
        </p:nvSpPr>
        <p:spPr>
          <a:xfrm>
            <a:off x="1840005" y="4513579"/>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21C7938-39BC-4D28-95EB-CE70C8336E78}"/>
              </a:ext>
            </a:extLst>
          </p:cNvPr>
          <p:cNvSpPr txBox="1"/>
          <p:nvPr/>
        </p:nvSpPr>
        <p:spPr>
          <a:xfrm>
            <a:off x="309560" y="5278085"/>
            <a:ext cx="3535904" cy="1261884"/>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pPr marL="457200" indent="-457200">
              <a:buFont typeface="Wingdings" panose="05000000000000000000" pitchFamily="2" charset="2"/>
              <a:buChar char="ü"/>
            </a:pPr>
            <a:r>
              <a:rPr lang="en-GB" sz="2800" dirty="0">
                <a:solidFill>
                  <a:schemeClr val="accent6"/>
                </a:solidFill>
              </a:rPr>
              <a:t>Variable B – Keep</a:t>
            </a:r>
          </a:p>
          <a:p>
            <a:endParaRPr lang="en-GB" sz="2000" dirty="0"/>
          </a:p>
        </p:txBody>
      </p:sp>
    </p:spTree>
    <p:extLst>
      <p:ext uri="{BB962C8B-B14F-4D97-AF65-F5344CB8AC3E}">
        <p14:creationId xmlns:p14="http://schemas.microsoft.com/office/powerpoint/2010/main" val="2319225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move to the final variable for the current box – in this case, C.</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The digit in the heading changes from 0 to 1, so we discard C.</a:t>
            </a:r>
          </a:p>
          <a:p>
            <a:pPr marL="347663" lvl="1" indent="-265113">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chemeClr val="accent4">
                        <a:lumMod val="40000"/>
                        <a:lumOff val="60000"/>
                      </a:schemeClr>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chemeClr val="accent4"/>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C7D47BB4-C060-4548-8DE9-958B457B2BB3}"/>
              </a:ext>
            </a:extLst>
          </p:cNvPr>
          <p:cNvSpPr/>
          <p:nvPr/>
        </p:nvSpPr>
        <p:spPr>
          <a:xfrm>
            <a:off x="1834134" y="3714667"/>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E17013D-6671-403C-86D5-71391CB17964}"/>
              </a:ext>
            </a:extLst>
          </p:cNvPr>
          <p:cNvSpPr/>
          <p:nvPr/>
        </p:nvSpPr>
        <p:spPr>
          <a:xfrm>
            <a:off x="1840005" y="4513579"/>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21C7938-39BC-4D28-95EB-CE70C8336E78}"/>
              </a:ext>
            </a:extLst>
          </p:cNvPr>
          <p:cNvSpPr txBox="1"/>
          <p:nvPr/>
        </p:nvSpPr>
        <p:spPr>
          <a:xfrm>
            <a:off x="309560" y="5278085"/>
            <a:ext cx="3535904" cy="1692771"/>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pPr marL="457200" indent="-457200">
              <a:buFont typeface="Wingdings" panose="05000000000000000000" pitchFamily="2" charset="2"/>
              <a:buChar char="ü"/>
            </a:pPr>
            <a:r>
              <a:rPr lang="en-GB" sz="2800" dirty="0">
                <a:solidFill>
                  <a:schemeClr val="accent6"/>
                </a:solidFill>
              </a:rPr>
              <a:t>Variable B – Keep</a:t>
            </a:r>
          </a:p>
          <a:p>
            <a:pPr marL="457200" indent="-457200">
              <a:buFont typeface="Wingdings" panose="05000000000000000000" pitchFamily="2" charset="2"/>
              <a:buChar char="û"/>
            </a:pPr>
            <a:r>
              <a:rPr lang="en-GB" sz="2800" dirty="0">
                <a:solidFill>
                  <a:srgbClr val="C00000"/>
                </a:solidFill>
              </a:rPr>
              <a:t>Variable C – Discard</a:t>
            </a:r>
          </a:p>
          <a:p>
            <a:endParaRPr lang="en-GB" sz="2000" dirty="0"/>
          </a:p>
        </p:txBody>
      </p:sp>
      <p:sp>
        <p:nvSpPr>
          <p:cNvPr id="14" name="Rectangle 13">
            <a:extLst>
              <a:ext uri="{FF2B5EF4-FFF2-40B4-BE49-F238E27FC236}">
                <a16:creationId xmlns:a16="http://schemas.microsoft.com/office/drawing/2014/main" id="{E39D1EC9-B0BC-7747-82FA-0F190C07A934}"/>
              </a:ext>
            </a:extLst>
          </p:cNvPr>
          <p:cNvSpPr/>
          <p:nvPr/>
        </p:nvSpPr>
        <p:spPr>
          <a:xfrm>
            <a:off x="8520652" y="2072497"/>
            <a:ext cx="3529637" cy="1510340"/>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0236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have considered all the variables for the first box, and the only one we are keeping is B.</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know this entire box can be simplified down to just B.</a:t>
            </a:r>
          </a:p>
          <a:p>
            <a:pPr marL="347663" lvl="1" indent="-265113">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3568117295"/>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21C7938-39BC-4D28-95EB-CE70C8336E78}"/>
              </a:ext>
            </a:extLst>
          </p:cNvPr>
          <p:cNvSpPr txBox="1"/>
          <p:nvPr/>
        </p:nvSpPr>
        <p:spPr>
          <a:xfrm>
            <a:off x="309560" y="5278085"/>
            <a:ext cx="3535904" cy="1692771"/>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pPr marL="457200" indent="-457200">
              <a:buFont typeface="Wingdings" panose="05000000000000000000" pitchFamily="2" charset="2"/>
              <a:buChar char="ü"/>
            </a:pPr>
            <a:r>
              <a:rPr lang="en-GB" sz="2800" dirty="0">
                <a:solidFill>
                  <a:schemeClr val="accent6"/>
                </a:solidFill>
              </a:rPr>
              <a:t>Variable B – Keep</a:t>
            </a:r>
          </a:p>
          <a:p>
            <a:pPr marL="457200" indent="-457200">
              <a:buFont typeface="Wingdings" panose="05000000000000000000" pitchFamily="2" charset="2"/>
              <a:buChar char="û"/>
            </a:pPr>
            <a:r>
              <a:rPr lang="en-GB" sz="2800" dirty="0">
                <a:solidFill>
                  <a:srgbClr val="C00000"/>
                </a:solidFill>
              </a:rPr>
              <a:t>Variable C – Discard</a:t>
            </a:r>
          </a:p>
          <a:p>
            <a:endParaRPr lang="en-GB" sz="2000" dirty="0"/>
          </a:p>
        </p:txBody>
      </p:sp>
      <p:cxnSp>
        <p:nvCxnSpPr>
          <p:cNvPr id="6" name="Straight Arrow Connector 5">
            <a:extLst>
              <a:ext uri="{FF2B5EF4-FFF2-40B4-BE49-F238E27FC236}">
                <a16:creationId xmlns:a16="http://schemas.microsoft.com/office/drawing/2014/main" id="{D4D2F014-8CBB-4913-865A-CDFBA690D6AE}"/>
              </a:ext>
            </a:extLst>
          </p:cNvPr>
          <p:cNvCxnSpPr/>
          <p:nvPr/>
        </p:nvCxnSpPr>
        <p:spPr>
          <a:xfrm flipH="1">
            <a:off x="5934456" y="3810000"/>
            <a:ext cx="15430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DE96A0-858B-40F6-B712-ACB9DC54E643}"/>
              </a:ext>
            </a:extLst>
          </p:cNvPr>
          <p:cNvSpPr txBox="1"/>
          <p:nvPr/>
        </p:nvSpPr>
        <p:spPr>
          <a:xfrm>
            <a:off x="7443773" y="3569642"/>
            <a:ext cx="500062" cy="461665"/>
          </a:xfrm>
          <a:prstGeom prst="rect">
            <a:avLst/>
          </a:prstGeom>
          <a:noFill/>
        </p:spPr>
        <p:txBody>
          <a:bodyPr wrap="square">
            <a:spAutoFit/>
          </a:bodyPr>
          <a:lstStyle/>
          <a:p>
            <a:r>
              <a:rPr lang="en-GB" sz="2400" b="1" i="0" dirty="0">
                <a:solidFill>
                  <a:schemeClr val="tx1"/>
                </a:solidFill>
                <a:effectLst/>
              </a:rPr>
              <a:t>B</a:t>
            </a:r>
            <a:endParaRPr lang="en-GB" dirty="0"/>
          </a:p>
        </p:txBody>
      </p:sp>
    </p:spTree>
    <p:extLst>
      <p:ext uri="{BB962C8B-B14F-4D97-AF65-F5344CB8AC3E}">
        <p14:creationId xmlns:p14="http://schemas.microsoft.com/office/powerpoint/2010/main" val="1144589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move onto the other box.</a:t>
            </a:r>
          </a:p>
          <a:p>
            <a:pPr marL="347663" lvl="1" indent="-265113">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3476481891"/>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D4D2F014-8CBB-4913-865A-CDFBA690D6AE}"/>
              </a:ext>
            </a:extLst>
          </p:cNvPr>
          <p:cNvCxnSpPr/>
          <p:nvPr/>
        </p:nvCxnSpPr>
        <p:spPr>
          <a:xfrm flipH="1">
            <a:off x="5934456" y="3810000"/>
            <a:ext cx="15430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DE96A0-858B-40F6-B712-ACB9DC54E643}"/>
              </a:ext>
            </a:extLst>
          </p:cNvPr>
          <p:cNvSpPr txBox="1"/>
          <p:nvPr/>
        </p:nvSpPr>
        <p:spPr>
          <a:xfrm>
            <a:off x="7443773" y="3569642"/>
            <a:ext cx="500062"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0BF2EB8-0B0F-E34F-A2E5-668FA36A5396}"/>
              </a:ext>
            </a:extLst>
          </p:cNvPr>
          <p:cNvSpPr/>
          <p:nvPr/>
        </p:nvSpPr>
        <p:spPr>
          <a:xfrm>
            <a:off x="8520652" y="1590100"/>
            <a:ext cx="3529637" cy="286095"/>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3807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move onto the other box.</a:t>
            </a:r>
          </a:p>
          <a:p>
            <a:pPr marL="82550" lvl="1"/>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Take each variable in turn – we have decided to start with A again.</a:t>
            </a:r>
          </a:p>
          <a:p>
            <a:pPr marL="347663" lvl="1" indent="-265113">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1685412022"/>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a:t>
                      </a:r>
                      <a:r>
                        <a:rPr lang="en-GB" sz="2500" b="1" dirty="0">
                          <a:solidFill>
                            <a:schemeClr val="bg2">
                              <a:lumMod val="90000"/>
                            </a:schemeClr>
                          </a:solidFill>
                        </a:rPr>
                        <a:t>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a:t>
                      </a:r>
                      <a:r>
                        <a:rPr lang="en-GB" sz="2500" dirty="0">
                          <a:solidFill>
                            <a:schemeClr val="bg2">
                              <a:lumMod val="90000"/>
                            </a:schemeClr>
                          </a:solidFill>
                        </a:rPr>
                        <a:t>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0 </a:t>
                      </a:r>
                      <a:r>
                        <a:rPr lang="en-GB" sz="2500" dirty="0">
                          <a:solidFill>
                            <a:schemeClr val="bg2">
                              <a:lumMod val="90000"/>
                            </a:schemeClr>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a:t>
                      </a:r>
                      <a:r>
                        <a:rPr lang="en-GB" sz="2500" dirty="0">
                          <a:solidFill>
                            <a:schemeClr val="bg2">
                              <a:lumMod val="90000"/>
                            </a:schemeClr>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a:t>
                      </a:r>
                      <a:r>
                        <a:rPr lang="en-GB" sz="2500" dirty="0">
                          <a:solidFill>
                            <a:schemeClr val="bg2">
                              <a:lumMod val="90000"/>
                            </a:schemeClr>
                          </a:solidFill>
                        </a:rPr>
                        <a:t>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D4D2F014-8CBB-4913-865A-CDFBA690D6AE}"/>
              </a:ext>
            </a:extLst>
          </p:cNvPr>
          <p:cNvCxnSpPr/>
          <p:nvPr/>
        </p:nvCxnSpPr>
        <p:spPr>
          <a:xfrm flipH="1">
            <a:off x="5934456" y="3810000"/>
            <a:ext cx="15430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DE96A0-858B-40F6-B712-ACB9DC54E643}"/>
              </a:ext>
            </a:extLst>
          </p:cNvPr>
          <p:cNvSpPr txBox="1"/>
          <p:nvPr/>
        </p:nvSpPr>
        <p:spPr>
          <a:xfrm>
            <a:off x="7443773" y="3569642"/>
            <a:ext cx="500062"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DD2FC59-BCE9-4BD5-B2F7-793E892177F2}"/>
              </a:ext>
            </a:extLst>
          </p:cNvPr>
          <p:cNvSpPr/>
          <p:nvPr/>
        </p:nvSpPr>
        <p:spPr>
          <a:xfrm>
            <a:off x="4006371" y="294861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CF1D424-E31B-442D-A968-9C87FC20F75A}"/>
              </a:ext>
            </a:extLst>
          </p:cNvPr>
          <p:cNvSpPr/>
          <p:nvPr/>
        </p:nvSpPr>
        <p:spPr>
          <a:xfrm>
            <a:off x="5158896" y="2939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364CF88-CA3A-4708-AB88-9EF72A3C1ACC}"/>
              </a:ext>
            </a:extLst>
          </p:cNvPr>
          <p:cNvSpPr/>
          <p:nvPr/>
        </p:nvSpPr>
        <p:spPr>
          <a:xfrm>
            <a:off x="2872895" y="294861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FED0B8C-DC5D-41FB-9C0A-3EC11D0498D4}"/>
              </a:ext>
            </a:extLst>
          </p:cNvPr>
          <p:cNvSpPr/>
          <p:nvPr/>
        </p:nvSpPr>
        <p:spPr>
          <a:xfrm>
            <a:off x="6320946" y="2939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EAAFEDF-E6BF-2445-88BC-4AC3CB1E45E1}"/>
              </a:ext>
            </a:extLst>
          </p:cNvPr>
          <p:cNvSpPr/>
          <p:nvPr/>
        </p:nvSpPr>
        <p:spPr>
          <a:xfrm>
            <a:off x="8520652" y="1824504"/>
            <a:ext cx="3529637" cy="305145"/>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9719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move onto the other box.</a:t>
            </a:r>
          </a:p>
          <a:p>
            <a:pPr marL="82550" lvl="1"/>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Take each variable in turn – we have decided to start with A again.</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The digit in the heading changes from 0 to 1, so we discard A.</a:t>
            </a:r>
          </a:p>
          <a:p>
            <a:pPr marL="347663" lvl="1" indent="-265113">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a:t>
                      </a:r>
                      <a:r>
                        <a:rPr lang="en-GB" sz="2500" b="1" dirty="0">
                          <a:solidFill>
                            <a:schemeClr val="bg2">
                              <a:lumMod val="90000"/>
                            </a:schemeClr>
                          </a:solidFill>
                        </a:rPr>
                        <a:t>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a:t>
                      </a:r>
                      <a:r>
                        <a:rPr lang="en-GB" sz="2500" dirty="0">
                          <a:solidFill>
                            <a:schemeClr val="bg2">
                              <a:lumMod val="90000"/>
                            </a:schemeClr>
                          </a:solidFill>
                        </a:rPr>
                        <a:t>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0 </a:t>
                      </a:r>
                      <a:r>
                        <a:rPr lang="en-GB" sz="2500" dirty="0">
                          <a:solidFill>
                            <a:schemeClr val="bg2">
                              <a:lumMod val="90000"/>
                            </a:schemeClr>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a:t>
                      </a:r>
                      <a:r>
                        <a:rPr lang="en-GB" sz="2500" dirty="0">
                          <a:solidFill>
                            <a:schemeClr val="bg2">
                              <a:lumMod val="90000"/>
                            </a:schemeClr>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a:t>
                      </a:r>
                      <a:r>
                        <a:rPr lang="en-GB" sz="2500" dirty="0">
                          <a:solidFill>
                            <a:schemeClr val="bg2">
                              <a:lumMod val="90000"/>
                            </a:schemeClr>
                          </a:solidFill>
                        </a:rPr>
                        <a:t>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D4D2F014-8CBB-4913-865A-CDFBA690D6AE}"/>
              </a:ext>
            </a:extLst>
          </p:cNvPr>
          <p:cNvCxnSpPr/>
          <p:nvPr/>
        </p:nvCxnSpPr>
        <p:spPr>
          <a:xfrm flipH="1">
            <a:off x="5934456" y="3810000"/>
            <a:ext cx="15430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DE96A0-858B-40F6-B712-ACB9DC54E643}"/>
              </a:ext>
            </a:extLst>
          </p:cNvPr>
          <p:cNvSpPr txBox="1"/>
          <p:nvPr/>
        </p:nvSpPr>
        <p:spPr>
          <a:xfrm>
            <a:off x="7443773" y="3569642"/>
            <a:ext cx="500062"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3" name="Rectangle 12">
            <a:extLst>
              <a:ext uri="{FF2B5EF4-FFF2-40B4-BE49-F238E27FC236}">
                <a16:creationId xmlns:a16="http://schemas.microsoft.com/office/drawing/2014/main" id="{7786590F-3C34-48B9-96EA-1808155A6467}"/>
              </a:ext>
            </a:extLst>
          </p:cNvPr>
          <p:cNvSpPr/>
          <p:nvPr/>
        </p:nvSpPr>
        <p:spPr>
          <a:xfrm>
            <a:off x="8520652" y="2081679"/>
            <a:ext cx="3529637" cy="1491636"/>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DD2FC59-BCE9-4BD5-B2F7-793E892177F2}"/>
              </a:ext>
            </a:extLst>
          </p:cNvPr>
          <p:cNvSpPr/>
          <p:nvPr/>
        </p:nvSpPr>
        <p:spPr>
          <a:xfrm>
            <a:off x="4006371" y="294861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CF1D424-E31B-442D-A968-9C87FC20F75A}"/>
              </a:ext>
            </a:extLst>
          </p:cNvPr>
          <p:cNvSpPr/>
          <p:nvPr/>
        </p:nvSpPr>
        <p:spPr>
          <a:xfrm>
            <a:off x="5158896" y="2939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364CF88-CA3A-4708-AB88-9EF72A3C1ACC}"/>
              </a:ext>
            </a:extLst>
          </p:cNvPr>
          <p:cNvSpPr/>
          <p:nvPr/>
        </p:nvSpPr>
        <p:spPr>
          <a:xfrm>
            <a:off x="2872895" y="294861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FED0B8C-DC5D-41FB-9C0A-3EC11D0498D4}"/>
              </a:ext>
            </a:extLst>
          </p:cNvPr>
          <p:cNvSpPr/>
          <p:nvPr/>
        </p:nvSpPr>
        <p:spPr>
          <a:xfrm>
            <a:off x="6320946" y="2939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1F9B502-F82A-41B4-8CE1-AEDA623BB744}"/>
              </a:ext>
            </a:extLst>
          </p:cNvPr>
          <p:cNvSpPr txBox="1"/>
          <p:nvPr/>
        </p:nvSpPr>
        <p:spPr>
          <a:xfrm>
            <a:off x="309560" y="5278085"/>
            <a:ext cx="3535904" cy="830997"/>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endParaRPr lang="en-GB" sz="2000" dirty="0"/>
          </a:p>
        </p:txBody>
      </p:sp>
    </p:spTree>
    <p:extLst>
      <p:ext uri="{BB962C8B-B14F-4D97-AF65-F5344CB8AC3E}">
        <p14:creationId xmlns:p14="http://schemas.microsoft.com/office/powerpoint/2010/main" val="2747754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look at the next variable, B.</a:t>
            </a:r>
          </a:p>
          <a:p>
            <a:pPr marL="347663" lvl="1" indent="-265113">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2724990054"/>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bg2">
                              <a:lumMod val="90000"/>
                            </a:schemeClr>
                          </a:solidFill>
                        </a:rPr>
                        <a:t>A</a:t>
                      </a:r>
                      <a:r>
                        <a:rPr lang="en-GB" sz="2500" b="1" dirty="0">
                          <a:solidFill>
                            <a:schemeClr val="tx1"/>
                          </a:solidFill>
                        </a:rPr>
                        <a:t>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bg2">
                              <a:lumMod val="90000"/>
                            </a:schemeClr>
                          </a:solidFill>
                        </a:rPr>
                        <a:t>0</a:t>
                      </a:r>
                      <a:r>
                        <a:rPr lang="en-GB" sz="2500" dirty="0">
                          <a:solidFill>
                            <a:schemeClr val="tx1"/>
                          </a:solidFill>
                        </a:rPr>
                        <a:t>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2">
                              <a:lumMod val="90000"/>
                            </a:schemeClr>
                          </a:solidFill>
                        </a:rPr>
                        <a:t>0</a:t>
                      </a:r>
                      <a:r>
                        <a:rPr lang="en-GB" sz="2500" dirty="0">
                          <a:solidFill>
                            <a:schemeClr val="tx1"/>
                          </a:solidFill>
                        </a:rPr>
                        <a:t>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2">
                              <a:lumMod val="90000"/>
                            </a:schemeClr>
                          </a:solidFill>
                        </a:rPr>
                        <a:t>1</a:t>
                      </a:r>
                      <a:r>
                        <a:rPr lang="en-GB" sz="2500" dirty="0">
                          <a:solidFill>
                            <a:schemeClr val="tx1"/>
                          </a:solidFill>
                        </a:rPr>
                        <a:t>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2">
                              <a:lumMod val="90000"/>
                            </a:schemeClr>
                          </a:solidFill>
                        </a:rPr>
                        <a:t>1</a:t>
                      </a:r>
                      <a:r>
                        <a:rPr lang="en-GB" sz="2500" dirty="0">
                          <a:solidFill>
                            <a:schemeClr val="tx1"/>
                          </a:solidFill>
                        </a:rPr>
                        <a:t> 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D4D2F014-8CBB-4913-865A-CDFBA690D6AE}"/>
              </a:ext>
            </a:extLst>
          </p:cNvPr>
          <p:cNvCxnSpPr/>
          <p:nvPr/>
        </p:nvCxnSpPr>
        <p:spPr>
          <a:xfrm flipH="1">
            <a:off x="5934456" y="3810000"/>
            <a:ext cx="15430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DE96A0-858B-40F6-B712-ACB9DC54E643}"/>
              </a:ext>
            </a:extLst>
          </p:cNvPr>
          <p:cNvSpPr txBox="1"/>
          <p:nvPr/>
        </p:nvSpPr>
        <p:spPr>
          <a:xfrm>
            <a:off x="7443773" y="3569642"/>
            <a:ext cx="500062"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3" name="Rectangle 12">
            <a:extLst>
              <a:ext uri="{FF2B5EF4-FFF2-40B4-BE49-F238E27FC236}">
                <a16:creationId xmlns:a16="http://schemas.microsoft.com/office/drawing/2014/main" id="{7786590F-3C34-48B9-96EA-1808155A6467}"/>
              </a:ext>
            </a:extLst>
          </p:cNvPr>
          <p:cNvSpPr/>
          <p:nvPr/>
        </p:nvSpPr>
        <p:spPr>
          <a:xfrm>
            <a:off x="8520652" y="1845180"/>
            <a:ext cx="3529637" cy="295620"/>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DD2FC59-BCE9-4BD5-B2F7-793E892177F2}"/>
              </a:ext>
            </a:extLst>
          </p:cNvPr>
          <p:cNvSpPr/>
          <p:nvPr/>
        </p:nvSpPr>
        <p:spPr>
          <a:xfrm>
            <a:off x="4244496" y="294861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CF1D424-E31B-442D-A968-9C87FC20F75A}"/>
              </a:ext>
            </a:extLst>
          </p:cNvPr>
          <p:cNvSpPr/>
          <p:nvPr/>
        </p:nvSpPr>
        <p:spPr>
          <a:xfrm>
            <a:off x="5397021" y="2939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364CF88-CA3A-4708-AB88-9EF72A3C1ACC}"/>
              </a:ext>
            </a:extLst>
          </p:cNvPr>
          <p:cNvSpPr/>
          <p:nvPr/>
        </p:nvSpPr>
        <p:spPr>
          <a:xfrm>
            <a:off x="3111020" y="294861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FED0B8C-DC5D-41FB-9C0A-3EC11D0498D4}"/>
              </a:ext>
            </a:extLst>
          </p:cNvPr>
          <p:cNvSpPr/>
          <p:nvPr/>
        </p:nvSpPr>
        <p:spPr>
          <a:xfrm>
            <a:off x="6559071" y="2939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1F9B502-F82A-41B4-8CE1-AEDA623BB744}"/>
              </a:ext>
            </a:extLst>
          </p:cNvPr>
          <p:cNvSpPr txBox="1"/>
          <p:nvPr/>
        </p:nvSpPr>
        <p:spPr>
          <a:xfrm>
            <a:off x="309560" y="5278085"/>
            <a:ext cx="3535904" cy="830997"/>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endParaRPr lang="en-GB" sz="2000" dirty="0"/>
          </a:p>
        </p:txBody>
      </p:sp>
    </p:spTree>
    <p:extLst>
      <p:ext uri="{BB962C8B-B14F-4D97-AF65-F5344CB8AC3E}">
        <p14:creationId xmlns:p14="http://schemas.microsoft.com/office/powerpoint/2010/main" val="2962639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look at the next variable, B.</a:t>
            </a:r>
          </a:p>
          <a:p>
            <a:pPr marL="82550" lvl="1"/>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Once again, the digit in the heading changes from 0 to 1, so we also discard B.</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bg2">
                              <a:lumMod val="90000"/>
                            </a:schemeClr>
                          </a:solidFill>
                        </a:rPr>
                        <a:t>A</a:t>
                      </a:r>
                      <a:r>
                        <a:rPr lang="en-GB" sz="2500" b="1" dirty="0">
                          <a:solidFill>
                            <a:schemeClr val="tx1"/>
                          </a:solidFill>
                        </a:rPr>
                        <a:t>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bg2">
                              <a:lumMod val="90000"/>
                            </a:schemeClr>
                          </a:solidFill>
                        </a:rPr>
                        <a:t>0</a:t>
                      </a:r>
                      <a:r>
                        <a:rPr lang="en-GB" sz="2500" dirty="0">
                          <a:solidFill>
                            <a:schemeClr val="tx1"/>
                          </a:solidFill>
                        </a:rPr>
                        <a:t>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2">
                              <a:lumMod val="90000"/>
                            </a:schemeClr>
                          </a:solidFill>
                        </a:rPr>
                        <a:t>0</a:t>
                      </a:r>
                      <a:r>
                        <a:rPr lang="en-GB" sz="2500" dirty="0">
                          <a:solidFill>
                            <a:schemeClr val="tx1"/>
                          </a:solidFill>
                        </a:rPr>
                        <a:t>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2">
                              <a:lumMod val="90000"/>
                            </a:schemeClr>
                          </a:solidFill>
                        </a:rPr>
                        <a:t>1</a:t>
                      </a:r>
                      <a:r>
                        <a:rPr lang="en-GB" sz="2500" dirty="0">
                          <a:solidFill>
                            <a:schemeClr val="tx1"/>
                          </a:solidFill>
                        </a:rPr>
                        <a:t>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2">
                              <a:lumMod val="90000"/>
                            </a:schemeClr>
                          </a:solidFill>
                        </a:rPr>
                        <a:t>1</a:t>
                      </a:r>
                      <a:r>
                        <a:rPr lang="en-GB" sz="2500" dirty="0">
                          <a:solidFill>
                            <a:schemeClr val="tx1"/>
                          </a:solidFill>
                        </a:rPr>
                        <a:t> 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D4D2F014-8CBB-4913-865A-CDFBA690D6AE}"/>
              </a:ext>
            </a:extLst>
          </p:cNvPr>
          <p:cNvCxnSpPr/>
          <p:nvPr/>
        </p:nvCxnSpPr>
        <p:spPr>
          <a:xfrm flipH="1">
            <a:off x="5934456" y="3810000"/>
            <a:ext cx="15430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DE96A0-858B-40F6-B712-ACB9DC54E643}"/>
              </a:ext>
            </a:extLst>
          </p:cNvPr>
          <p:cNvSpPr txBox="1"/>
          <p:nvPr/>
        </p:nvSpPr>
        <p:spPr>
          <a:xfrm>
            <a:off x="7443773" y="3569642"/>
            <a:ext cx="500062"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3" name="Rectangle 12">
            <a:extLst>
              <a:ext uri="{FF2B5EF4-FFF2-40B4-BE49-F238E27FC236}">
                <a16:creationId xmlns:a16="http://schemas.microsoft.com/office/drawing/2014/main" id="{7786590F-3C34-48B9-96EA-1808155A6467}"/>
              </a:ext>
            </a:extLst>
          </p:cNvPr>
          <p:cNvSpPr/>
          <p:nvPr/>
        </p:nvSpPr>
        <p:spPr>
          <a:xfrm>
            <a:off x="8520652" y="2080053"/>
            <a:ext cx="3529637" cy="1482111"/>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DD2FC59-BCE9-4BD5-B2F7-793E892177F2}"/>
              </a:ext>
            </a:extLst>
          </p:cNvPr>
          <p:cNvSpPr/>
          <p:nvPr/>
        </p:nvSpPr>
        <p:spPr>
          <a:xfrm>
            <a:off x="4244496" y="294861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CF1D424-E31B-442D-A968-9C87FC20F75A}"/>
              </a:ext>
            </a:extLst>
          </p:cNvPr>
          <p:cNvSpPr/>
          <p:nvPr/>
        </p:nvSpPr>
        <p:spPr>
          <a:xfrm>
            <a:off x="5397021" y="2939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364CF88-CA3A-4708-AB88-9EF72A3C1ACC}"/>
              </a:ext>
            </a:extLst>
          </p:cNvPr>
          <p:cNvSpPr/>
          <p:nvPr/>
        </p:nvSpPr>
        <p:spPr>
          <a:xfrm>
            <a:off x="3111020" y="294861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FED0B8C-DC5D-41FB-9C0A-3EC11D0498D4}"/>
              </a:ext>
            </a:extLst>
          </p:cNvPr>
          <p:cNvSpPr/>
          <p:nvPr/>
        </p:nvSpPr>
        <p:spPr>
          <a:xfrm>
            <a:off x="6559071" y="2939091"/>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1F9B502-F82A-41B4-8CE1-AEDA623BB744}"/>
              </a:ext>
            </a:extLst>
          </p:cNvPr>
          <p:cNvSpPr txBox="1"/>
          <p:nvPr/>
        </p:nvSpPr>
        <p:spPr>
          <a:xfrm>
            <a:off x="309560" y="5278085"/>
            <a:ext cx="3535904" cy="1261884"/>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pPr marL="457200" indent="-457200">
              <a:buFont typeface="Wingdings" panose="05000000000000000000" pitchFamily="2" charset="2"/>
              <a:buChar char="û"/>
            </a:pPr>
            <a:r>
              <a:rPr lang="en-GB" sz="2800" dirty="0">
                <a:solidFill>
                  <a:srgbClr val="C00000"/>
                </a:solidFill>
              </a:rPr>
              <a:t>Variable B – Discard</a:t>
            </a:r>
          </a:p>
          <a:p>
            <a:endParaRPr lang="en-GB" sz="2000" dirty="0"/>
          </a:p>
        </p:txBody>
      </p:sp>
    </p:spTree>
    <p:extLst>
      <p:ext uri="{BB962C8B-B14F-4D97-AF65-F5344CB8AC3E}">
        <p14:creationId xmlns:p14="http://schemas.microsoft.com/office/powerpoint/2010/main" val="721974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move to the final variable for the current box – in this case, C.</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4158081058"/>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chemeClr val="accent4"/>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D4D2F014-8CBB-4913-865A-CDFBA690D6AE}"/>
              </a:ext>
            </a:extLst>
          </p:cNvPr>
          <p:cNvCxnSpPr/>
          <p:nvPr/>
        </p:nvCxnSpPr>
        <p:spPr>
          <a:xfrm flipH="1">
            <a:off x="5934456" y="3810000"/>
            <a:ext cx="15430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DE96A0-858B-40F6-B712-ACB9DC54E643}"/>
              </a:ext>
            </a:extLst>
          </p:cNvPr>
          <p:cNvSpPr txBox="1"/>
          <p:nvPr/>
        </p:nvSpPr>
        <p:spPr>
          <a:xfrm>
            <a:off x="7443773" y="3569642"/>
            <a:ext cx="500062"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3" name="Rectangle 12">
            <a:extLst>
              <a:ext uri="{FF2B5EF4-FFF2-40B4-BE49-F238E27FC236}">
                <a16:creationId xmlns:a16="http://schemas.microsoft.com/office/drawing/2014/main" id="{7786590F-3C34-48B9-96EA-1808155A6467}"/>
              </a:ext>
            </a:extLst>
          </p:cNvPr>
          <p:cNvSpPr/>
          <p:nvPr/>
        </p:nvSpPr>
        <p:spPr>
          <a:xfrm>
            <a:off x="8520652" y="1843552"/>
            <a:ext cx="3529637" cy="267045"/>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364CF88-CA3A-4708-AB88-9EF72A3C1ACC}"/>
              </a:ext>
            </a:extLst>
          </p:cNvPr>
          <p:cNvSpPr/>
          <p:nvPr/>
        </p:nvSpPr>
        <p:spPr>
          <a:xfrm>
            <a:off x="1834134" y="448411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1F9B502-F82A-41B4-8CE1-AEDA623BB744}"/>
              </a:ext>
            </a:extLst>
          </p:cNvPr>
          <p:cNvSpPr txBox="1"/>
          <p:nvPr/>
        </p:nvSpPr>
        <p:spPr>
          <a:xfrm>
            <a:off x="309560" y="5278085"/>
            <a:ext cx="3535904" cy="1261884"/>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pPr marL="457200" indent="-457200">
              <a:buFont typeface="Wingdings" panose="05000000000000000000" pitchFamily="2" charset="2"/>
              <a:buChar char="û"/>
            </a:pPr>
            <a:r>
              <a:rPr lang="en-GB" sz="2800" dirty="0">
                <a:solidFill>
                  <a:srgbClr val="C00000"/>
                </a:solidFill>
              </a:rPr>
              <a:t>Variable B – Discard</a:t>
            </a:r>
          </a:p>
          <a:p>
            <a:endParaRPr lang="en-GB" sz="2000" dirty="0"/>
          </a:p>
        </p:txBody>
      </p:sp>
    </p:spTree>
    <p:extLst>
      <p:ext uri="{BB962C8B-B14F-4D97-AF65-F5344CB8AC3E}">
        <p14:creationId xmlns:p14="http://schemas.microsoft.com/office/powerpoint/2010/main" val="151740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move to the final variable for the current box – in this case, C.</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There is only one heading to consider in this case, so it cannot change – we keep C.</a:t>
            </a:r>
          </a:p>
          <a:p>
            <a:pPr marL="347663" lvl="1" indent="-265113">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chemeClr val="accent4"/>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D4D2F014-8CBB-4913-865A-CDFBA690D6AE}"/>
              </a:ext>
            </a:extLst>
          </p:cNvPr>
          <p:cNvCxnSpPr/>
          <p:nvPr/>
        </p:nvCxnSpPr>
        <p:spPr>
          <a:xfrm flipH="1">
            <a:off x="5934456" y="3810000"/>
            <a:ext cx="15430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DE96A0-858B-40F6-B712-ACB9DC54E643}"/>
              </a:ext>
            </a:extLst>
          </p:cNvPr>
          <p:cNvSpPr txBox="1"/>
          <p:nvPr/>
        </p:nvSpPr>
        <p:spPr>
          <a:xfrm>
            <a:off x="7443773" y="3569642"/>
            <a:ext cx="500062"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3" name="Rectangle 12">
            <a:extLst>
              <a:ext uri="{FF2B5EF4-FFF2-40B4-BE49-F238E27FC236}">
                <a16:creationId xmlns:a16="http://schemas.microsoft.com/office/drawing/2014/main" id="{7786590F-3C34-48B9-96EA-1808155A6467}"/>
              </a:ext>
            </a:extLst>
          </p:cNvPr>
          <p:cNvSpPr/>
          <p:nvPr/>
        </p:nvSpPr>
        <p:spPr>
          <a:xfrm>
            <a:off x="8520652" y="2094457"/>
            <a:ext cx="3529637" cy="1502548"/>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364CF88-CA3A-4708-AB88-9EF72A3C1ACC}"/>
              </a:ext>
            </a:extLst>
          </p:cNvPr>
          <p:cNvSpPr/>
          <p:nvPr/>
        </p:nvSpPr>
        <p:spPr>
          <a:xfrm>
            <a:off x="1834134" y="448411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1F9B502-F82A-41B4-8CE1-AEDA623BB744}"/>
              </a:ext>
            </a:extLst>
          </p:cNvPr>
          <p:cNvSpPr txBox="1"/>
          <p:nvPr/>
        </p:nvSpPr>
        <p:spPr>
          <a:xfrm>
            <a:off x="309560" y="5278085"/>
            <a:ext cx="3535904" cy="1692771"/>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pPr marL="457200" indent="-457200">
              <a:buFont typeface="Wingdings" panose="05000000000000000000" pitchFamily="2" charset="2"/>
              <a:buChar char="û"/>
            </a:pPr>
            <a:r>
              <a:rPr lang="en-GB" sz="2800" dirty="0">
                <a:solidFill>
                  <a:srgbClr val="C00000"/>
                </a:solidFill>
              </a:rPr>
              <a:t>Variable B – Discard</a:t>
            </a:r>
          </a:p>
          <a:p>
            <a:pPr marL="457200" indent="-457200">
              <a:buFont typeface="Wingdings" panose="05000000000000000000" pitchFamily="2" charset="2"/>
              <a:buChar char=""/>
            </a:pPr>
            <a:r>
              <a:rPr lang="en-GB" sz="2800" dirty="0">
                <a:solidFill>
                  <a:schemeClr val="accent6"/>
                </a:solidFill>
              </a:rPr>
              <a:t>Variable C – Keep</a:t>
            </a:r>
          </a:p>
          <a:p>
            <a:endParaRPr lang="en-GB" sz="2000" dirty="0"/>
          </a:p>
        </p:txBody>
      </p:sp>
    </p:spTree>
    <p:extLst>
      <p:ext uri="{BB962C8B-B14F-4D97-AF65-F5344CB8AC3E}">
        <p14:creationId xmlns:p14="http://schemas.microsoft.com/office/powerpoint/2010/main" val="4042458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b="1" dirty="0">
                <a:solidFill>
                  <a:schemeClr val="tx1"/>
                </a:solidFill>
              </a:rPr>
              <a:t>Karnaugh maps</a:t>
            </a:r>
            <a:r>
              <a:rPr lang="en-GB" sz="1600" dirty="0">
                <a:solidFill>
                  <a:schemeClr val="tx1"/>
                </a:solidFill>
              </a:rPr>
              <a:t> are a method of simplifying </a:t>
            </a:r>
            <a:r>
              <a:rPr lang="en-GB" sz="1600" b="1" dirty="0">
                <a:solidFill>
                  <a:schemeClr val="tx1"/>
                </a:solidFill>
              </a:rPr>
              <a:t>Boolean expressions</a:t>
            </a:r>
            <a:r>
              <a:rPr lang="en-GB" sz="1600" dirty="0">
                <a:solidFill>
                  <a:schemeClr val="tx1"/>
                </a:solidFill>
              </a:rPr>
              <a: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A three-input </a:t>
            </a:r>
            <a:r>
              <a:rPr lang="en-GB" sz="1600" b="1" dirty="0">
                <a:solidFill>
                  <a:schemeClr val="tx1"/>
                </a:solidFill>
              </a:rPr>
              <a:t>Karnaugh map</a:t>
            </a:r>
            <a:r>
              <a:rPr lang="en-GB" sz="1600" dirty="0">
                <a:solidFill>
                  <a:schemeClr val="tx1"/>
                </a:solidFill>
              </a:rPr>
              <a:t> can be used to illustrate an expression with three variables.</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The expression we want to simplify here is: ¬C ∧ B V A ∧ B V C</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As we have three variables, we have to put two variables on one axis.</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In this case, we have decided to put A and B across the top and C down the side, but we could have gone with any configuration we like.</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3051897320"/>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endParaRPr lang="en-GB" sz="2500" b="1" dirty="0"/>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endParaRPr lang="en-GB" sz="2500" b="1" dirty="0"/>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endParaRPr lang="en-GB" sz="2500" b="1" dirty="0"/>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algn="ctr"/>
                      <a:endParaRPr lang="en-GB" sz="2500" b="1" dirty="0"/>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endParaRPr lang="en-GB" sz="2500" b="1" dirty="0"/>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endParaRPr lang="en-GB" sz="2500" b="1" dirty="0"/>
                    </a:p>
                  </a:txBody>
                  <a:tcPr marL="125183" marR="125183" marT="62591" marB="62591" anchor="ctr">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877EBD2-D8FA-49BF-81DA-293BB0FD508E}"/>
              </a:ext>
            </a:extLst>
          </p:cNvPr>
          <p:cNvSpPr txBox="1"/>
          <p:nvPr/>
        </p:nvSpPr>
        <p:spPr>
          <a:xfrm>
            <a:off x="2877521" y="2137512"/>
            <a:ext cx="662091" cy="477054"/>
          </a:xfrm>
          <a:prstGeom prst="rect">
            <a:avLst/>
          </a:prstGeom>
          <a:noFill/>
        </p:spPr>
        <p:txBody>
          <a:bodyPr wrap="square" rtlCol="0">
            <a:spAutoFit/>
          </a:bodyPr>
          <a:lstStyle/>
          <a:p>
            <a:r>
              <a:rPr lang="en-GB" sz="2500" b="1" dirty="0"/>
              <a:t>A B</a:t>
            </a:r>
          </a:p>
        </p:txBody>
      </p:sp>
      <p:sp>
        <p:nvSpPr>
          <p:cNvPr id="10" name="TextBox 9">
            <a:extLst>
              <a:ext uri="{FF2B5EF4-FFF2-40B4-BE49-F238E27FC236}">
                <a16:creationId xmlns:a16="http://schemas.microsoft.com/office/drawing/2014/main" id="{46A189FE-F76B-4BDA-950D-48B4FC6B4D7A}"/>
              </a:ext>
            </a:extLst>
          </p:cNvPr>
          <p:cNvSpPr txBox="1"/>
          <p:nvPr/>
        </p:nvSpPr>
        <p:spPr>
          <a:xfrm>
            <a:off x="4022980" y="2132596"/>
            <a:ext cx="662091" cy="477054"/>
          </a:xfrm>
          <a:prstGeom prst="rect">
            <a:avLst/>
          </a:prstGeom>
          <a:noFill/>
        </p:spPr>
        <p:txBody>
          <a:bodyPr wrap="square" rtlCol="0">
            <a:spAutoFit/>
          </a:bodyPr>
          <a:lstStyle/>
          <a:p>
            <a:r>
              <a:rPr lang="en-GB" sz="2500" b="1" dirty="0"/>
              <a:t>A B</a:t>
            </a:r>
          </a:p>
        </p:txBody>
      </p:sp>
      <p:sp>
        <p:nvSpPr>
          <p:cNvPr id="12" name="TextBox 11">
            <a:extLst>
              <a:ext uri="{FF2B5EF4-FFF2-40B4-BE49-F238E27FC236}">
                <a16:creationId xmlns:a16="http://schemas.microsoft.com/office/drawing/2014/main" id="{CCA83EAE-E165-4F34-B9D6-A3213DCA9AA5}"/>
              </a:ext>
            </a:extLst>
          </p:cNvPr>
          <p:cNvSpPr txBox="1"/>
          <p:nvPr/>
        </p:nvSpPr>
        <p:spPr>
          <a:xfrm>
            <a:off x="5183187" y="2140122"/>
            <a:ext cx="662091" cy="477054"/>
          </a:xfrm>
          <a:prstGeom prst="rect">
            <a:avLst/>
          </a:prstGeom>
          <a:noFill/>
        </p:spPr>
        <p:txBody>
          <a:bodyPr wrap="square" rtlCol="0">
            <a:spAutoFit/>
          </a:bodyPr>
          <a:lstStyle/>
          <a:p>
            <a:r>
              <a:rPr lang="en-GB" sz="2500" b="1" dirty="0"/>
              <a:t>A B</a:t>
            </a:r>
          </a:p>
        </p:txBody>
      </p:sp>
      <p:sp>
        <p:nvSpPr>
          <p:cNvPr id="13" name="TextBox 12">
            <a:extLst>
              <a:ext uri="{FF2B5EF4-FFF2-40B4-BE49-F238E27FC236}">
                <a16:creationId xmlns:a16="http://schemas.microsoft.com/office/drawing/2014/main" id="{5F7F4264-4218-4385-AA2C-9FCE32A300A6}"/>
              </a:ext>
            </a:extLst>
          </p:cNvPr>
          <p:cNvSpPr txBox="1"/>
          <p:nvPr/>
        </p:nvSpPr>
        <p:spPr>
          <a:xfrm>
            <a:off x="6328646" y="2135206"/>
            <a:ext cx="662091" cy="477054"/>
          </a:xfrm>
          <a:prstGeom prst="rect">
            <a:avLst/>
          </a:prstGeom>
          <a:noFill/>
        </p:spPr>
        <p:txBody>
          <a:bodyPr wrap="square" rtlCol="0">
            <a:spAutoFit/>
          </a:bodyPr>
          <a:lstStyle/>
          <a:p>
            <a:r>
              <a:rPr lang="en-GB" sz="2500" b="1" dirty="0"/>
              <a:t>A B</a:t>
            </a:r>
          </a:p>
        </p:txBody>
      </p:sp>
      <p:sp>
        <p:nvSpPr>
          <p:cNvPr id="14" name="TextBox 13">
            <a:extLst>
              <a:ext uri="{FF2B5EF4-FFF2-40B4-BE49-F238E27FC236}">
                <a16:creationId xmlns:a16="http://schemas.microsoft.com/office/drawing/2014/main" id="{CBE11746-07B8-468E-A60C-FE5CAA930075}"/>
              </a:ext>
            </a:extLst>
          </p:cNvPr>
          <p:cNvSpPr txBox="1"/>
          <p:nvPr/>
        </p:nvSpPr>
        <p:spPr>
          <a:xfrm>
            <a:off x="704851" y="3677464"/>
            <a:ext cx="324128" cy="477054"/>
          </a:xfrm>
          <a:prstGeom prst="rect">
            <a:avLst/>
          </a:prstGeom>
          <a:noFill/>
        </p:spPr>
        <p:txBody>
          <a:bodyPr wrap="square" rtlCol="0">
            <a:spAutoFit/>
          </a:bodyPr>
          <a:lstStyle/>
          <a:p>
            <a:r>
              <a:rPr lang="en-GB" sz="2500" b="1" dirty="0"/>
              <a:t>C</a:t>
            </a:r>
          </a:p>
        </p:txBody>
      </p:sp>
      <p:sp>
        <p:nvSpPr>
          <p:cNvPr id="15" name="TextBox 14">
            <a:extLst>
              <a:ext uri="{FF2B5EF4-FFF2-40B4-BE49-F238E27FC236}">
                <a16:creationId xmlns:a16="http://schemas.microsoft.com/office/drawing/2014/main" id="{5FB34989-EAAE-4D30-A292-6EDFAD1A56C9}"/>
              </a:ext>
            </a:extLst>
          </p:cNvPr>
          <p:cNvSpPr txBox="1"/>
          <p:nvPr/>
        </p:nvSpPr>
        <p:spPr>
          <a:xfrm>
            <a:off x="704851" y="4451016"/>
            <a:ext cx="324128" cy="477054"/>
          </a:xfrm>
          <a:prstGeom prst="rect">
            <a:avLst/>
          </a:prstGeom>
          <a:noFill/>
        </p:spPr>
        <p:txBody>
          <a:bodyPr wrap="square" rtlCol="0">
            <a:spAutoFit/>
          </a:bodyPr>
          <a:lstStyle/>
          <a:p>
            <a:r>
              <a:rPr lang="en-GB" sz="2500" b="1" dirty="0"/>
              <a:t>C</a:t>
            </a:r>
          </a:p>
        </p:txBody>
      </p:sp>
      <p:cxnSp>
        <p:nvCxnSpPr>
          <p:cNvPr id="16" name="Straight Arrow Connector 15">
            <a:extLst>
              <a:ext uri="{FF2B5EF4-FFF2-40B4-BE49-F238E27FC236}">
                <a16:creationId xmlns:a16="http://schemas.microsoft.com/office/drawing/2014/main" id="{1FF5E7E1-2349-415E-889C-91FAE12F3704}"/>
              </a:ext>
            </a:extLst>
          </p:cNvPr>
          <p:cNvCxnSpPr/>
          <p:nvPr/>
        </p:nvCxnSpPr>
        <p:spPr>
          <a:xfrm flipH="1">
            <a:off x="7214618" y="2371123"/>
            <a:ext cx="10096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D6C6BCF-0663-40BE-B9F3-590BA25516B7}"/>
              </a:ext>
            </a:extLst>
          </p:cNvPr>
          <p:cNvCxnSpPr>
            <a:cxnSpLocks/>
          </p:cNvCxnSpPr>
          <p:nvPr/>
        </p:nvCxnSpPr>
        <p:spPr>
          <a:xfrm rot="5400000" flipH="1">
            <a:off x="361569" y="5571881"/>
            <a:ext cx="10096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FB5B112-CAC9-46DA-AA23-2E3C62CF78EB}"/>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19" name="TextBox 18">
            <a:extLst>
              <a:ext uri="{FF2B5EF4-FFF2-40B4-BE49-F238E27FC236}">
                <a16:creationId xmlns:a16="http://schemas.microsoft.com/office/drawing/2014/main" id="{1ED96FC4-B4C7-4135-B8E6-256ADD7EF11E}"/>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35527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par>
                                <p:cTn id="23" presetID="2"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ppt_x"/>
                                          </p:val>
                                        </p:tav>
                                        <p:tav tm="100000">
                                          <p:val>
                                            <p:strVal val="#ppt_x"/>
                                          </p:val>
                                        </p:tav>
                                      </p:tavLst>
                                    </p:anim>
                                    <p:anim calcmode="lin" valueType="num">
                                      <p:cBhvr additive="base">
                                        <p:cTn id="26" dur="1000" fill="hold"/>
                                        <p:tgtEl>
                                          <p:spTgt spid="12"/>
                                        </p:tgtEl>
                                        <p:attrNameLst>
                                          <p:attrName>ppt_y</p:attrName>
                                        </p:attrNameLst>
                                      </p:cBhvr>
                                      <p:tavLst>
                                        <p:tav tm="0">
                                          <p:val>
                                            <p:strVal val="0-#ppt_h/2"/>
                                          </p:val>
                                        </p:tav>
                                        <p:tav tm="100000">
                                          <p:val>
                                            <p:strVal val="#ppt_y"/>
                                          </p:val>
                                        </p:tav>
                                      </p:tavLst>
                                    </p:anim>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par>
                                <p:cTn id="30" presetID="2" presetClass="entr" presetSubtype="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ppt_x"/>
                                          </p:val>
                                        </p:tav>
                                        <p:tav tm="100000">
                                          <p:val>
                                            <p:strVal val="#ppt_x"/>
                                          </p:val>
                                        </p:tav>
                                      </p:tavLst>
                                    </p:anim>
                                    <p:anim calcmode="lin" valueType="num">
                                      <p:cBhvr additive="base">
                                        <p:cTn id="33" dur="1000" fill="hold"/>
                                        <p:tgtEl>
                                          <p:spTgt spid="13"/>
                                        </p:tgtEl>
                                        <p:attrNameLst>
                                          <p:attrName>ppt_y</p:attrName>
                                        </p:attrNameLst>
                                      </p:cBhvr>
                                      <p:tavLst>
                                        <p:tav tm="0">
                                          <p:val>
                                            <p:strVal val="0-#ppt_h/2"/>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childTnLst>
                                </p:cTn>
                              </p:par>
                              <p:par>
                                <p:cTn id="48" presetID="2" presetClass="entr" presetSubtype="8" fill="hold" grpId="1"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1000" fill="hold"/>
                                        <p:tgtEl>
                                          <p:spTgt spid="14"/>
                                        </p:tgtEl>
                                        <p:attrNameLst>
                                          <p:attrName>ppt_x</p:attrName>
                                        </p:attrNameLst>
                                      </p:cBhvr>
                                      <p:tavLst>
                                        <p:tav tm="0">
                                          <p:val>
                                            <p:strVal val="0-#ppt_w/2"/>
                                          </p:val>
                                        </p:tav>
                                        <p:tav tm="100000">
                                          <p:val>
                                            <p:strVal val="#ppt_x"/>
                                          </p:val>
                                        </p:tav>
                                      </p:tavLst>
                                    </p:anim>
                                    <p:anim calcmode="lin" valueType="num">
                                      <p:cBhvr additive="base">
                                        <p:cTn id="51" dur="1000" fill="hold"/>
                                        <p:tgtEl>
                                          <p:spTgt spid="14"/>
                                        </p:tgtEl>
                                        <p:attrNameLst>
                                          <p:attrName>ppt_y</p:attrName>
                                        </p:attrNameLst>
                                      </p:cBhvr>
                                      <p:tavLst>
                                        <p:tav tm="0">
                                          <p:val>
                                            <p:strVal val="#ppt_y"/>
                                          </p:val>
                                        </p:tav>
                                        <p:tav tm="100000">
                                          <p:val>
                                            <p:strVal val="#ppt_y"/>
                                          </p:val>
                                        </p:tav>
                                      </p:tavLst>
                                    </p:anim>
                                  </p:childTnLst>
                                </p:cTn>
                              </p:par>
                              <p:par>
                                <p:cTn id="52" presetID="2" presetClass="entr" presetSubtype="8" fill="hold" grpId="1"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1000" fill="hold"/>
                                        <p:tgtEl>
                                          <p:spTgt spid="15"/>
                                        </p:tgtEl>
                                        <p:attrNameLst>
                                          <p:attrName>ppt_x</p:attrName>
                                        </p:attrNameLst>
                                      </p:cBhvr>
                                      <p:tavLst>
                                        <p:tav tm="0">
                                          <p:val>
                                            <p:strVal val="0-#ppt_w/2"/>
                                          </p:val>
                                        </p:tav>
                                        <p:tav tm="100000">
                                          <p:val>
                                            <p:strVal val="#ppt_x"/>
                                          </p:val>
                                        </p:tav>
                                      </p:tavLst>
                                    </p:anim>
                                    <p:anim calcmode="lin" valueType="num">
                                      <p:cBhvr additive="base">
                                        <p:cTn id="5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2" grpId="0"/>
      <p:bldP spid="12" grpId="1"/>
      <p:bldP spid="13" grpId="0"/>
      <p:bldP spid="13" grpId="1"/>
      <p:bldP spid="14" grpId="0"/>
      <p:bldP spid="14" grpId="1"/>
      <p:bldP spid="15" grpId="0"/>
      <p:bldP spid="1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have considered all the variables for this box, and the only one we are keeping is C.</a:t>
            </a:r>
          </a:p>
          <a:p>
            <a:pPr marL="82550" lvl="1"/>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3482944301"/>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D4D2F014-8CBB-4913-865A-CDFBA690D6AE}"/>
              </a:ext>
            </a:extLst>
          </p:cNvPr>
          <p:cNvCxnSpPr/>
          <p:nvPr/>
        </p:nvCxnSpPr>
        <p:spPr>
          <a:xfrm flipH="1">
            <a:off x="5934456" y="3810000"/>
            <a:ext cx="15430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DE96A0-858B-40F6-B712-ACB9DC54E643}"/>
              </a:ext>
            </a:extLst>
          </p:cNvPr>
          <p:cNvSpPr txBox="1"/>
          <p:nvPr/>
        </p:nvSpPr>
        <p:spPr>
          <a:xfrm>
            <a:off x="7443773" y="3569642"/>
            <a:ext cx="500062"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1F9B502-F82A-41B4-8CE1-AEDA623BB744}"/>
              </a:ext>
            </a:extLst>
          </p:cNvPr>
          <p:cNvSpPr txBox="1"/>
          <p:nvPr/>
        </p:nvSpPr>
        <p:spPr>
          <a:xfrm>
            <a:off x="309560" y="5278085"/>
            <a:ext cx="3535904" cy="1692771"/>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pPr marL="457200" indent="-457200">
              <a:buFont typeface="Wingdings" panose="05000000000000000000" pitchFamily="2" charset="2"/>
              <a:buChar char="û"/>
            </a:pPr>
            <a:r>
              <a:rPr lang="en-GB" sz="2800" dirty="0">
                <a:solidFill>
                  <a:srgbClr val="C00000"/>
                </a:solidFill>
              </a:rPr>
              <a:t>Variable B – Discard</a:t>
            </a:r>
          </a:p>
          <a:p>
            <a:pPr marL="457200" indent="-457200">
              <a:buFont typeface="Wingdings" panose="05000000000000000000" pitchFamily="2" charset="2"/>
              <a:buChar char=""/>
            </a:pPr>
            <a:r>
              <a:rPr lang="en-GB" sz="2800" dirty="0">
                <a:solidFill>
                  <a:schemeClr val="accent6"/>
                </a:solidFill>
              </a:rPr>
              <a:t>Variable C – Keep</a:t>
            </a:r>
          </a:p>
          <a:p>
            <a:endParaRPr lang="en-GB" sz="2000" dirty="0"/>
          </a:p>
        </p:txBody>
      </p:sp>
      <p:cxnSp>
        <p:nvCxnSpPr>
          <p:cNvPr id="20" name="Straight Arrow Connector 19">
            <a:extLst>
              <a:ext uri="{FF2B5EF4-FFF2-40B4-BE49-F238E27FC236}">
                <a16:creationId xmlns:a16="http://schemas.microsoft.com/office/drawing/2014/main" id="{855F0150-C90F-4C4E-A04A-102A36CAD153}"/>
              </a:ext>
            </a:extLst>
          </p:cNvPr>
          <p:cNvCxnSpPr>
            <a:cxnSpLocks/>
          </p:cNvCxnSpPr>
          <p:nvPr/>
        </p:nvCxnSpPr>
        <p:spPr>
          <a:xfrm flipV="1">
            <a:off x="6607954" y="4959350"/>
            <a:ext cx="0" cy="7576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92B8FD8-4A31-43E4-9905-E68BAD8F94CD}"/>
              </a:ext>
            </a:extLst>
          </p:cNvPr>
          <p:cNvSpPr txBox="1"/>
          <p:nvPr/>
        </p:nvSpPr>
        <p:spPr>
          <a:xfrm>
            <a:off x="6357923" y="5649874"/>
            <a:ext cx="500062" cy="461665"/>
          </a:xfrm>
          <a:prstGeom prst="rect">
            <a:avLst/>
          </a:prstGeom>
          <a:noFill/>
        </p:spPr>
        <p:txBody>
          <a:bodyPr wrap="square">
            <a:spAutoFit/>
          </a:bodyPr>
          <a:lstStyle/>
          <a:p>
            <a:pPr algn="ctr"/>
            <a:r>
              <a:rPr lang="en-GB" sz="2400" b="1" i="0" dirty="0">
                <a:solidFill>
                  <a:schemeClr val="tx1"/>
                </a:solidFill>
                <a:effectLst/>
              </a:rPr>
              <a:t>C</a:t>
            </a:r>
            <a:endParaRPr lang="en-GB" dirty="0"/>
          </a:p>
        </p:txBody>
      </p:sp>
    </p:spTree>
    <p:extLst>
      <p:ext uri="{BB962C8B-B14F-4D97-AF65-F5344CB8AC3E}">
        <p14:creationId xmlns:p14="http://schemas.microsoft.com/office/powerpoint/2010/main" val="3402422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So, the first box represents B.</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second box represents C.</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Different parts of the original expression (the different boxes we are looking at) are separated by </a:t>
            </a:r>
            <a:r>
              <a:rPr lang="en-GB" sz="1600" b="1" dirty="0">
                <a:solidFill>
                  <a:schemeClr val="tx1"/>
                </a:solidFill>
              </a:rPr>
              <a:t>ORs</a:t>
            </a:r>
            <a:r>
              <a:rPr lang="en-GB" sz="1600" dirty="0">
                <a:solidFill>
                  <a:schemeClr val="tx1"/>
                </a:solidFill>
              </a:rPr>
              <a: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Using our </a:t>
            </a:r>
            <a:r>
              <a:rPr lang="en-GB" sz="1600" b="1" dirty="0">
                <a:solidFill>
                  <a:schemeClr val="tx1"/>
                </a:solidFill>
              </a:rPr>
              <a:t>Karnaugh map,</a:t>
            </a:r>
            <a:r>
              <a:rPr lang="en-GB" sz="1600" dirty="0">
                <a:solidFill>
                  <a:schemeClr val="tx1"/>
                </a:solidFill>
              </a:rPr>
              <a:t> we have simplified the original expression </a:t>
            </a:r>
            <a:br>
              <a:rPr lang="en-GB" sz="1600" dirty="0">
                <a:solidFill>
                  <a:schemeClr val="tx1"/>
                </a:solidFill>
              </a:rPr>
            </a:br>
            <a:r>
              <a:rPr lang="en-GB" sz="1600" dirty="0">
                <a:solidFill>
                  <a:schemeClr val="tx1"/>
                </a:solidFill>
              </a:rPr>
              <a:t>(¬C ∧ B V A ∧ B V C) to: B V C</a:t>
            </a:r>
          </a:p>
          <a:p>
            <a:pPr marL="347663" lvl="1" indent="-265113">
              <a:buFont typeface="Arial" panose="020B0604020202020204" pitchFamily="34" charset="0"/>
              <a:buChar char="•"/>
            </a:pPr>
            <a:endParaRPr lang="en-GB" sz="1600" dirty="0">
              <a:solidFill>
                <a:schemeClr val="tx1"/>
              </a:solidFill>
            </a:endParaRPr>
          </a:p>
          <a:p>
            <a:pPr marL="284400" lvl="1" indent="-284400">
              <a:buFont typeface="Arial" panose="020B0604020202020204" pitchFamily="34" charset="0"/>
              <a:buChar char="•"/>
            </a:pPr>
            <a:r>
              <a:rPr lang="en-GB" sz="1600" dirty="0">
                <a:solidFill>
                  <a:schemeClr val="tx1"/>
                </a:solidFill>
              </a:rPr>
              <a:t>You could also write it as: C V B</a:t>
            </a:r>
          </a:p>
          <a:p>
            <a:pPr marL="284400" lvl="2" indent="-284400">
              <a:buFont typeface="Arial" panose="020B0604020202020204" pitchFamily="34" charset="0"/>
              <a:buChar char="•"/>
            </a:pPr>
            <a:endParaRPr lang="en-GB" sz="1600" dirty="0">
              <a:solidFill>
                <a:schemeClr val="tx1"/>
              </a:solidFill>
            </a:endParaRPr>
          </a:p>
          <a:p>
            <a:pPr marL="284400" lvl="1" indent="-284400">
              <a:buFont typeface="Arial" panose="020B0604020202020204" pitchFamily="34" charset="0"/>
              <a:buChar char="•"/>
            </a:pPr>
            <a:r>
              <a:rPr lang="en-GB" sz="1600" dirty="0">
                <a:solidFill>
                  <a:schemeClr val="tx1"/>
                </a:solidFill>
              </a:rPr>
              <a:t>The order of the expressions either side of an </a:t>
            </a:r>
            <a:r>
              <a:rPr lang="en-GB" sz="1600" b="1" dirty="0">
                <a:solidFill>
                  <a:schemeClr val="tx1"/>
                </a:solidFill>
              </a:rPr>
              <a:t>OR</a:t>
            </a:r>
            <a:r>
              <a:rPr lang="en-GB" sz="1600" dirty="0">
                <a:solidFill>
                  <a:schemeClr val="tx1"/>
                </a:solidFill>
              </a:rPr>
              <a:t> doesn’t matter – this is known as the law of commutation.</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1458709762"/>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E39AEE-F5B3-48B9-9D33-BDB5BDA29E6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4" name="TextBox 23">
            <a:extLst>
              <a:ext uri="{FF2B5EF4-FFF2-40B4-BE49-F238E27FC236}">
                <a16:creationId xmlns:a16="http://schemas.microsoft.com/office/drawing/2014/main" id="{1F4837F3-B939-4026-A1A8-7266A3006211}"/>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9" name="Rectangle 8">
            <a:extLst>
              <a:ext uri="{FF2B5EF4-FFF2-40B4-BE49-F238E27FC236}">
                <a16:creationId xmlns:a16="http://schemas.microsoft.com/office/drawing/2014/main" id="{3845EBDF-329B-4498-A9CE-1B82D3C164C2}"/>
              </a:ext>
            </a:extLst>
          </p:cNvPr>
          <p:cNvSpPr/>
          <p:nvPr/>
        </p:nvSpPr>
        <p:spPr>
          <a:xfrm>
            <a:off x="3895344" y="3600450"/>
            <a:ext cx="2039112"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C872B277-194F-490F-B0FC-5B69C16018C0}"/>
              </a:ext>
            </a:extLst>
          </p:cNvPr>
          <p:cNvGrpSpPr/>
          <p:nvPr/>
        </p:nvGrpSpPr>
        <p:grpSpPr>
          <a:xfrm>
            <a:off x="5934456" y="3569642"/>
            <a:ext cx="2009379" cy="461665"/>
            <a:chOff x="5934456" y="3569642"/>
            <a:chExt cx="2009379" cy="461665"/>
          </a:xfrm>
        </p:grpSpPr>
        <p:cxnSp>
          <p:nvCxnSpPr>
            <p:cNvPr id="6" name="Straight Arrow Connector 5">
              <a:extLst>
                <a:ext uri="{FF2B5EF4-FFF2-40B4-BE49-F238E27FC236}">
                  <a16:creationId xmlns:a16="http://schemas.microsoft.com/office/drawing/2014/main" id="{D4D2F014-8CBB-4913-865A-CDFBA690D6AE}"/>
                </a:ext>
              </a:extLst>
            </p:cNvPr>
            <p:cNvCxnSpPr/>
            <p:nvPr/>
          </p:nvCxnSpPr>
          <p:spPr>
            <a:xfrm flipH="1">
              <a:off x="5934456" y="3810000"/>
              <a:ext cx="15430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DE96A0-858B-40F6-B712-ACB9DC54E643}"/>
                </a:ext>
              </a:extLst>
            </p:cNvPr>
            <p:cNvSpPr txBox="1"/>
            <p:nvPr/>
          </p:nvSpPr>
          <p:spPr>
            <a:xfrm>
              <a:off x="7443773" y="3569642"/>
              <a:ext cx="500062" cy="461665"/>
            </a:xfrm>
            <a:prstGeom prst="rect">
              <a:avLst/>
            </a:prstGeom>
            <a:noFill/>
          </p:spPr>
          <p:txBody>
            <a:bodyPr wrap="square">
              <a:spAutoFit/>
            </a:bodyPr>
            <a:lstStyle/>
            <a:p>
              <a:r>
                <a:rPr lang="en-GB" sz="2400" b="1" i="0" dirty="0">
                  <a:solidFill>
                    <a:schemeClr val="tx1"/>
                  </a:solidFill>
                  <a:effectLst/>
                </a:rPr>
                <a:t>B</a:t>
              </a:r>
              <a:endParaRPr lang="en-GB" dirty="0"/>
            </a:p>
          </p:txBody>
        </p:sp>
      </p:grpSp>
      <p:sp>
        <p:nvSpPr>
          <p:cNvPr id="10" name="Rectangle 9">
            <a:extLst>
              <a:ext uri="{FF2B5EF4-FFF2-40B4-BE49-F238E27FC236}">
                <a16:creationId xmlns:a16="http://schemas.microsoft.com/office/drawing/2014/main" id="{D82F5704-26B1-420D-9F10-7C84E6FDB4F5}"/>
              </a:ext>
            </a:extLst>
          </p:cNvPr>
          <p:cNvSpPr/>
          <p:nvPr/>
        </p:nvSpPr>
        <p:spPr>
          <a:xfrm>
            <a:off x="2742532" y="4370832"/>
            <a:ext cx="4353211" cy="5885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22B4A259-F098-45C5-A1BA-DD1EBD028B42}"/>
              </a:ext>
            </a:extLst>
          </p:cNvPr>
          <p:cNvGrpSpPr/>
          <p:nvPr/>
        </p:nvGrpSpPr>
        <p:grpSpPr>
          <a:xfrm>
            <a:off x="6357923" y="4959350"/>
            <a:ext cx="500062" cy="1152189"/>
            <a:chOff x="6357923" y="4959350"/>
            <a:chExt cx="500062" cy="1152189"/>
          </a:xfrm>
        </p:grpSpPr>
        <p:cxnSp>
          <p:nvCxnSpPr>
            <p:cNvPr id="20" name="Straight Arrow Connector 19">
              <a:extLst>
                <a:ext uri="{FF2B5EF4-FFF2-40B4-BE49-F238E27FC236}">
                  <a16:creationId xmlns:a16="http://schemas.microsoft.com/office/drawing/2014/main" id="{855F0150-C90F-4C4E-A04A-102A36CAD153}"/>
                </a:ext>
              </a:extLst>
            </p:cNvPr>
            <p:cNvCxnSpPr>
              <a:cxnSpLocks/>
            </p:cNvCxnSpPr>
            <p:nvPr/>
          </p:nvCxnSpPr>
          <p:spPr>
            <a:xfrm flipV="1">
              <a:off x="6607954" y="4959350"/>
              <a:ext cx="0" cy="7576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92B8FD8-4A31-43E4-9905-E68BAD8F94CD}"/>
                </a:ext>
              </a:extLst>
            </p:cNvPr>
            <p:cNvSpPr txBox="1"/>
            <p:nvPr/>
          </p:nvSpPr>
          <p:spPr>
            <a:xfrm>
              <a:off x="6357923" y="5649874"/>
              <a:ext cx="500062" cy="461665"/>
            </a:xfrm>
            <a:prstGeom prst="rect">
              <a:avLst/>
            </a:prstGeom>
            <a:noFill/>
          </p:spPr>
          <p:txBody>
            <a:bodyPr wrap="square">
              <a:spAutoFit/>
            </a:bodyPr>
            <a:lstStyle/>
            <a:p>
              <a:pPr algn="ctr"/>
              <a:r>
                <a:rPr lang="en-GB" sz="2400" b="1" i="0" dirty="0">
                  <a:solidFill>
                    <a:schemeClr val="tx1"/>
                  </a:solidFill>
                  <a:effectLst/>
                </a:rPr>
                <a:t>C</a:t>
              </a:r>
              <a:endParaRPr lang="en-GB" dirty="0"/>
            </a:p>
          </p:txBody>
        </p:sp>
      </p:grpSp>
      <p:sp>
        <p:nvSpPr>
          <p:cNvPr id="18" name="Rectangle 17">
            <a:extLst>
              <a:ext uri="{FF2B5EF4-FFF2-40B4-BE49-F238E27FC236}">
                <a16:creationId xmlns:a16="http://schemas.microsoft.com/office/drawing/2014/main" id="{7FA064EC-AB87-48EB-83A7-6A5E842D0884}"/>
              </a:ext>
            </a:extLst>
          </p:cNvPr>
          <p:cNvSpPr/>
          <p:nvPr/>
        </p:nvSpPr>
        <p:spPr>
          <a:xfrm>
            <a:off x="3895344" y="3600450"/>
            <a:ext cx="2039112"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5614A4B9-3084-457C-B0F7-DF5D04E1E7E0}"/>
              </a:ext>
            </a:extLst>
          </p:cNvPr>
          <p:cNvSpPr/>
          <p:nvPr/>
        </p:nvSpPr>
        <p:spPr>
          <a:xfrm>
            <a:off x="2742532" y="4370832"/>
            <a:ext cx="4353211" cy="5885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3551C89-D5CE-40F2-B84C-8AF40EB885FB}"/>
              </a:ext>
            </a:extLst>
          </p:cNvPr>
          <p:cNvSpPr txBox="1"/>
          <p:nvPr/>
        </p:nvSpPr>
        <p:spPr>
          <a:xfrm>
            <a:off x="1184600" y="5630824"/>
            <a:ext cx="386644" cy="523220"/>
          </a:xfrm>
          <a:prstGeom prst="rect">
            <a:avLst/>
          </a:prstGeom>
          <a:noFill/>
        </p:spPr>
        <p:txBody>
          <a:bodyPr wrap="none" rtlCol="0">
            <a:spAutoFit/>
          </a:bodyPr>
          <a:lstStyle/>
          <a:p>
            <a:r>
              <a:rPr lang="en-GB" sz="2800" b="1" dirty="0"/>
              <a:t>B</a:t>
            </a:r>
          </a:p>
        </p:txBody>
      </p:sp>
      <p:sp>
        <p:nvSpPr>
          <p:cNvPr id="25" name="TextBox 24">
            <a:extLst>
              <a:ext uri="{FF2B5EF4-FFF2-40B4-BE49-F238E27FC236}">
                <a16:creationId xmlns:a16="http://schemas.microsoft.com/office/drawing/2014/main" id="{0AF39726-AEA1-40AB-86C7-A36056ED7E53}"/>
              </a:ext>
            </a:extLst>
          </p:cNvPr>
          <p:cNvSpPr txBox="1"/>
          <p:nvPr/>
        </p:nvSpPr>
        <p:spPr>
          <a:xfrm>
            <a:off x="4721578" y="5630824"/>
            <a:ext cx="386644" cy="523220"/>
          </a:xfrm>
          <a:prstGeom prst="rect">
            <a:avLst/>
          </a:prstGeom>
          <a:noFill/>
        </p:spPr>
        <p:txBody>
          <a:bodyPr wrap="none" rtlCol="0">
            <a:spAutoFit/>
          </a:bodyPr>
          <a:lstStyle/>
          <a:p>
            <a:r>
              <a:rPr lang="en-GB" sz="2800" b="1" dirty="0"/>
              <a:t>C</a:t>
            </a:r>
          </a:p>
        </p:txBody>
      </p:sp>
      <p:sp>
        <p:nvSpPr>
          <p:cNvPr id="26" name="TextBox 25">
            <a:extLst>
              <a:ext uri="{FF2B5EF4-FFF2-40B4-BE49-F238E27FC236}">
                <a16:creationId xmlns:a16="http://schemas.microsoft.com/office/drawing/2014/main" id="{F1C98CBB-3631-430B-A6FA-AFAD8BA02E18}"/>
              </a:ext>
            </a:extLst>
          </p:cNvPr>
          <p:cNvSpPr txBox="1"/>
          <p:nvPr/>
        </p:nvSpPr>
        <p:spPr>
          <a:xfrm>
            <a:off x="3035780" y="5619096"/>
            <a:ext cx="396262" cy="523220"/>
          </a:xfrm>
          <a:prstGeom prst="rect">
            <a:avLst/>
          </a:prstGeom>
          <a:noFill/>
        </p:spPr>
        <p:txBody>
          <a:bodyPr wrap="none" rtlCol="0">
            <a:spAutoFit/>
          </a:bodyPr>
          <a:lstStyle/>
          <a:p>
            <a:r>
              <a:rPr lang="en-GB" sz="2800" b="1" dirty="0"/>
              <a:t>V</a:t>
            </a:r>
          </a:p>
        </p:txBody>
      </p:sp>
      <p:sp>
        <p:nvSpPr>
          <p:cNvPr id="27" name="TextBox 26">
            <a:extLst>
              <a:ext uri="{FF2B5EF4-FFF2-40B4-BE49-F238E27FC236}">
                <a16:creationId xmlns:a16="http://schemas.microsoft.com/office/drawing/2014/main" id="{92C9FF33-DCD2-4068-8BD7-DCFBA372E4D5}"/>
              </a:ext>
            </a:extLst>
          </p:cNvPr>
          <p:cNvSpPr txBox="1"/>
          <p:nvPr/>
        </p:nvSpPr>
        <p:spPr>
          <a:xfrm>
            <a:off x="314975" y="5665411"/>
            <a:ext cx="3113723" cy="400110"/>
          </a:xfrm>
          <a:prstGeom prst="rect">
            <a:avLst/>
          </a:prstGeom>
          <a:noFill/>
        </p:spPr>
        <p:txBody>
          <a:bodyPr wrap="square">
            <a:spAutoFit/>
          </a:bodyPr>
          <a:lstStyle/>
          <a:p>
            <a:r>
              <a:rPr lang="en-GB" sz="2000" b="1" dirty="0"/>
              <a:t>Simplified expression: </a:t>
            </a:r>
            <a:endParaRPr lang="en-GB" sz="2000" dirty="0"/>
          </a:p>
        </p:txBody>
      </p:sp>
    </p:spTree>
    <p:extLst>
      <p:ext uri="{BB962C8B-B14F-4D97-AF65-F5344CB8AC3E}">
        <p14:creationId xmlns:p14="http://schemas.microsoft.com/office/powerpoint/2010/main" val="281705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E-6 -4.07407E-6 L -0.29141 0.23681 " pathEditMode="relative" rAng="0" ptsTypes="AA">
                                      <p:cBhvr>
                                        <p:cTn id="6" dur="2000" fill="hold"/>
                                        <p:tgtEl>
                                          <p:spTgt spid="18"/>
                                        </p:tgtEl>
                                        <p:attrNameLst>
                                          <p:attrName>ppt_x</p:attrName>
                                          <p:attrName>ppt_y</p:attrName>
                                        </p:attrNameLst>
                                      </p:cBhvr>
                                      <p:rCtr x="-14570" y="11829"/>
                                    </p:animMotion>
                                  </p:childTnLst>
                                </p:cTn>
                              </p:par>
                              <p:par>
                                <p:cTn id="7" presetID="10" presetClass="exit" presetSubtype="0" fill="hold" nodeType="withEffect">
                                  <p:stCondLst>
                                    <p:cond delay="0"/>
                                  </p:stCondLst>
                                  <p:childTnLst>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10"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4.375E-6 -2.59259E-6 L 4.375E-6 0.18241 " pathEditMode="relative" rAng="0" ptsTypes="AA">
                                      <p:cBhvr>
                                        <p:cTn id="15" dur="2000" fill="hold"/>
                                        <p:tgtEl>
                                          <p:spTgt spid="22"/>
                                        </p:tgtEl>
                                        <p:attrNameLst>
                                          <p:attrName>ppt_x</p:attrName>
                                          <p:attrName>ppt_y</p:attrName>
                                        </p:attrNameLst>
                                      </p:cBhvr>
                                      <p:rCtr x="0" y="9120"/>
                                    </p:animMotion>
                                  </p:childTnLst>
                                </p:cTn>
                              </p:par>
                              <p:par>
                                <p:cTn id="16" presetID="10" presetClass="exit" presetSubtype="0" fill="hold" nodeType="withEffect">
                                  <p:stCondLst>
                                    <p:cond delay="0"/>
                                  </p:stCondLst>
                                  <p:childTnLst>
                                    <p:animEffect transition="out" filter="fade">
                                      <p:cBhvr>
                                        <p:cTn id="17" dur="1000"/>
                                        <p:tgtEl>
                                          <p:spTgt spid="3"/>
                                        </p:tgtEl>
                                      </p:cBhvr>
                                    </p:animEffect>
                                    <p:set>
                                      <p:cBhvr>
                                        <p:cTn id="18" dur="1" fill="hold">
                                          <p:stCondLst>
                                            <p:cond delay="999"/>
                                          </p:stCondLst>
                                        </p:cTn>
                                        <p:tgtEl>
                                          <p:spTgt spid="3"/>
                                        </p:tgtEl>
                                        <p:attrNameLst>
                                          <p:attrName>style.visibility</p:attrName>
                                        </p:attrNameLst>
                                      </p:cBhvr>
                                      <p:to>
                                        <p:strVal val="hidden"/>
                                      </p:to>
                                    </p:set>
                                  </p:childTnLst>
                                </p:cTn>
                              </p:par>
                              <p:par>
                                <p:cTn id="19" presetID="10" presetClass="entr" presetSubtype="0" fill="hold" grpId="0" nodeType="withEffect">
                                  <p:stCondLst>
                                    <p:cond delay="10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4000"/>
                            </p:stCondLst>
                            <p:childTnLst>
                              <p:par>
                                <p:cTn id="23" presetID="10" presetClass="exit" presetSubtype="0" fill="hold" grpId="1" nodeType="afterEffect">
                                  <p:stCondLst>
                                    <p:cond delay="1000"/>
                                  </p:stCondLst>
                                  <p:childTnLst>
                                    <p:animEffect transition="out" filter="fade">
                                      <p:cBhvr>
                                        <p:cTn id="24" dur="1000"/>
                                        <p:tgtEl>
                                          <p:spTgt spid="18"/>
                                        </p:tgtEl>
                                      </p:cBhvr>
                                    </p:animEffect>
                                    <p:set>
                                      <p:cBhvr>
                                        <p:cTn id="25" dur="1" fill="hold">
                                          <p:stCondLst>
                                            <p:cond delay="999"/>
                                          </p:stCondLst>
                                        </p:cTn>
                                        <p:tgtEl>
                                          <p:spTgt spid="18"/>
                                        </p:tgtEl>
                                        <p:attrNameLst>
                                          <p:attrName>style.visibility</p:attrName>
                                        </p:attrNameLst>
                                      </p:cBhvr>
                                      <p:to>
                                        <p:strVal val="hidden"/>
                                      </p:to>
                                    </p:set>
                                  </p:childTnLst>
                                </p:cTn>
                              </p:par>
                              <p:par>
                                <p:cTn id="26" presetID="10" presetClass="exit" presetSubtype="0" fill="hold" grpId="1" nodeType="withEffect">
                                  <p:stCondLst>
                                    <p:cond delay="1000"/>
                                  </p:stCondLst>
                                  <p:childTnLst>
                                    <p:animEffect transition="out" filter="fade">
                                      <p:cBhvr>
                                        <p:cTn id="27" dur="1000"/>
                                        <p:tgtEl>
                                          <p:spTgt spid="22"/>
                                        </p:tgtEl>
                                      </p:cBhvr>
                                    </p:animEffect>
                                    <p:set>
                                      <p:cBhvr>
                                        <p:cTn id="28" dur="1" fill="hold">
                                          <p:stCondLst>
                                            <p:cond delay="999"/>
                                          </p:stCondLst>
                                        </p:cTn>
                                        <p:tgtEl>
                                          <p:spTgt spid="22"/>
                                        </p:tgtEl>
                                        <p:attrNameLst>
                                          <p:attrName>style.visibility</p:attrName>
                                        </p:attrNameLst>
                                      </p:cBhvr>
                                      <p:to>
                                        <p:strVal val="hidden"/>
                                      </p:to>
                                    </p:set>
                                  </p:childTnLst>
                                </p:cTn>
                              </p:par>
                              <p:par>
                                <p:cTn id="29" presetID="10" presetClass="entr" presetSubtype="0" fill="hold" grpId="0" nodeType="withEffect">
                                  <p:stCondLst>
                                    <p:cond delay="10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42" presetClass="path" presetSubtype="0" accel="50000" decel="50000" fill="hold" grpId="1" nodeType="withEffect">
                                  <p:stCondLst>
                                    <p:cond delay="1750"/>
                                  </p:stCondLst>
                                  <p:childTnLst>
                                    <p:animMotion origin="layout" path="M 5E-6 7.40741E-7 L -0.1129 -0.00162 " pathEditMode="relative" rAng="0" ptsTypes="AA">
                                      <p:cBhvr>
                                        <p:cTn id="33" dur="2000" fill="hold"/>
                                        <p:tgtEl>
                                          <p:spTgt spid="25"/>
                                        </p:tgtEl>
                                        <p:attrNameLst>
                                          <p:attrName>ppt_x</p:attrName>
                                          <p:attrName>ppt_y</p:attrName>
                                        </p:attrNameLst>
                                      </p:cBhvr>
                                      <p:rCtr x="-5651" y="-93"/>
                                    </p:animMotion>
                                  </p:childTnLst>
                                </p:cTn>
                              </p:par>
                              <p:par>
                                <p:cTn id="34" presetID="42" presetClass="path" presetSubtype="0" accel="50000" decel="50000" fill="hold" grpId="1" nodeType="withEffect">
                                  <p:stCondLst>
                                    <p:cond delay="1750"/>
                                  </p:stCondLst>
                                  <p:childTnLst>
                                    <p:animMotion origin="layout" path="M -8.33333E-7 7.40741E-7 L 0.12682 -0.00232 " pathEditMode="relative" rAng="0" ptsTypes="AA">
                                      <p:cBhvr>
                                        <p:cTn id="35" dur="2000" fill="hold"/>
                                        <p:tgtEl>
                                          <p:spTgt spid="5"/>
                                        </p:tgtEl>
                                        <p:attrNameLst>
                                          <p:attrName>ppt_x</p:attrName>
                                          <p:attrName>ppt_y</p:attrName>
                                        </p:attrNameLst>
                                      </p:cBhvr>
                                      <p:rCtr x="6341" y="-116"/>
                                    </p:animMotion>
                                  </p:childTnLst>
                                </p:cTn>
                              </p:par>
                            </p:childTnLst>
                          </p:cTn>
                        </p:par>
                        <p:par>
                          <p:cTn id="36" fill="hold">
                            <p:stCondLst>
                              <p:cond delay="775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2" grpId="0" animBg="1"/>
      <p:bldP spid="22" grpId="1" animBg="1"/>
      <p:bldP spid="5" grpId="0"/>
      <p:bldP spid="5" grpId="1"/>
      <p:bldP spid="25" grpId="0"/>
      <p:bldP spid="25" grpId="1"/>
      <p:bldP spid="26"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Let’s look at another example and simplify: ¬B V A ∧ B ∧ C</a:t>
            </a:r>
          </a:p>
          <a:p>
            <a:pPr marL="742950" lvl="1"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will start by drawing up a blank </a:t>
            </a:r>
            <a:r>
              <a:rPr lang="en-GB" sz="1600" b="1" dirty="0">
                <a:solidFill>
                  <a:schemeClr val="tx1"/>
                </a:solidFill>
              </a:rPr>
              <a:t>Karnaugh map</a:t>
            </a:r>
            <a:r>
              <a:rPr lang="en-GB" sz="1600" dirty="0">
                <a:solidFill>
                  <a:schemeClr val="tx1"/>
                </a:solidFill>
              </a:rPr>
              <a:t>. We have:</a:t>
            </a:r>
          </a:p>
          <a:p>
            <a:pPr marL="742950" lvl="1" indent="-285750">
              <a:buFont typeface="Courier New" panose="02070309020205020404" pitchFamily="49" charset="0"/>
              <a:buChar char="o"/>
            </a:pPr>
            <a:r>
              <a:rPr lang="en-GB" sz="1600" dirty="0">
                <a:solidFill>
                  <a:schemeClr val="tx1"/>
                </a:solidFill>
              </a:rPr>
              <a:t>Placed variables A and B across the top.</a:t>
            </a:r>
          </a:p>
          <a:p>
            <a:pPr marL="742950" lvl="1" indent="-285750">
              <a:buFont typeface="Courier New" panose="02070309020205020404" pitchFamily="49" charset="0"/>
              <a:buChar char="o"/>
            </a:pPr>
            <a:r>
              <a:rPr lang="en-GB" sz="1600" dirty="0">
                <a:solidFill>
                  <a:schemeClr val="tx1"/>
                </a:solidFill>
              </a:rPr>
              <a:t>Placed C down the side.</a:t>
            </a:r>
          </a:p>
          <a:p>
            <a:pPr marL="742950" lvl="1" indent="-285750">
              <a:buFont typeface="Courier New" panose="02070309020205020404" pitchFamily="49" charset="0"/>
              <a:buChar char="o"/>
            </a:pPr>
            <a:r>
              <a:rPr lang="en-GB" sz="1600" dirty="0">
                <a:solidFill>
                  <a:schemeClr val="tx1"/>
                </a:solidFill>
              </a:rPr>
              <a:t>Added binary number headings representing the different states of the variables.</a:t>
            </a:r>
          </a:p>
          <a:p>
            <a:pPr marL="742950" lvl="1"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Remember, when writing out the headings, we are not counting up in binary – we have to make sure only one digit changes at a time.</a:t>
            </a: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180866874"/>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29" name="Straight Connector 28">
            <a:extLst>
              <a:ext uri="{FF2B5EF4-FFF2-40B4-BE49-F238E27FC236}">
                <a16:creationId xmlns:a16="http://schemas.microsoft.com/office/drawing/2014/main" id="{0DA7A512-5932-4832-9072-E1C22D68280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840BE81-D057-4301-984C-C2FD53C30461}"/>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31" name="TextBox 30">
            <a:extLst>
              <a:ext uri="{FF2B5EF4-FFF2-40B4-BE49-F238E27FC236}">
                <a16:creationId xmlns:a16="http://schemas.microsoft.com/office/drawing/2014/main" id="{31263CDA-4B9E-4CCC-AB71-9FFED7E4FBF0}"/>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3320362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Now our </a:t>
            </a:r>
            <a:r>
              <a:rPr lang="en-GB" sz="1600" b="1" dirty="0">
                <a:solidFill>
                  <a:schemeClr val="tx1"/>
                </a:solidFill>
              </a:rPr>
              <a:t>Karnaugh map</a:t>
            </a:r>
            <a:r>
              <a:rPr lang="en-GB" sz="1600" dirty="0">
                <a:solidFill>
                  <a:schemeClr val="tx1"/>
                </a:solidFill>
              </a:rPr>
              <a:t> is ready, we will place the first part of the expression into it.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Remember, we separate the different parts of the expression with </a:t>
            </a:r>
            <a:r>
              <a:rPr lang="en-GB" sz="1600" b="1" dirty="0">
                <a:solidFill>
                  <a:schemeClr val="tx1"/>
                </a:solidFill>
              </a:rPr>
              <a:t>OR </a:t>
            </a:r>
            <a:r>
              <a:rPr lang="en-GB" sz="1600" dirty="0">
                <a:solidFill>
                  <a:schemeClr val="tx1"/>
                </a:solidFill>
              </a:rPr>
              <a:t>symbols.</a:t>
            </a: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8" name="Rectangle 7">
            <a:extLst>
              <a:ext uri="{FF2B5EF4-FFF2-40B4-BE49-F238E27FC236}">
                <a16:creationId xmlns:a16="http://schemas.microsoft.com/office/drawing/2014/main" id="{E45992BC-E1C4-42F7-88EB-59E3514474DD}"/>
              </a:ext>
            </a:extLst>
          </p:cNvPr>
          <p:cNvSpPr/>
          <p:nvPr/>
        </p:nvSpPr>
        <p:spPr>
          <a:xfrm>
            <a:off x="2624137" y="5640349"/>
            <a:ext cx="2776535"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¬B V A ∧ B ∧ C</a:t>
            </a:r>
          </a:p>
        </p:txBody>
      </p:sp>
      <p:sp>
        <p:nvSpPr>
          <p:cNvPr id="9" name="TextBox 8">
            <a:extLst>
              <a:ext uri="{FF2B5EF4-FFF2-40B4-BE49-F238E27FC236}">
                <a16:creationId xmlns:a16="http://schemas.microsoft.com/office/drawing/2014/main" id="{9430FE10-242A-4E31-9583-80848AB8E378}"/>
              </a:ext>
            </a:extLst>
          </p:cNvPr>
          <p:cNvSpPr txBox="1"/>
          <p:nvPr/>
        </p:nvSpPr>
        <p:spPr>
          <a:xfrm>
            <a:off x="3278361"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7502CD90-4E30-4D2A-B976-94DE366832CE}"/>
              </a:ext>
            </a:extLst>
          </p:cNvPr>
          <p:cNvCxnSpPr>
            <a:cxnSpLocks/>
          </p:cNvCxnSpPr>
          <p:nvPr/>
        </p:nvCxnSpPr>
        <p:spPr>
          <a:xfrm>
            <a:off x="3534910"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9E63EE-47FB-4D4B-8376-D1527EFD961D}"/>
              </a:ext>
            </a:extLst>
          </p:cNvPr>
          <p:cNvSpPr txBox="1"/>
          <p:nvPr/>
        </p:nvSpPr>
        <p:spPr>
          <a:xfrm>
            <a:off x="3336777"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3" name="Rectangle: Rounded Corners 12">
            <a:extLst>
              <a:ext uri="{FF2B5EF4-FFF2-40B4-BE49-F238E27FC236}">
                <a16:creationId xmlns:a16="http://schemas.microsoft.com/office/drawing/2014/main" id="{2E1EE82C-140D-4084-805A-A879E2E474AF}"/>
              </a:ext>
            </a:extLst>
          </p:cNvPr>
          <p:cNvSpPr/>
          <p:nvPr/>
        </p:nvSpPr>
        <p:spPr>
          <a:xfrm>
            <a:off x="2953159" y="5705582"/>
            <a:ext cx="396262"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523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Now our </a:t>
            </a:r>
            <a:r>
              <a:rPr lang="en-GB" sz="1600" b="1" dirty="0">
                <a:solidFill>
                  <a:schemeClr val="tx1"/>
                </a:solidFill>
              </a:rPr>
              <a:t>Karnaugh map</a:t>
            </a:r>
            <a:r>
              <a:rPr lang="en-GB" sz="1600" dirty="0">
                <a:solidFill>
                  <a:schemeClr val="tx1"/>
                </a:solidFill>
              </a:rPr>
              <a:t> is ready, we will place the first part of the expression into it.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Remember, we separate the different parts of the expression with </a:t>
            </a:r>
            <a:r>
              <a:rPr lang="en-GB" sz="1600" b="1" dirty="0">
                <a:solidFill>
                  <a:schemeClr val="tx1"/>
                </a:solidFill>
              </a:rPr>
              <a:t>OR </a:t>
            </a:r>
            <a:r>
              <a:rPr lang="en-GB" sz="1600" dirty="0">
                <a:solidFill>
                  <a:schemeClr val="tx1"/>
                </a:solidFill>
              </a:rPr>
              <a:t>symbols.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are starting with NOT B.</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There are four cells where B is 0 – we put 1s in these cells.</a:t>
            </a:r>
          </a:p>
          <a:p>
            <a:pPr marL="285750" indent="-285750">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3606899549"/>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bg1">
                              <a:lumMod val="85000"/>
                            </a:schemeClr>
                          </a:solidFill>
                        </a:rPr>
                        <a:t>A</a:t>
                      </a:r>
                      <a:r>
                        <a:rPr lang="en-GB" sz="2500" b="1" dirty="0"/>
                        <a:t>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1">
                              <a:lumMod val="85000"/>
                            </a:schemeClr>
                          </a:solidFill>
                        </a:rPr>
                        <a:t>A</a:t>
                      </a:r>
                      <a:r>
                        <a:rPr lang="en-GB" sz="2500" b="1" dirty="0"/>
                        <a:t>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1">
                              <a:lumMod val="85000"/>
                            </a:schemeClr>
                          </a:solidFill>
                        </a:rPr>
                        <a:t>A</a:t>
                      </a:r>
                      <a:r>
                        <a:rPr lang="en-GB" sz="2500" b="1" dirty="0"/>
                        <a:t>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1">
                              <a:lumMod val="85000"/>
                            </a:schemeClr>
                          </a:solidFill>
                        </a:rPr>
                        <a:t>A</a:t>
                      </a:r>
                      <a:r>
                        <a:rPr lang="en-GB" sz="2500" b="1" dirty="0"/>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bg1">
                              <a:lumMod val="85000"/>
                            </a:schemeClr>
                          </a:solidFill>
                        </a:rPr>
                        <a:t>0</a:t>
                      </a:r>
                      <a:r>
                        <a:rPr lang="en-GB" sz="2500" dirty="0"/>
                        <a:t>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1">
                              <a:lumMod val="85000"/>
                            </a:schemeClr>
                          </a:solidFill>
                        </a:rPr>
                        <a:t>0</a:t>
                      </a:r>
                      <a:r>
                        <a:rPr lang="en-GB" sz="2500" dirty="0"/>
                        <a:t>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bg1">
                              <a:lumMod val="85000"/>
                            </a:schemeClr>
                          </a:solidFill>
                        </a:rPr>
                        <a:t>1</a:t>
                      </a:r>
                      <a:r>
                        <a:rPr lang="en-GB" sz="2500" dirty="0"/>
                        <a:t>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solidFill>
                            <a:schemeClr val="bg1">
                              <a:lumMod val="85000"/>
                            </a:schemeClr>
                          </a:solidFill>
                        </a:rPr>
                        <a:t>1</a:t>
                      </a:r>
                      <a:r>
                        <a:rPr lang="en-GB" sz="2500" dirty="0"/>
                        <a:t> 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8" name="Rectangle 7">
            <a:extLst>
              <a:ext uri="{FF2B5EF4-FFF2-40B4-BE49-F238E27FC236}">
                <a16:creationId xmlns:a16="http://schemas.microsoft.com/office/drawing/2014/main" id="{E45992BC-E1C4-42F7-88EB-59E3514474DD}"/>
              </a:ext>
            </a:extLst>
          </p:cNvPr>
          <p:cNvSpPr/>
          <p:nvPr/>
        </p:nvSpPr>
        <p:spPr>
          <a:xfrm>
            <a:off x="2624137" y="5640349"/>
            <a:ext cx="2776535"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¬B V A ∧ B ∧ C</a:t>
            </a:r>
          </a:p>
        </p:txBody>
      </p:sp>
      <p:sp>
        <p:nvSpPr>
          <p:cNvPr id="9" name="TextBox 8">
            <a:extLst>
              <a:ext uri="{FF2B5EF4-FFF2-40B4-BE49-F238E27FC236}">
                <a16:creationId xmlns:a16="http://schemas.microsoft.com/office/drawing/2014/main" id="{9430FE10-242A-4E31-9583-80848AB8E378}"/>
              </a:ext>
            </a:extLst>
          </p:cNvPr>
          <p:cNvSpPr txBox="1"/>
          <p:nvPr/>
        </p:nvSpPr>
        <p:spPr>
          <a:xfrm>
            <a:off x="3278361"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7502CD90-4E30-4D2A-B976-94DE366832CE}"/>
              </a:ext>
            </a:extLst>
          </p:cNvPr>
          <p:cNvCxnSpPr>
            <a:cxnSpLocks/>
          </p:cNvCxnSpPr>
          <p:nvPr/>
        </p:nvCxnSpPr>
        <p:spPr>
          <a:xfrm>
            <a:off x="3534910"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9E63EE-47FB-4D4B-8376-D1527EFD961D}"/>
              </a:ext>
            </a:extLst>
          </p:cNvPr>
          <p:cNvSpPr txBox="1"/>
          <p:nvPr/>
        </p:nvSpPr>
        <p:spPr>
          <a:xfrm>
            <a:off x="3336777"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3" name="Rectangle: Rounded Corners 12">
            <a:extLst>
              <a:ext uri="{FF2B5EF4-FFF2-40B4-BE49-F238E27FC236}">
                <a16:creationId xmlns:a16="http://schemas.microsoft.com/office/drawing/2014/main" id="{2E1EE82C-140D-4084-805A-A879E2E474AF}"/>
              </a:ext>
            </a:extLst>
          </p:cNvPr>
          <p:cNvSpPr/>
          <p:nvPr/>
        </p:nvSpPr>
        <p:spPr>
          <a:xfrm>
            <a:off x="2953159" y="5705582"/>
            <a:ext cx="396262"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3916EFD-4D4B-44A2-BCEF-542179E6231F}"/>
              </a:ext>
            </a:extLst>
          </p:cNvPr>
          <p:cNvSpPr txBox="1"/>
          <p:nvPr/>
        </p:nvSpPr>
        <p:spPr>
          <a:xfrm>
            <a:off x="3012649" y="3676547"/>
            <a:ext cx="324128" cy="477054"/>
          </a:xfrm>
          <a:prstGeom prst="rect">
            <a:avLst/>
          </a:prstGeom>
          <a:noFill/>
        </p:spPr>
        <p:txBody>
          <a:bodyPr wrap="square" rtlCol="0">
            <a:spAutoFit/>
          </a:bodyPr>
          <a:lstStyle/>
          <a:p>
            <a:r>
              <a:rPr lang="en-GB" sz="2500" dirty="0"/>
              <a:t>1</a:t>
            </a:r>
          </a:p>
        </p:txBody>
      </p:sp>
      <p:sp>
        <p:nvSpPr>
          <p:cNvPr id="15" name="TextBox 14">
            <a:extLst>
              <a:ext uri="{FF2B5EF4-FFF2-40B4-BE49-F238E27FC236}">
                <a16:creationId xmlns:a16="http://schemas.microsoft.com/office/drawing/2014/main" id="{40E3593C-5FEA-453B-BB4E-A8ECC101E34F}"/>
              </a:ext>
            </a:extLst>
          </p:cNvPr>
          <p:cNvSpPr txBox="1"/>
          <p:nvPr/>
        </p:nvSpPr>
        <p:spPr>
          <a:xfrm>
            <a:off x="3012649" y="4453883"/>
            <a:ext cx="324128" cy="477054"/>
          </a:xfrm>
          <a:prstGeom prst="rect">
            <a:avLst/>
          </a:prstGeom>
          <a:noFill/>
        </p:spPr>
        <p:txBody>
          <a:bodyPr wrap="square" rtlCol="0">
            <a:spAutoFit/>
          </a:bodyPr>
          <a:lstStyle/>
          <a:p>
            <a:r>
              <a:rPr lang="en-GB" sz="2500" dirty="0"/>
              <a:t>1</a:t>
            </a:r>
          </a:p>
        </p:txBody>
      </p:sp>
      <p:sp>
        <p:nvSpPr>
          <p:cNvPr id="16" name="TextBox 15">
            <a:extLst>
              <a:ext uri="{FF2B5EF4-FFF2-40B4-BE49-F238E27FC236}">
                <a16:creationId xmlns:a16="http://schemas.microsoft.com/office/drawing/2014/main" id="{C3284A33-338D-4B42-8A43-47AC540E8D12}"/>
              </a:ext>
            </a:extLst>
          </p:cNvPr>
          <p:cNvSpPr txBox="1"/>
          <p:nvPr/>
        </p:nvSpPr>
        <p:spPr>
          <a:xfrm>
            <a:off x="6466143" y="3676547"/>
            <a:ext cx="324128" cy="477054"/>
          </a:xfrm>
          <a:prstGeom prst="rect">
            <a:avLst/>
          </a:prstGeom>
          <a:noFill/>
        </p:spPr>
        <p:txBody>
          <a:bodyPr wrap="square" rtlCol="0">
            <a:spAutoFit/>
          </a:bodyPr>
          <a:lstStyle/>
          <a:p>
            <a:r>
              <a:rPr lang="en-GB" sz="2500" dirty="0"/>
              <a:t>1</a:t>
            </a:r>
          </a:p>
        </p:txBody>
      </p:sp>
      <p:sp>
        <p:nvSpPr>
          <p:cNvPr id="17" name="TextBox 16">
            <a:extLst>
              <a:ext uri="{FF2B5EF4-FFF2-40B4-BE49-F238E27FC236}">
                <a16:creationId xmlns:a16="http://schemas.microsoft.com/office/drawing/2014/main" id="{ADD672A6-C8FE-4268-83FD-701AD94A3DF7}"/>
              </a:ext>
            </a:extLst>
          </p:cNvPr>
          <p:cNvSpPr txBox="1"/>
          <p:nvPr/>
        </p:nvSpPr>
        <p:spPr>
          <a:xfrm>
            <a:off x="6466143" y="4453883"/>
            <a:ext cx="324128" cy="477054"/>
          </a:xfrm>
          <a:prstGeom prst="rect">
            <a:avLst/>
          </a:prstGeom>
          <a:noFill/>
        </p:spPr>
        <p:txBody>
          <a:bodyPr wrap="square" rtlCol="0">
            <a:spAutoFit/>
          </a:bodyPr>
          <a:lstStyle/>
          <a:p>
            <a:r>
              <a:rPr lang="en-GB" sz="2500" dirty="0"/>
              <a:t>1</a:t>
            </a:r>
          </a:p>
        </p:txBody>
      </p:sp>
    </p:spTree>
    <p:extLst>
      <p:ext uri="{BB962C8B-B14F-4D97-AF65-F5344CB8AC3E}">
        <p14:creationId xmlns:p14="http://schemas.microsoft.com/office/powerpoint/2010/main" val="333880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Effect transition="in" filter="fade">
                                      <p:cBhvr>
                                        <p:cTn id="15" dur="1000"/>
                                        <p:tgtEl>
                                          <p:spTgt spid="1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Effect transition="in" filter="fade">
                                      <p:cBhvr>
                                        <p:cTn id="21" dur="1000"/>
                                        <p:tgtEl>
                                          <p:spTgt spid="1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now move onto the next part of our expression – in this case: </a:t>
            </a:r>
            <a:br>
              <a:rPr lang="en-GB" sz="1600" dirty="0">
                <a:solidFill>
                  <a:schemeClr val="tx1"/>
                </a:solidFill>
              </a:rPr>
            </a:br>
            <a:r>
              <a:rPr lang="en-GB" sz="1600" dirty="0">
                <a:solidFill>
                  <a:schemeClr val="tx1"/>
                </a:solidFill>
              </a:rPr>
              <a:t>A AND B AND C</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To put A AND B AND C in the map, we need to find all the cells where A, B and C are all 1.</a:t>
            </a: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2467745823"/>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no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noFill/>
                  </a:tcPr>
                </a:tc>
                <a:tc>
                  <a:txBody>
                    <a:bodyPr/>
                    <a:lstStyle/>
                    <a:p>
                      <a:pPr algn="ctr"/>
                      <a:endParaRPr lang="en-GB" sz="2500" dirty="0"/>
                    </a:p>
                  </a:txBody>
                  <a:tcPr marL="125183" marR="125183" marT="62591" marB="62591" anchor="ctr">
                    <a:noFill/>
                  </a:tcPr>
                </a:tc>
                <a:tc>
                  <a:txBody>
                    <a:bodyPr/>
                    <a:lstStyle/>
                    <a:p>
                      <a:pPr algn="ctr"/>
                      <a:endParaRPr lang="en-GB" sz="2500" dirty="0"/>
                    </a:p>
                  </a:txBody>
                  <a:tcPr marL="125183" marR="125183" marT="62591" marB="62591" anchor="ctr">
                    <a:noFill/>
                  </a:tcPr>
                </a:tc>
                <a:tc>
                  <a:txBody>
                    <a:bodyPr/>
                    <a:lstStyle/>
                    <a:p>
                      <a:pPr algn="ctr"/>
                      <a:r>
                        <a:rPr lang="en-GB" sz="2500" dirty="0"/>
                        <a:t>1</a:t>
                      </a:r>
                    </a:p>
                  </a:txBody>
                  <a:tcPr marL="125183" marR="125183" marT="62591" marB="62591" anchor="ctr">
                    <a:no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8" name="Rectangle 7">
            <a:extLst>
              <a:ext uri="{FF2B5EF4-FFF2-40B4-BE49-F238E27FC236}">
                <a16:creationId xmlns:a16="http://schemas.microsoft.com/office/drawing/2014/main" id="{E45992BC-E1C4-42F7-88EB-59E3514474DD}"/>
              </a:ext>
            </a:extLst>
          </p:cNvPr>
          <p:cNvSpPr/>
          <p:nvPr/>
        </p:nvSpPr>
        <p:spPr>
          <a:xfrm>
            <a:off x="2624137" y="5640349"/>
            <a:ext cx="2776535"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¬B V A ∧ B ∧ C</a:t>
            </a:r>
          </a:p>
        </p:txBody>
      </p:sp>
      <p:sp>
        <p:nvSpPr>
          <p:cNvPr id="9" name="TextBox 8">
            <a:extLst>
              <a:ext uri="{FF2B5EF4-FFF2-40B4-BE49-F238E27FC236}">
                <a16:creationId xmlns:a16="http://schemas.microsoft.com/office/drawing/2014/main" id="{9430FE10-242A-4E31-9583-80848AB8E378}"/>
              </a:ext>
            </a:extLst>
          </p:cNvPr>
          <p:cNvSpPr txBox="1"/>
          <p:nvPr/>
        </p:nvSpPr>
        <p:spPr>
          <a:xfrm>
            <a:off x="3278361"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7502CD90-4E30-4D2A-B976-94DE366832CE}"/>
              </a:ext>
            </a:extLst>
          </p:cNvPr>
          <p:cNvCxnSpPr>
            <a:cxnSpLocks/>
          </p:cNvCxnSpPr>
          <p:nvPr/>
        </p:nvCxnSpPr>
        <p:spPr>
          <a:xfrm>
            <a:off x="3534910"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9E63EE-47FB-4D4B-8376-D1527EFD961D}"/>
              </a:ext>
            </a:extLst>
          </p:cNvPr>
          <p:cNvSpPr txBox="1"/>
          <p:nvPr/>
        </p:nvSpPr>
        <p:spPr>
          <a:xfrm>
            <a:off x="3336777"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3" name="Rectangle: Rounded Corners 12">
            <a:extLst>
              <a:ext uri="{FF2B5EF4-FFF2-40B4-BE49-F238E27FC236}">
                <a16:creationId xmlns:a16="http://schemas.microsoft.com/office/drawing/2014/main" id="{2E1EE82C-140D-4084-805A-A879E2E474AF}"/>
              </a:ext>
            </a:extLst>
          </p:cNvPr>
          <p:cNvSpPr/>
          <p:nvPr/>
        </p:nvSpPr>
        <p:spPr>
          <a:xfrm>
            <a:off x="2953159" y="5705582"/>
            <a:ext cx="396262"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FA4056B8-D46C-4276-A6A0-EEFB85E8BAB8}"/>
              </a:ext>
            </a:extLst>
          </p:cNvPr>
          <p:cNvSpPr/>
          <p:nvPr/>
        </p:nvSpPr>
        <p:spPr>
          <a:xfrm>
            <a:off x="2496590" y="5705582"/>
            <a:ext cx="1415045"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898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par>
                                <p:cTn id="11" presetID="42" presetClass="path" presetSubtype="0" accel="50000" decel="50000" fill="hold" grpId="1" nodeType="withEffect">
                                  <p:stCondLst>
                                    <p:cond delay="1000"/>
                                  </p:stCondLst>
                                  <p:childTnLst>
                                    <p:animMotion origin="layout" path="M -4.16667E-7 0 L 0.09727 -0.00023 " pathEditMode="relative" rAng="0" ptsTypes="AA">
                                      <p:cBhvr>
                                        <p:cTn id="12" dur="2000" fill="hold"/>
                                        <p:tgtEl>
                                          <p:spTgt spid="18"/>
                                        </p:tgtEl>
                                        <p:attrNameLst>
                                          <p:attrName>ppt_x</p:attrName>
                                          <p:attrName>ppt_y</p:attrName>
                                        </p:attrNameLst>
                                      </p:cBhvr>
                                      <p:rCtr x="485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now move onto the next part of our expression – in this case: </a:t>
            </a:r>
            <a:br>
              <a:rPr lang="en-GB" sz="1600" dirty="0">
                <a:solidFill>
                  <a:schemeClr val="tx1"/>
                </a:solidFill>
              </a:rPr>
            </a:br>
            <a:r>
              <a:rPr lang="en-GB" sz="1600" dirty="0">
                <a:solidFill>
                  <a:schemeClr val="tx1"/>
                </a:solidFill>
              </a:rPr>
              <a:t>A AND B AND C</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To put A AND B AND C in the map, we need to find all the cells where A, B and C are all 1.</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There is only one cell where this is the case – we put a 1 in this cell.</a:t>
            </a: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3198892565"/>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no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no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chemeClr val="accent4"/>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noFill/>
                  </a:tcPr>
                </a:tc>
                <a:tc>
                  <a:txBody>
                    <a:bodyPr/>
                    <a:lstStyle/>
                    <a:p>
                      <a:pPr algn="ctr"/>
                      <a:endParaRPr lang="en-GB" sz="2500" dirty="0"/>
                    </a:p>
                  </a:txBody>
                  <a:tcPr marL="125183" marR="125183" marT="62591" marB="62591" anchor="ctr">
                    <a:noFill/>
                  </a:tcPr>
                </a:tc>
                <a:tc>
                  <a:txBody>
                    <a:bodyPr/>
                    <a:lstStyle/>
                    <a:p>
                      <a:pPr algn="ctr"/>
                      <a:endParaRPr lang="en-GB" sz="2500" dirty="0"/>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no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8" name="Rectangle 7">
            <a:extLst>
              <a:ext uri="{FF2B5EF4-FFF2-40B4-BE49-F238E27FC236}">
                <a16:creationId xmlns:a16="http://schemas.microsoft.com/office/drawing/2014/main" id="{E45992BC-E1C4-42F7-88EB-59E3514474DD}"/>
              </a:ext>
            </a:extLst>
          </p:cNvPr>
          <p:cNvSpPr/>
          <p:nvPr/>
        </p:nvSpPr>
        <p:spPr>
          <a:xfrm>
            <a:off x="2624137" y="5640349"/>
            <a:ext cx="2776535"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¬B V A ∧ B ∧ C</a:t>
            </a:r>
          </a:p>
        </p:txBody>
      </p:sp>
      <p:sp>
        <p:nvSpPr>
          <p:cNvPr id="9" name="TextBox 8">
            <a:extLst>
              <a:ext uri="{FF2B5EF4-FFF2-40B4-BE49-F238E27FC236}">
                <a16:creationId xmlns:a16="http://schemas.microsoft.com/office/drawing/2014/main" id="{9430FE10-242A-4E31-9583-80848AB8E378}"/>
              </a:ext>
            </a:extLst>
          </p:cNvPr>
          <p:cNvSpPr txBox="1"/>
          <p:nvPr/>
        </p:nvSpPr>
        <p:spPr>
          <a:xfrm>
            <a:off x="3278361"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7502CD90-4E30-4D2A-B976-94DE366832CE}"/>
              </a:ext>
            </a:extLst>
          </p:cNvPr>
          <p:cNvCxnSpPr>
            <a:cxnSpLocks/>
          </p:cNvCxnSpPr>
          <p:nvPr/>
        </p:nvCxnSpPr>
        <p:spPr>
          <a:xfrm>
            <a:off x="3534910"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9E63EE-47FB-4D4B-8376-D1527EFD961D}"/>
              </a:ext>
            </a:extLst>
          </p:cNvPr>
          <p:cNvSpPr txBox="1"/>
          <p:nvPr/>
        </p:nvSpPr>
        <p:spPr>
          <a:xfrm>
            <a:off x="3336777"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8" name="Rectangle: Rounded Corners 17">
            <a:extLst>
              <a:ext uri="{FF2B5EF4-FFF2-40B4-BE49-F238E27FC236}">
                <a16:creationId xmlns:a16="http://schemas.microsoft.com/office/drawing/2014/main" id="{FA4056B8-D46C-4276-A6A0-EEFB85E8BAB8}"/>
              </a:ext>
            </a:extLst>
          </p:cNvPr>
          <p:cNvSpPr/>
          <p:nvPr/>
        </p:nvSpPr>
        <p:spPr>
          <a:xfrm>
            <a:off x="3678840" y="5705582"/>
            <a:ext cx="1415045"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817579D-3E39-4A12-94DB-057B97819C00}"/>
              </a:ext>
            </a:extLst>
          </p:cNvPr>
          <p:cNvSpPr txBox="1"/>
          <p:nvPr/>
        </p:nvSpPr>
        <p:spPr>
          <a:xfrm>
            <a:off x="5312715" y="4454377"/>
            <a:ext cx="324128" cy="477054"/>
          </a:xfrm>
          <a:prstGeom prst="rect">
            <a:avLst/>
          </a:prstGeom>
          <a:noFill/>
        </p:spPr>
        <p:txBody>
          <a:bodyPr wrap="square" rtlCol="0">
            <a:spAutoFit/>
          </a:bodyPr>
          <a:lstStyle/>
          <a:p>
            <a:r>
              <a:rPr lang="en-GB" sz="2500" dirty="0"/>
              <a:t>1</a:t>
            </a:r>
          </a:p>
        </p:txBody>
      </p:sp>
      <p:cxnSp>
        <p:nvCxnSpPr>
          <p:cNvPr id="15" name="Straight Arrow Connector 14">
            <a:extLst>
              <a:ext uri="{FF2B5EF4-FFF2-40B4-BE49-F238E27FC236}">
                <a16:creationId xmlns:a16="http://schemas.microsoft.com/office/drawing/2014/main" id="{17BF7561-6BCD-442A-B464-7B3AE126A176}"/>
              </a:ext>
            </a:extLst>
          </p:cNvPr>
          <p:cNvCxnSpPr/>
          <p:nvPr/>
        </p:nvCxnSpPr>
        <p:spPr>
          <a:xfrm>
            <a:off x="5488608" y="3429000"/>
            <a:ext cx="0" cy="102207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92ED25-8B40-4829-A644-2C9B4E4FF736}"/>
              </a:ext>
            </a:extLst>
          </p:cNvPr>
          <p:cNvCxnSpPr>
            <a:cxnSpLocks/>
          </p:cNvCxnSpPr>
          <p:nvPr/>
        </p:nvCxnSpPr>
        <p:spPr>
          <a:xfrm>
            <a:off x="2508001" y="4689601"/>
            <a:ext cx="258588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12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Now we have placed all the parts of the expression into the map, we can simplify it by drawing boxes around the 1s making sure to remember the rules for doing so:</a:t>
            </a:r>
          </a:p>
          <a:p>
            <a:pPr marL="742950" lvl="1" indent="-285750">
              <a:buFont typeface="Courier New" panose="02070309020205020404" pitchFamily="49" charset="0"/>
              <a:buChar char="o"/>
            </a:pPr>
            <a:r>
              <a:rPr lang="en-GB" sz="1600" dirty="0">
                <a:solidFill>
                  <a:schemeClr val="tx1"/>
                </a:solidFill>
              </a:rPr>
              <a:t>Boxes must be rectangles or squares.</a:t>
            </a:r>
          </a:p>
          <a:p>
            <a:pPr marL="742950" lvl="1" indent="-285750">
              <a:buFont typeface="Courier New" panose="02070309020205020404" pitchFamily="49" charset="0"/>
              <a:buChar char="o"/>
            </a:pPr>
            <a:r>
              <a:rPr lang="en-GB" sz="1600" dirty="0">
                <a:solidFill>
                  <a:schemeClr val="tx1"/>
                </a:solidFill>
              </a:rPr>
              <a:t>No diagonal boxes</a:t>
            </a:r>
          </a:p>
          <a:p>
            <a:pPr marL="742950" lvl="1" indent="-285750">
              <a:buFont typeface="Courier New" panose="02070309020205020404" pitchFamily="49" charset="0"/>
              <a:buChar char="o"/>
            </a:pPr>
            <a:r>
              <a:rPr lang="en-GB" sz="1600" dirty="0">
                <a:solidFill>
                  <a:schemeClr val="tx1"/>
                </a:solidFill>
              </a:rPr>
              <a:t>Boxes can only contain 1s.</a:t>
            </a:r>
          </a:p>
          <a:p>
            <a:pPr marL="742950" lvl="1" indent="-285750">
              <a:buFont typeface="Courier New" panose="02070309020205020404" pitchFamily="49" charset="0"/>
              <a:buChar char="o"/>
            </a:pPr>
            <a:r>
              <a:rPr lang="en-GB" sz="1600" dirty="0">
                <a:solidFill>
                  <a:schemeClr val="tx1"/>
                </a:solidFill>
              </a:rPr>
              <a:t>Boxes must be as large as possible.</a:t>
            </a:r>
          </a:p>
          <a:p>
            <a:pPr marL="742950" lvl="1" indent="-285750">
              <a:buFont typeface="Courier New" panose="02070309020205020404" pitchFamily="49" charset="0"/>
              <a:buChar char="o"/>
            </a:pPr>
            <a:r>
              <a:rPr lang="en-GB" sz="1600" dirty="0">
                <a:solidFill>
                  <a:schemeClr val="tx1"/>
                </a:solidFill>
              </a:rPr>
              <a:t>Boxes of 2</a:t>
            </a:r>
            <a:r>
              <a:rPr lang="en-GB" sz="1600" baseline="30000" dirty="0">
                <a:solidFill>
                  <a:schemeClr val="tx1"/>
                </a:solidFill>
              </a:rPr>
              <a:t>n</a:t>
            </a:r>
            <a:r>
              <a:rPr lang="en-GB" sz="1600" dirty="0">
                <a:solidFill>
                  <a:schemeClr val="tx1"/>
                </a:solidFill>
              </a:rPr>
              <a:t> 1s: 1, 2, 4, 8 or 16 digits.</a:t>
            </a:r>
          </a:p>
          <a:p>
            <a:pPr marL="742950" lvl="1" indent="-285750">
              <a:buFont typeface="Courier New" panose="02070309020205020404" pitchFamily="49" charset="0"/>
              <a:buChar char="o"/>
            </a:pPr>
            <a:r>
              <a:rPr lang="en-GB" sz="1600" dirty="0">
                <a:solidFill>
                  <a:schemeClr val="tx1"/>
                </a:solidFill>
              </a:rPr>
              <a:t>Boxes can overlap.</a:t>
            </a:r>
          </a:p>
          <a:p>
            <a:pPr marL="742950" lvl="1" indent="-285750">
              <a:buFont typeface="Courier New" panose="02070309020205020404" pitchFamily="49" charset="0"/>
              <a:buChar char="o"/>
            </a:pPr>
            <a:r>
              <a:rPr lang="en-GB" sz="1600" dirty="0">
                <a:solidFill>
                  <a:schemeClr val="tx1"/>
                </a:solidFill>
              </a:rPr>
              <a:t>Smallest possible number of boxes.</a:t>
            </a:r>
          </a:p>
          <a:p>
            <a:pPr marL="285750" indent="-285750">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3844864196"/>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4201831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At this point, you may be tempted to draw the two boxes shown here.</a:t>
            </a: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2770656628"/>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8" name="Rectangle 7">
            <a:extLst>
              <a:ext uri="{FF2B5EF4-FFF2-40B4-BE49-F238E27FC236}">
                <a16:creationId xmlns:a16="http://schemas.microsoft.com/office/drawing/2014/main" id="{4FA3FF3C-750D-4B9D-B9F2-0A9AD7CF17D3}"/>
              </a:ext>
            </a:extLst>
          </p:cNvPr>
          <p:cNvSpPr/>
          <p:nvPr/>
        </p:nvSpPr>
        <p:spPr>
          <a:xfrm>
            <a:off x="2742533" y="360968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147F4FB-D1E0-4227-926C-BF775A1A36AC}"/>
              </a:ext>
            </a:extLst>
          </p:cNvPr>
          <p:cNvSpPr/>
          <p:nvPr/>
        </p:nvSpPr>
        <p:spPr>
          <a:xfrm>
            <a:off x="6164606" y="360968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895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At this point, you may be tempted to draw the two boxes shown here.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However, there is one additional rule we have not yet covered – boxes can wrap around the map.</a:t>
            </a: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
        <p:nvSpPr>
          <p:cNvPr id="8" name="Rectangle 7">
            <a:extLst>
              <a:ext uri="{FF2B5EF4-FFF2-40B4-BE49-F238E27FC236}">
                <a16:creationId xmlns:a16="http://schemas.microsoft.com/office/drawing/2014/main" id="{4FA3FF3C-750D-4B9D-B9F2-0A9AD7CF17D3}"/>
              </a:ext>
            </a:extLst>
          </p:cNvPr>
          <p:cNvSpPr/>
          <p:nvPr/>
        </p:nvSpPr>
        <p:spPr>
          <a:xfrm>
            <a:off x="2742533" y="360968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147F4FB-D1E0-4227-926C-BF775A1A36AC}"/>
              </a:ext>
            </a:extLst>
          </p:cNvPr>
          <p:cNvSpPr/>
          <p:nvPr/>
        </p:nvSpPr>
        <p:spPr>
          <a:xfrm>
            <a:off x="6164606" y="360968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533"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19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100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par>
                                <p:cTn id="11" presetID="10" presetClass="entr" presetSubtype="0" fill="hold"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First, we fill in both of the possible states for the variable C.</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4282646807"/>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endParaRPr lang="en-GB" sz="2500" dirty="0"/>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3BFC777-4DC7-4B0D-B28E-62F3BFDB4E92}"/>
              </a:ext>
            </a:extLst>
          </p:cNvPr>
          <p:cNvCxnSpPr>
            <a:cxnSpLocks/>
          </p:cNvCxnSpPr>
          <p:nvPr/>
        </p:nvCxnSpPr>
        <p:spPr>
          <a:xfrm rot="5400000" flipH="1">
            <a:off x="1542669" y="5571881"/>
            <a:ext cx="100965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087664-B4A0-4D01-939E-6E6CEDA60B46}"/>
              </a:ext>
            </a:extLst>
          </p:cNvPr>
          <p:cNvSpPr txBox="1"/>
          <p:nvPr/>
        </p:nvSpPr>
        <p:spPr>
          <a:xfrm>
            <a:off x="1878789" y="3680299"/>
            <a:ext cx="324128" cy="477054"/>
          </a:xfrm>
          <a:prstGeom prst="rect">
            <a:avLst/>
          </a:prstGeom>
          <a:noFill/>
        </p:spPr>
        <p:txBody>
          <a:bodyPr wrap="square" rtlCol="0">
            <a:spAutoFit/>
          </a:bodyPr>
          <a:lstStyle/>
          <a:p>
            <a:r>
              <a:rPr lang="en-GB" sz="2500" dirty="0"/>
              <a:t>0</a:t>
            </a:r>
          </a:p>
        </p:txBody>
      </p:sp>
      <p:sp>
        <p:nvSpPr>
          <p:cNvPr id="20" name="TextBox 19">
            <a:extLst>
              <a:ext uri="{FF2B5EF4-FFF2-40B4-BE49-F238E27FC236}">
                <a16:creationId xmlns:a16="http://schemas.microsoft.com/office/drawing/2014/main" id="{D34E300E-89F8-43E1-BA97-0289C69A1FFD}"/>
              </a:ext>
            </a:extLst>
          </p:cNvPr>
          <p:cNvSpPr txBox="1"/>
          <p:nvPr/>
        </p:nvSpPr>
        <p:spPr>
          <a:xfrm>
            <a:off x="1876565" y="4447246"/>
            <a:ext cx="324128" cy="477054"/>
          </a:xfrm>
          <a:prstGeom prst="rect">
            <a:avLst/>
          </a:prstGeom>
          <a:noFill/>
        </p:spPr>
        <p:txBody>
          <a:bodyPr wrap="square" rtlCol="0">
            <a:spAutoFit/>
          </a:bodyPr>
          <a:lstStyle/>
          <a:p>
            <a:r>
              <a:rPr lang="en-GB" sz="2500" dirty="0"/>
              <a:t>1</a:t>
            </a:r>
          </a:p>
        </p:txBody>
      </p:sp>
      <p:sp>
        <p:nvSpPr>
          <p:cNvPr id="21" name="TextBox 20">
            <a:extLst>
              <a:ext uri="{FF2B5EF4-FFF2-40B4-BE49-F238E27FC236}">
                <a16:creationId xmlns:a16="http://schemas.microsoft.com/office/drawing/2014/main" id="{DD543C86-C106-46F5-A1E6-9FCDB610DBD6}"/>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2" name="TextBox 21">
            <a:extLst>
              <a:ext uri="{FF2B5EF4-FFF2-40B4-BE49-F238E27FC236}">
                <a16:creationId xmlns:a16="http://schemas.microsoft.com/office/drawing/2014/main" id="{2AA939D8-B348-4B37-81E6-E4AB59423844}"/>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88909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Effect transition="in" filter="fade">
                                      <p:cBhvr>
                                        <p:cTn id="13" dur="1000"/>
                                        <p:tgtEl>
                                          <p:spTgt spid="1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Effect transition="in" filter="fade">
                                      <p:cBhvr>
                                        <p:cTn id="1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Let’s look at the implications of this extra rule now.</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most complex </a:t>
            </a:r>
            <a:r>
              <a:rPr lang="en-GB" sz="1600" b="1" dirty="0">
                <a:solidFill>
                  <a:schemeClr val="tx1"/>
                </a:solidFill>
              </a:rPr>
              <a:t>Karnaugh map</a:t>
            </a:r>
            <a:r>
              <a:rPr lang="en-GB" sz="1600" dirty="0">
                <a:solidFill>
                  <a:schemeClr val="tx1"/>
                </a:solidFill>
              </a:rPr>
              <a:t> you will see has four variables, as shown here.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wrapping rule means boxes can wrap around the left, right, top and bottom edges.</a:t>
            </a: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2113023955"/>
              </p:ext>
            </p:extLst>
          </p:nvPr>
        </p:nvGraphicFramePr>
        <p:xfrm>
          <a:off x="309560" y="1217651"/>
          <a:ext cx="6905058" cy="4619286"/>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C D</a:t>
                      </a:r>
                    </a:p>
                  </a:txBody>
                  <a:tcPr marL="125183" marR="125183" marT="62591" marB="62591" anchor="ctr">
                    <a:solidFill>
                      <a:srgbClr val="F8D7CD"/>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433434338"/>
                  </a:ext>
                </a:extLst>
              </a:tr>
              <a:tr h="769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69313422"/>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0" y="1227579"/>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56969" y="1389721"/>
            <a:ext cx="868680" cy="477054"/>
          </a:xfrm>
          <a:prstGeom prst="rect">
            <a:avLst/>
          </a:prstGeom>
          <a:noFill/>
        </p:spPr>
        <p:txBody>
          <a:bodyPr wrap="square" rtlCol="0">
            <a:spAutoFit/>
          </a:bodyPr>
          <a:lstStyle/>
          <a:p>
            <a:r>
              <a:rPr lang="en-GB" sz="2500" b="1" dirty="0"/>
              <a:t>A B</a:t>
            </a:r>
          </a:p>
        </p:txBody>
      </p:sp>
      <p:sp>
        <p:nvSpPr>
          <p:cNvPr id="16" name="TextBox 15">
            <a:extLst>
              <a:ext uri="{FF2B5EF4-FFF2-40B4-BE49-F238E27FC236}">
                <a16:creationId xmlns:a16="http://schemas.microsoft.com/office/drawing/2014/main" id="{0BDEDCB9-B224-4F4E-A060-0575B5DC21BD}"/>
              </a:ext>
            </a:extLst>
          </p:cNvPr>
          <p:cNvSpPr txBox="1"/>
          <p:nvPr/>
        </p:nvSpPr>
        <p:spPr>
          <a:xfrm>
            <a:off x="598168" y="2142196"/>
            <a:ext cx="868680" cy="477054"/>
          </a:xfrm>
          <a:prstGeom prst="rect">
            <a:avLst/>
          </a:prstGeom>
          <a:noFill/>
        </p:spPr>
        <p:txBody>
          <a:bodyPr wrap="square" rtlCol="0">
            <a:spAutoFit/>
          </a:bodyPr>
          <a:lstStyle/>
          <a:p>
            <a:r>
              <a:rPr lang="en-GB" sz="2500" b="1" dirty="0"/>
              <a:t>C D</a:t>
            </a:r>
          </a:p>
        </p:txBody>
      </p:sp>
      <p:grpSp>
        <p:nvGrpSpPr>
          <p:cNvPr id="22" name="Group 21">
            <a:extLst>
              <a:ext uri="{FF2B5EF4-FFF2-40B4-BE49-F238E27FC236}">
                <a16:creationId xmlns:a16="http://schemas.microsoft.com/office/drawing/2014/main" id="{D9C66EE1-DC44-4EF2-A66E-4CFF73C9EF80}"/>
              </a:ext>
            </a:extLst>
          </p:cNvPr>
          <p:cNvGrpSpPr/>
          <p:nvPr/>
        </p:nvGrpSpPr>
        <p:grpSpPr>
          <a:xfrm>
            <a:off x="3190875" y="2475973"/>
            <a:ext cx="3448050" cy="3644559"/>
            <a:chOff x="3190875" y="2475973"/>
            <a:chExt cx="3448050" cy="3644559"/>
          </a:xfrm>
        </p:grpSpPr>
        <p:grpSp>
          <p:nvGrpSpPr>
            <p:cNvPr id="17" name="Group 16">
              <a:extLst>
                <a:ext uri="{FF2B5EF4-FFF2-40B4-BE49-F238E27FC236}">
                  <a16:creationId xmlns:a16="http://schemas.microsoft.com/office/drawing/2014/main" id="{96DE3E2F-1870-46A1-8B76-A21A2498FA88}"/>
                </a:ext>
              </a:extLst>
            </p:cNvPr>
            <p:cNvGrpSpPr/>
            <p:nvPr/>
          </p:nvGrpSpPr>
          <p:grpSpPr>
            <a:xfrm>
              <a:off x="3190875" y="2475973"/>
              <a:ext cx="3438525" cy="567190"/>
              <a:chOff x="3190875" y="2180698"/>
              <a:chExt cx="3438525" cy="567190"/>
            </a:xfrm>
          </p:grpSpPr>
          <p:cxnSp>
            <p:nvCxnSpPr>
              <p:cNvPr id="15" name="Straight Arrow Connector 14">
                <a:extLst>
                  <a:ext uri="{FF2B5EF4-FFF2-40B4-BE49-F238E27FC236}">
                    <a16:creationId xmlns:a16="http://schemas.microsoft.com/office/drawing/2014/main" id="{D9D51324-2DF7-4549-8AB8-64C5A500DF3D}"/>
                  </a:ext>
                </a:extLst>
              </p:cNvPr>
              <p:cNvCxnSpPr/>
              <p:nvPr/>
            </p:nvCxnSpPr>
            <p:spPr>
              <a:xfrm>
                <a:off x="3190875" y="2180698"/>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565D116-8EB3-4DC3-B829-B357C8B7D7C2}"/>
                  </a:ext>
                </a:extLst>
              </p:cNvPr>
              <p:cNvCxnSpPr/>
              <p:nvPr/>
            </p:nvCxnSpPr>
            <p:spPr>
              <a:xfrm>
                <a:off x="4352925" y="2180698"/>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3089E4A-8125-46D2-A4C2-95207255CE33}"/>
                  </a:ext>
                </a:extLst>
              </p:cNvPr>
              <p:cNvCxnSpPr/>
              <p:nvPr/>
            </p:nvCxnSpPr>
            <p:spPr>
              <a:xfrm>
                <a:off x="5495925" y="2192394"/>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B66FB0B-8317-4AE2-BC53-4C7792DB12C9}"/>
                  </a:ext>
                </a:extLst>
              </p:cNvPr>
              <p:cNvCxnSpPr/>
              <p:nvPr/>
            </p:nvCxnSpPr>
            <p:spPr>
              <a:xfrm>
                <a:off x="6629400" y="2180698"/>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730600C-CE7B-4AA3-95A1-B7DDA59D977E}"/>
                </a:ext>
              </a:extLst>
            </p:cNvPr>
            <p:cNvGrpSpPr/>
            <p:nvPr/>
          </p:nvGrpSpPr>
          <p:grpSpPr>
            <a:xfrm>
              <a:off x="3200400" y="5553342"/>
              <a:ext cx="3438525" cy="567190"/>
              <a:chOff x="3190875" y="2180698"/>
              <a:chExt cx="3438525" cy="567190"/>
            </a:xfrm>
          </p:grpSpPr>
          <p:cxnSp>
            <p:nvCxnSpPr>
              <p:cNvPr id="24" name="Straight Arrow Connector 23">
                <a:extLst>
                  <a:ext uri="{FF2B5EF4-FFF2-40B4-BE49-F238E27FC236}">
                    <a16:creationId xmlns:a16="http://schemas.microsoft.com/office/drawing/2014/main" id="{53C14BF1-8B83-42B4-A36B-48CE95248324}"/>
                  </a:ext>
                </a:extLst>
              </p:cNvPr>
              <p:cNvCxnSpPr/>
              <p:nvPr/>
            </p:nvCxnSpPr>
            <p:spPr>
              <a:xfrm>
                <a:off x="3190875" y="2180698"/>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66B948B-56B3-4AF7-9580-18BE36FAFD28}"/>
                  </a:ext>
                </a:extLst>
              </p:cNvPr>
              <p:cNvCxnSpPr/>
              <p:nvPr/>
            </p:nvCxnSpPr>
            <p:spPr>
              <a:xfrm>
                <a:off x="4352925" y="2180698"/>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17CCD2C-A055-473D-BBB4-13DA210F4B30}"/>
                  </a:ext>
                </a:extLst>
              </p:cNvPr>
              <p:cNvCxnSpPr/>
              <p:nvPr/>
            </p:nvCxnSpPr>
            <p:spPr>
              <a:xfrm>
                <a:off x="5495925" y="2192394"/>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D2472A0-226D-45BD-8AFA-FF2904D82538}"/>
                  </a:ext>
                </a:extLst>
              </p:cNvPr>
              <p:cNvCxnSpPr/>
              <p:nvPr/>
            </p:nvCxnSpPr>
            <p:spPr>
              <a:xfrm>
                <a:off x="6629400" y="2180698"/>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DF8D863D-972B-4C9D-8560-9434B89607CB}"/>
              </a:ext>
            </a:extLst>
          </p:cNvPr>
          <p:cNvGrpSpPr/>
          <p:nvPr/>
        </p:nvGrpSpPr>
        <p:grpSpPr>
          <a:xfrm>
            <a:off x="2321491" y="3122274"/>
            <a:ext cx="5176269" cy="2345080"/>
            <a:chOff x="2321491" y="3122274"/>
            <a:chExt cx="5176269" cy="2345080"/>
          </a:xfrm>
        </p:grpSpPr>
        <p:grpSp>
          <p:nvGrpSpPr>
            <p:cNvPr id="29" name="Group 28">
              <a:extLst>
                <a:ext uri="{FF2B5EF4-FFF2-40B4-BE49-F238E27FC236}">
                  <a16:creationId xmlns:a16="http://schemas.microsoft.com/office/drawing/2014/main" id="{8D9D8915-98DA-49F1-9837-0638DDE17F9A}"/>
                </a:ext>
              </a:extLst>
            </p:cNvPr>
            <p:cNvGrpSpPr/>
            <p:nvPr/>
          </p:nvGrpSpPr>
          <p:grpSpPr>
            <a:xfrm rot="5400000">
              <a:off x="6058314" y="4027908"/>
              <a:ext cx="2311702" cy="567190"/>
              <a:chOff x="3190875" y="2180698"/>
              <a:chExt cx="3438525" cy="567190"/>
            </a:xfrm>
          </p:grpSpPr>
          <p:cxnSp>
            <p:nvCxnSpPr>
              <p:cNvPr id="30" name="Straight Arrow Connector 29">
                <a:extLst>
                  <a:ext uri="{FF2B5EF4-FFF2-40B4-BE49-F238E27FC236}">
                    <a16:creationId xmlns:a16="http://schemas.microsoft.com/office/drawing/2014/main" id="{7EF4F4B9-43C1-456C-87BE-0ED1692C50B1}"/>
                  </a:ext>
                </a:extLst>
              </p:cNvPr>
              <p:cNvCxnSpPr/>
              <p:nvPr/>
            </p:nvCxnSpPr>
            <p:spPr>
              <a:xfrm>
                <a:off x="3190875" y="2180698"/>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9AE710B-EF67-4CEB-AA19-CE7A85595A15}"/>
                  </a:ext>
                </a:extLst>
              </p:cNvPr>
              <p:cNvCxnSpPr/>
              <p:nvPr/>
            </p:nvCxnSpPr>
            <p:spPr>
              <a:xfrm>
                <a:off x="4352925" y="2180698"/>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E04C67-B27D-4E7B-8F2A-E9DFE4F83F93}"/>
                  </a:ext>
                </a:extLst>
              </p:cNvPr>
              <p:cNvCxnSpPr/>
              <p:nvPr/>
            </p:nvCxnSpPr>
            <p:spPr>
              <a:xfrm>
                <a:off x="5495925" y="2192394"/>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2571D96-91BF-4767-ACED-D6E79FF57D7E}"/>
                  </a:ext>
                </a:extLst>
              </p:cNvPr>
              <p:cNvCxnSpPr/>
              <p:nvPr/>
            </p:nvCxnSpPr>
            <p:spPr>
              <a:xfrm>
                <a:off x="6629400" y="2180698"/>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6B6E50C0-A091-464E-986E-A75C5754CA28}"/>
                </a:ext>
              </a:extLst>
            </p:cNvPr>
            <p:cNvGrpSpPr/>
            <p:nvPr/>
          </p:nvGrpSpPr>
          <p:grpSpPr>
            <a:xfrm rot="5400000">
              <a:off x="1449235" y="3994530"/>
              <a:ext cx="2311702" cy="567190"/>
              <a:chOff x="3190875" y="2180698"/>
              <a:chExt cx="3438525" cy="567190"/>
            </a:xfrm>
          </p:grpSpPr>
          <p:cxnSp>
            <p:nvCxnSpPr>
              <p:cNvPr id="35" name="Straight Arrow Connector 34">
                <a:extLst>
                  <a:ext uri="{FF2B5EF4-FFF2-40B4-BE49-F238E27FC236}">
                    <a16:creationId xmlns:a16="http://schemas.microsoft.com/office/drawing/2014/main" id="{0406F2EB-AF2E-4990-A1E7-98E6C7536C61}"/>
                  </a:ext>
                </a:extLst>
              </p:cNvPr>
              <p:cNvCxnSpPr/>
              <p:nvPr/>
            </p:nvCxnSpPr>
            <p:spPr>
              <a:xfrm>
                <a:off x="3190875" y="2180698"/>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A323D6-62FC-404E-ADAA-D84A68E84B4A}"/>
                  </a:ext>
                </a:extLst>
              </p:cNvPr>
              <p:cNvCxnSpPr/>
              <p:nvPr/>
            </p:nvCxnSpPr>
            <p:spPr>
              <a:xfrm>
                <a:off x="4352925" y="2180698"/>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641FD12-DBDB-474F-BF25-F8BB515A4AA5}"/>
                  </a:ext>
                </a:extLst>
              </p:cNvPr>
              <p:cNvCxnSpPr/>
              <p:nvPr/>
            </p:nvCxnSpPr>
            <p:spPr>
              <a:xfrm>
                <a:off x="5495925" y="2192394"/>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06102E3-4E34-4807-9BDA-95DC7825938B}"/>
                  </a:ext>
                </a:extLst>
              </p:cNvPr>
              <p:cNvCxnSpPr/>
              <p:nvPr/>
            </p:nvCxnSpPr>
            <p:spPr>
              <a:xfrm>
                <a:off x="6629400" y="2180698"/>
                <a:ext cx="0" cy="55549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2576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Let’s look at the implications of this extra rule now.</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most complex </a:t>
            </a:r>
            <a:r>
              <a:rPr lang="en-GB" sz="1600" b="1" dirty="0">
                <a:solidFill>
                  <a:schemeClr val="tx1"/>
                </a:solidFill>
              </a:rPr>
              <a:t>Karnaugh map</a:t>
            </a:r>
            <a:r>
              <a:rPr lang="en-GB" sz="1600" dirty="0">
                <a:solidFill>
                  <a:schemeClr val="tx1"/>
                </a:solidFill>
              </a:rPr>
              <a:t> you will see has four variables, as shown here.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wrapping rule means boxes can wrap around the left, right, top and bottom edges.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In this example, that means we actually have a single box that wraps around all four corners.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Although we represent a </a:t>
            </a:r>
            <a:r>
              <a:rPr lang="en-GB" sz="1600" b="1" dirty="0">
                <a:solidFill>
                  <a:schemeClr val="tx1"/>
                </a:solidFill>
              </a:rPr>
              <a:t>Karnaugh map</a:t>
            </a:r>
            <a:r>
              <a:rPr lang="en-GB" sz="1600" dirty="0">
                <a:solidFill>
                  <a:schemeClr val="tx1"/>
                </a:solidFill>
              </a:rPr>
              <a:t> as a 2D grid, it is actually more accurate to think of it as a torus – a 3D donut-shaped object.</a:t>
            </a: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4619286"/>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C D</a:t>
                      </a:r>
                    </a:p>
                  </a:txBody>
                  <a:tcPr marL="125183" marR="125183" marT="62591" marB="62591" anchor="ctr">
                    <a:solidFill>
                      <a:srgbClr val="F8D7CD"/>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433434338"/>
                  </a:ext>
                </a:extLst>
              </a:tr>
              <a:tr h="769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69313422"/>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0" y="1227579"/>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56969" y="1389721"/>
            <a:ext cx="868680" cy="477054"/>
          </a:xfrm>
          <a:prstGeom prst="rect">
            <a:avLst/>
          </a:prstGeom>
          <a:noFill/>
        </p:spPr>
        <p:txBody>
          <a:bodyPr wrap="square" rtlCol="0">
            <a:spAutoFit/>
          </a:bodyPr>
          <a:lstStyle/>
          <a:p>
            <a:r>
              <a:rPr lang="en-GB" sz="2500" b="1" dirty="0"/>
              <a:t>A B</a:t>
            </a:r>
          </a:p>
        </p:txBody>
      </p:sp>
      <p:sp>
        <p:nvSpPr>
          <p:cNvPr id="16" name="TextBox 15">
            <a:extLst>
              <a:ext uri="{FF2B5EF4-FFF2-40B4-BE49-F238E27FC236}">
                <a16:creationId xmlns:a16="http://schemas.microsoft.com/office/drawing/2014/main" id="{0BDEDCB9-B224-4F4E-A060-0575B5DC21BD}"/>
              </a:ext>
            </a:extLst>
          </p:cNvPr>
          <p:cNvSpPr txBox="1"/>
          <p:nvPr/>
        </p:nvSpPr>
        <p:spPr>
          <a:xfrm>
            <a:off x="598168" y="2142196"/>
            <a:ext cx="868680" cy="477054"/>
          </a:xfrm>
          <a:prstGeom prst="rect">
            <a:avLst/>
          </a:prstGeom>
          <a:noFill/>
        </p:spPr>
        <p:txBody>
          <a:bodyPr wrap="square" rtlCol="0">
            <a:spAutoFit/>
          </a:bodyPr>
          <a:lstStyle/>
          <a:p>
            <a:r>
              <a:rPr lang="en-GB" sz="2500" b="1" dirty="0"/>
              <a:t>C D</a:t>
            </a:r>
          </a:p>
        </p:txBody>
      </p:sp>
      <p:grpSp>
        <p:nvGrpSpPr>
          <p:cNvPr id="10" name="Group 9">
            <a:extLst>
              <a:ext uri="{FF2B5EF4-FFF2-40B4-BE49-F238E27FC236}">
                <a16:creationId xmlns:a16="http://schemas.microsoft.com/office/drawing/2014/main" id="{4E6B2C8C-5C30-4EE9-8D30-FD47B5A30D69}"/>
              </a:ext>
            </a:extLst>
          </p:cNvPr>
          <p:cNvGrpSpPr/>
          <p:nvPr/>
        </p:nvGrpSpPr>
        <p:grpSpPr>
          <a:xfrm>
            <a:off x="2439636" y="2571385"/>
            <a:ext cx="4941224" cy="3453085"/>
            <a:chOff x="2439636" y="2571385"/>
            <a:chExt cx="4941224" cy="3453085"/>
          </a:xfrm>
        </p:grpSpPr>
        <p:grpSp>
          <p:nvGrpSpPr>
            <p:cNvPr id="9" name="Group 8">
              <a:extLst>
                <a:ext uri="{FF2B5EF4-FFF2-40B4-BE49-F238E27FC236}">
                  <a16:creationId xmlns:a16="http://schemas.microsoft.com/office/drawing/2014/main" id="{D9FF103F-4098-4F82-9A82-707DB91228C5}"/>
                </a:ext>
              </a:extLst>
            </p:cNvPr>
            <p:cNvGrpSpPr/>
            <p:nvPr/>
          </p:nvGrpSpPr>
          <p:grpSpPr>
            <a:xfrm>
              <a:off x="2439636" y="2576435"/>
              <a:ext cx="1263252" cy="907334"/>
              <a:chOff x="2439636" y="2576435"/>
              <a:chExt cx="1263252" cy="907334"/>
            </a:xfrm>
          </p:grpSpPr>
          <p:cxnSp>
            <p:nvCxnSpPr>
              <p:cNvPr id="41" name="Straight Connector 40">
                <a:extLst>
                  <a:ext uri="{FF2B5EF4-FFF2-40B4-BE49-F238E27FC236}">
                    <a16:creationId xmlns:a16="http://schemas.microsoft.com/office/drawing/2014/main" id="{67037309-536B-4651-8922-90DBDE835C94}"/>
                  </a:ext>
                </a:extLst>
              </p:cNvPr>
              <p:cNvCxnSpPr>
                <a:cxnSpLocks/>
              </p:cNvCxnSpPr>
              <p:nvPr/>
            </p:nvCxnSpPr>
            <p:spPr>
              <a:xfrm flipV="1">
                <a:off x="3702888" y="2817019"/>
                <a:ext cx="0" cy="666750"/>
              </a:xfrm>
              <a:prstGeom prst="line">
                <a:avLst/>
              </a:prstGeom>
              <a:ln w="28575">
                <a:solidFill>
                  <a:schemeClr val="accent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1DC55EB-6706-493A-BB98-6C6CFE4C2C3B}"/>
                  </a:ext>
                </a:extLst>
              </p:cNvPr>
              <p:cNvGrpSpPr/>
              <p:nvPr/>
            </p:nvGrpSpPr>
            <p:grpSpPr>
              <a:xfrm>
                <a:off x="2439636" y="2576435"/>
                <a:ext cx="1263252" cy="893049"/>
                <a:chOff x="2439636" y="2576435"/>
                <a:chExt cx="1263252" cy="893049"/>
              </a:xfrm>
            </p:grpSpPr>
            <p:cxnSp>
              <p:nvCxnSpPr>
                <p:cNvPr id="42" name="Straight Connector 41">
                  <a:extLst>
                    <a:ext uri="{FF2B5EF4-FFF2-40B4-BE49-F238E27FC236}">
                      <a16:creationId xmlns:a16="http://schemas.microsoft.com/office/drawing/2014/main" id="{7EB2BDFF-DA08-433B-AB87-0E2188BE3596}"/>
                    </a:ext>
                  </a:extLst>
                </p:cNvPr>
                <p:cNvCxnSpPr>
                  <a:cxnSpLocks/>
                </p:cNvCxnSpPr>
                <p:nvPr/>
              </p:nvCxnSpPr>
              <p:spPr>
                <a:xfrm>
                  <a:off x="2671763" y="3469483"/>
                  <a:ext cx="1031125" cy="0"/>
                </a:xfrm>
                <a:prstGeom prst="line">
                  <a:avLst/>
                </a:prstGeom>
                <a:ln w="28575">
                  <a:solidFill>
                    <a:schemeClr val="accent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E3D440A-3D0E-4C55-BCB5-86F2E7333689}"/>
                    </a:ext>
                  </a:extLst>
                </p:cNvPr>
                <p:cNvCxnSpPr>
                  <a:cxnSpLocks/>
                </p:cNvCxnSpPr>
                <p:nvPr/>
              </p:nvCxnSpPr>
              <p:spPr>
                <a:xfrm flipV="1">
                  <a:off x="3702888" y="2576435"/>
                  <a:ext cx="0" cy="207169"/>
                </a:xfrm>
                <a:prstGeom prst="line">
                  <a:avLst/>
                </a:prstGeom>
                <a:ln w="28575">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A9F4C40-80CB-490D-B1C1-414B59B311C5}"/>
                    </a:ext>
                  </a:extLst>
                </p:cNvPr>
                <p:cNvCxnSpPr>
                  <a:cxnSpLocks/>
                </p:cNvCxnSpPr>
                <p:nvPr/>
              </p:nvCxnSpPr>
              <p:spPr>
                <a:xfrm rot="5400000" flipV="1">
                  <a:off x="2543221" y="3365899"/>
                  <a:ext cx="0" cy="207169"/>
                </a:xfrm>
                <a:prstGeom prst="line">
                  <a:avLst/>
                </a:prstGeom>
                <a:ln w="28575">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49" name="Group 48">
              <a:extLst>
                <a:ext uri="{FF2B5EF4-FFF2-40B4-BE49-F238E27FC236}">
                  <a16:creationId xmlns:a16="http://schemas.microsoft.com/office/drawing/2014/main" id="{6615D7E6-61C3-4BC7-B4C0-D653C3B62ABA}"/>
                </a:ext>
              </a:extLst>
            </p:cNvPr>
            <p:cNvGrpSpPr/>
            <p:nvPr/>
          </p:nvGrpSpPr>
          <p:grpSpPr>
            <a:xfrm flipH="1">
              <a:off x="6114472" y="2571385"/>
              <a:ext cx="1263252" cy="907334"/>
              <a:chOff x="2439636" y="2576435"/>
              <a:chExt cx="1263252" cy="907334"/>
            </a:xfrm>
          </p:grpSpPr>
          <p:cxnSp>
            <p:nvCxnSpPr>
              <p:cNvPr id="50" name="Straight Connector 49">
                <a:extLst>
                  <a:ext uri="{FF2B5EF4-FFF2-40B4-BE49-F238E27FC236}">
                    <a16:creationId xmlns:a16="http://schemas.microsoft.com/office/drawing/2014/main" id="{8FAAA6BC-7126-4290-BAA4-8940437F4663}"/>
                  </a:ext>
                </a:extLst>
              </p:cNvPr>
              <p:cNvCxnSpPr>
                <a:cxnSpLocks/>
              </p:cNvCxnSpPr>
              <p:nvPr/>
            </p:nvCxnSpPr>
            <p:spPr>
              <a:xfrm flipV="1">
                <a:off x="3702888" y="2817019"/>
                <a:ext cx="0" cy="666750"/>
              </a:xfrm>
              <a:prstGeom prst="line">
                <a:avLst/>
              </a:prstGeom>
              <a:ln w="28575">
                <a:solidFill>
                  <a:schemeClr val="accent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640AC33B-FA6D-4E1A-BB1E-FAC630115327}"/>
                  </a:ext>
                </a:extLst>
              </p:cNvPr>
              <p:cNvGrpSpPr/>
              <p:nvPr/>
            </p:nvGrpSpPr>
            <p:grpSpPr>
              <a:xfrm>
                <a:off x="2439636" y="2576435"/>
                <a:ext cx="1263252" cy="893049"/>
                <a:chOff x="2439636" y="2576435"/>
                <a:chExt cx="1263252" cy="893049"/>
              </a:xfrm>
            </p:grpSpPr>
            <p:cxnSp>
              <p:nvCxnSpPr>
                <p:cNvPr id="52" name="Straight Connector 51">
                  <a:extLst>
                    <a:ext uri="{FF2B5EF4-FFF2-40B4-BE49-F238E27FC236}">
                      <a16:creationId xmlns:a16="http://schemas.microsoft.com/office/drawing/2014/main" id="{9409108B-AD44-4403-AB92-8093EACDD4BB}"/>
                    </a:ext>
                  </a:extLst>
                </p:cNvPr>
                <p:cNvCxnSpPr>
                  <a:cxnSpLocks/>
                </p:cNvCxnSpPr>
                <p:nvPr/>
              </p:nvCxnSpPr>
              <p:spPr>
                <a:xfrm>
                  <a:off x="2671763" y="3469483"/>
                  <a:ext cx="1031125" cy="0"/>
                </a:xfrm>
                <a:prstGeom prst="line">
                  <a:avLst/>
                </a:prstGeom>
                <a:ln w="28575">
                  <a:solidFill>
                    <a:schemeClr val="accent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DC6E47D-1228-40FF-9935-01940C5E9354}"/>
                    </a:ext>
                  </a:extLst>
                </p:cNvPr>
                <p:cNvCxnSpPr>
                  <a:cxnSpLocks/>
                </p:cNvCxnSpPr>
                <p:nvPr/>
              </p:nvCxnSpPr>
              <p:spPr>
                <a:xfrm flipV="1">
                  <a:off x="3702888" y="2576435"/>
                  <a:ext cx="0" cy="207169"/>
                </a:xfrm>
                <a:prstGeom prst="line">
                  <a:avLst/>
                </a:prstGeom>
                <a:ln w="28575">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3684B7E-FD2A-45FA-B233-2AF7F07EE56A}"/>
                    </a:ext>
                  </a:extLst>
                </p:cNvPr>
                <p:cNvCxnSpPr>
                  <a:cxnSpLocks/>
                </p:cNvCxnSpPr>
                <p:nvPr/>
              </p:nvCxnSpPr>
              <p:spPr>
                <a:xfrm rot="5400000" flipV="1">
                  <a:off x="2543221" y="3365899"/>
                  <a:ext cx="0" cy="207169"/>
                </a:xfrm>
                <a:prstGeom prst="line">
                  <a:avLst/>
                </a:prstGeom>
                <a:ln w="28575">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55" name="Group 54">
              <a:extLst>
                <a:ext uri="{FF2B5EF4-FFF2-40B4-BE49-F238E27FC236}">
                  <a16:creationId xmlns:a16="http://schemas.microsoft.com/office/drawing/2014/main" id="{9BEF63BB-7359-48B7-978F-859953ED60C7}"/>
                </a:ext>
              </a:extLst>
            </p:cNvPr>
            <p:cNvGrpSpPr/>
            <p:nvPr/>
          </p:nvGrpSpPr>
          <p:grpSpPr>
            <a:xfrm flipV="1">
              <a:off x="2442772" y="5117136"/>
              <a:ext cx="1263252" cy="907334"/>
              <a:chOff x="2439636" y="2576435"/>
              <a:chExt cx="1263252" cy="907334"/>
            </a:xfrm>
          </p:grpSpPr>
          <p:cxnSp>
            <p:nvCxnSpPr>
              <p:cNvPr id="56" name="Straight Connector 55">
                <a:extLst>
                  <a:ext uri="{FF2B5EF4-FFF2-40B4-BE49-F238E27FC236}">
                    <a16:creationId xmlns:a16="http://schemas.microsoft.com/office/drawing/2014/main" id="{5DC21CF4-52F5-40C7-A14F-470264B47CDD}"/>
                  </a:ext>
                </a:extLst>
              </p:cNvPr>
              <p:cNvCxnSpPr>
                <a:cxnSpLocks/>
              </p:cNvCxnSpPr>
              <p:nvPr/>
            </p:nvCxnSpPr>
            <p:spPr>
              <a:xfrm flipV="1">
                <a:off x="3702888" y="2817019"/>
                <a:ext cx="0" cy="666750"/>
              </a:xfrm>
              <a:prstGeom prst="line">
                <a:avLst/>
              </a:prstGeom>
              <a:ln w="28575">
                <a:solidFill>
                  <a:schemeClr val="accent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A33AF283-B587-458B-8482-A470B44488AC}"/>
                  </a:ext>
                </a:extLst>
              </p:cNvPr>
              <p:cNvGrpSpPr/>
              <p:nvPr/>
            </p:nvGrpSpPr>
            <p:grpSpPr>
              <a:xfrm>
                <a:off x="2439636" y="2576435"/>
                <a:ext cx="1263252" cy="893049"/>
                <a:chOff x="2439636" y="2576435"/>
                <a:chExt cx="1263252" cy="893049"/>
              </a:xfrm>
            </p:grpSpPr>
            <p:cxnSp>
              <p:nvCxnSpPr>
                <p:cNvPr id="58" name="Straight Connector 57">
                  <a:extLst>
                    <a:ext uri="{FF2B5EF4-FFF2-40B4-BE49-F238E27FC236}">
                      <a16:creationId xmlns:a16="http://schemas.microsoft.com/office/drawing/2014/main" id="{AAD35EE2-9B80-482D-A599-CA39FC18F971}"/>
                    </a:ext>
                  </a:extLst>
                </p:cNvPr>
                <p:cNvCxnSpPr>
                  <a:cxnSpLocks/>
                </p:cNvCxnSpPr>
                <p:nvPr/>
              </p:nvCxnSpPr>
              <p:spPr>
                <a:xfrm>
                  <a:off x="2671763" y="3469483"/>
                  <a:ext cx="1031125" cy="0"/>
                </a:xfrm>
                <a:prstGeom prst="line">
                  <a:avLst/>
                </a:prstGeom>
                <a:ln w="28575">
                  <a:solidFill>
                    <a:schemeClr val="accent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2683271-6C1E-4945-8CEE-02B14C51F9E0}"/>
                    </a:ext>
                  </a:extLst>
                </p:cNvPr>
                <p:cNvCxnSpPr>
                  <a:cxnSpLocks/>
                </p:cNvCxnSpPr>
                <p:nvPr/>
              </p:nvCxnSpPr>
              <p:spPr>
                <a:xfrm flipV="1">
                  <a:off x="3702888" y="2576435"/>
                  <a:ext cx="0" cy="207169"/>
                </a:xfrm>
                <a:prstGeom prst="line">
                  <a:avLst/>
                </a:prstGeom>
                <a:ln w="28575">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C010137-3F17-4780-8788-1D84485E5EAA}"/>
                    </a:ext>
                  </a:extLst>
                </p:cNvPr>
                <p:cNvCxnSpPr>
                  <a:cxnSpLocks/>
                </p:cNvCxnSpPr>
                <p:nvPr/>
              </p:nvCxnSpPr>
              <p:spPr>
                <a:xfrm rot="5400000" flipV="1">
                  <a:off x="2543221" y="3365899"/>
                  <a:ext cx="0" cy="207169"/>
                </a:xfrm>
                <a:prstGeom prst="line">
                  <a:avLst/>
                </a:prstGeom>
                <a:ln w="28575">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61" name="Group 60">
              <a:extLst>
                <a:ext uri="{FF2B5EF4-FFF2-40B4-BE49-F238E27FC236}">
                  <a16:creationId xmlns:a16="http://schemas.microsoft.com/office/drawing/2014/main" id="{C4146885-AE81-416F-9AA8-BBD6A6AABCA8}"/>
                </a:ext>
              </a:extLst>
            </p:cNvPr>
            <p:cNvGrpSpPr/>
            <p:nvPr/>
          </p:nvGrpSpPr>
          <p:grpSpPr>
            <a:xfrm flipH="1" flipV="1">
              <a:off x="6117608" y="5112086"/>
              <a:ext cx="1263252" cy="907334"/>
              <a:chOff x="2439636" y="2576435"/>
              <a:chExt cx="1263252" cy="907334"/>
            </a:xfrm>
          </p:grpSpPr>
          <p:cxnSp>
            <p:nvCxnSpPr>
              <p:cNvPr id="62" name="Straight Connector 61">
                <a:extLst>
                  <a:ext uri="{FF2B5EF4-FFF2-40B4-BE49-F238E27FC236}">
                    <a16:creationId xmlns:a16="http://schemas.microsoft.com/office/drawing/2014/main" id="{F9D30889-981A-4A79-B32B-2079E493FCB0}"/>
                  </a:ext>
                </a:extLst>
              </p:cNvPr>
              <p:cNvCxnSpPr>
                <a:cxnSpLocks/>
              </p:cNvCxnSpPr>
              <p:nvPr/>
            </p:nvCxnSpPr>
            <p:spPr>
              <a:xfrm flipV="1">
                <a:off x="3702888" y="2817019"/>
                <a:ext cx="0" cy="666750"/>
              </a:xfrm>
              <a:prstGeom prst="line">
                <a:avLst/>
              </a:prstGeom>
              <a:ln w="28575">
                <a:solidFill>
                  <a:schemeClr val="accent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BF32DDE2-B681-47E8-B2FB-CE203FDEB4A8}"/>
                  </a:ext>
                </a:extLst>
              </p:cNvPr>
              <p:cNvGrpSpPr/>
              <p:nvPr/>
            </p:nvGrpSpPr>
            <p:grpSpPr>
              <a:xfrm>
                <a:off x="2439636" y="2576435"/>
                <a:ext cx="1263252" cy="893049"/>
                <a:chOff x="2439636" y="2576435"/>
                <a:chExt cx="1263252" cy="893049"/>
              </a:xfrm>
            </p:grpSpPr>
            <p:cxnSp>
              <p:nvCxnSpPr>
                <p:cNvPr id="64" name="Straight Connector 63">
                  <a:extLst>
                    <a:ext uri="{FF2B5EF4-FFF2-40B4-BE49-F238E27FC236}">
                      <a16:creationId xmlns:a16="http://schemas.microsoft.com/office/drawing/2014/main" id="{2C6358D2-B8E3-4A98-86FC-C0F6C0E6D7A1}"/>
                    </a:ext>
                  </a:extLst>
                </p:cNvPr>
                <p:cNvCxnSpPr>
                  <a:cxnSpLocks/>
                </p:cNvCxnSpPr>
                <p:nvPr/>
              </p:nvCxnSpPr>
              <p:spPr>
                <a:xfrm>
                  <a:off x="2671763" y="3469483"/>
                  <a:ext cx="1031125" cy="0"/>
                </a:xfrm>
                <a:prstGeom prst="line">
                  <a:avLst/>
                </a:prstGeom>
                <a:ln w="28575">
                  <a:solidFill>
                    <a:schemeClr val="accent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BFBE261-DC58-4354-B417-2FC4611511D4}"/>
                    </a:ext>
                  </a:extLst>
                </p:cNvPr>
                <p:cNvCxnSpPr>
                  <a:cxnSpLocks/>
                </p:cNvCxnSpPr>
                <p:nvPr/>
              </p:nvCxnSpPr>
              <p:spPr>
                <a:xfrm flipV="1">
                  <a:off x="3702888" y="2576435"/>
                  <a:ext cx="0" cy="207169"/>
                </a:xfrm>
                <a:prstGeom prst="line">
                  <a:avLst/>
                </a:prstGeom>
                <a:ln w="28575">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0271B82-2D4E-4DF3-8447-3D6891DDF07C}"/>
                    </a:ext>
                  </a:extLst>
                </p:cNvPr>
                <p:cNvCxnSpPr>
                  <a:cxnSpLocks/>
                </p:cNvCxnSpPr>
                <p:nvPr/>
              </p:nvCxnSpPr>
              <p:spPr>
                <a:xfrm rot="5400000" flipV="1">
                  <a:off x="2543221" y="3365899"/>
                  <a:ext cx="0" cy="207169"/>
                </a:xfrm>
                <a:prstGeom prst="line">
                  <a:avLst/>
                </a:prstGeom>
                <a:ln w="28575">
                  <a:solidFill>
                    <a:schemeClr val="accent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56241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176565" y="6332874"/>
            <a:ext cx="11873725" cy="376296"/>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Looking at a </a:t>
            </a:r>
            <a:r>
              <a:rPr lang="en-GB" sz="1600" b="1" dirty="0">
                <a:solidFill>
                  <a:schemeClr val="tx1"/>
                </a:solidFill>
              </a:rPr>
              <a:t>Karnaugh map</a:t>
            </a:r>
            <a:r>
              <a:rPr lang="en-GB" sz="1600" dirty="0">
                <a:solidFill>
                  <a:schemeClr val="tx1"/>
                </a:solidFill>
              </a:rPr>
              <a:t> this way, you can see how the four corners are, in reality, all next to each other and form a single square. </a:t>
            </a:r>
          </a:p>
        </p:txBody>
      </p:sp>
      <p:sp>
        <p:nvSpPr>
          <p:cNvPr id="33" name="Freeform: Shape 32">
            <a:extLst>
              <a:ext uri="{FF2B5EF4-FFF2-40B4-BE49-F238E27FC236}">
                <a16:creationId xmlns:a16="http://schemas.microsoft.com/office/drawing/2014/main" id="{EAB43E4A-3534-4B56-8BF9-AE02AC9DCC30}"/>
              </a:ext>
            </a:extLst>
          </p:cNvPr>
          <p:cNvSpPr/>
          <p:nvPr/>
        </p:nvSpPr>
        <p:spPr>
          <a:xfrm>
            <a:off x="569362" y="1974082"/>
            <a:ext cx="1816021" cy="2656178"/>
          </a:xfrm>
          <a:custGeom>
            <a:avLst/>
            <a:gdLst>
              <a:gd name="connsiteX0" fmla="*/ 1320504 w 2589782"/>
              <a:gd name="connsiteY0" fmla="*/ 20173 h 3731038"/>
              <a:gd name="connsiteX1" fmla="*/ 1265913 w 2589782"/>
              <a:gd name="connsiteY1" fmla="*/ 97510 h 3731038"/>
              <a:gd name="connsiteX2" fmla="*/ 1197674 w 2589782"/>
              <a:gd name="connsiteY2" fmla="*/ 197594 h 3731038"/>
              <a:gd name="connsiteX3" fmla="*/ 1138534 w 2589782"/>
              <a:gd name="connsiteY3" fmla="*/ 311325 h 3731038"/>
              <a:gd name="connsiteX4" fmla="*/ 1093041 w 2589782"/>
              <a:gd name="connsiteY4" fmla="*/ 429606 h 3731038"/>
              <a:gd name="connsiteX5" fmla="*/ 1061197 w 2589782"/>
              <a:gd name="connsiteY5" fmla="*/ 561534 h 3731038"/>
              <a:gd name="connsiteX6" fmla="*/ 1047549 w 2589782"/>
              <a:gd name="connsiteY6" fmla="*/ 675266 h 3731038"/>
              <a:gd name="connsiteX7" fmla="*/ 1043000 w 2589782"/>
              <a:gd name="connsiteY7" fmla="*/ 816293 h 3731038"/>
              <a:gd name="connsiteX8" fmla="*/ 1056647 w 2589782"/>
              <a:gd name="connsiteY8" fmla="*/ 948221 h 3731038"/>
              <a:gd name="connsiteX9" fmla="*/ 1088492 w 2589782"/>
              <a:gd name="connsiteY9" fmla="*/ 1075600 h 3731038"/>
              <a:gd name="connsiteX10" fmla="*/ 1147632 w 2589782"/>
              <a:gd name="connsiteY10" fmla="*/ 1216627 h 3731038"/>
              <a:gd name="connsiteX11" fmla="*/ 1211322 w 2589782"/>
              <a:gd name="connsiteY11" fmla="*/ 1339457 h 3731038"/>
              <a:gd name="connsiteX12" fmla="*/ 1315955 w 2589782"/>
              <a:gd name="connsiteY12" fmla="*/ 1489582 h 3731038"/>
              <a:gd name="connsiteX13" fmla="*/ 1443334 w 2589782"/>
              <a:gd name="connsiteY13" fmla="*/ 1630609 h 3731038"/>
              <a:gd name="connsiteX14" fmla="*/ 1543417 w 2589782"/>
              <a:gd name="connsiteY14" fmla="*/ 1717045 h 3731038"/>
              <a:gd name="connsiteX15" fmla="*/ 1702641 w 2589782"/>
              <a:gd name="connsiteY15" fmla="*/ 1835325 h 3731038"/>
              <a:gd name="connsiteX16" fmla="*/ 1875513 w 2589782"/>
              <a:gd name="connsiteY16" fmla="*/ 1944507 h 3731038"/>
              <a:gd name="connsiteX17" fmla="*/ 2034737 w 2589782"/>
              <a:gd name="connsiteY17" fmla="*/ 2040042 h 3731038"/>
              <a:gd name="connsiteX18" fmla="*/ 2203059 w 2589782"/>
              <a:gd name="connsiteY18" fmla="*/ 2126478 h 3731038"/>
              <a:gd name="connsiteX19" fmla="*/ 2394128 w 2589782"/>
              <a:gd name="connsiteY19" fmla="*/ 2212913 h 3731038"/>
              <a:gd name="connsiteX20" fmla="*/ 2512408 w 2589782"/>
              <a:gd name="connsiteY20" fmla="*/ 2258406 h 3731038"/>
              <a:gd name="connsiteX21" fmla="*/ 2589746 w 2589782"/>
              <a:gd name="connsiteY21" fmla="*/ 2285702 h 3731038"/>
              <a:gd name="connsiteX22" fmla="*/ 2503310 w 2589782"/>
              <a:gd name="connsiteY22" fmla="*/ 2390334 h 3731038"/>
              <a:gd name="connsiteX23" fmla="*/ 2435071 w 2589782"/>
              <a:gd name="connsiteY23" fmla="*/ 2499516 h 3731038"/>
              <a:gd name="connsiteX24" fmla="*/ 2371382 w 2589782"/>
              <a:gd name="connsiteY24" fmla="*/ 2604149 h 3731038"/>
              <a:gd name="connsiteX25" fmla="*/ 2280397 w 2589782"/>
              <a:gd name="connsiteY25" fmla="*/ 2772472 h 3731038"/>
              <a:gd name="connsiteX26" fmla="*/ 2212158 w 2589782"/>
              <a:gd name="connsiteY26" fmla="*/ 2963540 h 3731038"/>
              <a:gd name="connsiteX27" fmla="*/ 2157567 w 2589782"/>
              <a:gd name="connsiteY27" fmla="*/ 3136412 h 3731038"/>
              <a:gd name="connsiteX28" fmla="*/ 2116623 w 2589782"/>
              <a:gd name="connsiteY28" fmla="*/ 3277439 h 3731038"/>
              <a:gd name="connsiteX29" fmla="*/ 2089328 w 2589782"/>
              <a:gd name="connsiteY29" fmla="*/ 3404818 h 3731038"/>
              <a:gd name="connsiteX30" fmla="*/ 2075680 w 2589782"/>
              <a:gd name="connsiteY30" fmla="*/ 3486705 h 3731038"/>
              <a:gd name="connsiteX31" fmla="*/ 2048385 w 2589782"/>
              <a:gd name="connsiteY31" fmla="*/ 3673224 h 3731038"/>
              <a:gd name="connsiteX32" fmla="*/ 2039286 w 2589782"/>
              <a:gd name="connsiteY32" fmla="*/ 3727815 h 3731038"/>
              <a:gd name="connsiteX33" fmla="*/ 1743585 w 2589782"/>
              <a:gd name="connsiteY33" fmla="*/ 3595887 h 3731038"/>
              <a:gd name="connsiteX34" fmla="*/ 1452432 w 2589782"/>
              <a:gd name="connsiteY34" fmla="*/ 3445761 h 3731038"/>
              <a:gd name="connsiteX35" fmla="*/ 1115788 w 2589782"/>
              <a:gd name="connsiteY35" fmla="*/ 3241045 h 3731038"/>
              <a:gd name="connsiteX36" fmla="*/ 870128 w 2589782"/>
              <a:gd name="connsiteY36" fmla="*/ 3059075 h 3731038"/>
              <a:gd name="connsiteX37" fmla="*/ 633567 w 2589782"/>
              <a:gd name="connsiteY37" fmla="*/ 2854358 h 3731038"/>
              <a:gd name="connsiteX38" fmla="*/ 378808 w 2589782"/>
              <a:gd name="connsiteY38" fmla="*/ 2572305 h 3731038"/>
              <a:gd name="connsiteX39" fmla="*/ 251429 w 2589782"/>
              <a:gd name="connsiteY39" fmla="*/ 2385785 h 3731038"/>
              <a:gd name="connsiteX40" fmla="*/ 155895 w 2589782"/>
              <a:gd name="connsiteY40" fmla="*/ 2208364 h 3731038"/>
              <a:gd name="connsiteX41" fmla="*/ 74008 w 2589782"/>
              <a:gd name="connsiteY41" fmla="*/ 1980902 h 3731038"/>
              <a:gd name="connsiteX42" fmla="*/ 23967 w 2589782"/>
              <a:gd name="connsiteY42" fmla="*/ 1762537 h 3731038"/>
              <a:gd name="connsiteX43" fmla="*/ 1220 w 2589782"/>
              <a:gd name="connsiteY43" fmla="*/ 1539624 h 3731038"/>
              <a:gd name="connsiteX44" fmla="*/ 5770 w 2589782"/>
              <a:gd name="connsiteY44" fmla="*/ 1334907 h 3731038"/>
              <a:gd name="connsiteX45" fmla="*/ 28516 w 2589782"/>
              <a:gd name="connsiteY45" fmla="*/ 1157487 h 3731038"/>
              <a:gd name="connsiteX46" fmla="*/ 64910 w 2589782"/>
              <a:gd name="connsiteY46" fmla="*/ 989164 h 3731038"/>
              <a:gd name="connsiteX47" fmla="*/ 137698 w 2589782"/>
              <a:gd name="connsiteY47" fmla="*/ 779899 h 3731038"/>
              <a:gd name="connsiteX48" fmla="*/ 242331 w 2589782"/>
              <a:gd name="connsiteY48" fmla="*/ 570633 h 3731038"/>
              <a:gd name="connsiteX49" fmla="*/ 346964 w 2589782"/>
              <a:gd name="connsiteY49" fmla="*/ 420507 h 3731038"/>
              <a:gd name="connsiteX50" fmla="*/ 487991 w 2589782"/>
              <a:gd name="connsiteY50" fmla="*/ 229439 h 3731038"/>
              <a:gd name="connsiteX51" fmla="*/ 597173 w 2589782"/>
              <a:gd name="connsiteY51" fmla="*/ 111158 h 3731038"/>
              <a:gd name="connsiteX52" fmla="*/ 720002 w 2589782"/>
              <a:gd name="connsiteY52" fmla="*/ 6525 h 3731038"/>
              <a:gd name="connsiteX53" fmla="*/ 861029 w 2589782"/>
              <a:gd name="connsiteY53" fmla="*/ 11075 h 3731038"/>
              <a:gd name="connsiteX54" fmla="*/ 1074844 w 2589782"/>
              <a:gd name="connsiteY54" fmla="*/ 11075 h 3731038"/>
              <a:gd name="connsiteX55" fmla="*/ 1224970 w 2589782"/>
              <a:gd name="connsiteY55" fmla="*/ 15624 h 3731038"/>
              <a:gd name="connsiteX56" fmla="*/ 1320504 w 2589782"/>
              <a:gd name="connsiteY56" fmla="*/ 20173 h 373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89782" h="3731038">
                <a:moveTo>
                  <a:pt x="1320504" y="20173"/>
                </a:moveTo>
                <a:cubicBezTo>
                  <a:pt x="1327328" y="33821"/>
                  <a:pt x="1286385" y="67940"/>
                  <a:pt x="1265913" y="97510"/>
                </a:cubicBezTo>
                <a:cubicBezTo>
                  <a:pt x="1245441" y="127080"/>
                  <a:pt x="1218904" y="161958"/>
                  <a:pt x="1197674" y="197594"/>
                </a:cubicBezTo>
                <a:cubicBezTo>
                  <a:pt x="1176444" y="233230"/>
                  <a:pt x="1155973" y="272656"/>
                  <a:pt x="1138534" y="311325"/>
                </a:cubicBezTo>
                <a:cubicBezTo>
                  <a:pt x="1121095" y="349994"/>
                  <a:pt x="1105930" y="387905"/>
                  <a:pt x="1093041" y="429606"/>
                </a:cubicBezTo>
                <a:cubicBezTo>
                  <a:pt x="1080152" y="471307"/>
                  <a:pt x="1068779" y="520591"/>
                  <a:pt x="1061197" y="561534"/>
                </a:cubicBezTo>
                <a:cubicBezTo>
                  <a:pt x="1053615" y="602477"/>
                  <a:pt x="1050582" y="632806"/>
                  <a:pt x="1047549" y="675266"/>
                </a:cubicBezTo>
                <a:cubicBezTo>
                  <a:pt x="1044516" y="717726"/>
                  <a:pt x="1041484" y="770801"/>
                  <a:pt x="1043000" y="816293"/>
                </a:cubicBezTo>
                <a:cubicBezTo>
                  <a:pt x="1044516" y="861785"/>
                  <a:pt x="1049065" y="905003"/>
                  <a:pt x="1056647" y="948221"/>
                </a:cubicBezTo>
                <a:cubicBezTo>
                  <a:pt x="1064229" y="991439"/>
                  <a:pt x="1073328" y="1030866"/>
                  <a:pt x="1088492" y="1075600"/>
                </a:cubicBezTo>
                <a:cubicBezTo>
                  <a:pt x="1103656" y="1120334"/>
                  <a:pt x="1127160" y="1172651"/>
                  <a:pt x="1147632" y="1216627"/>
                </a:cubicBezTo>
                <a:cubicBezTo>
                  <a:pt x="1168104" y="1260603"/>
                  <a:pt x="1183268" y="1293965"/>
                  <a:pt x="1211322" y="1339457"/>
                </a:cubicBezTo>
                <a:cubicBezTo>
                  <a:pt x="1239376" y="1384949"/>
                  <a:pt x="1277286" y="1441057"/>
                  <a:pt x="1315955" y="1489582"/>
                </a:cubicBezTo>
                <a:cubicBezTo>
                  <a:pt x="1354624" y="1538107"/>
                  <a:pt x="1405424" y="1592699"/>
                  <a:pt x="1443334" y="1630609"/>
                </a:cubicBezTo>
                <a:cubicBezTo>
                  <a:pt x="1481244" y="1668520"/>
                  <a:pt x="1500199" y="1682926"/>
                  <a:pt x="1543417" y="1717045"/>
                </a:cubicBezTo>
                <a:cubicBezTo>
                  <a:pt x="1586635" y="1751164"/>
                  <a:pt x="1647292" y="1797415"/>
                  <a:pt x="1702641" y="1835325"/>
                </a:cubicBezTo>
                <a:cubicBezTo>
                  <a:pt x="1757990" y="1873235"/>
                  <a:pt x="1820164" y="1910388"/>
                  <a:pt x="1875513" y="1944507"/>
                </a:cubicBezTo>
                <a:cubicBezTo>
                  <a:pt x="1930862" y="1978626"/>
                  <a:pt x="1980146" y="2009713"/>
                  <a:pt x="2034737" y="2040042"/>
                </a:cubicBezTo>
                <a:cubicBezTo>
                  <a:pt x="2089328" y="2070371"/>
                  <a:pt x="2143161" y="2097666"/>
                  <a:pt x="2203059" y="2126478"/>
                </a:cubicBezTo>
                <a:cubicBezTo>
                  <a:pt x="2262958" y="2155290"/>
                  <a:pt x="2342570" y="2190925"/>
                  <a:pt x="2394128" y="2212913"/>
                </a:cubicBezTo>
                <a:cubicBezTo>
                  <a:pt x="2445686" y="2234901"/>
                  <a:pt x="2479805" y="2246275"/>
                  <a:pt x="2512408" y="2258406"/>
                </a:cubicBezTo>
                <a:cubicBezTo>
                  <a:pt x="2545011" y="2270537"/>
                  <a:pt x="2591262" y="2263714"/>
                  <a:pt x="2589746" y="2285702"/>
                </a:cubicBezTo>
                <a:cubicBezTo>
                  <a:pt x="2588230" y="2307690"/>
                  <a:pt x="2529089" y="2354698"/>
                  <a:pt x="2503310" y="2390334"/>
                </a:cubicBezTo>
                <a:cubicBezTo>
                  <a:pt x="2477531" y="2425970"/>
                  <a:pt x="2457059" y="2463880"/>
                  <a:pt x="2435071" y="2499516"/>
                </a:cubicBezTo>
                <a:cubicBezTo>
                  <a:pt x="2413083" y="2535152"/>
                  <a:pt x="2397161" y="2558656"/>
                  <a:pt x="2371382" y="2604149"/>
                </a:cubicBezTo>
                <a:cubicBezTo>
                  <a:pt x="2345603" y="2649642"/>
                  <a:pt x="2306934" y="2712574"/>
                  <a:pt x="2280397" y="2772472"/>
                </a:cubicBezTo>
                <a:cubicBezTo>
                  <a:pt x="2253860" y="2832370"/>
                  <a:pt x="2232630" y="2902883"/>
                  <a:pt x="2212158" y="2963540"/>
                </a:cubicBezTo>
                <a:cubicBezTo>
                  <a:pt x="2191686" y="3024197"/>
                  <a:pt x="2173489" y="3084096"/>
                  <a:pt x="2157567" y="3136412"/>
                </a:cubicBezTo>
                <a:cubicBezTo>
                  <a:pt x="2141645" y="3188728"/>
                  <a:pt x="2127996" y="3232705"/>
                  <a:pt x="2116623" y="3277439"/>
                </a:cubicBezTo>
                <a:cubicBezTo>
                  <a:pt x="2105250" y="3322173"/>
                  <a:pt x="2096152" y="3369940"/>
                  <a:pt x="2089328" y="3404818"/>
                </a:cubicBezTo>
                <a:cubicBezTo>
                  <a:pt x="2082504" y="3439696"/>
                  <a:pt x="2082504" y="3441971"/>
                  <a:pt x="2075680" y="3486705"/>
                </a:cubicBezTo>
                <a:cubicBezTo>
                  <a:pt x="2068856" y="3531439"/>
                  <a:pt x="2054451" y="3633039"/>
                  <a:pt x="2048385" y="3673224"/>
                </a:cubicBezTo>
                <a:cubicBezTo>
                  <a:pt x="2042319" y="3713409"/>
                  <a:pt x="2090086" y="3740704"/>
                  <a:pt x="2039286" y="3727815"/>
                </a:cubicBezTo>
                <a:cubicBezTo>
                  <a:pt x="1988486" y="3714926"/>
                  <a:pt x="1841394" y="3642896"/>
                  <a:pt x="1743585" y="3595887"/>
                </a:cubicBezTo>
                <a:cubicBezTo>
                  <a:pt x="1645776" y="3548878"/>
                  <a:pt x="1557065" y="3504901"/>
                  <a:pt x="1452432" y="3445761"/>
                </a:cubicBezTo>
                <a:cubicBezTo>
                  <a:pt x="1347799" y="3386621"/>
                  <a:pt x="1212839" y="3305493"/>
                  <a:pt x="1115788" y="3241045"/>
                </a:cubicBezTo>
                <a:cubicBezTo>
                  <a:pt x="1018737" y="3176597"/>
                  <a:pt x="950498" y="3123523"/>
                  <a:pt x="870128" y="3059075"/>
                </a:cubicBezTo>
                <a:cubicBezTo>
                  <a:pt x="789758" y="2994627"/>
                  <a:pt x="715454" y="2935486"/>
                  <a:pt x="633567" y="2854358"/>
                </a:cubicBezTo>
                <a:cubicBezTo>
                  <a:pt x="551680" y="2773230"/>
                  <a:pt x="442498" y="2650400"/>
                  <a:pt x="378808" y="2572305"/>
                </a:cubicBezTo>
                <a:cubicBezTo>
                  <a:pt x="315118" y="2494210"/>
                  <a:pt x="288581" y="2446442"/>
                  <a:pt x="251429" y="2385785"/>
                </a:cubicBezTo>
                <a:cubicBezTo>
                  <a:pt x="214277" y="2325128"/>
                  <a:pt x="185465" y="2275844"/>
                  <a:pt x="155895" y="2208364"/>
                </a:cubicBezTo>
                <a:cubicBezTo>
                  <a:pt x="126325" y="2140884"/>
                  <a:pt x="95996" y="2055206"/>
                  <a:pt x="74008" y="1980902"/>
                </a:cubicBezTo>
                <a:cubicBezTo>
                  <a:pt x="52020" y="1906598"/>
                  <a:pt x="36098" y="1836083"/>
                  <a:pt x="23967" y="1762537"/>
                </a:cubicBezTo>
                <a:cubicBezTo>
                  <a:pt x="11836" y="1688991"/>
                  <a:pt x="4253" y="1610896"/>
                  <a:pt x="1220" y="1539624"/>
                </a:cubicBezTo>
                <a:cubicBezTo>
                  <a:pt x="-1813" y="1468352"/>
                  <a:pt x="1221" y="1398596"/>
                  <a:pt x="5770" y="1334907"/>
                </a:cubicBezTo>
                <a:cubicBezTo>
                  <a:pt x="10319" y="1271218"/>
                  <a:pt x="18659" y="1215111"/>
                  <a:pt x="28516" y="1157487"/>
                </a:cubicBezTo>
                <a:cubicBezTo>
                  <a:pt x="38373" y="1099863"/>
                  <a:pt x="46713" y="1052095"/>
                  <a:pt x="64910" y="989164"/>
                </a:cubicBezTo>
                <a:cubicBezTo>
                  <a:pt x="83107" y="926233"/>
                  <a:pt x="108128" y="849654"/>
                  <a:pt x="137698" y="779899"/>
                </a:cubicBezTo>
                <a:cubicBezTo>
                  <a:pt x="167268" y="710144"/>
                  <a:pt x="207453" y="630532"/>
                  <a:pt x="242331" y="570633"/>
                </a:cubicBezTo>
                <a:cubicBezTo>
                  <a:pt x="277209" y="510734"/>
                  <a:pt x="306021" y="477373"/>
                  <a:pt x="346964" y="420507"/>
                </a:cubicBezTo>
                <a:cubicBezTo>
                  <a:pt x="387907" y="363641"/>
                  <a:pt x="446290" y="280997"/>
                  <a:pt x="487991" y="229439"/>
                </a:cubicBezTo>
                <a:cubicBezTo>
                  <a:pt x="529692" y="177881"/>
                  <a:pt x="558505" y="148310"/>
                  <a:pt x="597173" y="111158"/>
                </a:cubicBezTo>
                <a:cubicBezTo>
                  <a:pt x="635841" y="74006"/>
                  <a:pt x="676026" y="23205"/>
                  <a:pt x="720002" y="6525"/>
                </a:cubicBezTo>
                <a:cubicBezTo>
                  <a:pt x="763978" y="-10155"/>
                  <a:pt x="801889" y="10317"/>
                  <a:pt x="861029" y="11075"/>
                </a:cubicBezTo>
                <a:cubicBezTo>
                  <a:pt x="920169" y="11833"/>
                  <a:pt x="1014187" y="10317"/>
                  <a:pt x="1074844" y="11075"/>
                </a:cubicBezTo>
                <a:cubicBezTo>
                  <a:pt x="1135501" y="11833"/>
                  <a:pt x="1183269" y="12591"/>
                  <a:pt x="1224970" y="15624"/>
                </a:cubicBezTo>
                <a:cubicBezTo>
                  <a:pt x="1266671" y="18657"/>
                  <a:pt x="1313680" y="6525"/>
                  <a:pt x="1320504" y="20173"/>
                </a:cubicBezTo>
                <a:close/>
              </a:path>
            </a:pathLst>
          </a:custGeom>
          <a:solidFill>
            <a:srgbClr val="CBA9E5"/>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reeform: Shape 33">
            <a:extLst>
              <a:ext uri="{FF2B5EF4-FFF2-40B4-BE49-F238E27FC236}">
                <a16:creationId xmlns:a16="http://schemas.microsoft.com/office/drawing/2014/main" id="{9541C7E5-1F41-4BF2-A574-DDD43D3793F3}"/>
              </a:ext>
            </a:extLst>
          </p:cNvPr>
          <p:cNvSpPr/>
          <p:nvPr/>
        </p:nvSpPr>
        <p:spPr>
          <a:xfrm>
            <a:off x="1291399" y="1988178"/>
            <a:ext cx="1537057" cy="1610479"/>
          </a:xfrm>
          <a:custGeom>
            <a:avLst/>
            <a:gdLst>
              <a:gd name="connsiteX0" fmla="*/ 1786582 w 2191958"/>
              <a:gd name="connsiteY0" fmla="*/ 928580 h 2262183"/>
              <a:gd name="connsiteX1" fmla="*/ 1759287 w 2191958"/>
              <a:gd name="connsiteY1" fmla="*/ 1015016 h 2262183"/>
              <a:gd name="connsiteX2" fmla="*/ 1750188 w 2191958"/>
              <a:gd name="connsiteY2" fmla="*/ 1087804 h 2262183"/>
              <a:gd name="connsiteX3" fmla="*/ 1745639 w 2191958"/>
              <a:gd name="connsiteY3" fmla="*/ 1206085 h 2262183"/>
              <a:gd name="connsiteX4" fmla="*/ 1791131 w 2191958"/>
              <a:gd name="connsiteY4" fmla="*/ 1351661 h 2262183"/>
              <a:gd name="connsiteX5" fmla="*/ 1845723 w 2191958"/>
              <a:gd name="connsiteY5" fmla="*/ 1442646 h 2262183"/>
              <a:gd name="connsiteX6" fmla="*/ 1904863 w 2191958"/>
              <a:gd name="connsiteY6" fmla="*/ 1529082 h 2262183"/>
              <a:gd name="connsiteX7" fmla="*/ 1982200 w 2191958"/>
              <a:gd name="connsiteY7" fmla="*/ 1597320 h 2262183"/>
              <a:gd name="connsiteX8" fmla="*/ 2054988 w 2191958"/>
              <a:gd name="connsiteY8" fmla="*/ 1656461 h 2262183"/>
              <a:gd name="connsiteX9" fmla="*/ 2109579 w 2191958"/>
              <a:gd name="connsiteY9" fmla="*/ 1688306 h 2262183"/>
              <a:gd name="connsiteX10" fmla="*/ 2191466 w 2191958"/>
              <a:gd name="connsiteY10" fmla="*/ 1738347 h 2262183"/>
              <a:gd name="connsiteX11" fmla="*/ 2068636 w 2191958"/>
              <a:gd name="connsiteY11" fmla="*/ 1806586 h 2262183"/>
              <a:gd name="connsiteX12" fmla="*/ 1954905 w 2191958"/>
              <a:gd name="connsiteY12" fmla="*/ 1879374 h 2262183"/>
              <a:gd name="connsiteX13" fmla="*/ 1832075 w 2191958"/>
              <a:gd name="connsiteY13" fmla="*/ 1974909 h 2262183"/>
              <a:gd name="connsiteX14" fmla="*/ 1731991 w 2191958"/>
              <a:gd name="connsiteY14" fmla="*/ 2056795 h 2262183"/>
              <a:gd name="connsiteX15" fmla="*/ 1641006 w 2191958"/>
              <a:gd name="connsiteY15" fmla="*/ 2147780 h 2262183"/>
              <a:gd name="connsiteX16" fmla="*/ 1586415 w 2191958"/>
              <a:gd name="connsiteY16" fmla="*/ 2202371 h 2262183"/>
              <a:gd name="connsiteX17" fmla="*/ 1545472 w 2191958"/>
              <a:gd name="connsiteY17" fmla="*/ 2261512 h 2262183"/>
              <a:gd name="connsiteX18" fmla="*/ 1304361 w 2191958"/>
              <a:gd name="connsiteY18" fmla="*/ 2161428 h 2262183"/>
              <a:gd name="connsiteX19" fmla="*/ 1104194 w 2191958"/>
              <a:gd name="connsiteY19" fmla="*/ 2070443 h 2262183"/>
              <a:gd name="connsiteX20" fmla="*/ 926773 w 2191958"/>
              <a:gd name="connsiteY20" fmla="*/ 1979458 h 2262183"/>
              <a:gd name="connsiteX21" fmla="*/ 763000 w 2191958"/>
              <a:gd name="connsiteY21" fmla="*/ 1883923 h 2262183"/>
              <a:gd name="connsiteX22" fmla="*/ 626523 w 2191958"/>
              <a:gd name="connsiteY22" fmla="*/ 1792938 h 2262183"/>
              <a:gd name="connsiteX23" fmla="*/ 485496 w 2191958"/>
              <a:gd name="connsiteY23" fmla="*/ 1674658 h 2262183"/>
              <a:gd name="connsiteX24" fmla="*/ 358117 w 2191958"/>
              <a:gd name="connsiteY24" fmla="*/ 1551828 h 2262183"/>
              <a:gd name="connsiteX25" fmla="*/ 226188 w 2191958"/>
              <a:gd name="connsiteY25" fmla="*/ 1401703 h 2262183"/>
              <a:gd name="connsiteX26" fmla="*/ 135203 w 2191958"/>
              <a:gd name="connsiteY26" fmla="*/ 1256126 h 2262183"/>
              <a:gd name="connsiteX27" fmla="*/ 66964 w 2191958"/>
              <a:gd name="connsiteY27" fmla="*/ 1106001 h 2262183"/>
              <a:gd name="connsiteX28" fmla="*/ 39669 w 2191958"/>
              <a:gd name="connsiteY28" fmla="*/ 1019565 h 2262183"/>
              <a:gd name="connsiteX29" fmla="*/ 3275 w 2191958"/>
              <a:gd name="connsiteY29" fmla="*/ 833046 h 2262183"/>
              <a:gd name="connsiteX30" fmla="*/ 3275 w 2191958"/>
              <a:gd name="connsiteY30" fmla="*/ 678371 h 2262183"/>
              <a:gd name="connsiteX31" fmla="*/ 16923 w 2191958"/>
              <a:gd name="connsiteY31" fmla="*/ 514598 h 2262183"/>
              <a:gd name="connsiteX32" fmla="*/ 57866 w 2191958"/>
              <a:gd name="connsiteY32" fmla="*/ 373571 h 2262183"/>
              <a:gd name="connsiteX33" fmla="*/ 121555 w 2191958"/>
              <a:gd name="connsiteY33" fmla="*/ 237094 h 2262183"/>
              <a:gd name="connsiteX34" fmla="*/ 189794 w 2191958"/>
              <a:gd name="connsiteY34" fmla="*/ 105165 h 2262183"/>
              <a:gd name="connsiteX35" fmla="*/ 230737 w 2191958"/>
              <a:gd name="connsiteY35" fmla="*/ 59673 h 2262183"/>
              <a:gd name="connsiteX36" fmla="*/ 280779 w 2191958"/>
              <a:gd name="connsiteY36" fmla="*/ 532 h 2262183"/>
              <a:gd name="connsiteX37" fmla="*/ 480946 w 2191958"/>
              <a:gd name="connsiteY37" fmla="*/ 32377 h 2262183"/>
              <a:gd name="connsiteX38" fmla="*/ 644720 w 2191958"/>
              <a:gd name="connsiteY38" fmla="*/ 64222 h 2262183"/>
              <a:gd name="connsiteX39" fmla="*/ 826690 w 2191958"/>
              <a:gd name="connsiteY39" fmla="*/ 123362 h 2262183"/>
              <a:gd name="connsiteX40" fmla="*/ 1008660 w 2191958"/>
              <a:gd name="connsiteY40" fmla="*/ 187052 h 2262183"/>
              <a:gd name="connsiteX41" fmla="*/ 1181531 w 2191958"/>
              <a:gd name="connsiteY41" fmla="*/ 282586 h 2262183"/>
              <a:gd name="connsiteX42" fmla="*/ 1349854 w 2191958"/>
              <a:gd name="connsiteY42" fmla="*/ 400867 h 2262183"/>
              <a:gd name="connsiteX43" fmla="*/ 1477233 w 2191958"/>
              <a:gd name="connsiteY43" fmla="*/ 519147 h 2262183"/>
              <a:gd name="connsiteX44" fmla="*/ 1627358 w 2191958"/>
              <a:gd name="connsiteY44" fmla="*/ 687470 h 2262183"/>
              <a:gd name="connsiteX45" fmla="*/ 1727442 w 2191958"/>
              <a:gd name="connsiteY45" fmla="*/ 837595 h 2262183"/>
              <a:gd name="connsiteX46" fmla="*/ 1786582 w 2191958"/>
              <a:gd name="connsiteY46" fmla="*/ 928580 h 226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1958" h="2262183">
                <a:moveTo>
                  <a:pt x="1786582" y="928580"/>
                </a:moveTo>
                <a:cubicBezTo>
                  <a:pt x="1791889" y="958150"/>
                  <a:pt x="1765353" y="988479"/>
                  <a:pt x="1759287" y="1015016"/>
                </a:cubicBezTo>
                <a:cubicBezTo>
                  <a:pt x="1753221" y="1041553"/>
                  <a:pt x="1752463" y="1055959"/>
                  <a:pt x="1750188" y="1087804"/>
                </a:cubicBezTo>
                <a:cubicBezTo>
                  <a:pt x="1747913" y="1119649"/>
                  <a:pt x="1738815" y="1162109"/>
                  <a:pt x="1745639" y="1206085"/>
                </a:cubicBezTo>
                <a:cubicBezTo>
                  <a:pt x="1752463" y="1250061"/>
                  <a:pt x="1774450" y="1312234"/>
                  <a:pt x="1791131" y="1351661"/>
                </a:cubicBezTo>
                <a:cubicBezTo>
                  <a:pt x="1807812" y="1391088"/>
                  <a:pt x="1826768" y="1413076"/>
                  <a:pt x="1845723" y="1442646"/>
                </a:cubicBezTo>
                <a:cubicBezTo>
                  <a:pt x="1864678" y="1472216"/>
                  <a:pt x="1882117" y="1503303"/>
                  <a:pt x="1904863" y="1529082"/>
                </a:cubicBezTo>
                <a:cubicBezTo>
                  <a:pt x="1927609" y="1554861"/>
                  <a:pt x="1957179" y="1576090"/>
                  <a:pt x="1982200" y="1597320"/>
                </a:cubicBezTo>
                <a:cubicBezTo>
                  <a:pt x="2007221" y="1618550"/>
                  <a:pt x="2033758" y="1641297"/>
                  <a:pt x="2054988" y="1656461"/>
                </a:cubicBezTo>
                <a:cubicBezTo>
                  <a:pt x="2076218" y="1671625"/>
                  <a:pt x="2086833" y="1674658"/>
                  <a:pt x="2109579" y="1688306"/>
                </a:cubicBezTo>
                <a:cubicBezTo>
                  <a:pt x="2132325" y="1701954"/>
                  <a:pt x="2198290" y="1718634"/>
                  <a:pt x="2191466" y="1738347"/>
                </a:cubicBezTo>
                <a:cubicBezTo>
                  <a:pt x="2184642" y="1758060"/>
                  <a:pt x="2108063" y="1783082"/>
                  <a:pt x="2068636" y="1806586"/>
                </a:cubicBezTo>
                <a:cubicBezTo>
                  <a:pt x="2029209" y="1830090"/>
                  <a:pt x="1994332" y="1851320"/>
                  <a:pt x="1954905" y="1879374"/>
                </a:cubicBezTo>
                <a:cubicBezTo>
                  <a:pt x="1915478" y="1907428"/>
                  <a:pt x="1869227" y="1945339"/>
                  <a:pt x="1832075" y="1974909"/>
                </a:cubicBezTo>
                <a:cubicBezTo>
                  <a:pt x="1794923" y="2004479"/>
                  <a:pt x="1763836" y="2027983"/>
                  <a:pt x="1731991" y="2056795"/>
                </a:cubicBezTo>
                <a:cubicBezTo>
                  <a:pt x="1700146" y="2085607"/>
                  <a:pt x="1641006" y="2147780"/>
                  <a:pt x="1641006" y="2147780"/>
                </a:cubicBezTo>
                <a:cubicBezTo>
                  <a:pt x="1616743" y="2172043"/>
                  <a:pt x="1602337" y="2183416"/>
                  <a:pt x="1586415" y="2202371"/>
                </a:cubicBezTo>
                <a:cubicBezTo>
                  <a:pt x="1570493" y="2221326"/>
                  <a:pt x="1592481" y="2268336"/>
                  <a:pt x="1545472" y="2261512"/>
                </a:cubicBezTo>
                <a:cubicBezTo>
                  <a:pt x="1498463" y="2254688"/>
                  <a:pt x="1377907" y="2193273"/>
                  <a:pt x="1304361" y="2161428"/>
                </a:cubicBezTo>
                <a:cubicBezTo>
                  <a:pt x="1230815" y="2129583"/>
                  <a:pt x="1167125" y="2100771"/>
                  <a:pt x="1104194" y="2070443"/>
                </a:cubicBezTo>
                <a:cubicBezTo>
                  <a:pt x="1041263" y="2040115"/>
                  <a:pt x="983639" y="2010545"/>
                  <a:pt x="926773" y="1979458"/>
                </a:cubicBezTo>
                <a:cubicBezTo>
                  <a:pt x="869907" y="1948371"/>
                  <a:pt x="813042" y="1915010"/>
                  <a:pt x="763000" y="1883923"/>
                </a:cubicBezTo>
                <a:cubicBezTo>
                  <a:pt x="712958" y="1852836"/>
                  <a:pt x="672774" y="1827815"/>
                  <a:pt x="626523" y="1792938"/>
                </a:cubicBezTo>
                <a:cubicBezTo>
                  <a:pt x="580272" y="1758061"/>
                  <a:pt x="530230" y="1714843"/>
                  <a:pt x="485496" y="1674658"/>
                </a:cubicBezTo>
                <a:cubicBezTo>
                  <a:pt x="440762" y="1634473"/>
                  <a:pt x="401335" y="1597320"/>
                  <a:pt x="358117" y="1551828"/>
                </a:cubicBezTo>
                <a:cubicBezTo>
                  <a:pt x="314899" y="1506336"/>
                  <a:pt x="263340" y="1450987"/>
                  <a:pt x="226188" y="1401703"/>
                </a:cubicBezTo>
                <a:cubicBezTo>
                  <a:pt x="189036" y="1352419"/>
                  <a:pt x="161740" y="1305410"/>
                  <a:pt x="135203" y="1256126"/>
                </a:cubicBezTo>
                <a:cubicBezTo>
                  <a:pt x="108666" y="1206842"/>
                  <a:pt x="82886" y="1145428"/>
                  <a:pt x="66964" y="1106001"/>
                </a:cubicBezTo>
                <a:cubicBezTo>
                  <a:pt x="51042" y="1066574"/>
                  <a:pt x="50284" y="1065057"/>
                  <a:pt x="39669" y="1019565"/>
                </a:cubicBezTo>
                <a:cubicBezTo>
                  <a:pt x="29054" y="974073"/>
                  <a:pt x="9341" y="889912"/>
                  <a:pt x="3275" y="833046"/>
                </a:cubicBezTo>
                <a:cubicBezTo>
                  <a:pt x="-2791" y="776180"/>
                  <a:pt x="1000" y="731446"/>
                  <a:pt x="3275" y="678371"/>
                </a:cubicBezTo>
                <a:cubicBezTo>
                  <a:pt x="5550" y="625296"/>
                  <a:pt x="7825" y="565398"/>
                  <a:pt x="16923" y="514598"/>
                </a:cubicBezTo>
                <a:cubicBezTo>
                  <a:pt x="26021" y="463798"/>
                  <a:pt x="40427" y="419822"/>
                  <a:pt x="57866" y="373571"/>
                </a:cubicBezTo>
                <a:cubicBezTo>
                  <a:pt x="75305" y="327320"/>
                  <a:pt x="99567" y="281828"/>
                  <a:pt x="121555" y="237094"/>
                </a:cubicBezTo>
                <a:cubicBezTo>
                  <a:pt x="143543" y="192360"/>
                  <a:pt x="171597" y="134735"/>
                  <a:pt x="189794" y="105165"/>
                </a:cubicBezTo>
                <a:cubicBezTo>
                  <a:pt x="207991" y="75595"/>
                  <a:pt x="215573" y="77112"/>
                  <a:pt x="230737" y="59673"/>
                </a:cubicBezTo>
                <a:cubicBezTo>
                  <a:pt x="245901" y="42234"/>
                  <a:pt x="239078" y="5081"/>
                  <a:pt x="280779" y="532"/>
                </a:cubicBezTo>
                <a:cubicBezTo>
                  <a:pt x="322480" y="-4017"/>
                  <a:pt x="420289" y="21762"/>
                  <a:pt x="480946" y="32377"/>
                </a:cubicBezTo>
                <a:cubicBezTo>
                  <a:pt x="541603" y="42992"/>
                  <a:pt x="587096" y="49058"/>
                  <a:pt x="644720" y="64222"/>
                </a:cubicBezTo>
                <a:cubicBezTo>
                  <a:pt x="702344" y="79386"/>
                  <a:pt x="766033" y="102890"/>
                  <a:pt x="826690" y="123362"/>
                </a:cubicBezTo>
                <a:cubicBezTo>
                  <a:pt x="887347" y="143834"/>
                  <a:pt x="949520" y="160515"/>
                  <a:pt x="1008660" y="187052"/>
                </a:cubicBezTo>
                <a:cubicBezTo>
                  <a:pt x="1067800" y="213589"/>
                  <a:pt x="1124665" y="246950"/>
                  <a:pt x="1181531" y="282586"/>
                </a:cubicBezTo>
                <a:cubicBezTo>
                  <a:pt x="1238397" y="318222"/>
                  <a:pt x="1300570" y="361440"/>
                  <a:pt x="1349854" y="400867"/>
                </a:cubicBezTo>
                <a:cubicBezTo>
                  <a:pt x="1399138" y="440294"/>
                  <a:pt x="1430982" y="471380"/>
                  <a:pt x="1477233" y="519147"/>
                </a:cubicBezTo>
                <a:cubicBezTo>
                  <a:pt x="1523484" y="566914"/>
                  <a:pt x="1585657" y="634395"/>
                  <a:pt x="1627358" y="687470"/>
                </a:cubicBezTo>
                <a:cubicBezTo>
                  <a:pt x="1669059" y="740545"/>
                  <a:pt x="1700146" y="795893"/>
                  <a:pt x="1727442" y="837595"/>
                </a:cubicBezTo>
                <a:cubicBezTo>
                  <a:pt x="1754737" y="879296"/>
                  <a:pt x="1781275" y="899010"/>
                  <a:pt x="1786582" y="928580"/>
                </a:cubicBezTo>
                <a:close/>
              </a:path>
            </a:pathLst>
          </a:custGeom>
          <a:solidFill>
            <a:srgbClr val="E8D9F3"/>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Freeform: Shape 34">
            <a:extLst>
              <a:ext uri="{FF2B5EF4-FFF2-40B4-BE49-F238E27FC236}">
                <a16:creationId xmlns:a16="http://schemas.microsoft.com/office/drawing/2014/main" id="{2051C5C0-DCEA-4CF1-80AD-46C0FB49FABD}"/>
              </a:ext>
            </a:extLst>
          </p:cNvPr>
          <p:cNvSpPr/>
          <p:nvPr/>
        </p:nvSpPr>
        <p:spPr>
          <a:xfrm>
            <a:off x="2370161" y="3130338"/>
            <a:ext cx="2921025" cy="662276"/>
          </a:xfrm>
          <a:custGeom>
            <a:avLst/>
            <a:gdLst>
              <a:gd name="connsiteX0" fmla="*/ 0 w 4165600"/>
              <a:gd name="connsiteY0" fmla="*/ 657225 h 930275"/>
              <a:gd name="connsiteX1" fmla="*/ 73025 w 4165600"/>
              <a:gd name="connsiteY1" fmla="*/ 568325 h 930275"/>
              <a:gd name="connsiteX2" fmla="*/ 174625 w 4165600"/>
              <a:gd name="connsiteY2" fmla="*/ 469900 h 930275"/>
              <a:gd name="connsiteX3" fmla="*/ 282575 w 4165600"/>
              <a:gd name="connsiteY3" fmla="*/ 384175 h 930275"/>
              <a:gd name="connsiteX4" fmla="*/ 393700 w 4165600"/>
              <a:gd name="connsiteY4" fmla="*/ 295275 h 930275"/>
              <a:gd name="connsiteX5" fmla="*/ 520700 w 4165600"/>
              <a:gd name="connsiteY5" fmla="*/ 206375 h 930275"/>
              <a:gd name="connsiteX6" fmla="*/ 587375 w 4165600"/>
              <a:gd name="connsiteY6" fmla="*/ 168275 h 930275"/>
              <a:gd name="connsiteX7" fmla="*/ 650875 w 4165600"/>
              <a:gd name="connsiteY7" fmla="*/ 133350 h 930275"/>
              <a:gd name="connsiteX8" fmla="*/ 768350 w 4165600"/>
              <a:gd name="connsiteY8" fmla="*/ 200025 h 930275"/>
              <a:gd name="connsiteX9" fmla="*/ 879475 w 4165600"/>
              <a:gd name="connsiteY9" fmla="*/ 247650 h 930275"/>
              <a:gd name="connsiteX10" fmla="*/ 1009650 w 4165600"/>
              <a:gd name="connsiteY10" fmla="*/ 288925 h 930275"/>
              <a:gd name="connsiteX11" fmla="*/ 1143000 w 4165600"/>
              <a:gd name="connsiteY11" fmla="*/ 327025 h 930275"/>
              <a:gd name="connsiteX12" fmla="*/ 1295400 w 4165600"/>
              <a:gd name="connsiteY12" fmla="*/ 361950 h 930275"/>
              <a:gd name="connsiteX13" fmla="*/ 1450975 w 4165600"/>
              <a:gd name="connsiteY13" fmla="*/ 384175 h 930275"/>
              <a:gd name="connsiteX14" fmla="*/ 1590675 w 4165600"/>
              <a:gd name="connsiteY14" fmla="*/ 396875 h 930275"/>
              <a:gd name="connsiteX15" fmla="*/ 1965325 w 4165600"/>
              <a:gd name="connsiteY15" fmla="*/ 396875 h 930275"/>
              <a:gd name="connsiteX16" fmla="*/ 2178050 w 4165600"/>
              <a:gd name="connsiteY16" fmla="*/ 374650 h 930275"/>
              <a:gd name="connsiteX17" fmla="*/ 2413000 w 4165600"/>
              <a:gd name="connsiteY17" fmla="*/ 330200 h 930275"/>
              <a:gd name="connsiteX18" fmla="*/ 2711450 w 4165600"/>
              <a:gd name="connsiteY18" fmla="*/ 231775 h 930275"/>
              <a:gd name="connsiteX19" fmla="*/ 2873375 w 4165600"/>
              <a:gd name="connsiteY19" fmla="*/ 149225 h 930275"/>
              <a:gd name="connsiteX20" fmla="*/ 3003550 w 4165600"/>
              <a:gd name="connsiteY20" fmla="*/ 76200 h 930275"/>
              <a:gd name="connsiteX21" fmla="*/ 3101975 w 4165600"/>
              <a:gd name="connsiteY21" fmla="*/ 0 h 930275"/>
              <a:gd name="connsiteX22" fmla="*/ 3238500 w 4165600"/>
              <a:gd name="connsiteY22" fmla="*/ 15875 h 930275"/>
              <a:gd name="connsiteX23" fmla="*/ 3419475 w 4165600"/>
              <a:gd name="connsiteY23" fmla="*/ 57150 h 930275"/>
              <a:gd name="connsiteX24" fmla="*/ 3613150 w 4165600"/>
              <a:gd name="connsiteY24" fmla="*/ 114300 h 930275"/>
              <a:gd name="connsiteX25" fmla="*/ 3762375 w 4165600"/>
              <a:gd name="connsiteY25" fmla="*/ 171450 h 930275"/>
              <a:gd name="connsiteX26" fmla="*/ 3940175 w 4165600"/>
              <a:gd name="connsiteY26" fmla="*/ 250825 h 930275"/>
              <a:gd name="connsiteX27" fmla="*/ 4079875 w 4165600"/>
              <a:gd name="connsiteY27" fmla="*/ 323850 h 930275"/>
              <a:gd name="connsiteX28" fmla="*/ 4165600 w 4165600"/>
              <a:gd name="connsiteY28" fmla="*/ 387350 h 930275"/>
              <a:gd name="connsiteX29" fmla="*/ 4067175 w 4165600"/>
              <a:gd name="connsiteY29" fmla="*/ 441325 h 930275"/>
              <a:gd name="connsiteX30" fmla="*/ 3927475 w 4165600"/>
              <a:gd name="connsiteY30" fmla="*/ 508000 h 930275"/>
              <a:gd name="connsiteX31" fmla="*/ 3724275 w 4165600"/>
              <a:gd name="connsiteY31" fmla="*/ 596900 h 930275"/>
              <a:gd name="connsiteX32" fmla="*/ 3565525 w 4165600"/>
              <a:gd name="connsiteY32" fmla="*/ 660400 h 930275"/>
              <a:gd name="connsiteX33" fmla="*/ 3327400 w 4165600"/>
              <a:gd name="connsiteY33" fmla="*/ 733425 h 930275"/>
              <a:gd name="connsiteX34" fmla="*/ 3127375 w 4165600"/>
              <a:gd name="connsiteY34" fmla="*/ 784225 h 930275"/>
              <a:gd name="connsiteX35" fmla="*/ 2914650 w 4165600"/>
              <a:gd name="connsiteY35" fmla="*/ 835025 h 930275"/>
              <a:gd name="connsiteX36" fmla="*/ 2698750 w 4165600"/>
              <a:gd name="connsiteY36" fmla="*/ 873125 h 930275"/>
              <a:gd name="connsiteX37" fmla="*/ 2419350 w 4165600"/>
              <a:gd name="connsiteY37" fmla="*/ 904875 h 930275"/>
              <a:gd name="connsiteX38" fmla="*/ 2146300 w 4165600"/>
              <a:gd name="connsiteY38" fmla="*/ 930275 h 930275"/>
              <a:gd name="connsiteX39" fmla="*/ 1689100 w 4165600"/>
              <a:gd name="connsiteY39" fmla="*/ 927100 h 930275"/>
              <a:gd name="connsiteX40" fmla="*/ 1403350 w 4165600"/>
              <a:gd name="connsiteY40" fmla="*/ 923925 h 930275"/>
              <a:gd name="connsiteX41" fmla="*/ 1079500 w 4165600"/>
              <a:gd name="connsiteY41" fmla="*/ 895350 h 930275"/>
              <a:gd name="connsiteX42" fmla="*/ 758825 w 4165600"/>
              <a:gd name="connsiteY42" fmla="*/ 847725 h 930275"/>
              <a:gd name="connsiteX43" fmla="*/ 346075 w 4165600"/>
              <a:gd name="connsiteY43" fmla="*/ 755650 h 930275"/>
              <a:gd name="connsiteX44" fmla="*/ 130175 w 4165600"/>
              <a:gd name="connsiteY44" fmla="*/ 695325 h 930275"/>
              <a:gd name="connsiteX45" fmla="*/ 0 w 4165600"/>
              <a:gd name="connsiteY45" fmla="*/ 657225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65600" h="930275">
                <a:moveTo>
                  <a:pt x="0" y="657225"/>
                </a:moveTo>
                <a:lnTo>
                  <a:pt x="73025" y="568325"/>
                </a:lnTo>
                <a:lnTo>
                  <a:pt x="174625" y="469900"/>
                </a:lnTo>
                <a:lnTo>
                  <a:pt x="282575" y="384175"/>
                </a:lnTo>
                <a:lnTo>
                  <a:pt x="393700" y="295275"/>
                </a:lnTo>
                <a:lnTo>
                  <a:pt x="520700" y="206375"/>
                </a:lnTo>
                <a:lnTo>
                  <a:pt x="587375" y="168275"/>
                </a:lnTo>
                <a:lnTo>
                  <a:pt x="650875" y="133350"/>
                </a:lnTo>
                <a:lnTo>
                  <a:pt x="768350" y="200025"/>
                </a:lnTo>
                <a:lnTo>
                  <a:pt x="879475" y="247650"/>
                </a:lnTo>
                <a:lnTo>
                  <a:pt x="1009650" y="288925"/>
                </a:lnTo>
                <a:lnTo>
                  <a:pt x="1143000" y="327025"/>
                </a:lnTo>
                <a:lnTo>
                  <a:pt x="1295400" y="361950"/>
                </a:lnTo>
                <a:lnTo>
                  <a:pt x="1450975" y="384175"/>
                </a:lnTo>
                <a:lnTo>
                  <a:pt x="1590675" y="396875"/>
                </a:lnTo>
                <a:lnTo>
                  <a:pt x="1965325" y="396875"/>
                </a:lnTo>
                <a:lnTo>
                  <a:pt x="2178050" y="374650"/>
                </a:lnTo>
                <a:lnTo>
                  <a:pt x="2413000" y="330200"/>
                </a:lnTo>
                <a:lnTo>
                  <a:pt x="2711450" y="231775"/>
                </a:lnTo>
                <a:lnTo>
                  <a:pt x="2873375" y="149225"/>
                </a:lnTo>
                <a:lnTo>
                  <a:pt x="3003550" y="76200"/>
                </a:lnTo>
                <a:lnTo>
                  <a:pt x="3101975" y="0"/>
                </a:lnTo>
                <a:lnTo>
                  <a:pt x="3238500" y="15875"/>
                </a:lnTo>
                <a:lnTo>
                  <a:pt x="3419475" y="57150"/>
                </a:lnTo>
                <a:lnTo>
                  <a:pt x="3613150" y="114300"/>
                </a:lnTo>
                <a:lnTo>
                  <a:pt x="3762375" y="171450"/>
                </a:lnTo>
                <a:lnTo>
                  <a:pt x="3940175" y="250825"/>
                </a:lnTo>
                <a:lnTo>
                  <a:pt x="4079875" y="323850"/>
                </a:lnTo>
                <a:lnTo>
                  <a:pt x="4165600" y="387350"/>
                </a:lnTo>
                <a:lnTo>
                  <a:pt x="4067175" y="441325"/>
                </a:lnTo>
                <a:lnTo>
                  <a:pt x="3927475" y="508000"/>
                </a:lnTo>
                <a:lnTo>
                  <a:pt x="3724275" y="596900"/>
                </a:lnTo>
                <a:lnTo>
                  <a:pt x="3565525" y="660400"/>
                </a:lnTo>
                <a:lnTo>
                  <a:pt x="3327400" y="733425"/>
                </a:lnTo>
                <a:lnTo>
                  <a:pt x="3127375" y="784225"/>
                </a:lnTo>
                <a:lnTo>
                  <a:pt x="2914650" y="835025"/>
                </a:lnTo>
                <a:lnTo>
                  <a:pt x="2698750" y="873125"/>
                </a:lnTo>
                <a:lnTo>
                  <a:pt x="2419350" y="904875"/>
                </a:lnTo>
                <a:lnTo>
                  <a:pt x="2146300" y="930275"/>
                </a:lnTo>
                <a:lnTo>
                  <a:pt x="1689100" y="927100"/>
                </a:lnTo>
                <a:lnTo>
                  <a:pt x="1403350" y="923925"/>
                </a:lnTo>
                <a:lnTo>
                  <a:pt x="1079500" y="895350"/>
                </a:lnTo>
                <a:lnTo>
                  <a:pt x="758825" y="847725"/>
                </a:lnTo>
                <a:lnTo>
                  <a:pt x="346075" y="755650"/>
                </a:lnTo>
                <a:lnTo>
                  <a:pt x="130175" y="695325"/>
                </a:lnTo>
                <a:lnTo>
                  <a:pt x="0" y="657225"/>
                </a:lnTo>
                <a:close/>
              </a:path>
            </a:pathLst>
          </a:custGeom>
          <a:solidFill>
            <a:schemeClr val="accent6">
              <a:lumMod val="20000"/>
              <a:lumOff val="8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B5F644A3-E2C8-487E-B8A5-157158088782}"/>
              </a:ext>
            </a:extLst>
          </p:cNvPr>
          <p:cNvSpPr/>
          <p:nvPr/>
        </p:nvSpPr>
        <p:spPr>
          <a:xfrm>
            <a:off x="2517873" y="2668277"/>
            <a:ext cx="203715" cy="495011"/>
          </a:xfrm>
          <a:custGeom>
            <a:avLst/>
            <a:gdLst>
              <a:gd name="connsiteX0" fmla="*/ 38100 w 290512"/>
              <a:gd name="connsiteY0" fmla="*/ 0 h 695325"/>
              <a:gd name="connsiteX1" fmla="*/ 95250 w 290512"/>
              <a:gd name="connsiteY1" fmla="*/ 104775 h 695325"/>
              <a:gd name="connsiteX2" fmla="*/ 150018 w 290512"/>
              <a:gd name="connsiteY2" fmla="*/ 228600 h 695325"/>
              <a:gd name="connsiteX3" fmla="*/ 200025 w 290512"/>
              <a:gd name="connsiteY3" fmla="*/ 357188 h 695325"/>
              <a:gd name="connsiteX4" fmla="*/ 245268 w 290512"/>
              <a:gd name="connsiteY4" fmla="*/ 502444 h 695325"/>
              <a:gd name="connsiteX5" fmla="*/ 269081 w 290512"/>
              <a:gd name="connsiteY5" fmla="*/ 604838 h 695325"/>
              <a:gd name="connsiteX6" fmla="*/ 290512 w 290512"/>
              <a:gd name="connsiteY6" fmla="*/ 695325 h 695325"/>
              <a:gd name="connsiteX7" fmla="*/ 209550 w 290512"/>
              <a:gd name="connsiteY7" fmla="*/ 631032 h 695325"/>
              <a:gd name="connsiteX8" fmla="*/ 135731 w 290512"/>
              <a:gd name="connsiteY8" fmla="*/ 554832 h 695325"/>
              <a:gd name="connsiteX9" fmla="*/ 76200 w 290512"/>
              <a:gd name="connsiteY9" fmla="*/ 469107 h 695325"/>
              <a:gd name="connsiteX10" fmla="*/ 42862 w 290512"/>
              <a:gd name="connsiteY10" fmla="*/ 407194 h 695325"/>
              <a:gd name="connsiteX11" fmla="*/ 11906 w 290512"/>
              <a:gd name="connsiteY11" fmla="*/ 319088 h 695325"/>
              <a:gd name="connsiteX12" fmla="*/ 0 w 290512"/>
              <a:gd name="connsiteY12" fmla="*/ 233363 h 695325"/>
              <a:gd name="connsiteX13" fmla="*/ 0 w 290512"/>
              <a:gd name="connsiteY13" fmla="*/ 126207 h 695325"/>
              <a:gd name="connsiteX14" fmla="*/ 16668 w 290512"/>
              <a:gd name="connsiteY14" fmla="*/ 57150 h 695325"/>
              <a:gd name="connsiteX15" fmla="*/ 38100 w 290512"/>
              <a:gd name="connsiteY15"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0512" h="695325">
                <a:moveTo>
                  <a:pt x="38100" y="0"/>
                </a:moveTo>
                <a:lnTo>
                  <a:pt x="95250" y="104775"/>
                </a:lnTo>
                <a:lnTo>
                  <a:pt x="150018" y="228600"/>
                </a:lnTo>
                <a:lnTo>
                  <a:pt x="200025" y="357188"/>
                </a:lnTo>
                <a:lnTo>
                  <a:pt x="245268" y="502444"/>
                </a:lnTo>
                <a:lnTo>
                  <a:pt x="269081" y="604838"/>
                </a:lnTo>
                <a:lnTo>
                  <a:pt x="290512" y="695325"/>
                </a:lnTo>
                <a:lnTo>
                  <a:pt x="209550" y="631032"/>
                </a:lnTo>
                <a:lnTo>
                  <a:pt x="135731" y="554832"/>
                </a:lnTo>
                <a:lnTo>
                  <a:pt x="76200" y="469107"/>
                </a:lnTo>
                <a:lnTo>
                  <a:pt x="42862" y="407194"/>
                </a:lnTo>
                <a:lnTo>
                  <a:pt x="11906" y="319088"/>
                </a:lnTo>
                <a:lnTo>
                  <a:pt x="0" y="233363"/>
                </a:lnTo>
                <a:lnTo>
                  <a:pt x="0" y="126207"/>
                </a:lnTo>
                <a:lnTo>
                  <a:pt x="16668" y="57150"/>
                </a:lnTo>
                <a:lnTo>
                  <a:pt x="38100" y="0"/>
                </a:lnTo>
                <a:close/>
              </a:path>
            </a:pathLst>
          </a:custGeom>
          <a:solidFill>
            <a:srgbClr val="7030A0"/>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7AD5A076-3FD8-4ACA-8414-8DE506A8D5FB}"/>
              </a:ext>
            </a:extLst>
          </p:cNvPr>
          <p:cNvSpPr/>
          <p:nvPr/>
        </p:nvSpPr>
        <p:spPr>
          <a:xfrm>
            <a:off x="2545961" y="2180846"/>
            <a:ext cx="1761632" cy="1039186"/>
          </a:xfrm>
          <a:custGeom>
            <a:avLst/>
            <a:gdLst>
              <a:gd name="connsiteX0" fmla="*/ 404812 w 2512219"/>
              <a:gd name="connsiteY0" fmla="*/ 1459707 h 1459707"/>
              <a:gd name="connsiteX1" fmla="*/ 254794 w 2512219"/>
              <a:gd name="connsiteY1" fmla="*/ 1366838 h 1459707"/>
              <a:gd name="connsiteX2" fmla="*/ 178594 w 2512219"/>
              <a:gd name="connsiteY2" fmla="*/ 1083469 h 1459707"/>
              <a:gd name="connsiteX3" fmla="*/ 114300 w 2512219"/>
              <a:gd name="connsiteY3" fmla="*/ 907257 h 1459707"/>
              <a:gd name="connsiteX4" fmla="*/ 64294 w 2512219"/>
              <a:gd name="connsiteY4" fmla="*/ 790575 h 1459707"/>
              <a:gd name="connsiteX5" fmla="*/ 0 w 2512219"/>
              <a:gd name="connsiteY5" fmla="*/ 661988 h 1459707"/>
              <a:gd name="connsiteX6" fmla="*/ 52387 w 2512219"/>
              <a:gd name="connsiteY6" fmla="*/ 559594 h 1459707"/>
              <a:gd name="connsiteX7" fmla="*/ 123825 w 2512219"/>
              <a:gd name="connsiteY7" fmla="*/ 469107 h 1459707"/>
              <a:gd name="connsiteX8" fmla="*/ 228600 w 2512219"/>
              <a:gd name="connsiteY8" fmla="*/ 373857 h 1459707"/>
              <a:gd name="connsiteX9" fmla="*/ 357187 w 2512219"/>
              <a:gd name="connsiteY9" fmla="*/ 288132 h 1459707"/>
              <a:gd name="connsiteX10" fmla="*/ 461962 w 2512219"/>
              <a:gd name="connsiteY10" fmla="*/ 228600 h 1459707"/>
              <a:gd name="connsiteX11" fmla="*/ 604837 w 2512219"/>
              <a:gd name="connsiteY11" fmla="*/ 161925 h 1459707"/>
              <a:gd name="connsiteX12" fmla="*/ 771525 w 2512219"/>
              <a:gd name="connsiteY12" fmla="*/ 102394 h 1459707"/>
              <a:gd name="connsiteX13" fmla="*/ 945356 w 2512219"/>
              <a:gd name="connsiteY13" fmla="*/ 59532 h 1459707"/>
              <a:gd name="connsiteX14" fmla="*/ 1131094 w 2512219"/>
              <a:gd name="connsiteY14" fmla="*/ 26194 h 1459707"/>
              <a:gd name="connsiteX15" fmla="*/ 1328737 w 2512219"/>
              <a:gd name="connsiteY15" fmla="*/ 7144 h 1459707"/>
              <a:gd name="connsiteX16" fmla="*/ 1552575 w 2512219"/>
              <a:gd name="connsiteY16" fmla="*/ 0 h 1459707"/>
              <a:gd name="connsiteX17" fmla="*/ 1776412 w 2512219"/>
              <a:gd name="connsiteY17" fmla="*/ 7144 h 1459707"/>
              <a:gd name="connsiteX18" fmla="*/ 1952625 w 2512219"/>
              <a:gd name="connsiteY18" fmla="*/ 26194 h 1459707"/>
              <a:gd name="connsiteX19" fmla="*/ 2162175 w 2512219"/>
              <a:gd name="connsiteY19" fmla="*/ 69057 h 1459707"/>
              <a:gd name="connsiteX20" fmla="*/ 2319337 w 2512219"/>
              <a:gd name="connsiteY20" fmla="*/ 109538 h 1459707"/>
              <a:gd name="connsiteX21" fmla="*/ 2424112 w 2512219"/>
              <a:gd name="connsiteY21" fmla="*/ 150019 h 1459707"/>
              <a:gd name="connsiteX22" fmla="*/ 2512219 w 2512219"/>
              <a:gd name="connsiteY22" fmla="*/ 188119 h 1459707"/>
              <a:gd name="connsiteX23" fmla="*/ 2462212 w 2512219"/>
              <a:gd name="connsiteY23" fmla="*/ 385763 h 1459707"/>
              <a:gd name="connsiteX24" fmla="*/ 2445544 w 2512219"/>
              <a:gd name="connsiteY24" fmla="*/ 511969 h 1459707"/>
              <a:gd name="connsiteX25" fmla="*/ 2419350 w 2512219"/>
              <a:gd name="connsiteY25" fmla="*/ 692944 h 1459707"/>
              <a:gd name="connsiteX26" fmla="*/ 2409825 w 2512219"/>
              <a:gd name="connsiteY26" fmla="*/ 852488 h 1459707"/>
              <a:gd name="connsiteX27" fmla="*/ 2407444 w 2512219"/>
              <a:gd name="connsiteY27" fmla="*/ 1054894 h 1459707"/>
              <a:gd name="connsiteX28" fmla="*/ 2412206 w 2512219"/>
              <a:gd name="connsiteY28" fmla="*/ 1171575 h 1459707"/>
              <a:gd name="connsiteX29" fmla="*/ 2424112 w 2512219"/>
              <a:gd name="connsiteY29" fmla="*/ 1340644 h 1459707"/>
              <a:gd name="connsiteX30" fmla="*/ 2295525 w 2512219"/>
              <a:gd name="connsiteY30" fmla="*/ 1300163 h 1459707"/>
              <a:gd name="connsiteX31" fmla="*/ 2147887 w 2512219"/>
              <a:gd name="connsiteY31" fmla="*/ 1264444 h 1459707"/>
              <a:gd name="connsiteX32" fmla="*/ 1993106 w 2512219"/>
              <a:gd name="connsiteY32" fmla="*/ 1235869 h 1459707"/>
              <a:gd name="connsiteX33" fmla="*/ 1857375 w 2512219"/>
              <a:gd name="connsiteY33" fmla="*/ 1216819 h 1459707"/>
              <a:gd name="connsiteX34" fmla="*/ 1743075 w 2512219"/>
              <a:gd name="connsiteY34" fmla="*/ 1204913 h 1459707"/>
              <a:gd name="connsiteX35" fmla="*/ 1419225 w 2512219"/>
              <a:gd name="connsiteY35" fmla="*/ 1202532 h 1459707"/>
              <a:gd name="connsiteX36" fmla="*/ 1212056 w 2512219"/>
              <a:gd name="connsiteY36" fmla="*/ 1226344 h 1459707"/>
              <a:gd name="connsiteX37" fmla="*/ 1004887 w 2512219"/>
              <a:gd name="connsiteY37" fmla="*/ 1262063 h 1459707"/>
              <a:gd name="connsiteX38" fmla="*/ 812006 w 2512219"/>
              <a:gd name="connsiteY38" fmla="*/ 1312069 h 1459707"/>
              <a:gd name="connsiteX39" fmla="*/ 661987 w 2512219"/>
              <a:gd name="connsiteY39" fmla="*/ 1362075 h 1459707"/>
              <a:gd name="connsiteX40" fmla="*/ 466725 w 2512219"/>
              <a:gd name="connsiteY40" fmla="*/ 1433513 h 1459707"/>
              <a:gd name="connsiteX41" fmla="*/ 404812 w 2512219"/>
              <a:gd name="connsiteY41" fmla="*/ 1459707 h 14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12219" h="1459707">
                <a:moveTo>
                  <a:pt x="404812" y="1459707"/>
                </a:moveTo>
                <a:lnTo>
                  <a:pt x="254794" y="1366838"/>
                </a:lnTo>
                <a:lnTo>
                  <a:pt x="178594" y="1083469"/>
                </a:lnTo>
                <a:lnTo>
                  <a:pt x="114300" y="907257"/>
                </a:lnTo>
                <a:lnTo>
                  <a:pt x="64294" y="790575"/>
                </a:lnTo>
                <a:lnTo>
                  <a:pt x="0" y="661988"/>
                </a:lnTo>
                <a:lnTo>
                  <a:pt x="52387" y="559594"/>
                </a:lnTo>
                <a:lnTo>
                  <a:pt x="123825" y="469107"/>
                </a:lnTo>
                <a:lnTo>
                  <a:pt x="228600" y="373857"/>
                </a:lnTo>
                <a:lnTo>
                  <a:pt x="357187" y="288132"/>
                </a:lnTo>
                <a:lnTo>
                  <a:pt x="461962" y="228600"/>
                </a:lnTo>
                <a:lnTo>
                  <a:pt x="604837" y="161925"/>
                </a:lnTo>
                <a:lnTo>
                  <a:pt x="771525" y="102394"/>
                </a:lnTo>
                <a:lnTo>
                  <a:pt x="945356" y="59532"/>
                </a:lnTo>
                <a:lnTo>
                  <a:pt x="1131094" y="26194"/>
                </a:lnTo>
                <a:lnTo>
                  <a:pt x="1328737" y="7144"/>
                </a:lnTo>
                <a:lnTo>
                  <a:pt x="1552575" y="0"/>
                </a:lnTo>
                <a:lnTo>
                  <a:pt x="1776412" y="7144"/>
                </a:lnTo>
                <a:lnTo>
                  <a:pt x="1952625" y="26194"/>
                </a:lnTo>
                <a:lnTo>
                  <a:pt x="2162175" y="69057"/>
                </a:lnTo>
                <a:lnTo>
                  <a:pt x="2319337" y="109538"/>
                </a:lnTo>
                <a:lnTo>
                  <a:pt x="2424112" y="150019"/>
                </a:lnTo>
                <a:lnTo>
                  <a:pt x="2512219" y="188119"/>
                </a:lnTo>
                <a:lnTo>
                  <a:pt x="2462212" y="385763"/>
                </a:lnTo>
                <a:lnTo>
                  <a:pt x="2445544" y="511969"/>
                </a:lnTo>
                <a:lnTo>
                  <a:pt x="2419350" y="692944"/>
                </a:lnTo>
                <a:lnTo>
                  <a:pt x="2409825" y="852488"/>
                </a:lnTo>
                <a:cubicBezTo>
                  <a:pt x="2409031" y="919957"/>
                  <a:pt x="2408238" y="987425"/>
                  <a:pt x="2407444" y="1054894"/>
                </a:cubicBezTo>
                <a:lnTo>
                  <a:pt x="2412206" y="1171575"/>
                </a:lnTo>
                <a:lnTo>
                  <a:pt x="2424112" y="1340644"/>
                </a:lnTo>
                <a:lnTo>
                  <a:pt x="2295525" y="1300163"/>
                </a:lnTo>
                <a:lnTo>
                  <a:pt x="2147887" y="1264444"/>
                </a:lnTo>
                <a:lnTo>
                  <a:pt x="1993106" y="1235869"/>
                </a:lnTo>
                <a:lnTo>
                  <a:pt x="1857375" y="1216819"/>
                </a:lnTo>
                <a:lnTo>
                  <a:pt x="1743075" y="1204913"/>
                </a:lnTo>
                <a:lnTo>
                  <a:pt x="1419225" y="1202532"/>
                </a:lnTo>
                <a:lnTo>
                  <a:pt x="1212056" y="1226344"/>
                </a:lnTo>
                <a:lnTo>
                  <a:pt x="1004887" y="1262063"/>
                </a:lnTo>
                <a:lnTo>
                  <a:pt x="812006" y="1312069"/>
                </a:lnTo>
                <a:lnTo>
                  <a:pt x="661987" y="1362075"/>
                </a:lnTo>
                <a:lnTo>
                  <a:pt x="466725" y="1433513"/>
                </a:lnTo>
                <a:lnTo>
                  <a:pt x="404812" y="1459707"/>
                </a:lnTo>
                <a:close/>
              </a:path>
            </a:pathLst>
          </a:custGeom>
          <a:solidFill>
            <a:srgbClr val="203864"/>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350D0350-F29B-4594-BAE1-0D3D5769C247}"/>
              </a:ext>
            </a:extLst>
          </p:cNvPr>
          <p:cNvSpPr/>
          <p:nvPr/>
        </p:nvSpPr>
        <p:spPr>
          <a:xfrm>
            <a:off x="4239257" y="2310004"/>
            <a:ext cx="482570" cy="893394"/>
          </a:xfrm>
          <a:custGeom>
            <a:avLst/>
            <a:gdLst>
              <a:gd name="connsiteX0" fmla="*/ 276225 w 688181"/>
              <a:gd name="connsiteY0" fmla="*/ 1254919 h 1254919"/>
              <a:gd name="connsiteX1" fmla="*/ 154781 w 688181"/>
              <a:gd name="connsiteY1" fmla="*/ 1209675 h 1254919"/>
              <a:gd name="connsiteX2" fmla="*/ 16669 w 688181"/>
              <a:gd name="connsiteY2" fmla="*/ 1159669 h 1254919"/>
              <a:gd name="connsiteX3" fmla="*/ 0 w 688181"/>
              <a:gd name="connsiteY3" fmla="*/ 862013 h 1254919"/>
              <a:gd name="connsiteX4" fmla="*/ 4762 w 688181"/>
              <a:gd name="connsiteY4" fmla="*/ 626269 h 1254919"/>
              <a:gd name="connsiteX5" fmla="*/ 14287 w 688181"/>
              <a:gd name="connsiteY5" fmla="*/ 473869 h 1254919"/>
              <a:gd name="connsiteX6" fmla="*/ 35719 w 688181"/>
              <a:gd name="connsiteY6" fmla="*/ 302419 h 1254919"/>
              <a:gd name="connsiteX7" fmla="*/ 59531 w 688181"/>
              <a:gd name="connsiteY7" fmla="*/ 166688 h 1254919"/>
              <a:gd name="connsiteX8" fmla="*/ 102394 w 688181"/>
              <a:gd name="connsiteY8" fmla="*/ 0 h 1254919"/>
              <a:gd name="connsiteX9" fmla="*/ 238125 w 688181"/>
              <a:gd name="connsiteY9" fmla="*/ 69056 h 1254919"/>
              <a:gd name="connsiteX10" fmla="*/ 345281 w 688181"/>
              <a:gd name="connsiteY10" fmla="*/ 140494 h 1254919"/>
              <a:gd name="connsiteX11" fmla="*/ 457200 w 688181"/>
              <a:gd name="connsiteY11" fmla="*/ 228600 h 1254919"/>
              <a:gd name="connsiteX12" fmla="*/ 521494 w 688181"/>
              <a:gd name="connsiteY12" fmla="*/ 283369 h 1254919"/>
              <a:gd name="connsiteX13" fmla="*/ 578644 w 688181"/>
              <a:gd name="connsiteY13" fmla="*/ 357188 h 1254919"/>
              <a:gd name="connsiteX14" fmla="*/ 631031 w 688181"/>
              <a:gd name="connsiteY14" fmla="*/ 438150 h 1254919"/>
              <a:gd name="connsiteX15" fmla="*/ 671512 w 688181"/>
              <a:gd name="connsiteY15" fmla="*/ 538163 h 1254919"/>
              <a:gd name="connsiteX16" fmla="*/ 685800 w 688181"/>
              <a:gd name="connsiteY16" fmla="*/ 609600 h 1254919"/>
              <a:gd name="connsiteX17" fmla="*/ 688181 w 688181"/>
              <a:gd name="connsiteY17" fmla="*/ 695325 h 1254919"/>
              <a:gd name="connsiteX18" fmla="*/ 683419 w 688181"/>
              <a:gd name="connsiteY18" fmla="*/ 762000 h 1254919"/>
              <a:gd name="connsiteX19" fmla="*/ 659606 w 688181"/>
              <a:gd name="connsiteY19" fmla="*/ 842963 h 1254919"/>
              <a:gd name="connsiteX20" fmla="*/ 626269 w 688181"/>
              <a:gd name="connsiteY20" fmla="*/ 919163 h 1254919"/>
              <a:gd name="connsiteX21" fmla="*/ 590550 w 688181"/>
              <a:gd name="connsiteY21" fmla="*/ 976313 h 1254919"/>
              <a:gd name="connsiteX22" fmla="*/ 545306 w 688181"/>
              <a:gd name="connsiteY22" fmla="*/ 1038225 h 1254919"/>
              <a:gd name="connsiteX23" fmla="*/ 485775 w 688181"/>
              <a:gd name="connsiteY23" fmla="*/ 1100138 h 1254919"/>
              <a:gd name="connsiteX24" fmla="*/ 433387 w 688181"/>
              <a:gd name="connsiteY24" fmla="*/ 1147763 h 1254919"/>
              <a:gd name="connsiteX25" fmla="*/ 371475 w 688181"/>
              <a:gd name="connsiteY25" fmla="*/ 1193006 h 1254919"/>
              <a:gd name="connsiteX26" fmla="*/ 276225 w 688181"/>
              <a:gd name="connsiteY26" fmla="*/ 1254919 h 125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8181" h="1254919">
                <a:moveTo>
                  <a:pt x="276225" y="1254919"/>
                </a:moveTo>
                <a:lnTo>
                  <a:pt x="154781" y="1209675"/>
                </a:lnTo>
                <a:lnTo>
                  <a:pt x="16669" y="1159669"/>
                </a:lnTo>
                <a:lnTo>
                  <a:pt x="0" y="862013"/>
                </a:lnTo>
                <a:cubicBezTo>
                  <a:pt x="1587" y="783432"/>
                  <a:pt x="3175" y="704850"/>
                  <a:pt x="4762" y="626269"/>
                </a:cubicBezTo>
                <a:lnTo>
                  <a:pt x="14287" y="473869"/>
                </a:lnTo>
                <a:lnTo>
                  <a:pt x="35719" y="302419"/>
                </a:lnTo>
                <a:lnTo>
                  <a:pt x="59531" y="166688"/>
                </a:lnTo>
                <a:lnTo>
                  <a:pt x="102394" y="0"/>
                </a:lnTo>
                <a:lnTo>
                  <a:pt x="238125" y="69056"/>
                </a:lnTo>
                <a:lnTo>
                  <a:pt x="345281" y="140494"/>
                </a:lnTo>
                <a:lnTo>
                  <a:pt x="457200" y="228600"/>
                </a:lnTo>
                <a:lnTo>
                  <a:pt x="521494" y="283369"/>
                </a:lnTo>
                <a:lnTo>
                  <a:pt x="578644" y="357188"/>
                </a:lnTo>
                <a:lnTo>
                  <a:pt x="631031" y="438150"/>
                </a:lnTo>
                <a:lnTo>
                  <a:pt x="671512" y="538163"/>
                </a:lnTo>
                <a:lnTo>
                  <a:pt x="685800" y="609600"/>
                </a:lnTo>
                <a:cubicBezTo>
                  <a:pt x="686594" y="638175"/>
                  <a:pt x="687387" y="666750"/>
                  <a:pt x="688181" y="695325"/>
                </a:cubicBezTo>
                <a:lnTo>
                  <a:pt x="683419" y="762000"/>
                </a:lnTo>
                <a:lnTo>
                  <a:pt x="659606" y="842963"/>
                </a:lnTo>
                <a:lnTo>
                  <a:pt x="626269" y="919163"/>
                </a:lnTo>
                <a:lnTo>
                  <a:pt x="590550" y="976313"/>
                </a:lnTo>
                <a:lnTo>
                  <a:pt x="545306" y="1038225"/>
                </a:lnTo>
                <a:lnTo>
                  <a:pt x="485775" y="1100138"/>
                </a:lnTo>
                <a:lnTo>
                  <a:pt x="433387" y="1147763"/>
                </a:lnTo>
                <a:lnTo>
                  <a:pt x="371475" y="1193006"/>
                </a:lnTo>
                <a:lnTo>
                  <a:pt x="276225" y="1254919"/>
                </a:lnTo>
                <a:close/>
              </a:path>
            </a:pathLst>
          </a:custGeom>
          <a:solidFill>
            <a:srgbClr val="C00000"/>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2A16AF91-7124-4B9C-8569-AF4A60B4356A}"/>
              </a:ext>
            </a:extLst>
          </p:cNvPr>
          <p:cNvSpPr/>
          <p:nvPr/>
        </p:nvSpPr>
        <p:spPr>
          <a:xfrm>
            <a:off x="1989773" y="3408532"/>
            <a:ext cx="3889188" cy="1495691"/>
          </a:xfrm>
          <a:custGeom>
            <a:avLst/>
            <a:gdLst>
              <a:gd name="connsiteX0" fmla="*/ 0 w 5546272"/>
              <a:gd name="connsiteY0" fmla="*/ 1706336 h 2100943"/>
              <a:gd name="connsiteX1" fmla="*/ 43543 w 5546272"/>
              <a:gd name="connsiteY1" fmla="*/ 1423307 h 2100943"/>
              <a:gd name="connsiteX2" fmla="*/ 89807 w 5546272"/>
              <a:gd name="connsiteY2" fmla="*/ 1221921 h 2100943"/>
              <a:gd name="connsiteX3" fmla="*/ 146957 w 5546272"/>
              <a:gd name="connsiteY3" fmla="*/ 1001486 h 2100943"/>
              <a:gd name="connsiteX4" fmla="*/ 244929 w 5546272"/>
              <a:gd name="connsiteY4" fmla="*/ 753836 h 2100943"/>
              <a:gd name="connsiteX5" fmla="*/ 348343 w 5546272"/>
              <a:gd name="connsiteY5" fmla="*/ 547007 h 2100943"/>
              <a:gd name="connsiteX6" fmla="*/ 424543 w 5546272"/>
              <a:gd name="connsiteY6" fmla="*/ 435428 h 2100943"/>
              <a:gd name="connsiteX7" fmla="*/ 549729 w 5546272"/>
              <a:gd name="connsiteY7" fmla="*/ 269421 h 2100943"/>
              <a:gd name="connsiteX8" fmla="*/ 702129 w 5546272"/>
              <a:gd name="connsiteY8" fmla="*/ 321128 h 2100943"/>
              <a:gd name="connsiteX9" fmla="*/ 1009650 w 5546272"/>
              <a:gd name="connsiteY9" fmla="*/ 402771 h 2100943"/>
              <a:gd name="connsiteX10" fmla="*/ 1328057 w 5546272"/>
              <a:gd name="connsiteY10" fmla="*/ 465364 h 2100943"/>
              <a:gd name="connsiteX11" fmla="*/ 1638300 w 5546272"/>
              <a:gd name="connsiteY11" fmla="*/ 508907 h 2100943"/>
              <a:gd name="connsiteX12" fmla="*/ 1992086 w 5546272"/>
              <a:gd name="connsiteY12" fmla="*/ 533400 h 2100943"/>
              <a:gd name="connsiteX13" fmla="*/ 2266950 w 5546272"/>
              <a:gd name="connsiteY13" fmla="*/ 538843 h 2100943"/>
              <a:gd name="connsiteX14" fmla="*/ 2721429 w 5546272"/>
              <a:gd name="connsiteY14" fmla="*/ 533400 h 2100943"/>
              <a:gd name="connsiteX15" fmla="*/ 3170464 w 5546272"/>
              <a:gd name="connsiteY15" fmla="*/ 492578 h 2100943"/>
              <a:gd name="connsiteX16" fmla="*/ 3505200 w 5546272"/>
              <a:gd name="connsiteY16" fmla="*/ 432707 h 2100943"/>
              <a:gd name="connsiteX17" fmla="*/ 3807279 w 5546272"/>
              <a:gd name="connsiteY17" fmla="*/ 359228 h 2100943"/>
              <a:gd name="connsiteX18" fmla="*/ 4054929 w 5546272"/>
              <a:gd name="connsiteY18" fmla="*/ 288471 h 2100943"/>
              <a:gd name="connsiteX19" fmla="*/ 4239986 w 5546272"/>
              <a:gd name="connsiteY19" fmla="*/ 220436 h 2100943"/>
              <a:gd name="connsiteX20" fmla="*/ 4465864 w 5546272"/>
              <a:gd name="connsiteY20" fmla="*/ 119743 h 2100943"/>
              <a:gd name="connsiteX21" fmla="*/ 4618264 w 5546272"/>
              <a:gd name="connsiteY21" fmla="*/ 43543 h 2100943"/>
              <a:gd name="connsiteX22" fmla="*/ 4708072 w 5546272"/>
              <a:gd name="connsiteY22" fmla="*/ 0 h 2100943"/>
              <a:gd name="connsiteX23" fmla="*/ 4806043 w 5546272"/>
              <a:gd name="connsiteY23" fmla="*/ 62593 h 2100943"/>
              <a:gd name="connsiteX24" fmla="*/ 4972050 w 5546272"/>
              <a:gd name="connsiteY24" fmla="*/ 206828 h 2100943"/>
              <a:gd name="connsiteX25" fmla="*/ 5089072 w 5546272"/>
              <a:gd name="connsiteY25" fmla="*/ 337457 h 2100943"/>
              <a:gd name="connsiteX26" fmla="*/ 5184322 w 5546272"/>
              <a:gd name="connsiteY26" fmla="*/ 457200 h 2100943"/>
              <a:gd name="connsiteX27" fmla="*/ 5271407 w 5546272"/>
              <a:gd name="connsiteY27" fmla="*/ 585107 h 2100943"/>
              <a:gd name="connsiteX28" fmla="*/ 5334000 w 5546272"/>
              <a:gd name="connsiteY28" fmla="*/ 691243 h 2100943"/>
              <a:gd name="connsiteX29" fmla="*/ 5382986 w 5546272"/>
              <a:gd name="connsiteY29" fmla="*/ 791936 h 2100943"/>
              <a:gd name="connsiteX30" fmla="*/ 5429250 w 5546272"/>
              <a:gd name="connsiteY30" fmla="*/ 898071 h 2100943"/>
              <a:gd name="connsiteX31" fmla="*/ 5475514 w 5546272"/>
              <a:gd name="connsiteY31" fmla="*/ 1020536 h 2100943"/>
              <a:gd name="connsiteX32" fmla="*/ 5510893 w 5546272"/>
              <a:gd name="connsiteY32" fmla="*/ 1121228 h 2100943"/>
              <a:gd name="connsiteX33" fmla="*/ 5546272 w 5546272"/>
              <a:gd name="connsiteY33" fmla="*/ 1238250 h 2100943"/>
              <a:gd name="connsiteX34" fmla="*/ 5372100 w 5546272"/>
              <a:gd name="connsiteY34" fmla="*/ 1341664 h 2100943"/>
              <a:gd name="connsiteX35" fmla="*/ 5181600 w 5546272"/>
              <a:gd name="connsiteY35" fmla="*/ 1453243 h 2100943"/>
              <a:gd name="connsiteX36" fmla="*/ 4977493 w 5546272"/>
              <a:gd name="connsiteY36" fmla="*/ 1559378 h 2100943"/>
              <a:gd name="connsiteX37" fmla="*/ 4773386 w 5546272"/>
              <a:gd name="connsiteY37" fmla="*/ 1646464 h 2100943"/>
              <a:gd name="connsiteX38" fmla="*/ 4452257 w 5546272"/>
              <a:gd name="connsiteY38" fmla="*/ 1771650 h 2100943"/>
              <a:gd name="connsiteX39" fmla="*/ 4171950 w 5546272"/>
              <a:gd name="connsiteY39" fmla="*/ 1858736 h 2100943"/>
              <a:gd name="connsiteX40" fmla="*/ 3910693 w 5546272"/>
              <a:gd name="connsiteY40" fmla="*/ 1926771 h 2100943"/>
              <a:gd name="connsiteX41" fmla="*/ 3603172 w 5546272"/>
              <a:gd name="connsiteY41" fmla="*/ 1992086 h 2100943"/>
              <a:gd name="connsiteX42" fmla="*/ 3290207 w 5546272"/>
              <a:gd name="connsiteY42" fmla="*/ 2041071 h 2100943"/>
              <a:gd name="connsiteX43" fmla="*/ 2982686 w 5546272"/>
              <a:gd name="connsiteY43" fmla="*/ 2076450 h 2100943"/>
              <a:gd name="connsiteX44" fmla="*/ 2601686 w 5546272"/>
              <a:gd name="connsiteY44" fmla="*/ 2100943 h 2100943"/>
              <a:gd name="connsiteX45" fmla="*/ 2149929 w 5546272"/>
              <a:gd name="connsiteY45" fmla="*/ 2100943 h 2100943"/>
              <a:gd name="connsiteX46" fmla="*/ 1706336 w 5546272"/>
              <a:gd name="connsiteY46" fmla="*/ 2076450 h 2100943"/>
              <a:gd name="connsiteX47" fmla="*/ 1292679 w 5546272"/>
              <a:gd name="connsiteY47" fmla="*/ 2035628 h 2100943"/>
              <a:gd name="connsiteX48" fmla="*/ 1012372 w 5546272"/>
              <a:gd name="connsiteY48" fmla="*/ 1989364 h 2100943"/>
              <a:gd name="connsiteX49" fmla="*/ 672193 w 5546272"/>
              <a:gd name="connsiteY49" fmla="*/ 1918607 h 2100943"/>
              <a:gd name="connsiteX50" fmla="*/ 449036 w 5546272"/>
              <a:gd name="connsiteY50" fmla="*/ 1856014 h 2100943"/>
              <a:gd name="connsiteX51" fmla="*/ 179614 w 5546272"/>
              <a:gd name="connsiteY51" fmla="*/ 1768928 h 2100943"/>
              <a:gd name="connsiteX52" fmla="*/ 65314 w 5546272"/>
              <a:gd name="connsiteY52" fmla="*/ 1728107 h 2100943"/>
              <a:gd name="connsiteX53" fmla="*/ 0 w 5546272"/>
              <a:gd name="connsiteY53" fmla="*/ 1706336 h 210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46272" h="2100943">
                <a:moveTo>
                  <a:pt x="0" y="1706336"/>
                </a:moveTo>
                <a:lnTo>
                  <a:pt x="43543" y="1423307"/>
                </a:lnTo>
                <a:lnTo>
                  <a:pt x="89807" y="1221921"/>
                </a:lnTo>
                <a:lnTo>
                  <a:pt x="146957" y="1001486"/>
                </a:lnTo>
                <a:lnTo>
                  <a:pt x="244929" y="753836"/>
                </a:lnTo>
                <a:lnTo>
                  <a:pt x="348343" y="547007"/>
                </a:lnTo>
                <a:lnTo>
                  <a:pt x="424543" y="435428"/>
                </a:lnTo>
                <a:lnTo>
                  <a:pt x="549729" y="269421"/>
                </a:lnTo>
                <a:lnTo>
                  <a:pt x="702129" y="321128"/>
                </a:lnTo>
                <a:lnTo>
                  <a:pt x="1009650" y="402771"/>
                </a:lnTo>
                <a:lnTo>
                  <a:pt x="1328057" y="465364"/>
                </a:lnTo>
                <a:lnTo>
                  <a:pt x="1638300" y="508907"/>
                </a:lnTo>
                <a:lnTo>
                  <a:pt x="1992086" y="533400"/>
                </a:lnTo>
                <a:lnTo>
                  <a:pt x="2266950" y="538843"/>
                </a:lnTo>
                <a:lnTo>
                  <a:pt x="2721429" y="533400"/>
                </a:lnTo>
                <a:lnTo>
                  <a:pt x="3170464" y="492578"/>
                </a:lnTo>
                <a:lnTo>
                  <a:pt x="3505200" y="432707"/>
                </a:lnTo>
                <a:lnTo>
                  <a:pt x="3807279" y="359228"/>
                </a:lnTo>
                <a:lnTo>
                  <a:pt x="4054929" y="288471"/>
                </a:lnTo>
                <a:lnTo>
                  <a:pt x="4239986" y="220436"/>
                </a:lnTo>
                <a:lnTo>
                  <a:pt x="4465864" y="119743"/>
                </a:lnTo>
                <a:lnTo>
                  <a:pt x="4618264" y="43543"/>
                </a:lnTo>
                <a:lnTo>
                  <a:pt x="4708072" y="0"/>
                </a:lnTo>
                <a:lnTo>
                  <a:pt x="4806043" y="62593"/>
                </a:lnTo>
                <a:lnTo>
                  <a:pt x="4972050" y="206828"/>
                </a:lnTo>
                <a:lnTo>
                  <a:pt x="5089072" y="337457"/>
                </a:lnTo>
                <a:lnTo>
                  <a:pt x="5184322" y="457200"/>
                </a:lnTo>
                <a:lnTo>
                  <a:pt x="5271407" y="585107"/>
                </a:lnTo>
                <a:lnTo>
                  <a:pt x="5334000" y="691243"/>
                </a:lnTo>
                <a:lnTo>
                  <a:pt x="5382986" y="791936"/>
                </a:lnTo>
                <a:lnTo>
                  <a:pt x="5429250" y="898071"/>
                </a:lnTo>
                <a:lnTo>
                  <a:pt x="5475514" y="1020536"/>
                </a:lnTo>
                <a:lnTo>
                  <a:pt x="5510893" y="1121228"/>
                </a:lnTo>
                <a:lnTo>
                  <a:pt x="5546272" y="1238250"/>
                </a:lnTo>
                <a:lnTo>
                  <a:pt x="5372100" y="1341664"/>
                </a:lnTo>
                <a:lnTo>
                  <a:pt x="5181600" y="1453243"/>
                </a:lnTo>
                <a:lnTo>
                  <a:pt x="4977493" y="1559378"/>
                </a:lnTo>
                <a:lnTo>
                  <a:pt x="4773386" y="1646464"/>
                </a:lnTo>
                <a:lnTo>
                  <a:pt x="4452257" y="1771650"/>
                </a:lnTo>
                <a:lnTo>
                  <a:pt x="4171950" y="1858736"/>
                </a:lnTo>
                <a:lnTo>
                  <a:pt x="3910693" y="1926771"/>
                </a:lnTo>
                <a:lnTo>
                  <a:pt x="3603172" y="1992086"/>
                </a:lnTo>
                <a:lnTo>
                  <a:pt x="3290207" y="2041071"/>
                </a:lnTo>
                <a:lnTo>
                  <a:pt x="2982686" y="2076450"/>
                </a:lnTo>
                <a:lnTo>
                  <a:pt x="2601686" y="2100943"/>
                </a:lnTo>
                <a:lnTo>
                  <a:pt x="2149929" y="2100943"/>
                </a:lnTo>
                <a:lnTo>
                  <a:pt x="1706336" y="2076450"/>
                </a:lnTo>
                <a:lnTo>
                  <a:pt x="1292679" y="2035628"/>
                </a:lnTo>
                <a:lnTo>
                  <a:pt x="1012372" y="1989364"/>
                </a:lnTo>
                <a:lnTo>
                  <a:pt x="672193" y="1918607"/>
                </a:lnTo>
                <a:lnTo>
                  <a:pt x="449036" y="1856014"/>
                </a:lnTo>
                <a:lnTo>
                  <a:pt x="179614" y="1768928"/>
                </a:lnTo>
                <a:lnTo>
                  <a:pt x="65314" y="1728107"/>
                </a:lnTo>
                <a:lnTo>
                  <a:pt x="0" y="1706336"/>
                </a:lnTo>
                <a:close/>
              </a:path>
            </a:pathLst>
          </a:custGeom>
          <a:solidFill>
            <a:srgbClr val="A9D18E"/>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12396164-628E-472E-B350-CA9164A07FA9}"/>
              </a:ext>
            </a:extLst>
          </p:cNvPr>
          <p:cNvSpPr/>
          <p:nvPr/>
        </p:nvSpPr>
        <p:spPr>
          <a:xfrm>
            <a:off x="486307" y="2466800"/>
            <a:ext cx="1521971" cy="2922230"/>
          </a:xfrm>
          <a:custGeom>
            <a:avLst/>
            <a:gdLst>
              <a:gd name="connsiteX0" fmla="*/ 286378 w 2170444"/>
              <a:gd name="connsiteY0" fmla="*/ 0 h 4104752"/>
              <a:gd name="connsiteX1" fmla="*/ 205991 w 2170444"/>
              <a:gd name="connsiteY1" fmla="*/ 130629 h 4104752"/>
              <a:gd name="connsiteX2" fmla="*/ 115556 w 2170444"/>
              <a:gd name="connsiteY2" fmla="*/ 356717 h 4104752"/>
              <a:gd name="connsiteX3" fmla="*/ 35169 w 2170444"/>
              <a:gd name="connsiteY3" fmla="*/ 718457 h 4104752"/>
              <a:gd name="connsiteX4" fmla="*/ 5024 w 2170444"/>
              <a:gd name="connsiteY4" fmla="*/ 1060101 h 4104752"/>
              <a:gd name="connsiteX5" fmla="*/ 0 w 2170444"/>
              <a:gd name="connsiteY5" fmla="*/ 1326383 h 4104752"/>
              <a:gd name="connsiteX6" fmla="*/ 25121 w 2170444"/>
              <a:gd name="connsiteY6" fmla="*/ 1592664 h 4104752"/>
              <a:gd name="connsiteX7" fmla="*/ 70338 w 2170444"/>
              <a:gd name="connsiteY7" fmla="*/ 1818752 h 4104752"/>
              <a:gd name="connsiteX8" fmla="*/ 170822 w 2170444"/>
              <a:gd name="connsiteY8" fmla="*/ 2145323 h 4104752"/>
              <a:gd name="connsiteX9" fmla="*/ 326571 w 2170444"/>
              <a:gd name="connsiteY9" fmla="*/ 2481943 h 4104752"/>
              <a:gd name="connsiteX10" fmla="*/ 512466 w 2170444"/>
              <a:gd name="connsiteY10" fmla="*/ 2788418 h 4104752"/>
              <a:gd name="connsiteX11" fmla="*/ 743578 w 2170444"/>
              <a:gd name="connsiteY11" fmla="*/ 3069772 h 4104752"/>
              <a:gd name="connsiteX12" fmla="*/ 929472 w 2170444"/>
              <a:gd name="connsiteY12" fmla="*/ 3265714 h 4104752"/>
              <a:gd name="connsiteX13" fmla="*/ 1165609 w 2170444"/>
              <a:gd name="connsiteY13" fmla="*/ 3466681 h 4104752"/>
              <a:gd name="connsiteX14" fmla="*/ 1472083 w 2170444"/>
              <a:gd name="connsiteY14" fmla="*/ 3697794 h 4104752"/>
              <a:gd name="connsiteX15" fmla="*/ 1713244 w 2170444"/>
              <a:gd name="connsiteY15" fmla="*/ 3863591 h 4104752"/>
              <a:gd name="connsiteX16" fmla="*/ 1904162 w 2170444"/>
              <a:gd name="connsiteY16" fmla="*/ 3974123 h 4104752"/>
              <a:gd name="connsiteX17" fmla="*/ 2034791 w 2170444"/>
              <a:gd name="connsiteY17" fmla="*/ 4039438 h 4104752"/>
              <a:gd name="connsiteX18" fmla="*/ 2150347 w 2170444"/>
              <a:gd name="connsiteY18" fmla="*/ 4104752 h 4104752"/>
              <a:gd name="connsiteX19" fmla="*/ 2130250 w 2170444"/>
              <a:gd name="connsiteY19" fmla="*/ 3863591 h 4104752"/>
              <a:gd name="connsiteX20" fmla="*/ 2135274 w 2170444"/>
              <a:gd name="connsiteY20" fmla="*/ 3491802 h 4104752"/>
              <a:gd name="connsiteX21" fmla="*/ 2145323 w 2170444"/>
              <a:gd name="connsiteY21" fmla="*/ 3225521 h 4104752"/>
              <a:gd name="connsiteX22" fmla="*/ 2170444 w 2170444"/>
              <a:gd name="connsiteY22" fmla="*/ 3024554 h 4104752"/>
              <a:gd name="connsiteX23" fmla="*/ 1808703 w 2170444"/>
              <a:gd name="connsiteY23" fmla="*/ 2868805 h 4104752"/>
              <a:gd name="connsiteX24" fmla="*/ 1361551 w 2170444"/>
              <a:gd name="connsiteY24" fmla="*/ 2617596 h 4104752"/>
              <a:gd name="connsiteX25" fmla="*/ 1050052 w 2170444"/>
              <a:gd name="connsiteY25" fmla="*/ 2406580 h 4104752"/>
              <a:gd name="connsiteX26" fmla="*/ 738554 w 2170444"/>
              <a:gd name="connsiteY26" fmla="*/ 2160396 h 4104752"/>
              <a:gd name="connsiteX27" fmla="*/ 497393 w 2170444"/>
              <a:gd name="connsiteY27" fmla="*/ 1868994 h 4104752"/>
              <a:gd name="connsiteX28" fmla="*/ 346668 w 2170444"/>
              <a:gd name="connsiteY28" fmla="*/ 1637881 h 4104752"/>
              <a:gd name="connsiteX29" fmla="*/ 251209 w 2170444"/>
              <a:gd name="connsiteY29" fmla="*/ 1451987 h 4104752"/>
              <a:gd name="connsiteX30" fmla="*/ 170822 w 2170444"/>
              <a:gd name="connsiteY30" fmla="*/ 1225899 h 4104752"/>
              <a:gd name="connsiteX31" fmla="*/ 130628 w 2170444"/>
              <a:gd name="connsiteY31" fmla="*/ 989763 h 4104752"/>
              <a:gd name="connsiteX32" fmla="*/ 115556 w 2170444"/>
              <a:gd name="connsiteY32" fmla="*/ 798844 h 4104752"/>
              <a:gd name="connsiteX33" fmla="*/ 125604 w 2170444"/>
              <a:gd name="connsiteY33" fmla="*/ 633046 h 4104752"/>
              <a:gd name="connsiteX34" fmla="*/ 145701 w 2170444"/>
              <a:gd name="connsiteY34" fmla="*/ 472273 h 4104752"/>
              <a:gd name="connsiteX35" fmla="*/ 165798 w 2170444"/>
              <a:gd name="connsiteY35" fmla="*/ 326572 h 4104752"/>
              <a:gd name="connsiteX36" fmla="*/ 195943 w 2170444"/>
              <a:gd name="connsiteY36" fmla="*/ 216040 h 4104752"/>
              <a:gd name="connsiteX37" fmla="*/ 231112 w 2170444"/>
              <a:gd name="connsiteY37" fmla="*/ 145701 h 4104752"/>
              <a:gd name="connsiteX38" fmla="*/ 286378 w 2170444"/>
              <a:gd name="connsiteY38" fmla="*/ 0 h 410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70444" h="4104752">
                <a:moveTo>
                  <a:pt x="286378" y="0"/>
                </a:moveTo>
                <a:lnTo>
                  <a:pt x="205991" y="130629"/>
                </a:lnTo>
                <a:lnTo>
                  <a:pt x="115556" y="356717"/>
                </a:lnTo>
                <a:lnTo>
                  <a:pt x="35169" y="718457"/>
                </a:lnTo>
                <a:lnTo>
                  <a:pt x="5024" y="1060101"/>
                </a:lnTo>
                <a:cubicBezTo>
                  <a:pt x="3349" y="1148862"/>
                  <a:pt x="1675" y="1237622"/>
                  <a:pt x="0" y="1326383"/>
                </a:cubicBezTo>
                <a:lnTo>
                  <a:pt x="25121" y="1592664"/>
                </a:lnTo>
                <a:lnTo>
                  <a:pt x="70338" y="1818752"/>
                </a:lnTo>
                <a:lnTo>
                  <a:pt x="170822" y="2145323"/>
                </a:lnTo>
                <a:lnTo>
                  <a:pt x="326571" y="2481943"/>
                </a:lnTo>
                <a:lnTo>
                  <a:pt x="512466" y="2788418"/>
                </a:lnTo>
                <a:lnTo>
                  <a:pt x="743578" y="3069772"/>
                </a:lnTo>
                <a:lnTo>
                  <a:pt x="929472" y="3265714"/>
                </a:lnTo>
                <a:lnTo>
                  <a:pt x="1165609" y="3466681"/>
                </a:lnTo>
                <a:lnTo>
                  <a:pt x="1472083" y="3697794"/>
                </a:lnTo>
                <a:lnTo>
                  <a:pt x="1713244" y="3863591"/>
                </a:lnTo>
                <a:lnTo>
                  <a:pt x="1904162" y="3974123"/>
                </a:lnTo>
                <a:lnTo>
                  <a:pt x="2034791" y="4039438"/>
                </a:lnTo>
                <a:lnTo>
                  <a:pt x="2150347" y="4104752"/>
                </a:lnTo>
                <a:lnTo>
                  <a:pt x="2130250" y="3863591"/>
                </a:lnTo>
                <a:cubicBezTo>
                  <a:pt x="2131925" y="3739661"/>
                  <a:pt x="2133599" y="3615732"/>
                  <a:pt x="2135274" y="3491802"/>
                </a:cubicBezTo>
                <a:lnTo>
                  <a:pt x="2145323" y="3225521"/>
                </a:lnTo>
                <a:lnTo>
                  <a:pt x="2170444" y="3024554"/>
                </a:lnTo>
                <a:lnTo>
                  <a:pt x="1808703" y="2868805"/>
                </a:lnTo>
                <a:lnTo>
                  <a:pt x="1361551" y="2617596"/>
                </a:lnTo>
                <a:lnTo>
                  <a:pt x="1050052" y="2406580"/>
                </a:lnTo>
                <a:lnTo>
                  <a:pt x="738554" y="2160396"/>
                </a:lnTo>
                <a:lnTo>
                  <a:pt x="497393" y="1868994"/>
                </a:lnTo>
                <a:lnTo>
                  <a:pt x="346668" y="1637881"/>
                </a:lnTo>
                <a:lnTo>
                  <a:pt x="251209" y="1451987"/>
                </a:lnTo>
                <a:lnTo>
                  <a:pt x="170822" y="1225899"/>
                </a:lnTo>
                <a:lnTo>
                  <a:pt x="130628" y="989763"/>
                </a:lnTo>
                <a:lnTo>
                  <a:pt x="115556" y="798844"/>
                </a:lnTo>
                <a:lnTo>
                  <a:pt x="125604" y="633046"/>
                </a:lnTo>
                <a:lnTo>
                  <a:pt x="145701" y="472273"/>
                </a:lnTo>
                <a:lnTo>
                  <a:pt x="165798" y="326572"/>
                </a:lnTo>
                <a:lnTo>
                  <a:pt x="195943" y="216040"/>
                </a:lnTo>
                <a:lnTo>
                  <a:pt x="231112" y="145701"/>
                </a:lnTo>
                <a:lnTo>
                  <a:pt x="286378" y="0"/>
                </a:lnTo>
                <a:close/>
              </a:path>
            </a:pathLst>
          </a:custGeom>
          <a:solidFill>
            <a:srgbClr val="9954CC"/>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0B845DF9-A271-4EF2-8F68-7C166AE34B99}"/>
              </a:ext>
            </a:extLst>
          </p:cNvPr>
          <p:cNvSpPr/>
          <p:nvPr/>
        </p:nvSpPr>
        <p:spPr>
          <a:xfrm>
            <a:off x="1074446" y="1141056"/>
            <a:ext cx="3971117" cy="856650"/>
          </a:xfrm>
          <a:custGeom>
            <a:avLst/>
            <a:gdLst>
              <a:gd name="connsiteX0" fmla="*/ 608665 w 5663109"/>
              <a:gd name="connsiteY0" fmla="*/ 1203305 h 1203305"/>
              <a:gd name="connsiteX1" fmla="*/ 423541 w 5663109"/>
              <a:gd name="connsiteY1" fmla="*/ 1189281 h 1203305"/>
              <a:gd name="connsiteX2" fmla="*/ 230002 w 5663109"/>
              <a:gd name="connsiteY2" fmla="*/ 1186476 h 1203305"/>
              <a:gd name="connsiteX3" fmla="*/ 81342 w 5663109"/>
              <a:gd name="connsiteY3" fmla="*/ 1186476 h 1203305"/>
              <a:gd name="connsiteX4" fmla="*/ 0 w 5663109"/>
              <a:gd name="connsiteY4" fmla="*/ 1186476 h 1203305"/>
              <a:gd name="connsiteX5" fmla="*/ 126220 w 5663109"/>
              <a:gd name="connsiteY5" fmla="*/ 1077085 h 1203305"/>
              <a:gd name="connsiteX6" fmla="*/ 300125 w 5663109"/>
              <a:gd name="connsiteY6" fmla="*/ 945254 h 1203305"/>
              <a:gd name="connsiteX7" fmla="*/ 532932 w 5663109"/>
              <a:gd name="connsiteY7" fmla="*/ 793789 h 1203305"/>
              <a:gd name="connsiteX8" fmla="*/ 768544 w 5663109"/>
              <a:gd name="connsiteY8" fmla="*/ 656348 h 1203305"/>
              <a:gd name="connsiteX9" fmla="*/ 1001352 w 5663109"/>
              <a:gd name="connsiteY9" fmla="*/ 538542 h 1203305"/>
              <a:gd name="connsiteX10" fmla="*/ 1239769 w 5663109"/>
              <a:gd name="connsiteY10" fmla="*/ 429151 h 1203305"/>
              <a:gd name="connsiteX11" fmla="*/ 1486601 w 5663109"/>
              <a:gd name="connsiteY11" fmla="*/ 336589 h 1203305"/>
              <a:gd name="connsiteX12" fmla="*/ 1761482 w 5663109"/>
              <a:gd name="connsiteY12" fmla="*/ 249637 h 1203305"/>
              <a:gd name="connsiteX13" fmla="*/ 2033558 w 5663109"/>
              <a:gd name="connsiteY13" fmla="*/ 173904 h 1203305"/>
              <a:gd name="connsiteX14" fmla="*/ 2473928 w 5663109"/>
              <a:gd name="connsiteY14" fmla="*/ 86952 h 1203305"/>
              <a:gd name="connsiteX15" fmla="*/ 2821737 w 5663109"/>
              <a:gd name="connsiteY15" fmla="*/ 44878 h 1203305"/>
              <a:gd name="connsiteX16" fmla="*/ 3360279 w 5663109"/>
              <a:gd name="connsiteY16" fmla="*/ 2805 h 1203305"/>
              <a:gd name="connsiteX17" fmla="*/ 3752966 w 5663109"/>
              <a:gd name="connsiteY17" fmla="*/ 0 h 1203305"/>
              <a:gd name="connsiteX18" fmla="*/ 4016628 w 5663109"/>
              <a:gd name="connsiteY18" fmla="*/ 8415 h 1203305"/>
              <a:gd name="connsiteX19" fmla="*/ 4288704 w 5663109"/>
              <a:gd name="connsiteY19" fmla="*/ 28049 h 1203305"/>
              <a:gd name="connsiteX20" fmla="*/ 4557975 w 5663109"/>
              <a:gd name="connsiteY20" fmla="*/ 47683 h 1203305"/>
              <a:gd name="connsiteX21" fmla="*/ 4956272 w 5663109"/>
              <a:gd name="connsiteY21" fmla="*/ 106586 h 1203305"/>
              <a:gd name="connsiteX22" fmla="*/ 5233958 w 5663109"/>
              <a:gd name="connsiteY22" fmla="*/ 171099 h 1203305"/>
              <a:gd name="connsiteX23" fmla="*/ 5472375 w 5663109"/>
              <a:gd name="connsiteY23" fmla="*/ 230002 h 1203305"/>
              <a:gd name="connsiteX24" fmla="*/ 5663109 w 5663109"/>
              <a:gd name="connsiteY24" fmla="*/ 288905 h 1203305"/>
              <a:gd name="connsiteX25" fmla="*/ 5466765 w 5663109"/>
              <a:gd name="connsiteY25" fmla="*/ 423541 h 1203305"/>
              <a:gd name="connsiteX26" fmla="*/ 5309690 w 5663109"/>
              <a:gd name="connsiteY26" fmla="*/ 370248 h 1203305"/>
              <a:gd name="connsiteX27" fmla="*/ 5001151 w 5663109"/>
              <a:gd name="connsiteY27" fmla="*/ 286101 h 1203305"/>
              <a:gd name="connsiteX28" fmla="*/ 4726270 w 5663109"/>
              <a:gd name="connsiteY28" fmla="*/ 224393 h 1203305"/>
              <a:gd name="connsiteX29" fmla="*/ 4395290 w 5663109"/>
              <a:gd name="connsiteY29" fmla="*/ 179514 h 1203305"/>
              <a:gd name="connsiteX30" fmla="*/ 4109190 w 5663109"/>
              <a:gd name="connsiteY30" fmla="*/ 148660 h 1203305"/>
              <a:gd name="connsiteX31" fmla="*/ 3845528 w 5663109"/>
              <a:gd name="connsiteY31" fmla="*/ 143050 h 1203305"/>
              <a:gd name="connsiteX32" fmla="*/ 3562233 w 5663109"/>
              <a:gd name="connsiteY32" fmla="*/ 140245 h 1203305"/>
              <a:gd name="connsiteX33" fmla="*/ 3287352 w 5663109"/>
              <a:gd name="connsiteY33" fmla="*/ 151465 h 1203305"/>
              <a:gd name="connsiteX34" fmla="*/ 3034910 w 5663109"/>
              <a:gd name="connsiteY34" fmla="*/ 165489 h 1203305"/>
              <a:gd name="connsiteX35" fmla="*/ 2678687 w 5663109"/>
              <a:gd name="connsiteY35" fmla="*/ 213173 h 1203305"/>
              <a:gd name="connsiteX36" fmla="*/ 2426245 w 5663109"/>
              <a:gd name="connsiteY36" fmla="*/ 255247 h 1203305"/>
              <a:gd name="connsiteX37" fmla="*/ 2151364 w 5663109"/>
              <a:gd name="connsiteY37" fmla="*/ 328174 h 1203305"/>
              <a:gd name="connsiteX38" fmla="*/ 1862458 w 5663109"/>
              <a:gd name="connsiteY38" fmla="*/ 415126 h 1203305"/>
              <a:gd name="connsiteX39" fmla="*/ 1635261 w 5663109"/>
              <a:gd name="connsiteY39" fmla="*/ 504883 h 1203305"/>
              <a:gd name="connsiteX40" fmla="*/ 1424893 w 5663109"/>
              <a:gd name="connsiteY40" fmla="*/ 603055 h 1203305"/>
              <a:gd name="connsiteX41" fmla="*/ 1256598 w 5663109"/>
              <a:gd name="connsiteY41" fmla="*/ 687202 h 1203305"/>
              <a:gd name="connsiteX42" fmla="*/ 1006962 w 5663109"/>
              <a:gd name="connsiteY42" fmla="*/ 849887 h 1203305"/>
              <a:gd name="connsiteX43" fmla="*/ 776959 w 5663109"/>
              <a:gd name="connsiteY43" fmla="*/ 1026596 h 1203305"/>
              <a:gd name="connsiteX44" fmla="*/ 653543 w 5663109"/>
              <a:gd name="connsiteY44" fmla="*/ 1152817 h 1203305"/>
              <a:gd name="connsiteX45" fmla="*/ 608665 w 5663109"/>
              <a:gd name="connsiteY45" fmla="*/ 1203305 h 120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663109" h="1203305">
                <a:moveTo>
                  <a:pt x="608665" y="1203305"/>
                </a:moveTo>
                <a:lnTo>
                  <a:pt x="423541" y="1189281"/>
                </a:lnTo>
                <a:lnTo>
                  <a:pt x="230002" y="1186476"/>
                </a:lnTo>
                <a:lnTo>
                  <a:pt x="81342" y="1186476"/>
                </a:lnTo>
                <a:lnTo>
                  <a:pt x="0" y="1186476"/>
                </a:lnTo>
                <a:lnTo>
                  <a:pt x="126220" y="1077085"/>
                </a:lnTo>
                <a:lnTo>
                  <a:pt x="300125" y="945254"/>
                </a:lnTo>
                <a:lnTo>
                  <a:pt x="532932" y="793789"/>
                </a:lnTo>
                <a:lnTo>
                  <a:pt x="768544" y="656348"/>
                </a:lnTo>
                <a:lnTo>
                  <a:pt x="1001352" y="538542"/>
                </a:lnTo>
                <a:lnTo>
                  <a:pt x="1239769" y="429151"/>
                </a:lnTo>
                <a:lnTo>
                  <a:pt x="1486601" y="336589"/>
                </a:lnTo>
                <a:lnTo>
                  <a:pt x="1761482" y="249637"/>
                </a:lnTo>
                <a:lnTo>
                  <a:pt x="2033558" y="173904"/>
                </a:lnTo>
                <a:lnTo>
                  <a:pt x="2473928" y="86952"/>
                </a:lnTo>
                <a:lnTo>
                  <a:pt x="2821737" y="44878"/>
                </a:lnTo>
                <a:lnTo>
                  <a:pt x="3360279" y="2805"/>
                </a:lnTo>
                <a:lnTo>
                  <a:pt x="3752966" y="0"/>
                </a:lnTo>
                <a:lnTo>
                  <a:pt x="4016628" y="8415"/>
                </a:lnTo>
                <a:lnTo>
                  <a:pt x="4288704" y="28049"/>
                </a:lnTo>
                <a:lnTo>
                  <a:pt x="4557975" y="47683"/>
                </a:lnTo>
                <a:lnTo>
                  <a:pt x="4956272" y="106586"/>
                </a:lnTo>
                <a:lnTo>
                  <a:pt x="5233958" y="171099"/>
                </a:lnTo>
                <a:lnTo>
                  <a:pt x="5472375" y="230002"/>
                </a:lnTo>
                <a:lnTo>
                  <a:pt x="5663109" y="288905"/>
                </a:lnTo>
                <a:lnTo>
                  <a:pt x="5466765" y="423541"/>
                </a:lnTo>
                <a:lnTo>
                  <a:pt x="5309690" y="370248"/>
                </a:lnTo>
                <a:lnTo>
                  <a:pt x="5001151" y="286101"/>
                </a:lnTo>
                <a:lnTo>
                  <a:pt x="4726270" y="224393"/>
                </a:lnTo>
                <a:lnTo>
                  <a:pt x="4395290" y="179514"/>
                </a:lnTo>
                <a:lnTo>
                  <a:pt x="4109190" y="148660"/>
                </a:lnTo>
                <a:lnTo>
                  <a:pt x="3845528" y="143050"/>
                </a:lnTo>
                <a:lnTo>
                  <a:pt x="3562233" y="140245"/>
                </a:lnTo>
                <a:lnTo>
                  <a:pt x="3287352" y="151465"/>
                </a:lnTo>
                <a:lnTo>
                  <a:pt x="3034910" y="165489"/>
                </a:lnTo>
                <a:lnTo>
                  <a:pt x="2678687" y="213173"/>
                </a:lnTo>
                <a:lnTo>
                  <a:pt x="2426245" y="255247"/>
                </a:lnTo>
                <a:lnTo>
                  <a:pt x="2151364" y="328174"/>
                </a:lnTo>
                <a:lnTo>
                  <a:pt x="1862458" y="415126"/>
                </a:lnTo>
                <a:lnTo>
                  <a:pt x="1635261" y="504883"/>
                </a:lnTo>
                <a:lnTo>
                  <a:pt x="1424893" y="603055"/>
                </a:lnTo>
                <a:lnTo>
                  <a:pt x="1256598" y="687202"/>
                </a:lnTo>
                <a:lnTo>
                  <a:pt x="1006962" y="849887"/>
                </a:lnTo>
                <a:lnTo>
                  <a:pt x="776959" y="1026596"/>
                </a:lnTo>
                <a:lnTo>
                  <a:pt x="653543" y="1152817"/>
                </a:lnTo>
                <a:lnTo>
                  <a:pt x="608665" y="1203305"/>
                </a:lnTo>
                <a:close/>
              </a:path>
            </a:pathLst>
          </a:custGeom>
          <a:solidFill>
            <a:srgbClr val="9DC3E6"/>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C3913361-9703-4342-AADB-B2460E00DA34}"/>
              </a:ext>
            </a:extLst>
          </p:cNvPr>
          <p:cNvSpPr/>
          <p:nvPr/>
        </p:nvSpPr>
        <p:spPr>
          <a:xfrm>
            <a:off x="1485122" y="1231100"/>
            <a:ext cx="3412524" cy="1423756"/>
          </a:xfrm>
          <a:custGeom>
            <a:avLst/>
            <a:gdLst>
              <a:gd name="connsiteX0" fmla="*/ 1509040 w 4866515"/>
              <a:gd name="connsiteY0" fmla="*/ 1999900 h 1999900"/>
              <a:gd name="connsiteX1" fmla="*/ 1380014 w 4866515"/>
              <a:gd name="connsiteY1" fmla="*/ 1792337 h 1999900"/>
              <a:gd name="connsiteX2" fmla="*/ 1164037 w 4866515"/>
              <a:gd name="connsiteY2" fmla="*/ 1551114 h 1999900"/>
              <a:gd name="connsiteX3" fmla="*/ 905985 w 4866515"/>
              <a:gd name="connsiteY3" fmla="*/ 1360381 h 1999900"/>
              <a:gd name="connsiteX4" fmla="*/ 642324 w 4866515"/>
              <a:gd name="connsiteY4" fmla="*/ 1220135 h 1999900"/>
              <a:gd name="connsiteX5" fmla="*/ 429151 w 4866515"/>
              <a:gd name="connsiteY5" fmla="*/ 1147208 h 1999900"/>
              <a:gd name="connsiteX6" fmla="*/ 176709 w 4866515"/>
              <a:gd name="connsiteY6" fmla="*/ 1091110 h 1999900"/>
              <a:gd name="connsiteX7" fmla="*/ 0 w 4866515"/>
              <a:gd name="connsiteY7" fmla="*/ 1065865 h 1999900"/>
              <a:gd name="connsiteX8" fmla="*/ 255246 w 4866515"/>
              <a:gd name="connsiteY8" fmla="*/ 816229 h 1999900"/>
              <a:gd name="connsiteX9" fmla="*/ 479639 w 4866515"/>
              <a:gd name="connsiteY9" fmla="*/ 653544 h 1999900"/>
              <a:gd name="connsiteX10" fmla="*/ 776959 w 4866515"/>
              <a:gd name="connsiteY10" fmla="*/ 479640 h 1999900"/>
              <a:gd name="connsiteX11" fmla="*/ 1141597 w 4866515"/>
              <a:gd name="connsiteY11" fmla="*/ 319760 h 1999900"/>
              <a:gd name="connsiteX12" fmla="*/ 1472576 w 4866515"/>
              <a:gd name="connsiteY12" fmla="*/ 201954 h 1999900"/>
              <a:gd name="connsiteX13" fmla="*/ 1904532 w 4866515"/>
              <a:gd name="connsiteY13" fmla="*/ 103782 h 1999900"/>
              <a:gd name="connsiteX14" fmla="*/ 2316854 w 4866515"/>
              <a:gd name="connsiteY14" fmla="*/ 39269 h 1999900"/>
              <a:gd name="connsiteX15" fmla="*/ 2695516 w 4866515"/>
              <a:gd name="connsiteY15" fmla="*/ 5610 h 1999900"/>
              <a:gd name="connsiteX16" fmla="*/ 3197595 w 4866515"/>
              <a:gd name="connsiteY16" fmla="*/ 0 h 1999900"/>
              <a:gd name="connsiteX17" fmla="*/ 3545403 w 4866515"/>
              <a:gd name="connsiteY17" fmla="*/ 14025 h 1999900"/>
              <a:gd name="connsiteX18" fmla="*/ 3741747 w 4866515"/>
              <a:gd name="connsiteY18" fmla="*/ 33659 h 1999900"/>
              <a:gd name="connsiteX19" fmla="*/ 4092360 w 4866515"/>
              <a:gd name="connsiteY19" fmla="*/ 81343 h 1999900"/>
              <a:gd name="connsiteX20" fmla="*/ 4431754 w 4866515"/>
              <a:gd name="connsiteY20" fmla="*/ 151465 h 1999900"/>
              <a:gd name="connsiteX21" fmla="*/ 4672976 w 4866515"/>
              <a:gd name="connsiteY21" fmla="*/ 221588 h 1999900"/>
              <a:gd name="connsiteX22" fmla="*/ 4866515 w 4866515"/>
              <a:gd name="connsiteY22" fmla="*/ 283296 h 1999900"/>
              <a:gd name="connsiteX23" fmla="*/ 4650537 w 4866515"/>
              <a:gd name="connsiteY23" fmla="*/ 460005 h 1999900"/>
              <a:gd name="connsiteX24" fmla="*/ 4473828 w 4866515"/>
              <a:gd name="connsiteY24" fmla="*/ 653544 h 1999900"/>
              <a:gd name="connsiteX25" fmla="*/ 4327973 w 4866515"/>
              <a:gd name="connsiteY25" fmla="*/ 852692 h 1999900"/>
              <a:gd name="connsiteX26" fmla="*/ 4179313 w 4866515"/>
              <a:gd name="connsiteY26" fmla="*/ 1099524 h 1999900"/>
              <a:gd name="connsiteX27" fmla="*/ 4078336 w 4866515"/>
              <a:gd name="connsiteY27" fmla="*/ 1349161 h 1999900"/>
              <a:gd name="connsiteX28" fmla="*/ 4025043 w 4866515"/>
              <a:gd name="connsiteY28" fmla="*/ 1520260 h 1999900"/>
              <a:gd name="connsiteX29" fmla="*/ 3848333 w 4866515"/>
              <a:gd name="connsiteY29" fmla="*/ 1458552 h 1999900"/>
              <a:gd name="connsiteX30" fmla="*/ 3612721 w 4866515"/>
              <a:gd name="connsiteY30" fmla="*/ 1394040 h 1999900"/>
              <a:gd name="connsiteX31" fmla="*/ 3407963 w 4866515"/>
              <a:gd name="connsiteY31" fmla="*/ 1351966 h 1999900"/>
              <a:gd name="connsiteX32" fmla="*/ 3175156 w 4866515"/>
              <a:gd name="connsiteY32" fmla="*/ 1335137 h 1999900"/>
              <a:gd name="connsiteX33" fmla="*/ 2945153 w 4866515"/>
              <a:gd name="connsiteY33" fmla="*/ 1337941 h 1999900"/>
              <a:gd name="connsiteX34" fmla="*/ 2754419 w 4866515"/>
              <a:gd name="connsiteY34" fmla="*/ 1351966 h 1999900"/>
              <a:gd name="connsiteX35" fmla="*/ 2527222 w 4866515"/>
              <a:gd name="connsiteY35" fmla="*/ 1380015 h 1999900"/>
              <a:gd name="connsiteX36" fmla="*/ 2353317 w 4866515"/>
              <a:gd name="connsiteY36" fmla="*/ 1416479 h 1999900"/>
              <a:gd name="connsiteX37" fmla="*/ 2162584 w 4866515"/>
              <a:gd name="connsiteY37" fmla="*/ 1475382 h 1999900"/>
              <a:gd name="connsiteX38" fmla="*/ 2002704 w 4866515"/>
              <a:gd name="connsiteY38" fmla="*/ 1545505 h 1999900"/>
              <a:gd name="connsiteX39" fmla="*/ 1873678 w 4866515"/>
              <a:gd name="connsiteY39" fmla="*/ 1621237 h 1999900"/>
              <a:gd name="connsiteX40" fmla="*/ 1758677 w 4866515"/>
              <a:gd name="connsiteY40" fmla="*/ 1699775 h 1999900"/>
              <a:gd name="connsiteX41" fmla="*/ 1668920 w 4866515"/>
              <a:gd name="connsiteY41" fmla="*/ 1778312 h 1999900"/>
              <a:gd name="connsiteX42" fmla="*/ 1576358 w 4866515"/>
              <a:gd name="connsiteY42" fmla="*/ 1876484 h 1999900"/>
              <a:gd name="connsiteX43" fmla="*/ 1545504 w 4866515"/>
              <a:gd name="connsiteY43" fmla="*/ 1926972 h 1999900"/>
              <a:gd name="connsiteX44" fmla="*/ 1509040 w 4866515"/>
              <a:gd name="connsiteY44" fmla="*/ 1999900 h 199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66515" h="1999900">
                <a:moveTo>
                  <a:pt x="1509040" y="1999900"/>
                </a:moveTo>
                <a:lnTo>
                  <a:pt x="1380014" y="1792337"/>
                </a:lnTo>
                <a:lnTo>
                  <a:pt x="1164037" y="1551114"/>
                </a:lnTo>
                <a:lnTo>
                  <a:pt x="905985" y="1360381"/>
                </a:lnTo>
                <a:lnTo>
                  <a:pt x="642324" y="1220135"/>
                </a:lnTo>
                <a:lnTo>
                  <a:pt x="429151" y="1147208"/>
                </a:lnTo>
                <a:lnTo>
                  <a:pt x="176709" y="1091110"/>
                </a:lnTo>
                <a:lnTo>
                  <a:pt x="0" y="1065865"/>
                </a:lnTo>
                <a:lnTo>
                  <a:pt x="255246" y="816229"/>
                </a:lnTo>
                <a:lnTo>
                  <a:pt x="479639" y="653544"/>
                </a:lnTo>
                <a:lnTo>
                  <a:pt x="776959" y="479640"/>
                </a:lnTo>
                <a:lnTo>
                  <a:pt x="1141597" y="319760"/>
                </a:lnTo>
                <a:lnTo>
                  <a:pt x="1472576" y="201954"/>
                </a:lnTo>
                <a:lnTo>
                  <a:pt x="1904532" y="103782"/>
                </a:lnTo>
                <a:lnTo>
                  <a:pt x="2316854" y="39269"/>
                </a:lnTo>
                <a:lnTo>
                  <a:pt x="2695516" y="5610"/>
                </a:lnTo>
                <a:lnTo>
                  <a:pt x="3197595" y="0"/>
                </a:lnTo>
                <a:lnTo>
                  <a:pt x="3545403" y="14025"/>
                </a:lnTo>
                <a:lnTo>
                  <a:pt x="3741747" y="33659"/>
                </a:lnTo>
                <a:lnTo>
                  <a:pt x="4092360" y="81343"/>
                </a:lnTo>
                <a:lnTo>
                  <a:pt x="4431754" y="151465"/>
                </a:lnTo>
                <a:lnTo>
                  <a:pt x="4672976" y="221588"/>
                </a:lnTo>
                <a:lnTo>
                  <a:pt x="4866515" y="283296"/>
                </a:lnTo>
                <a:lnTo>
                  <a:pt x="4650537" y="460005"/>
                </a:lnTo>
                <a:lnTo>
                  <a:pt x="4473828" y="653544"/>
                </a:lnTo>
                <a:lnTo>
                  <a:pt x="4327973" y="852692"/>
                </a:lnTo>
                <a:lnTo>
                  <a:pt x="4179313" y="1099524"/>
                </a:lnTo>
                <a:lnTo>
                  <a:pt x="4078336" y="1349161"/>
                </a:lnTo>
                <a:lnTo>
                  <a:pt x="4025043" y="1520260"/>
                </a:lnTo>
                <a:lnTo>
                  <a:pt x="3848333" y="1458552"/>
                </a:lnTo>
                <a:lnTo>
                  <a:pt x="3612721" y="1394040"/>
                </a:lnTo>
                <a:lnTo>
                  <a:pt x="3407963" y="1351966"/>
                </a:lnTo>
                <a:lnTo>
                  <a:pt x="3175156" y="1335137"/>
                </a:lnTo>
                <a:lnTo>
                  <a:pt x="2945153" y="1337941"/>
                </a:lnTo>
                <a:lnTo>
                  <a:pt x="2754419" y="1351966"/>
                </a:lnTo>
                <a:lnTo>
                  <a:pt x="2527222" y="1380015"/>
                </a:lnTo>
                <a:lnTo>
                  <a:pt x="2353317" y="1416479"/>
                </a:lnTo>
                <a:lnTo>
                  <a:pt x="2162584" y="1475382"/>
                </a:lnTo>
                <a:lnTo>
                  <a:pt x="2002704" y="1545505"/>
                </a:lnTo>
                <a:lnTo>
                  <a:pt x="1873678" y="1621237"/>
                </a:lnTo>
                <a:lnTo>
                  <a:pt x="1758677" y="1699775"/>
                </a:lnTo>
                <a:lnTo>
                  <a:pt x="1668920" y="1778312"/>
                </a:lnTo>
                <a:lnTo>
                  <a:pt x="1576358" y="1876484"/>
                </a:lnTo>
                <a:lnTo>
                  <a:pt x="1545504" y="1926972"/>
                </a:lnTo>
                <a:lnTo>
                  <a:pt x="1509040" y="1999900"/>
                </a:lnTo>
                <a:close/>
              </a:path>
            </a:pathLst>
          </a:custGeom>
          <a:solidFill>
            <a:srgbClr val="DEEBF7"/>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Freeform: Shape 46">
            <a:extLst>
              <a:ext uri="{FF2B5EF4-FFF2-40B4-BE49-F238E27FC236}">
                <a16:creationId xmlns:a16="http://schemas.microsoft.com/office/drawing/2014/main" id="{9B8CA0F8-2215-4EC5-AFCF-CBC16227565B}"/>
              </a:ext>
            </a:extLst>
          </p:cNvPr>
          <p:cNvSpPr/>
          <p:nvPr/>
        </p:nvSpPr>
        <p:spPr>
          <a:xfrm>
            <a:off x="4307094" y="1435813"/>
            <a:ext cx="1643675" cy="1969924"/>
          </a:xfrm>
          <a:custGeom>
            <a:avLst/>
            <a:gdLst>
              <a:gd name="connsiteX0" fmla="*/ 0 w 2344003"/>
              <a:gd name="connsiteY0" fmla="*/ 1241946 h 2767083"/>
              <a:gd name="connsiteX1" fmla="*/ 61415 w 2344003"/>
              <a:gd name="connsiteY1" fmla="*/ 1050877 h 2767083"/>
              <a:gd name="connsiteX2" fmla="*/ 139889 w 2344003"/>
              <a:gd name="connsiteY2" fmla="*/ 866633 h 2767083"/>
              <a:gd name="connsiteX3" fmla="*/ 245659 w 2344003"/>
              <a:gd name="connsiteY3" fmla="*/ 658504 h 2767083"/>
              <a:gd name="connsiteX4" fmla="*/ 341194 w 2344003"/>
              <a:gd name="connsiteY4" fmla="*/ 518615 h 2767083"/>
              <a:gd name="connsiteX5" fmla="*/ 453788 w 2344003"/>
              <a:gd name="connsiteY5" fmla="*/ 371901 h 2767083"/>
              <a:gd name="connsiteX6" fmla="*/ 576618 w 2344003"/>
              <a:gd name="connsiteY6" fmla="*/ 235424 h 2767083"/>
              <a:gd name="connsiteX7" fmla="*/ 702859 w 2344003"/>
              <a:gd name="connsiteY7" fmla="*/ 112594 h 2767083"/>
              <a:gd name="connsiteX8" fmla="*/ 839337 w 2344003"/>
              <a:gd name="connsiteY8" fmla="*/ 0 h 2767083"/>
              <a:gd name="connsiteX9" fmla="*/ 986050 w 2344003"/>
              <a:gd name="connsiteY9" fmla="*/ 51179 h 2767083"/>
              <a:gd name="connsiteX10" fmla="*/ 1180531 w 2344003"/>
              <a:gd name="connsiteY10" fmla="*/ 133065 h 2767083"/>
              <a:gd name="connsiteX11" fmla="*/ 1351128 w 2344003"/>
              <a:gd name="connsiteY11" fmla="*/ 225188 h 2767083"/>
              <a:gd name="connsiteX12" fmla="*/ 1552432 w 2344003"/>
              <a:gd name="connsiteY12" fmla="*/ 337782 h 2767083"/>
              <a:gd name="connsiteX13" fmla="*/ 1740089 w 2344003"/>
              <a:gd name="connsiteY13" fmla="*/ 470848 h 2767083"/>
              <a:gd name="connsiteX14" fmla="*/ 1903862 w 2344003"/>
              <a:gd name="connsiteY14" fmla="*/ 603913 h 2767083"/>
              <a:gd name="connsiteX15" fmla="*/ 1968689 w 2344003"/>
              <a:gd name="connsiteY15" fmla="*/ 661916 h 2767083"/>
              <a:gd name="connsiteX16" fmla="*/ 2142698 w 2344003"/>
              <a:gd name="connsiteY16" fmla="*/ 846161 h 2767083"/>
              <a:gd name="connsiteX17" fmla="*/ 2245056 w 2344003"/>
              <a:gd name="connsiteY17" fmla="*/ 1013346 h 2767083"/>
              <a:gd name="connsiteX18" fmla="*/ 2323531 w 2344003"/>
              <a:gd name="connsiteY18" fmla="*/ 1252182 h 2767083"/>
              <a:gd name="connsiteX19" fmla="*/ 2344003 w 2344003"/>
              <a:gd name="connsiteY19" fmla="*/ 1385248 h 2767083"/>
              <a:gd name="connsiteX20" fmla="*/ 2340591 w 2344003"/>
              <a:gd name="connsiteY20" fmla="*/ 1675262 h 2767083"/>
              <a:gd name="connsiteX21" fmla="*/ 2296235 w 2344003"/>
              <a:gd name="connsiteY21" fmla="*/ 1856095 h 2767083"/>
              <a:gd name="connsiteX22" fmla="*/ 2197289 w 2344003"/>
              <a:gd name="connsiteY22" fmla="*/ 2074459 h 2767083"/>
              <a:gd name="connsiteX23" fmla="*/ 2091519 w 2344003"/>
              <a:gd name="connsiteY23" fmla="*/ 2221173 h 2767083"/>
              <a:gd name="connsiteX24" fmla="*/ 1958453 w 2344003"/>
              <a:gd name="connsiteY24" fmla="*/ 2378122 h 2767083"/>
              <a:gd name="connsiteX25" fmla="*/ 1736677 w 2344003"/>
              <a:gd name="connsiteY25" fmla="*/ 2562367 h 2767083"/>
              <a:gd name="connsiteX26" fmla="*/ 1552432 w 2344003"/>
              <a:gd name="connsiteY26" fmla="*/ 2681785 h 2767083"/>
              <a:gd name="connsiteX27" fmla="*/ 1412543 w 2344003"/>
              <a:gd name="connsiteY27" fmla="*/ 2767083 h 2767083"/>
              <a:gd name="connsiteX28" fmla="*/ 1245358 w 2344003"/>
              <a:gd name="connsiteY28" fmla="*/ 2664725 h 2767083"/>
              <a:gd name="connsiteX29" fmla="*/ 1020170 w 2344003"/>
              <a:gd name="connsiteY29" fmla="*/ 2558955 h 2767083"/>
              <a:gd name="connsiteX30" fmla="*/ 849573 w 2344003"/>
              <a:gd name="connsiteY30" fmla="*/ 2494128 h 2767083"/>
              <a:gd name="connsiteX31" fmla="*/ 668740 w 2344003"/>
              <a:gd name="connsiteY31" fmla="*/ 2439537 h 2767083"/>
              <a:gd name="connsiteX32" fmla="*/ 450376 w 2344003"/>
              <a:gd name="connsiteY32" fmla="*/ 2388358 h 2767083"/>
              <a:gd name="connsiteX33" fmla="*/ 330958 w 2344003"/>
              <a:gd name="connsiteY33" fmla="*/ 2388358 h 2767083"/>
              <a:gd name="connsiteX34" fmla="*/ 423080 w 2344003"/>
              <a:gd name="connsiteY34" fmla="*/ 2313295 h 2767083"/>
              <a:gd name="connsiteX35" fmla="*/ 494731 w 2344003"/>
              <a:gd name="connsiteY35" fmla="*/ 2204113 h 2767083"/>
              <a:gd name="connsiteX36" fmla="*/ 549322 w 2344003"/>
              <a:gd name="connsiteY36" fmla="*/ 2101755 h 2767083"/>
              <a:gd name="connsiteX37" fmla="*/ 586853 w 2344003"/>
              <a:gd name="connsiteY37" fmla="*/ 1948218 h 2767083"/>
              <a:gd name="connsiteX38" fmla="*/ 580029 w 2344003"/>
              <a:gd name="connsiteY38" fmla="*/ 1815152 h 2767083"/>
              <a:gd name="connsiteX39" fmla="*/ 518615 w 2344003"/>
              <a:gd name="connsiteY39" fmla="*/ 1651379 h 2767083"/>
              <a:gd name="connsiteX40" fmla="*/ 440140 w 2344003"/>
              <a:gd name="connsiteY40" fmla="*/ 1528549 h 2767083"/>
              <a:gd name="connsiteX41" fmla="*/ 296838 w 2344003"/>
              <a:gd name="connsiteY41" fmla="*/ 1412543 h 2767083"/>
              <a:gd name="connsiteX42" fmla="*/ 191068 w 2344003"/>
              <a:gd name="connsiteY42" fmla="*/ 1344304 h 2767083"/>
              <a:gd name="connsiteX43" fmla="*/ 105770 w 2344003"/>
              <a:gd name="connsiteY43" fmla="*/ 1293125 h 2767083"/>
              <a:gd name="connsiteX44" fmla="*/ 0 w 2344003"/>
              <a:gd name="connsiteY44" fmla="*/ 1241946 h 27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44003" h="2767083">
                <a:moveTo>
                  <a:pt x="0" y="1241946"/>
                </a:moveTo>
                <a:lnTo>
                  <a:pt x="61415" y="1050877"/>
                </a:lnTo>
                <a:lnTo>
                  <a:pt x="139889" y="866633"/>
                </a:lnTo>
                <a:lnTo>
                  <a:pt x="245659" y="658504"/>
                </a:lnTo>
                <a:lnTo>
                  <a:pt x="341194" y="518615"/>
                </a:lnTo>
                <a:lnTo>
                  <a:pt x="453788" y="371901"/>
                </a:lnTo>
                <a:lnTo>
                  <a:pt x="576618" y="235424"/>
                </a:lnTo>
                <a:lnTo>
                  <a:pt x="702859" y="112594"/>
                </a:lnTo>
                <a:lnTo>
                  <a:pt x="839337" y="0"/>
                </a:lnTo>
                <a:lnTo>
                  <a:pt x="986050" y="51179"/>
                </a:lnTo>
                <a:lnTo>
                  <a:pt x="1180531" y="133065"/>
                </a:lnTo>
                <a:lnTo>
                  <a:pt x="1351128" y="225188"/>
                </a:lnTo>
                <a:lnTo>
                  <a:pt x="1552432" y="337782"/>
                </a:lnTo>
                <a:lnTo>
                  <a:pt x="1740089" y="470848"/>
                </a:lnTo>
                <a:lnTo>
                  <a:pt x="1903862" y="603913"/>
                </a:lnTo>
                <a:lnTo>
                  <a:pt x="1968689" y="661916"/>
                </a:lnTo>
                <a:lnTo>
                  <a:pt x="2142698" y="846161"/>
                </a:lnTo>
                <a:lnTo>
                  <a:pt x="2245056" y="1013346"/>
                </a:lnTo>
                <a:lnTo>
                  <a:pt x="2323531" y="1252182"/>
                </a:lnTo>
                <a:lnTo>
                  <a:pt x="2344003" y="1385248"/>
                </a:lnTo>
                <a:cubicBezTo>
                  <a:pt x="2342866" y="1481919"/>
                  <a:pt x="2341728" y="1578591"/>
                  <a:pt x="2340591" y="1675262"/>
                </a:cubicBezTo>
                <a:lnTo>
                  <a:pt x="2296235" y="1856095"/>
                </a:lnTo>
                <a:lnTo>
                  <a:pt x="2197289" y="2074459"/>
                </a:lnTo>
                <a:lnTo>
                  <a:pt x="2091519" y="2221173"/>
                </a:lnTo>
                <a:lnTo>
                  <a:pt x="1958453" y="2378122"/>
                </a:lnTo>
                <a:lnTo>
                  <a:pt x="1736677" y="2562367"/>
                </a:lnTo>
                <a:lnTo>
                  <a:pt x="1552432" y="2681785"/>
                </a:lnTo>
                <a:lnTo>
                  <a:pt x="1412543" y="2767083"/>
                </a:lnTo>
                <a:lnTo>
                  <a:pt x="1245358" y="2664725"/>
                </a:lnTo>
                <a:lnTo>
                  <a:pt x="1020170" y="2558955"/>
                </a:lnTo>
                <a:lnTo>
                  <a:pt x="849573" y="2494128"/>
                </a:lnTo>
                <a:lnTo>
                  <a:pt x="668740" y="2439537"/>
                </a:lnTo>
                <a:lnTo>
                  <a:pt x="450376" y="2388358"/>
                </a:lnTo>
                <a:lnTo>
                  <a:pt x="330958" y="2388358"/>
                </a:lnTo>
                <a:lnTo>
                  <a:pt x="423080" y="2313295"/>
                </a:lnTo>
                <a:lnTo>
                  <a:pt x="494731" y="2204113"/>
                </a:lnTo>
                <a:lnTo>
                  <a:pt x="549322" y="2101755"/>
                </a:lnTo>
                <a:lnTo>
                  <a:pt x="586853" y="1948218"/>
                </a:lnTo>
                <a:lnTo>
                  <a:pt x="580029" y="1815152"/>
                </a:lnTo>
                <a:lnTo>
                  <a:pt x="518615" y="1651379"/>
                </a:lnTo>
                <a:lnTo>
                  <a:pt x="440140" y="1528549"/>
                </a:lnTo>
                <a:lnTo>
                  <a:pt x="296838" y="1412543"/>
                </a:lnTo>
                <a:lnTo>
                  <a:pt x="191068" y="1344304"/>
                </a:lnTo>
                <a:lnTo>
                  <a:pt x="105770" y="1293125"/>
                </a:lnTo>
                <a:lnTo>
                  <a:pt x="0" y="1241946"/>
                </a:lnTo>
                <a:close/>
              </a:path>
            </a:pathLst>
          </a:custGeom>
          <a:solidFill>
            <a:srgbClr val="FFE699"/>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2A6E13F9-B1F2-4917-9DEC-E210D222EAD8}"/>
              </a:ext>
            </a:extLst>
          </p:cNvPr>
          <p:cNvSpPr/>
          <p:nvPr/>
        </p:nvSpPr>
        <p:spPr>
          <a:xfrm>
            <a:off x="4895634" y="1337507"/>
            <a:ext cx="1775632" cy="2957997"/>
          </a:xfrm>
          <a:custGeom>
            <a:avLst/>
            <a:gdLst>
              <a:gd name="connsiteX0" fmla="*/ 0 w 2532184"/>
              <a:gd name="connsiteY0" fmla="*/ 135652 h 4154993"/>
              <a:gd name="connsiteX1" fmla="*/ 165797 w 2532184"/>
              <a:gd name="connsiteY1" fmla="*/ 0 h 4154993"/>
              <a:gd name="connsiteX2" fmla="*/ 341644 w 2532184"/>
              <a:gd name="connsiteY2" fmla="*/ 55266 h 4154993"/>
              <a:gd name="connsiteX3" fmla="*/ 607925 w 2532184"/>
              <a:gd name="connsiteY3" fmla="*/ 160773 h 4154993"/>
              <a:gd name="connsiteX4" fmla="*/ 839037 w 2532184"/>
              <a:gd name="connsiteY4" fmla="*/ 266281 h 4154993"/>
              <a:gd name="connsiteX5" fmla="*/ 1009859 w 2532184"/>
              <a:gd name="connsiteY5" fmla="*/ 351692 h 4154993"/>
              <a:gd name="connsiteX6" fmla="*/ 1205802 w 2532184"/>
              <a:gd name="connsiteY6" fmla="*/ 462224 h 4154993"/>
              <a:gd name="connsiteX7" fmla="*/ 1401745 w 2532184"/>
              <a:gd name="connsiteY7" fmla="*/ 577780 h 4154993"/>
              <a:gd name="connsiteX8" fmla="*/ 1592663 w 2532184"/>
              <a:gd name="connsiteY8" fmla="*/ 718457 h 4154993"/>
              <a:gd name="connsiteX9" fmla="*/ 1773534 w 2532184"/>
              <a:gd name="connsiteY9" fmla="*/ 864158 h 4154993"/>
              <a:gd name="connsiteX10" fmla="*/ 1919235 w 2532184"/>
              <a:gd name="connsiteY10" fmla="*/ 1004835 h 4154993"/>
              <a:gd name="connsiteX11" fmla="*/ 2014694 w 2532184"/>
              <a:gd name="connsiteY11" fmla="*/ 1105318 h 4154993"/>
              <a:gd name="connsiteX12" fmla="*/ 2135274 w 2532184"/>
              <a:gd name="connsiteY12" fmla="*/ 1251019 h 4154993"/>
              <a:gd name="connsiteX13" fmla="*/ 2235758 w 2532184"/>
              <a:gd name="connsiteY13" fmla="*/ 1386672 h 4154993"/>
              <a:gd name="connsiteX14" fmla="*/ 2331217 w 2532184"/>
              <a:gd name="connsiteY14" fmla="*/ 1547446 h 4154993"/>
              <a:gd name="connsiteX15" fmla="*/ 2411604 w 2532184"/>
              <a:gd name="connsiteY15" fmla="*/ 1738364 h 4154993"/>
              <a:gd name="connsiteX16" fmla="*/ 2471894 w 2532184"/>
              <a:gd name="connsiteY16" fmla="*/ 1914211 h 4154993"/>
              <a:gd name="connsiteX17" fmla="*/ 2502039 w 2532184"/>
              <a:gd name="connsiteY17" fmla="*/ 2059912 h 4154993"/>
              <a:gd name="connsiteX18" fmla="*/ 2522136 w 2532184"/>
              <a:gd name="connsiteY18" fmla="*/ 2215661 h 4154993"/>
              <a:gd name="connsiteX19" fmla="*/ 2532184 w 2532184"/>
              <a:gd name="connsiteY19" fmla="*/ 2366386 h 4154993"/>
              <a:gd name="connsiteX20" fmla="*/ 2517112 w 2532184"/>
              <a:gd name="connsiteY20" fmla="*/ 2572378 h 4154993"/>
              <a:gd name="connsiteX21" fmla="*/ 2486967 w 2532184"/>
              <a:gd name="connsiteY21" fmla="*/ 2743200 h 4154993"/>
              <a:gd name="connsiteX22" fmla="*/ 2431701 w 2532184"/>
              <a:gd name="connsiteY22" fmla="*/ 2944167 h 4154993"/>
              <a:gd name="connsiteX23" fmla="*/ 2346290 w 2532184"/>
              <a:gd name="connsiteY23" fmla="*/ 3150158 h 4154993"/>
              <a:gd name="connsiteX24" fmla="*/ 2195564 w 2532184"/>
              <a:gd name="connsiteY24" fmla="*/ 3391318 h 4154993"/>
              <a:gd name="connsiteX25" fmla="*/ 2024742 w 2532184"/>
              <a:gd name="connsiteY25" fmla="*/ 3612382 h 4154993"/>
              <a:gd name="connsiteX26" fmla="*/ 1848896 w 2532184"/>
              <a:gd name="connsiteY26" fmla="*/ 3788228 h 4154993"/>
              <a:gd name="connsiteX27" fmla="*/ 1673050 w 2532184"/>
              <a:gd name="connsiteY27" fmla="*/ 3943978 h 4154993"/>
              <a:gd name="connsiteX28" fmla="*/ 1487156 w 2532184"/>
              <a:gd name="connsiteY28" fmla="*/ 4079630 h 4154993"/>
              <a:gd name="connsiteX29" fmla="*/ 1386672 w 2532184"/>
              <a:gd name="connsiteY29" fmla="*/ 4154993 h 4154993"/>
              <a:gd name="connsiteX30" fmla="*/ 1346479 w 2532184"/>
              <a:gd name="connsiteY30" fmla="*/ 4009292 h 4154993"/>
              <a:gd name="connsiteX31" fmla="*/ 1281164 w 2532184"/>
              <a:gd name="connsiteY31" fmla="*/ 3833446 h 4154993"/>
              <a:gd name="connsiteX32" fmla="*/ 1185705 w 2532184"/>
              <a:gd name="connsiteY32" fmla="*/ 3607358 h 4154993"/>
              <a:gd name="connsiteX33" fmla="*/ 1095270 w 2532184"/>
              <a:gd name="connsiteY33" fmla="*/ 3456633 h 4154993"/>
              <a:gd name="connsiteX34" fmla="*/ 974690 w 2532184"/>
              <a:gd name="connsiteY34" fmla="*/ 3295859 h 4154993"/>
              <a:gd name="connsiteX35" fmla="*/ 828989 w 2532184"/>
              <a:gd name="connsiteY35" fmla="*/ 3114989 h 4154993"/>
              <a:gd name="connsiteX36" fmla="*/ 673239 w 2532184"/>
              <a:gd name="connsiteY36" fmla="*/ 2994408 h 4154993"/>
              <a:gd name="connsiteX37" fmla="*/ 552659 w 2532184"/>
              <a:gd name="connsiteY37" fmla="*/ 2903973 h 4154993"/>
              <a:gd name="connsiteX38" fmla="*/ 763674 w 2532184"/>
              <a:gd name="connsiteY38" fmla="*/ 2778369 h 4154993"/>
              <a:gd name="connsiteX39" fmla="*/ 1009859 w 2532184"/>
              <a:gd name="connsiteY39" fmla="*/ 2592474 h 4154993"/>
              <a:gd name="connsiteX40" fmla="*/ 1230923 w 2532184"/>
              <a:gd name="connsiteY40" fmla="*/ 2371411 h 4154993"/>
              <a:gd name="connsiteX41" fmla="*/ 1386672 w 2532184"/>
              <a:gd name="connsiteY41" fmla="*/ 2130250 h 4154993"/>
              <a:gd name="connsiteX42" fmla="*/ 1482131 w 2532184"/>
              <a:gd name="connsiteY42" fmla="*/ 1858945 h 4154993"/>
              <a:gd name="connsiteX43" fmla="*/ 1502228 w 2532184"/>
              <a:gd name="connsiteY43" fmla="*/ 1557494 h 4154993"/>
              <a:gd name="connsiteX44" fmla="*/ 1457011 w 2532184"/>
              <a:gd name="connsiteY44" fmla="*/ 1331406 h 4154993"/>
              <a:gd name="connsiteX45" fmla="*/ 1381648 w 2532184"/>
              <a:gd name="connsiteY45" fmla="*/ 1145512 h 4154993"/>
              <a:gd name="connsiteX46" fmla="*/ 1261068 w 2532184"/>
              <a:gd name="connsiteY46" fmla="*/ 949569 h 4154993"/>
              <a:gd name="connsiteX47" fmla="*/ 1095270 w 2532184"/>
              <a:gd name="connsiteY47" fmla="*/ 773723 h 4154993"/>
              <a:gd name="connsiteX48" fmla="*/ 869182 w 2532184"/>
              <a:gd name="connsiteY48" fmla="*/ 597877 h 4154993"/>
              <a:gd name="connsiteX49" fmla="*/ 693336 w 2532184"/>
              <a:gd name="connsiteY49" fmla="*/ 467248 h 4154993"/>
              <a:gd name="connsiteX50" fmla="*/ 562707 w 2532184"/>
              <a:gd name="connsiteY50" fmla="*/ 391885 h 4154993"/>
              <a:gd name="connsiteX51" fmla="*/ 422030 w 2532184"/>
              <a:gd name="connsiteY51" fmla="*/ 321547 h 4154993"/>
              <a:gd name="connsiteX52" fmla="*/ 241160 w 2532184"/>
              <a:gd name="connsiteY52" fmla="*/ 231112 h 4154993"/>
              <a:gd name="connsiteX53" fmla="*/ 95459 w 2532184"/>
              <a:gd name="connsiteY53" fmla="*/ 175846 h 4154993"/>
              <a:gd name="connsiteX54" fmla="*/ 0 w 2532184"/>
              <a:gd name="connsiteY54" fmla="*/ 135652 h 4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32184" h="4154993">
                <a:moveTo>
                  <a:pt x="0" y="135652"/>
                </a:moveTo>
                <a:lnTo>
                  <a:pt x="165797" y="0"/>
                </a:lnTo>
                <a:lnTo>
                  <a:pt x="341644" y="55266"/>
                </a:lnTo>
                <a:lnTo>
                  <a:pt x="607925" y="160773"/>
                </a:lnTo>
                <a:lnTo>
                  <a:pt x="839037" y="266281"/>
                </a:lnTo>
                <a:lnTo>
                  <a:pt x="1009859" y="351692"/>
                </a:lnTo>
                <a:lnTo>
                  <a:pt x="1205802" y="462224"/>
                </a:lnTo>
                <a:lnTo>
                  <a:pt x="1401745" y="577780"/>
                </a:lnTo>
                <a:lnTo>
                  <a:pt x="1592663" y="718457"/>
                </a:lnTo>
                <a:lnTo>
                  <a:pt x="1773534" y="864158"/>
                </a:lnTo>
                <a:lnTo>
                  <a:pt x="1919235" y="1004835"/>
                </a:lnTo>
                <a:lnTo>
                  <a:pt x="2014694" y="1105318"/>
                </a:lnTo>
                <a:lnTo>
                  <a:pt x="2135274" y="1251019"/>
                </a:lnTo>
                <a:lnTo>
                  <a:pt x="2235758" y="1386672"/>
                </a:lnTo>
                <a:lnTo>
                  <a:pt x="2331217" y="1547446"/>
                </a:lnTo>
                <a:lnTo>
                  <a:pt x="2411604" y="1738364"/>
                </a:lnTo>
                <a:lnTo>
                  <a:pt x="2471894" y="1914211"/>
                </a:lnTo>
                <a:lnTo>
                  <a:pt x="2502039" y="2059912"/>
                </a:lnTo>
                <a:lnTo>
                  <a:pt x="2522136" y="2215661"/>
                </a:lnTo>
                <a:lnTo>
                  <a:pt x="2532184" y="2366386"/>
                </a:lnTo>
                <a:lnTo>
                  <a:pt x="2517112" y="2572378"/>
                </a:lnTo>
                <a:lnTo>
                  <a:pt x="2486967" y="2743200"/>
                </a:lnTo>
                <a:lnTo>
                  <a:pt x="2431701" y="2944167"/>
                </a:lnTo>
                <a:lnTo>
                  <a:pt x="2346290" y="3150158"/>
                </a:lnTo>
                <a:lnTo>
                  <a:pt x="2195564" y="3391318"/>
                </a:lnTo>
                <a:lnTo>
                  <a:pt x="2024742" y="3612382"/>
                </a:lnTo>
                <a:lnTo>
                  <a:pt x="1848896" y="3788228"/>
                </a:lnTo>
                <a:lnTo>
                  <a:pt x="1673050" y="3943978"/>
                </a:lnTo>
                <a:lnTo>
                  <a:pt x="1487156" y="4079630"/>
                </a:lnTo>
                <a:lnTo>
                  <a:pt x="1386672" y="4154993"/>
                </a:lnTo>
                <a:lnTo>
                  <a:pt x="1346479" y="4009292"/>
                </a:lnTo>
                <a:lnTo>
                  <a:pt x="1281164" y="3833446"/>
                </a:lnTo>
                <a:lnTo>
                  <a:pt x="1185705" y="3607358"/>
                </a:lnTo>
                <a:lnTo>
                  <a:pt x="1095270" y="3456633"/>
                </a:lnTo>
                <a:lnTo>
                  <a:pt x="974690" y="3295859"/>
                </a:lnTo>
                <a:lnTo>
                  <a:pt x="828989" y="3114989"/>
                </a:lnTo>
                <a:lnTo>
                  <a:pt x="673239" y="2994408"/>
                </a:lnTo>
                <a:lnTo>
                  <a:pt x="552659" y="2903973"/>
                </a:lnTo>
                <a:lnTo>
                  <a:pt x="763674" y="2778369"/>
                </a:lnTo>
                <a:lnTo>
                  <a:pt x="1009859" y="2592474"/>
                </a:lnTo>
                <a:lnTo>
                  <a:pt x="1230923" y="2371411"/>
                </a:lnTo>
                <a:lnTo>
                  <a:pt x="1386672" y="2130250"/>
                </a:lnTo>
                <a:lnTo>
                  <a:pt x="1482131" y="1858945"/>
                </a:lnTo>
                <a:lnTo>
                  <a:pt x="1502228" y="1557494"/>
                </a:lnTo>
                <a:lnTo>
                  <a:pt x="1457011" y="1331406"/>
                </a:lnTo>
                <a:lnTo>
                  <a:pt x="1381648" y="1145512"/>
                </a:lnTo>
                <a:lnTo>
                  <a:pt x="1261068" y="949569"/>
                </a:lnTo>
                <a:lnTo>
                  <a:pt x="1095270" y="773723"/>
                </a:lnTo>
                <a:lnTo>
                  <a:pt x="869182" y="597877"/>
                </a:lnTo>
                <a:lnTo>
                  <a:pt x="693336" y="467248"/>
                </a:lnTo>
                <a:lnTo>
                  <a:pt x="562707" y="391885"/>
                </a:lnTo>
                <a:lnTo>
                  <a:pt x="422030" y="321547"/>
                </a:lnTo>
                <a:lnTo>
                  <a:pt x="241160" y="231112"/>
                </a:lnTo>
                <a:lnTo>
                  <a:pt x="95459" y="175846"/>
                </a:lnTo>
                <a:lnTo>
                  <a:pt x="0" y="135652"/>
                </a:lnTo>
                <a:close/>
              </a:path>
            </a:pathLst>
          </a:custGeom>
          <a:solidFill>
            <a:srgbClr val="FFC000"/>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Freeform: Shape 66">
            <a:extLst>
              <a:ext uri="{FF2B5EF4-FFF2-40B4-BE49-F238E27FC236}">
                <a16:creationId xmlns:a16="http://schemas.microsoft.com/office/drawing/2014/main" id="{9CBB1DA2-5DB0-4027-81B9-C2B64824EBC8}"/>
              </a:ext>
            </a:extLst>
          </p:cNvPr>
          <p:cNvSpPr/>
          <p:nvPr/>
        </p:nvSpPr>
        <p:spPr>
          <a:xfrm>
            <a:off x="5874284" y="2458734"/>
            <a:ext cx="880193" cy="2479620"/>
          </a:xfrm>
          <a:custGeom>
            <a:avLst/>
            <a:gdLst>
              <a:gd name="connsiteX0" fmla="*/ 960120 w 1255222"/>
              <a:gd name="connsiteY0" fmla="*/ 0 h 3483033"/>
              <a:gd name="connsiteX1" fmla="*/ 1051560 w 1255222"/>
              <a:gd name="connsiteY1" fmla="*/ 128847 h 3483033"/>
              <a:gd name="connsiteX2" fmla="*/ 1130531 w 1255222"/>
              <a:gd name="connsiteY2" fmla="*/ 349134 h 3483033"/>
              <a:gd name="connsiteX3" fmla="*/ 1192876 w 1255222"/>
              <a:gd name="connsiteY3" fmla="*/ 594360 h 3483033"/>
              <a:gd name="connsiteX4" fmla="*/ 1230284 w 1255222"/>
              <a:gd name="connsiteY4" fmla="*/ 814647 h 3483033"/>
              <a:gd name="connsiteX5" fmla="*/ 1255222 w 1255222"/>
              <a:gd name="connsiteY5" fmla="*/ 1059873 h 3483033"/>
              <a:gd name="connsiteX6" fmla="*/ 1251066 w 1255222"/>
              <a:gd name="connsiteY6" fmla="*/ 1392382 h 3483033"/>
              <a:gd name="connsiteX7" fmla="*/ 1217815 w 1255222"/>
              <a:gd name="connsiteY7" fmla="*/ 1675014 h 3483033"/>
              <a:gd name="connsiteX8" fmla="*/ 1151313 w 1255222"/>
              <a:gd name="connsiteY8" fmla="*/ 1965960 h 3483033"/>
              <a:gd name="connsiteX9" fmla="*/ 1026622 w 1255222"/>
              <a:gd name="connsiteY9" fmla="*/ 2290156 h 3483033"/>
              <a:gd name="connsiteX10" fmla="*/ 897775 w 1255222"/>
              <a:gd name="connsiteY10" fmla="*/ 2552007 h 3483033"/>
              <a:gd name="connsiteX11" fmla="*/ 739833 w 1255222"/>
              <a:gd name="connsiteY11" fmla="*/ 2801389 h 3483033"/>
              <a:gd name="connsiteX12" fmla="*/ 577735 w 1255222"/>
              <a:gd name="connsiteY12" fmla="*/ 3009207 h 3483033"/>
              <a:gd name="connsiteX13" fmla="*/ 324196 w 1255222"/>
              <a:gd name="connsiteY13" fmla="*/ 3275214 h 3483033"/>
              <a:gd name="connsiteX14" fmla="*/ 178724 w 1255222"/>
              <a:gd name="connsiteY14" fmla="*/ 3420687 h 3483033"/>
              <a:gd name="connsiteX15" fmla="*/ 103909 w 1255222"/>
              <a:gd name="connsiteY15" fmla="*/ 3483033 h 3483033"/>
              <a:gd name="connsiteX16" fmla="*/ 95596 w 1255222"/>
              <a:gd name="connsiteY16" fmla="*/ 3308465 h 3483033"/>
              <a:gd name="connsiteX17" fmla="*/ 87284 w 1255222"/>
              <a:gd name="connsiteY17" fmla="*/ 3121429 h 3483033"/>
              <a:gd name="connsiteX18" fmla="*/ 70658 w 1255222"/>
              <a:gd name="connsiteY18" fmla="*/ 2955174 h 3483033"/>
              <a:gd name="connsiteX19" fmla="*/ 45720 w 1255222"/>
              <a:gd name="connsiteY19" fmla="*/ 2776451 h 3483033"/>
              <a:gd name="connsiteX20" fmla="*/ 16626 w 1255222"/>
              <a:gd name="connsiteY20" fmla="*/ 2635134 h 3483033"/>
              <a:gd name="connsiteX21" fmla="*/ 0 w 1255222"/>
              <a:gd name="connsiteY21" fmla="*/ 2568633 h 3483033"/>
              <a:gd name="connsiteX22" fmla="*/ 203662 w 1255222"/>
              <a:gd name="connsiteY22" fmla="*/ 2435629 h 3483033"/>
              <a:gd name="connsiteX23" fmla="*/ 407324 w 1255222"/>
              <a:gd name="connsiteY23" fmla="*/ 2265218 h 3483033"/>
              <a:gd name="connsiteX24" fmla="*/ 548640 w 1255222"/>
              <a:gd name="connsiteY24" fmla="*/ 2123902 h 3483033"/>
              <a:gd name="connsiteX25" fmla="*/ 714895 w 1255222"/>
              <a:gd name="connsiteY25" fmla="*/ 1928553 h 3483033"/>
              <a:gd name="connsiteX26" fmla="*/ 831273 w 1255222"/>
              <a:gd name="connsiteY26" fmla="*/ 1783080 h 3483033"/>
              <a:gd name="connsiteX27" fmla="*/ 926869 w 1255222"/>
              <a:gd name="connsiteY27" fmla="*/ 1616825 h 3483033"/>
              <a:gd name="connsiteX28" fmla="*/ 1014153 w 1255222"/>
              <a:gd name="connsiteY28" fmla="*/ 1438102 h 3483033"/>
              <a:gd name="connsiteX29" fmla="*/ 1072342 w 1255222"/>
              <a:gd name="connsiteY29" fmla="*/ 1255222 h 3483033"/>
              <a:gd name="connsiteX30" fmla="*/ 1118062 w 1255222"/>
              <a:gd name="connsiteY30" fmla="*/ 1076498 h 3483033"/>
              <a:gd name="connsiteX31" fmla="*/ 1134687 w 1255222"/>
              <a:gd name="connsiteY31" fmla="*/ 922713 h 3483033"/>
              <a:gd name="connsiteX32" fmla="*/ 1138844 w 1255222"/>
              <a:gd name="connsiteY32" fmla="*/ 727363 h 3483033"/>
              <a:gd name="connsiteX33" fmla="*/ 1122218 w 1255222"/>
              <a:gd name="connsiteY33" fmla="*/ 561109 h 3483033"/>
              <a:gd name="connsiteX34" fmla="*/ 1105593 w 1255222"/>
              <a:gd name="connsiteY34" fmla="*/ 432262 h 3483033"/>
              <a:gd name="connsiteX35" fmla="*/ 1072342 w 1255222"/>
              <a:gd name="connsiteY35" fmla="*/ 299258 h 3483033"/>
              <a:gd name="connsiteX36" fmla="*/ 1034935 w 1255222"/>
              <a:gd name="connsiteY36" fmla="*/ 187036 h 3483033"/>
              <a:gd name="connsiteX37" fmla="*/ 960120 w 1255222"/>
              <a:gd name="connsiteY37" fmla="*/ 0 h 348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222" h="3483033">
                <a:moveTo>
                  <a:pt x="960120" y="0"/>
                </a:moveTo>
                <a:lnTo>
                  <a:pt x="1051560" y="128847"/>
                </a:lnTo>
                <a:lnTo>
                  <a:pt x="1130531" y="349134"/>
                </a:lnTo>
                <a:lnTo>
                  <a:pt x="1192876" y="594360"/>
                </a:lnTo>
                <a:lnTo>
                  <a:pt x="1230284" y="814647"/>
                </a:lnTo>
                <a:lnTo>
                  <a:pt x="1255222" y="1059873"/>
                </a:lnTo>
                <a:cubicBezTo>
                  <a:pt x="1253837" y="1170709"/>
                  <a:pt x="1252451" y="1281546"/>
                  <a:pt x="1251066" y="1392382"/>
                </a:cubicBezTo>
                <a:lnTo>
                  <a:pt x="1217815" y="1675014"/>
                </a:lnTo>
                <a:lnTo>
                  <a:pt x="1151313" y="1965960"/>
                </a:lnTo>
                <a:lnTo>
                  <a:pt x="1026622" y="2290156"/>
                </a:lnTo>
                <a:lnTo>
                  <a:pt x="897775" y="2552007"/>
                </a:lnTo>
                <a:lnTo>
                  <a:pt x="739833" y="2801389"/>
                </a:lnTo>
                <a:lnTo>
                  <a:pt x="577735" y="3009207"/>
                </a:lnTo>
                <a:lnTo>
                  <a:pt x="324196" y="3275214"/>
                </a:lnTo>
                <a:lnTo>
                  <a:pt x="178724" y="3420687"/>
                </a:lnTo>
                <a:lnTo>
                  <a:pt x="103909" y="3483033"/>
                </a:lnTo>
                <a:lnTo>
                  <a:pt x="95596" y="3308465"/>
                </a:lnTo>
                <a:lnTo>
                  <a:pt x="87284" y="3121429"/>
                </a:lnTo>
                <a:lnTo>
                  <a:pt x="70658" y="2955174"/>
                </a:lnTo>
                <a:lnTo>
                  <a:pt x="45720" y="2776451"/>
                </a:lnTo>
                <a:lnTo>
                  <a:pt x="16626" y="2635134"/>
                </a:lnTo>
                <a:lnTo>
                  <a:pt x="0" y="2568633"/>
                </a:lnTo>
                <a:lnTo>
                  <a:pt x="203662" y="2435629"/>
                </a:lnTo>
                <a:lnTo>
                  <a:pt x="407324" y="2265218"/>
                </a:lnTo>
                <a:lnTo>
                  <a:pt x="548640" y="2123902"/>
                </a:lnTo>
                <a:lnTo>
                  <a:pt x="714895" y="1928553"/>
                </a:lnTo>
                <a:lnTo>
                  <a:pt x="831273" y="1783080"/>
                </a:lnTo>
                <a:lnTo>
                  <a:pt x="926869" y="1616825"/>
                </a:lnTo>
                <a:lnTo>
                  <a:pt x="1014153" y="1438102"/>
                </a:lnTo>
                <a:lnTo>
                  <a:pt x="1072342" y="1255222"/>
                </a:lnTo>
                <a:lnTo>
                  <a:pt x="1118062" y="1076498"/>
                </a:lnTo>
                <a:lnTo>
                  <a:pt x="1134687" y="922713"/>
                </a:lnTo>
                <a:cubicBezTo>
                  <a:pt x="1136073" y="857596"/>
                  <a:pt x="1137458" y="792480"/>
                  <a:pt x="1138844" y="727363"/>
                </a:cubicBezTo>
                <a:lnTo>
                  <a:pt x="1122218" y="561109"/>
                </a:lnTo>
                <a:lnTo>
                  <a:pt x="1105593" y="432262"/>
                </a:lnTo>
                <a:lnTo>
                  <a:pt x="1072342" y="299258"/>
                </a:lnTo>
                <a:lnTo>
                  <a:pt x="1034935" y="187036"/>
                </a:lnTo>
                <a:lnTo>
                  <a:pt x="960120" y="0"/>
                </a:lnTo>
                <a:close/>
              </a:path>
            </a:pathLst>
          </a:custGeom>
          <a:solidFill>
            <a:srgbClr val="ED7D3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F040D33A-BBA4-4703-B195-C1820334FFBD}"/>
              </a:ext>
            </a:extLst>
          </p:cNvPr>
          <p:cNvSpPr/>
          <p:nvPr/>
        </p:nvSpPr>
        <p:spPr>
          <a:xfrm>
            <a:off x="1967279" y="4292776"/>
            <a:ext cx="3980787" cy="1441443"/>
          </a:xfrm>
          <a:custGeom>
            <a:avLst/>
            <a:gdLst>
              <a:gd name="connsiteX0" fmla="*/ 21772 w 5676900"/>
              <a:gd name="connsiteY0" fmla="*/ 1543050 h 2024743"/>
              <a:gd name="connsiteX1" fmla="*/ 5443 w 5676900"/>
              <a:gd name="connsiteY1" fmla="*/ 1303565 h 2024743"/>
              <a:gd name="connsiteX2" fmla="*/ 0 w 5676900"/>
              <a:gd name="connsiteY2" fmla="*/ 1015093 h 2024743"/>
              <a:gd name="connsiteX3" fmla="*/ 8165 w 5676900"/>
              <a:gd name="connsiteY3" fmla="*/ 843643 h 2024743"/>
              <a:gd name="connsiteX4" fmla="*/ 16329 w 5676900"/>
              <a:gd name="connsiteY4" fmla="*/ 636815 h 2024743"/>
              <a:gd name="connsiteX5" fmla="*/ 32658 w 5676900"/>
              <a:gd name="connsiteY5" fmla="*/ 459922 h 2024743"/>
              <a:gd name="connsiteX6" fmla="*/ 190500 w 5676900"/>
              <a:gd name="connsiteY6" fmla="*/ 525236 h 2024743"/>
              <a:gd name="connsiteX7" fmla="*/ 359229 w 5676900"/>
              <a:gd name="connsiteY7" fmla="*/ 579665 h 2024743"/>
              <a:gd name="connsiteX8" fmla="*/ 552450 w 5676900"/>
              <a:gd name="connsiteY8" fmla="*/ 634093 h 2024743"/>
              <a:gd name="connsiteX9" fmla="*/ 819150 w 5676900"/>
              <a:gd name="connsiteY9" fmla="*/ 702129 h 2024743"/>
              <a:gd name="connsiteX10" fmla="*/ 1202872 w 5676900"/>
              <a:gd name="connsiteY10" fmla="*/ 775608 h 2024743"/>
              <a:gd name="connsiteX11" fmla="*/ 1600200 w 5676900"/>
              <a:gd name="connsiteY11" fmla="*/ 827315 h 2024743"/>
              <a:gd name="connsiteX12" fmla="*/ 2032908 w 5676900"/>
              <a:gd name="connsiteY12" fmla="*/ 851808 h 2024743"/>
              <a:gd name="connsiteX13" fmla="*/ 2354036 w 5676900"/>
              <a:gd name="connsiteY13" fmla="*/ 862693 h 2024743"/>
              <a:gd name="connsiteX14" fmla="*/ 2762250 w 5676900"/>
              <a:gd name="connsiteY14" fmla="*/ 851808 h 2024743"/>
              <a:gd name="connsiteX15" fmla="*/ 3094265 w 5676900"/>
              <a:gd name="connsiteY15" fmla="*/ 830036 h 2024743"/>
              <a:gd name="connsiteX16" fmla="*/ 3619500 w 5676900"/>
              <a:gd name="connsiteY16" fmla="*/ 753836 h 2024743"/>
              <a:gd name="connsiteX17" fmla="*/ 3978729 w 5676900"/>
              <a:gd name="connsiteY17" fmla="*/ 674915 h 2024743"/>
              <a:gd name="connsiteX18" fmla="*/ 4386943 w 5676900"/>
              <a:gd name="connsiteY18" fmla="*/ 563336 h 2024743"/>
              <a:gd name="connsiteX19" fmla="*/ 4697186 w 5676900"/>
              <a:gd name="connsiteY19" fmla="*/ 454479 h 2024743"/>
              <a:gd name="connsiteX20" fmla="*/ 4980215 w 5676900"/>
              <a:gd name="connsiteY20" fmla="*/ 329293 h 2024743"/>
              <a:gd name="connsiteX21" fmla="*/ 5233308 w 5676900"/>
              <a:gd name="connsiteY21" fmla="*/ 198665 h 2024743"/>
              <a:gd name="connsiteX22" fmla="*/ 5459186 w 5676900"/>
              <a:gd name="connsiteY22" fmla="*/ 76200 h 2024743"/>
              <a:gd name="connsiteX23" fmla="*/ 5576208 w 5676900"/>
              <a:gd name="connsiteY23" fmla="*/ 0 h 2024743"/>
              <a:gd name="connsiteX24" fmla="*/ 5619750 w 5676900"/>
              <a:gd name="connsiteY24" fmla="*/ 201386 h 2024743"/>
              <a:gd name="connsiteX25" fmla="*/ 5644243 w 5676900"/>
              <a:gd name="connsiteY25" fmla="*/ 370115 h 2024743"/>
              <a:gd name="connsiteX26" fmla="*/ 5666015 w 5676900"/>
              <a:gd name="connsiteY26" fmla="*/ 604158 h 2024743"/>
              <a:gd name="connsiteX27" fmla="*/ 5674179 w 5676900"/>
              <a:gd name="connsiteY27" fmla="*/ 762000 h 2024743"/>
              <a:gd name="connsiteX28" fmla="*/ 5676900 w 5676900"/>
              <a:gd name="connsiteY28" fmla="*/ 900793 h 2024743"/>
              <a:gd name="connsiteX29" fmla="*/ 5543550 w 5676900"/>
              <a:gd name="connsiteY29" fmla="*/ 1006929 h 2024743"/>
              <a:gd name="connsiteX30" fmla="*/ 5374822 w 5676900"/>
              <a:gd name="connsiteY30" fmla="*/ 1132115 h 2024743"/>
              <a:gd name="connsiteX31" fmla="*/ 5203372 w 5676900"/>
              <a:gd name="connsiteY31" fmla="*/ 1246415 h 2024743"/>
              <a:gd name="connsiteX32" fmla="*/ 5015593 w 5676900"/>
              <a:gd name="connsiteY32" fmla="*/ 1363436 h 2024743"/>
              <a:gd name="connsiteX33" fmla="*/ 4751615 w 5676900"/>
              <a:gd name="connsiteY33" fmla="*/ 1502229 h 2024743"/>
              <a:gd name="connsiteX34" fmla="*/ 4509408 w 5676900"/>
              <a:gd name="connsiteY34" fmla="*/ 1616529 h 2024743"/>
              <a:gd name="connsiteX35" fmla="*/ 4201886 w 5676900"/>
              <a:gd name="connsiteY35" fmla="*/ 1736272 h 2024743"/>
              <a:gd name="connsiteX36" fmla="*/ 3829050 w 5676900"/>
              <a:gd name="connsiteY36" fmla="*/ 1847850 h 2024743"/>
              <a:gd name="connsiteX37" fmla="*/ 3526972 w 5676900"/>
              <a:gd name="connsiteY37" fmla="*/ 1915886 h 2024743"/>
              <a:gd name="connsiteX38" fmla="*/ 3233058 w 5676900"/>
              <a:gd name="connsiteY38" fmla="*/ 1967593 h 2024743"/>
              <a:gd name="connsiteX39" fmla="*/ 2895600 w 5676900"/>
              <a:gd name="connsiteY39" fmla="*/ 2008415 h 2024743"/>
              <a:gd name="connsiteX40" fmla="*/ 2626179 w 5676900"/>
              <a:gd name="connsiteY40" fmla="*/ 2024743 h 2024743"/>
              <a:gd name="connsiteX41" fmla="*/ 2071008 w 5676900"/>
              <a:gd name="connsiteY41" fmla="*/ 2024743 h 2024743"/>
              <a:gd name="connsiteX42" fmla="*/ 1793422 w 5676900"/>
              <a:gd name="connsiteY42" fmla="*/ 2008415 h 2024743"/>
              <a:gd name="connsiteX43" fmla="*/ 1540329 w 5676900"/>
              <a:gd name="connsiteY43" fmla="*/ 1981200 h 2024743"/>
              <a:gd name="connsiteX44" fmla="*/ 1240972 w 5676900"/>
              <a:gd name="connsiteY44" fmla="*/ 1929493 h 2024743"/>
              <a:gd name="connsiteX45" fmla="*/ 1009650 w 5676900"/>
              <a:gd name="connsiteY45" fmla="*/ 1883229 h 2024743"/>
              <a:gd name="connsiteX46" fmla="*/ 794658 w 5676900"/>
              <a:gd name="connsiteY46" fmla="*/ 1826079 h 2024743"/>
              <a:gd name="connsiteX47" fmla="*/ 595993 w 5676900"/>
              <a:gd name="connsiteY47" fmla="*/ 1766208 h 2024743"/>
              <a:gd name="connsiteX48" fmla="*/ 231322 w 5676900"/>
              <a:gd name="connsiteY48" fmla="*/ 1630136 h 2024743"/>
              <a:gd name="connsiteX49" fmla="*/ 21772 w 5676900"/>
              <a:gd name="connsiteY49" fmla="*/ 1543050 h 202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76900" h="2024743">
                <a:moveTo>
                  <a:pt x="21772" y="1543050"/>
                </a:moveTo>
                <a:lnTo>
                  <a:pt x="5443" y="1303565"/>
                </a:lnTo>
                <a:lnTo>
                  <a:pt x="0" y="1015093"/>
                </a:lnTo>
                <a:lnTo>
                  <a:pt x="8165" y="843643"/>
                </a:lnTo>
                <a:lnTo>
                  <a:pt x="16329" y="636815"/>
                </a:lnTo>
                <a:lnTo>
                  <a:pt x="32658" y="459922"/>
                </a:lnTo>
                <a:lnTo>
                  <a:pt x="190500" y="525236"/>
                </a:lnTo>
                <a:lnTo>
                  <a:pt x="359229" y="579665"/>
                </a:lnTo>
                <a:lnTo>
                  <a:pt x="552450" y="634093"/>
                </a:lnTo>
                <a:lnTo>
                  <a:pt x="819150" y="702129"/>
                </a:lnTo>
                <a:lnTo>
                  <a:pt x="1202872" y="775608"/>
                </a:lnTo>
                <a:lnTo>
                  <a:pt x="1600200" y="827315"/>
                </a:lnTo>
                <a:lnTo>
                  <a:pt x="2032908" y="851808"/>
                </a:lnTo>
                <a:lnTo>
                  <a:pt x="2354036" y="862693"/>
                </a:lnTo>
                <a:lnTo>
                  <a:pt x="2762250" y="851808"/>
                </a:lnTo>
                <a:lnTo>
                  <a:pt x="3094265" y="830036"/>
                </a:lnTo>
                <a:lnTo>
                  <a:pt x="3619500" y="753836"/>
                </a:lnTo>
                <a:lnTo>
                  <a:pt x="3978729" y="674915"/>
                </a:lnTo>
                <a:lnTo>
                  <a:pt x="4386943" y="563336"/>
                </a:lnTo>
                <a:lnTo>
                  <a:pt x="4697186" y="454479"/>
                </a:lnTo>
                <a:lnTo>
                  <a:pt x="4980215" y="329293"/>
                </a:lnTo>
                <a:lnTo>
                  <a:pt x="5233308" y="198665"/>
                </a:lnTo>
                <a:lnTo>
                  <a:pt x="5459186" y="76200"/>
                </a:lnTo>
                <a:lnTo>
                  <a:pt x="5576208" y="0"/>
                </a:lnTo>
                <a:lnTo>
                  <a:pt x="5619750" y="201386"/>
                </a:lnTo>
                <a:lnTo>
                  <a:pt x="5644243" y="370115"/>
                </a:lnTo>
                <a:lnTo>
                  <a:pt x="5666015" y="604158"/>
                </a:lnTo>
                <a:lnTo>
                  <a:pt x="5674179" y="762000"/>
                </a:lnTo>
                <a:lnTo>
                  <a:pt x="5676900" y="900793"/>
                </a:lnTo>
                <a:lnTo>
                  <a:pt x="5543550" y="1006929"/>
                </a:lnTo>
                <a:lnTo>
                  <a:pt x="5374822" y="1132115"/>
                </a:lnTo>
                <a:lnTo>
                  <a:pt x="5203372" y="1246415"/>
                </a:lnTo>
                <a:lnTo>
                  <a:pt x="5015593" y="1363436"/>
                </a:lnTo>
                <a:lnTo>
                  <a:pt x="4751615" y="1502229"/>
                </a:lnTo>
                <a:lnTo>
                  <a:pt x="4509408" y="1616529"/>
                </a:lnTo>
                <a:lnTo>
                  <a:pt x="4201886" y="1736272"/>
                </a:lnTo>
                <a:lnTo>
                  <a:pt x="3829050" y="1847850"/>
                </a:lnTo>
                <a:lnTo>
                  <a:pt x="3526972" y="1915886"/>
                </a:lnTo>
                <a:lnTo>
                  <a:pt x="3233058" y="1967593"/>
                </a:lnTo>
                <a:lnTo>
                  <a:pt x="2895600" y="2008415"/>
                </a:lnTo>
                <a:lnTo>
                  <a:pt x="2626179" y="2024743"/>
                </a:lnTo>
                <a:lnTo>
                  <a:pt x="2071008" y="2024743"/>
                </a:lnTo>
                <a:lnTo>
                  <a:pt x="1793422" y="2008415"/>
                </a:lnTo>
                <a:lnTo>
                  <a:pt x="1540329" y="1981200"/>
                </a:lnTo>
                <a:lnTo>
                  <a:pt x="1240972" y="1929493"/>
                </a:lnTo>
                <a:lnTo>
                  <a:pt x="1009650" y="1883229"/>
                </a:lnTo>
                <a:lnTo>
                  <a:pt x="794658" y="1826079"/>
                </a:lnTo>
                <a:lnTo>
                  <a:pt x="595993" y="1766208"/>
                </a:lnTo>
                <a:lnTo>
                  <a:pt x="231322" y="1630136"/>
                </a:lnTo>
                <a:lnTo>
                  <a:pt x="21772" y="1543050"/>
                </a:lnTo>
                <a:close/>
              </a:path>
            </a:pathLst>
          </a:custGeom>
          <a:solidFill>
            <a:srgbClr val="70AD47"/>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AAF2E9F0-6063-48B7-8658-276F241C3A48}"/>
              </a:ext>
            </a:extLst>
          </p:cNvPr>
          <p:cNvSpPr/>
          <p:nvPr/>
        </p:nvSpPr>
        <p:spPr>
          <a:xfrm>
            <a:off x="7456522" y="1337507"/>
            <a:ext cx="994604" cy="994604"/>
          </a:xfrm>
          <a:prstGeom prst="rect">
            <a:avLst/>
          </a:prstGeom>
          <a:solidFill>
            <a:srgbClr val="C00000"/>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A2BB1C5B-1735-4102-ADD9-E929828FE165}"/>
              </a:ext>
            </a:extLst>
          </p:cNvPr>
          <p:cNvSpPr/>
          <p:nvPr/>
        </p:nvSpPr>
        <p:spPr>
          <a:xfrm>
            <a:off x="8451126" y="1343307"/>
            <a:ext cx="994604" cy="994604"/>
          </a:xfrm>
          <a:prstGeom prst="rect">
            <a:avLst/>
          </a:prstGeom>
          <a:solidFill>
            <a:schemeClr val="accent6">
              <a:lumMod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F692E11B-F0D3-4DFB-89E0-56EADF5AFA74}"/>
              </a:ext>
            </a:extLst>
          </p:cNvPr>
          <p:cNvSpPr/>
          <p:nvPr/>
        </p:nvSpPr>
        <p:spPr>
          <a:xfrm>
            <a:off x="9445730" y="1343444"/>
            <a:ext cx="994604" cy="994604"/>
          </a:xfrm>
          <a:prstGeom prst="rect">
            <a:avLst/>
          </a:prstGeom>
          <a:solidFill>
            <a:srgbClr val="7030A0"/>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C405A93-EF46-4BA6-9775-2198627AD011}"/>
              </a:ext>
            </a:extLst>
          </p:cNvPr>
          <p:cNvSpPr/>
          <p:nvPr/>
        </p:nvSpPr>
        <p:spPr>
          <a:xfrm>
            <a:off x="10440335" y="1343444"/>
            <a:ext cx="994604" cy="994604"/>
          </a:xfrm>
          <a:prstGeom prst="rect">
            <a:avLst/>
          </a:prstGeom>
          <a:solidFill>
            <a:schemeClr val="accent1">
              <a:lumMod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46B1B8C2-5766-4156-A62D-799F11A16481}"/>
              </a:ext>
            </a:extLst>
          </p:cNvPr>
          <p:cNvSpPr/>
          <p:nvPr/>
        </p:nvSpPr>
        <p:spPr>
          <a:xfrm>
            <a:off x="7456522" y="2335214"/>
            <a:ext cx="994604" cy="994604"/>
          </a:xfrm>
          <a:prstGeom prst="rect">
            <a:avLst/>
          </a:prstGeom>
          <a:solidFill>
            <a:schemeClr val="accent2"/>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6EDB9B48-0C01-4FB5-8B65-ABA5E8B69830}"/>
              </a:ext>
            </a:extLst>
          </p:cNvPr>
          <p:cNvSpPr/>
          <p:nvPr/>
        </p:nvSpPr>
        <p:spPr>
          <a:xfrm>
            <a:off x="8451126" y="2341014"/>
            <a:ext cx="994604" cy="994604"/>
          </a:xfrm>
          <a:prstGeom prst="rect">
            <a:avLst/>
          </a:prstGeom>
          <a:solidFill>
            <a:schemeClr val="accent6"/>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46024D6D-DC63-4678-A7C2-AE5547DDB4DA}"/>
              </a:ext>
            </a:extLst>
          </p:cNvPr>
          <p:cNvSpPr/>
          <p:nvPr/>
        </p:nvSpPr>
        <p:spPr>
          <a:xfrm>
            <a:off x="9445730" y="2341151"/>
            <a:ext cx="994604" cy="994604"/>
          </a:xfrm>
          <a:prstGeom prst="rect">
            <a:avLst/>
          </a:prstGeom>
          <a:solidFill>
            <a:srgbClr val="9954CC"/>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09C14F20-0076-4C27-BF1A-8C2976B6D1A4}"/>
              </a:ext>
            </a:extLst>
          </p:cNvPr>
          <p:cNvSpPr/>
          <p:nvPr/>
        </p:nvSpPr>
        <p:spPr>
          <a:xfrm>
            <a:off x="10440335" y="2341151"/>
            <a:ext cx="994604" cy="994604"/>
          </a:xfrm>
          <a:prstGeom prst="rect">
            <a:avLst/>
          </a:prstGeom>
          <a:solidFill>
            <a:schemeClr val="accent5">
              <a:lumMod val="7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5C3D7310-64C6-43EF-9CF0-AE82B3E0319D}"/>
              </a:ext>
            </a:extLst>
          </p:cNvPr>
          <p:cNvSpPr/>
          <p:nvPr/>
        </p:nvSpPr>
        <p:spPr>
          <a:xfrm>
            <a:off x="7456522" y="3339698"/>
            <a:ext cx="994604" cy="994604"/>
          </a:xfrm>
          <a:prstGeom prst="rect">
            <a:avLst/>
          </a:prstGeom>
          <a:solidFill>
            <a:schemeClr val="accent4"/>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0D3BA0D1-85A9-400C-8D13-4C400B5FF22E}"/>
              </a:ext>
            </a:extLst>
          </p:cNvPr>
          <p:cNvSpPr/>
          <p:nvPr/>
        </p:nvSpPr>
        <p:spPr>
          <a:xfrm>
            <a:off x="8451126" y="3335618"/>
            <a:ext cx="994604" cy="994604"/>
          </a:xfrm>
          <a:prstGeom prst="rect">
            <a:avLst/>
          </a:prstGeom>
          <a:solidFill>
            <a:schemeClr val="accent6">
              <a:lumMod val="60000"/>
              <a:lumOff val="4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2B0E660D-1998-4626-9AFE-D0B7E2C81D99}"/>
              </a:ext>
            </a:extLst>
          </p:cNvPr>
          <p:cNvSpPr/>
          <p:nvPr/>
        </p:nvSpPr>
        <p:spPr>
          <a:xfrm>
            <a:off x="9445730" y="3335755"/>
            <a:ext cx="994604" cy="994604"/>
          </a:xfrm>
          <a:prstGeom prst="rect">
            <a:avLst/>
          </a:prstGeom>
          <a:solidFill>
            <a:srgbClr val="CBA9E5"/>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4E5A6393-5646-4088-B704-4214F56CDD58}"/>
              </a:ext>
            </a:extLst>
          </p:cNvPr>
          <p:cNvSpPr/>
          <p:nvPr/>
        </p:nvSpPr>
        <p:spPr>
          <a:xfrm>
            <a:off x="10440335" y="3335755"/>
            <a:ext cx="994604" cy="994604"/>
          </a:xfrm>
          <a:prstGeom prst="rect">
            <a:avLst/>
          </a:prstGeom>
          <a:solidFill>
            <a:schemeClr val="accent5">
              <a:lumMod val="60000"/>
              <a:lumOff val="4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203A10BF-3C1A-424C-8BA4-F259E23713B6}"/>
              </a:ext>
            </a:extLst>
          </p:cNvPr>
          <p:cNvSpPr/>
          <p:nvPr/>
        </p:nvSpPr>
        <p:spPr>
          <a:xfrm>
            <a:off x="7454152" y="4332171"/>
            <a:ext cx="994604" cy="994604"/>
          </a:xfrm>
          <a:prstGeom prst="rect">
            <a:avLst/>
          </a:prstGeom>
          <a:solidFill>
            <a:schemeClr val="accent4">
              <a:lumMod val="40000"/>
              <a:lumOff val="6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A96A76DA-A448-4C61-85E2-AB82A301553B}"/>
              </a:ext>
            </a:extLst>
          </p:cNvPr>
          <p:cNvSpPr/>
          <p:nvPr/>
        </p:nvSpPr>
        <p:spPr>
          <a:xfrm>
            <a:off x="8448756" y="4337971"/>
            <a:ext cx="994604" cy="994604"/>
          </a:xfrm>
          <a:prstGeom prst="rect">
            <a:avLst/>
          </a:prstGeom>
          <a:solidFill>
            <a:schemeClr val="accent6">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19A7ACA0-FFCB-4408-9FC2-7B193925B52F}"/>
              </a:ext>
            </a:extLst>
          </p:cNvPr>
          <p:cNvSpPr/>
          <p:nvPr/>
        </p:nvSpPr>
        <p:spPr>
          <a:xfrm>
            <a:off x="9443361" y="4338108"/>
            <a:ext cx="994604" cy="994604"/>
          </a:xfrm>
          <a:prstGeom prst="rect">
            <a:avLst/>
          </a:prstGeom>
          <a:solidFill>
            <a:srgbClr val="E8D9F3"/>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A765A496-2FD4-4F6A-9A82-93832641DAE5}"/>
              </a:ext>
            </a:extLst>
          </p:cNvPr>
          <p:cNvSpPr/>
          <p:nvPr/>
        </p:nvSpPr>
        <p:spPr>
          <a:xfrm>
            <a:off x="10437965" y="4338108"/>
            <a:ext cx="994604" cy="994604"/>
          </a:xfrm>
          <a:prstGeom prst="rect">
            <a:avLst/>
          </a:prstGeom>
          <a:solidFill>
            <a:schemeClr val="accent5">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E48CBA0A-1CB2-435A-825D-19CD8CFE2895}"/>
              </a:ext>
            </a:extLst>
          </p:cNvPr>
          <p:cNvSpPr/>
          <p:nvPr/>
        </p:nvSpPr>
        <p:spPr>
          <a:xfrm>
            <a:off x="569362" y="1975543"/>
            <a:ext cx="1816021" cy="2656178"/>
          </a:xfrm>
          <a:custGeom>
            <a:avLst/>
            <a:gdLst>
              <a:gd name="connsiteX0" fmla="*/ 1320504 w 2589782"/>
              <a:gd name="connsiteY0" fmla="*/ 20173 h 3731038"/>
              <a:gd name="connsiteX1" fmla="*/ 1265913 w 2589782"/>
              <a:gd name="connsiteY1" fmla="*/ 97510 h 3731038"/>
              <a:gd name="connsiteX2" fmla="*/ 1197674 w 2589782"/>
              <a:gd name="connsiteY2" fmla="*/ 197594 h 3731038"/>
              <a:gd name="connsiteX3" fmla="*/ 1138534 w 2589782"/>
              <a:gd name="connsiteY3" fmla="*/ 311325 h 3731038"/>
              <a:gd name="connsiteX4" fmla="*/ 1093041 w 2589782"/>
              <a:gd name="connsiteY4" fmla="*/ 429606 h 3731038"/>
              <a:gd name="connsiteX5" fmla="*/ 1061197 w 2589782"/>
              <a:gd name="connsiteY5" fmla="*/ 561534 h 3731038"/>
              <a:gd name="connsiteX6" fmla="*/ 1047549 w 2589782"/>
              <a:gd name="connsiteY6" fmla="*/ 675266 h 3731038"/>
              <a:gd name="connsiteX7" fmla="*/ 1043000 w 2589782"/>
              <a:gd name="connsiteY7" fmla="*/ 816293 h 3731038"/>
              <a:gd name="connsiteX8" fmla="*/ 1056647 w 2589782"/>
              <a:gd name="connsiteY8" fmla="*/ 948221 h 3731038"/>
              <a:gd name="connsiteX9" fmla="*/ 1088492 w 2589782"/>
              <a:gd name="connsiteY9" fmla="*/ 1075600 h 3731038"/>
              <a:gd name="connsiteX10" fmla="*/ 1147632 w 2589782"/>
              <a:gd name="connsiteY10" fmla="*/ 1216627 h 3731038"/>
              <a:gd name="connsiteX11" fmla="*/ 1211322 w 2589782"/>
              <a:gd name="connsiteY11" fmla="*/ 1339457 h 3731038"/>
              <a:gd name="connsiteX12" fmla="*/ 1315955 w 2589782"/>
              <a:gd name="connsiteY12" fmla="*/ 1489582 h 3731038"/>
              <a:gd name="connsiteX13" fmla="*/ 1443334 w 2589782"/>
              <a:gd name="connsiteY13" fmla="*/ 1630609 h 3731038"/>
              <a:gd name="connsiteX14" fmla="*/ 1543417 w 2589782"/>
              <a:gd name="connsiteY14" fmla="*/ 1717045 h 3731038"/>
              <a:gd name="connsiteX15" fmla="*/ 1702641 w 2589782"/>
              <a:gd name="connsiteY15" fmla="*/ 1835325 h 3731038"/>
              <a:gd name="connsiteX16" fmla="*/ 1875513 w 2589782"/>
              <a:gd name="connsiteY16" fmla="*/ 1944507 h 3731038"/>
              <a:gd name="connsiteX17" fmla="*/ 2034737 w 2589782"/>
              <a:gd name="connsiteY17" fmla="*/ 2040042 h 3731038"/>
              <a:gd name="connsiteX18" fmla="*/ 2203059 w 2589782"/>
              <a:gd name="connsiteY18" fmla="*/ 2126478 h 3731038"/>
              <a:gd name="connsiteX19" fmla="*/ 2394128 w 2589782"/>
              <a:gd name="connsiteY19" fmla="*/ 2212913 h 3731038"/>
              <a:gd name="connsiteX20" fmla="*/ 2512408 w 2589782"/>
              <a:gd name="connsiteY20" fmla="*/ 2258406 h 3731038"/>
              <a:gd name="connsiteX21" fmla="*/ 2589746 w 2589782"/>
              <a:gd name="connsiteY21" fmla="*/ 2285702 h 3731038"/>
              <a:gd name="connsiteX22" fmla="*/ 2503310 w 2589782"/>
              <a:gd name="connsiteY22" fmla="*/ 2390334 h 3731038"/>
              <a:gd name="connsiteX23" fmla="*/ 2435071 w 2589782"/>
              <a:gd name="connsiteY23" fmla="*/ 2499516 h 3731038"/>
              <a:gd name="connsiteX24" fmla="*/ 2371382 w 2589782"/>
              <a:gd name="connsiteY24" fmla="*/ 2604149 h 3731038"/>
              <a:gd name="connsiteX25" fmla="*/ 2280397 w 2589782"/>
              <a:gd name="connsiteY25" fmla="*/ 2772472 h 3731038"/>
              <a:gd name="connsiteX26" fmla="*/ 2212158 w 2589782"/>
              <a:gd name="connsiteY26" fmla="*/ 2963540 h 3731038"/>
              <a:gd name="connsiteX27" fmla="*/ 2157567 w 2589782"/>
              <a:gd name="connsiteY27" fmla="*/ 3136412 h 3731038"/>
              <a:gd name="connsiteX28" fmla="*/ 2116623 w 2589782"/>
              <a:gd name="connsiteY28" fmla="*/ 3277439 h 3731038"/>
              <a:gd name="connsiteX29" fmla="*/ 2089328 w 2589782"/>
              <a:gd name="connsiteY29" fmla="*/ 3404818 h 3731038"/>
              <a:gd name="connsiteX30" fmla="*/ 2075680 w 2589782"/>
              <a:gd name="connsiteY30" fmla="*/ 3486705 h 3731038"/>
              <a:gd name="connsiteX31" fmla="*/ 2048385 w 2589782"/>
              <a:gd name="connsiteY31" fmla="*/ 3673224 h 3731038"/>
              <a:gd name="connsiteX32" fmla="*/ 2039286 w 2589782"/>
              <a:gd name="connsiteY32" fmla="*/ 3727815 h 3731038"/>
              <a:gd name="connsiteX33" fmla="*/ 1743585 w 2589782"/>
              <a:gd name="connsiteY33" fmla="*/ 3595887 h 3731038"/>
              <a:gd name="connsiteX34" fmla="*/ 1452432 w 2589782"/>
              <a:gd name="connsiteY34" fmla="*/ 3445761 h 3731038"/>
              <a:gd name="connsiteX35" fmla="*/ 1115788 w 2589782"/>
              <a:gd name="connsiteY35" fmla="*/ 3241045 h 3731038"/>
              <a:gd name="connsiteX36" fmla="*/ 870128 w 2589782"/>
              <a:gd name="connsiteY36" fmla="*/ 3059075 h 3731038"/>
              <a:gd name="connsiteX37" fmla="*/ 633567 w 2589782"/>
              <a:gd name="connsiteY37" fmla="*/ 2854358 h 3731038"/>
              <a:gd name="connsiteX38" fmla="*/ 378808 w 2589782"/>
              <a:gd name="connsiteY38" fmla="*/ 2572305 h 3731038"/>
              <a:gd name="connsiteX39" fmla="*/ 251429 w 2589782"/>
              <a:gd name="connsiteY39" fmla="*/ 2385785 h 3731038"/>
              <a:gd name="connsiteX40" fmla="*/ 155895 w 2589782"/>
              <a:gd name="connsiteY40" fmla="*/ 2208364 h 3731038"/>
              <a:gd name="connsiteX41" fmla="*/ 74008 w 2589782"/>
              <a:gd name="connsiteY41" fmla="*/ 1980902 h 3731038"/>
              <a:gd name="connsiteX42" fmla="*/ 23967 w 2589782"/>
              <a:gd name="connsiteY42" fmla="*/ 1762537 h 3731038"/>
              <a:gd name="connsiteX43" fmla="*/ 1220 w 2589782"/>
              <a:gd name="connsiteY43" fmla="*/ 1539624 h 3731038"/>
              <a:gd name="connsiteX44" fmla="*/ 5770 w 2589782"/>
              <a:gd name="connsiteY44" fmla="*/ 1334907 h 3731038"/>
              <a:gd name="connsiteX45" fmla="*/ 28516 w 2589782"/>
              <a:gd name="connsiteY45" fmla="*/ 1157487 h 3731038"/>
              <a:gd name="connsiteX46" fmla="*/ 64910 w 2589782"/>
              <a:gd name="connsiteY46" fmla="*/ 989164 h 3731038"/>
              <a:gd name="connsiteX47" fmla="*/ 137698 w 2589782"/>
              <a:gd name="connsiteY47" fmla="*/ 779899 h 3731038"/>
              <a:gd name="connsiteX48" fmla="*/ 242331 w 2589782"/>
              <a:gd name="connsiteY48" fmla="*/ 570633 h 3731038"/>
              <a:gd name="connsiteX49" fmla="*/ 346964 w 2589782"/>
              <a:gd name="connsiteY49" fmla="*/ 420507 h 3731038"/>
              <a:gd name="connsiteX50" fmla="*/ 487991 w 2589782"/>
              <a:gd name="connsiteY50" fmla="*/ 229439 h 3731038"/>
              <a:gd name="connsiteX51" fmla="*/ 597173 w 2589782"/>
              <a:gd name="connsiteY51" fmla="*/ 111158 h 3731038"/>
              <a:gd name="connsiteX52" fmla="*/ 720002 w 2589782"/>
              <a:gd name="connsiteY52" fmla="*/ 6525 h 3731038"/>
              <a:gd name="connsiteX53" fmla="*/ 861029 w 2589782"/>
              <a:gd name="connsiteY53" fmla="*/ 11075 h 3731038"/>
              <a:gd name="connsiteX54" fmla="*/ 1074844 w 2589782"/>
              <a:gd name="connsiteY54" fmla="*/ 11075 h 3731038"/>
              <a:gd name="connsiteX55" fmla="*/ 1224970 w 2589782"/>
              <a:gd name="connsiteY55" fmla="*/ 15624 h 3731038"/>
              <a:gd name="connsiteX56" fmla="*/ 1320504 w 2589782"/>
              <a:gd name="connsiteY56" fmla="*/ 20173 h 373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89782" h="3731038">
                <a:moveTo>
                  <a:pt x="1320504" y="20173"/>
                </a:moveTo>
                <a:cubicBezTo>
                  <a:pt x="1327328" y="33821"/>
                  <a:pt x="1286385" y="67940"/>
                  <a:pt x="1265913" y="97510"/>
                </a:cubicBezTo>
                <a:cubicBezTo>
                  <a:pt x="1245441" y="127080"/>
                  <a:pt x="1218904" y="161958"/>
                  <a:pt x="1197674" y="197594"/>
                </a:cubicBezTo>
                <a:cubicBezTo>
                  <a:pt x="1176444" y="233230"/>
                  <a:pt x="1155973" y="272656"/>
                  <a:pt x="1138534" y="311325"/>
                </a:cubicBezTo>
                <a:cubicBezTo>
                  <a:pt x="1121095" y="349994"/>
                  <a:pt x="1105930" y="387905"/>
                  <a:pt x="1093041" y="429606"/>
                </a:cubicBezTo>
                <a:cubicBezTo>
                  <a:pt x="1080152" y="471307"/>
                  <a:pt x="1068779" y="520591"/>
                  <a:pt x="1061197" y="561534"/>
                </a:cubicBezTo>
                <a:cubicBezTo>
                  <a:pt x="1053615" y="602477"/>
                  <a:pt x="1050582" y="632806"/>
                  <a:pt x="1047549" y="675266"/>
                </a:cubicBezTo>
                <a:cubicBezTo>
                  <a:pt x="1044516" y="717726"/>
                  <a:pt x="1041484" y="770801"/>
                  <a:pt x="1043000" y="816293"/>
                </a:cubicBezTo>
                <a:cubicBezTo>
                  <a:pt x="1044516" y="861785"/>
                  <a:pt x="1049065" y="905003"/>
                  <a:pt x="1056647" y="948221"/>
                </a:cubicBezTo>
                <a:cubicBezTo>
                  <a:pt x="1064229" y="991439"/>
                  <a:pt x="1073328" y="1030866"/>
                  <a:pt x="1088492" y="1075600"/>
                </a:cubicBezTo>
                <a:cubicBezTo>
                  <a:pt x="1103656" y="1120334"/>
                  <a:pt x="1127160" y="1172651"/>
                  <a:pt x="1147632" y="1216627"/>
                </a:cubicBezTo>
                <a:cubicBezTo>
                  <a:pt x="1168104" y="1260603"/>
                  <a:pt x="1183268" y="1293965"/>
                  <a:pt x="1211322" y="1339457"/>
                </a:cubicBezTo>
                <a:cubicBezTo>
                  <a:pt x="1239376" y="1384949"/>
                  <a:pt x="1277286" y="1441057"/>
                  <a:pt x="1315955" y="1489582"/>
                </a:cubicBezTo>
                <a:cubicBezTo>
                  <a:pt x="1354624" y="1538107"/>
                  <a:pt x="1405424" y="1592699"/>
                  <a:pt x="1443334" y="1630609"/>
                </a:cubicBezTo>
                <a:cubicBezTo>
                  <a:pt x="1481244" y="1668520"/>
                  <a:pt x="1500199" y="1682926"/>
                  <a:pt x="1543417" y="1717045"/>
                </a:cubicBezTo>
                <a:cubicBezTo>
                  <a:pt x="1586635" y="1751164"/>
                  <a:pt x="1647292" y="1797415"/>
                  <a:pt x="1702641" y="1835325"/>
                </a:cubicBezTo>
                <a:cubicBezTo>
                  <a:pt x="1757990" y="1873235"/>
                  <a:pt x="1820164" y="1910388"/>
                  <a:pt x="1875513" y="1944507"/>
                </a:cubicBezTo>
                <a:cubicBezTo>
                  <a:pt x="1930862" y="1978626"/>
                  <a:pt x="1980146" y="2009713"/>
                  <a:pt x="2034737" y="2040042"/>
                </a:cubicBezTo>
                <a:cubicBezTo>
                  <a:pt x="2089328" y="2070371"/>
                  <a:pt x="2143161" y="2097666"/>
                  <a:pt x="2203059" y="2126478"/>
                </a:cubicBezTo>
                <a:cubicBezTo>
                  <a:pt x="2262958" y="2155290"/>
                  <a:pt x="2342570" y="2190925"/>
                  <a:pt x="2394128" y="2212913"/>
                </a:cubicBezTo>
                <a:cubicBezTo>
                  <a:pt x="2445686" y="2234901"/>
                  <a:pt x="2479805" y="2246275"/>
                  <a:pt x="2512408" y="2258406"/>
                </a:cubicBezTo>
                <a:cubicBezTo>
                  <a:pt x="2545011" y="2270537"/>
                  <a:pt x="2591262" y="2263714"/>
                  <a:pt x="2589746" y="2285702"/>
                </a:cubicBezTo>
                <a:cubicBezTo>
                  <a:pt x="2588230" y="2307690"/>
                  <a:pt x="2529089" y="2354698"/>
                  <a:pt x="2503310" y="2390334"/>
                </a:cubicBezTo>
                <a:cubicBezTo>
                  <a:pt x="2477531" y="2425970"/>
                  <a:pt x="2457059" y="2463880"/>
                  <a:pt x="2435071" y="2499516"/>
                </a:cubicBezTo>
                <a:cubicBezTo>
                  <a:pt x="2413083" y="2535152"/>
                  <a:pt x="2397161" y="2558656"/>
                  <a:pt x="2371382" y="2604149"/>
                </a:cubicBezTo>
                <a:cubicBezTo>
                  <a:pt x="2345603" y="2649642"/>
                  <a:pt x="2306934" y="2712574"/>
                  <a:pt x="2280397" y="2772472"/>
                </a:cubicBezTo>
                <a:cubicBezTo>
                  <a:pt x="2253860" y="2832370"/>
                  <a:pt x="2232630" y="2902883"/>
                  <a:pt x="2212158" y="2963540"/>
                </a:cubicBezTo>
                <a:cubicBezTo>
                  <a:pt x="2191686" y="3024197"/>
                  <a:pt x="2173489" y="3084096"/>
                  <a:pt x="2157567" y="3136412"/>
                </a:cubicBezTo>
                <a:cubicBezTo>
                  <a:pt x="2141645" y="3188728"/>
                  <a:pt x="2127996" y="3232705"/>
                  <a:pt x="2116623" y="3277439"/>
                </a:cubicBezTo>
                <a:cubicBezTo>
                  <a:pt x="2105250" y="3322173"/>
                  <a:pt x="2096152" y="3369940"/>
                  <a:pt x="2089328" y="3404818"/>
                </a:cubicBezTo>
                <a:cubicBezTo>
                  <a:pt x="2082504" y="3439696"/>
                  <a:pt x="2082504" y="3441971"/>
                  <a:pt x="2075680" y="3486705"/>
                </a:cubicBezTo>
                <a:cubicBezTo>
                  <a:pt x="2068856" y="3531439"/>
                  <a:pt x="2054451" y="3633039"/>
                  <a:pt x="2048385" y="3673224"/>
                </a:cubicBezTo>
                <a:cubicBezTo>
                  <a:pt x="2042319" y="3713409"/>
                  <a:pt x="2090086" y="3740704"/>
                  <a:pt x="2039286" y="3727815"/>
                </a:cubicBezTo>
                <a:cubicBezTo>
                  <a:pt x="1988486" y="3714926"/>
                  <a:pt x="1841394" y="3642896"/>
                  <a:pt x="1743585" y="3595887"/>
                </a:cubicBezTo>
                <a:cubicBezTo>
                  <a:pt x="1645776" y="3548878"/>
                  <a:pt x="1557065" y="3504901"/>
                  <a:pt x="1452432" y="3445761"/>
                </a:cubicBezTo>
                <a:cubicBezTo>
                  <a:pt x="1347799" y="3386621"/>
                  <a:pt x="1212839" y="3305493"/>
                  <a:pt x="1115788" y="3241045"/>
                </a:cubicBezTo>
                <a:cubicBezTo>
                  <a:pt x="1018737" y="3176597"/>
                  <a:pt x="950498" y="3123523"/>
                  <a:pt x="870128" y="3059075"/>
                </a:cubicBezTo>
                <a:cubicBezTo>
                  <a:pt x="789758" y="2994627"/>
                  <a:pt x="715454" y="2935486"/>
                  <a:pt x="633567" y="2854358"/>
                </a:cubicBezTo>
                <a:cubicBezTo>
                  <a:pt x="551680" y="2773230"/>
                  <a:pt x="442498" y="2650400"/>
                  <a:pt x="378808" y="2572305"/>
                </a:cubicBezTo>
                <a:cubicBezTo>
                  <a:pt x="315118" y="2494210"/>
                  <a:pt x="288581" y="2446442"/>
                  <a:pt x="251429" y="2385785"/>
                </a:cubicBezTo>
                <a:cubicBezTo>
                  <a:pt x="214277" y="2325128"/>
                  <a:pt x="185465" y="2275844"/>
                  <a:pt x="155895" y="2208364"/>
                </a:cubicBezTo>
                <a:cubicBezTo>
                  <a:pt x="126325" y="2140884"/>
                  <a:pt x="95996" y="2055206"/>
                  <a:pt x="74008" y="1980902"/>
                </a:cubicBezTo>
                <a:cubicBezTo>
                  <a:pt x="52020" y="1906598"/>
                  <a:pt x="36098" y="1836083"/>
                  <a:pt x="23967" y="1762537"/>
                </a:cubicBezTo>
                <a:cubicBezTo>
                  <a:pt x="11836" y="1688991"/>
                  <a:pt x="4253" y="1610896"/>
                  <a:pt x="1220" y="1539624"/>
                </a:cubicBezTo>
                <a:cubicBezTo>
                  <a:pt x="-1813" y="1468352"/>
                  <a:pt x="1221" y="1398596"/>
                  <a:pt x="5770" y="1334907"/>
                </a:cubicBezTo>
                <a:cubicBezTo>
                  <a:pt x="10319" y="1271218"/>
                  <a:pt x="18659" y="1215111"/>
                  <a:pt x="28516" y="1157487"/>
                </a:cubicBezTo>
                <a:cubicBezTo>
                  <a:pt x="38373" y="1099863"/>
                  <a:pt x="46713" y="1052095"/>
                  <a:pt x="64910" y="989164"/>
                </a:cubicBezTo>
                <a:cubicBezTo>
                  <a:pt x="83107" y="926233"/>
                  <a:pt x="108128" y="849654"/>
                  <a:pt x="137698" y="779899"/>
                </a:cubicBezTo>
                <a:cubicBezTo>
                  <a:pt x="167268" y="710144"/>
                  <a:pt x="207453" y="630532"/>
                  <a:pt x="242331" y="570633"/>
                </a:cubicBezTo>
                <a:cubicBezTo>
                  <a:pt x="277209" y="510734"/>
                  <a:pt x="306021" y="477373"/>
                  <a:pt x="346964" y="420507"/>
                </a:cubicBezTo>
                <a:cubicBezTo>
                  <a:pt x="387907" y="363641"/>
                  <a:pt x="446290" y="280997"/>
                  <a:pt x="487991" y="229439"/>
                </a:cubicBezTo>
                <a:cubicBezTo>
                  <a:pt x="529692" y="177881"/>
                  <a:pt x="558505" y="148310"/>
                  <a:pt x="597173" y="111158"/>
                </a:cubicBezTo>
                <a:cubicBezTo>
                  <a:pt x="635841" y="74006"/>
                  <a:pt x="676026" y="23205"/>
                  <a:pt x="720002" y="6525"/>
                </a:cubicBezTo>
                <a:cubicBezTo>
                  <a:pt x="763978" y="-10155"/>
                  <a:pt x="801889" y="10317"/>
                  <a:pt x="861029" y="11075"/>
                </a:cubicBezTo>
                <a:cubicBezTo>
                  <a:pt x="920169" y="11833"/>
                  <a:pt x="1014187" y="10317"/>
                  <a:pt x="1074844" y="11075"/>
                </a:cubicBezTo>
                <a:cubicBezTo>
                  <a:pt x="1135501" y="11833"/>
                  <a:pt x="1183269" y="12591"/>
                  <a:pt x="1224970" y="15624"/>
                </a:cubicBezTo>
                <a:cubicBezTo>
                  <a:pt x="1266671" y="18657"/>
                  <a:pt x="1313680" y="6525"/>
                  <a:pt x="1320504" y="20173"/>
                </a:cubicBez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Freeform: Shape 85">
            <a:extLst>
              <a:ext uri="{FF2B5EF4-FFF2-40B4-BE49-F238E27FC236}">
                <a16:creationId xmlns:a16="http://schemas.microsoft.com/office/drawing/2014/main" id="{2A1D4DD3-D77B-4DBA-8FB7-E93314944DFB}"/>
              </a:ext>
            </a:extLst>
          </p:cNvPr>
          <p:cNvSpPr/>
          <p:nvPr/>
        </p:nvSpPr>
        <p:spPr>
          <a:xfrm>
            <a:off x="1291399" y="1989639"/>
            <a:ext cx="1537057" cy="1610479"/>
          </a:xfrm>
          <a:custGeom>
            <a:avLst/>
            <a:gdLst>
              <a:gd name="connsiteX0" fmla="*/ 1786582 w 2191958"/>
              <a:gd name="connsiteY0" fmla="*/ 928580 h 2262183"/>
              <a:gd name="connsiteX1" fmla="*/ 1759287 w 2191958"/>
              <a:gd name="connsiteY1" fmla="*/ 1015016 h 2262183"/>
              <a:gd name="connsiteX2" fmla="*/ 1750188 w 2191958"/>
              <a:gd name="connsiteY2" fmla="*/ 1087804 h 2262183"/>
              <a:gd name="connsiteX3" fmla="*/ 1745639 w 2191958"/>
              <a:gd name="connsiteY3" fmla="*/ 1206085 h 2262183"/>
              <a:gd name="connsiteX4" fmla="*/ 1791131 w 2191958"/>
              <a:gd name="connsiteY4" fmla="*/ 1351661 h 2262183"/>
              <a:gd name="connsiteX5" fmla="*/ 1845723 w 2191958"/>
              <a:gd name="connsiteY5" fmla="*/ 1442646 h 2262183"/>
              <a:gd name="connsiteX6" fmla="*/ 1904863 w 2191958"/>
              <a:gd name="connsiteY6" fmla="*/ 1529082 h 2262183"/>
              <a:gd name="connsiteX7" fmla="*/ 1982200 w 2191958"/>
              <a:gd name="connsiteY7" fmla="*/ 1597320 h 2262183"/>
              <a:gd name="connsiteX8" fmla="*/ 2054988 w 2191958"/>
              <a:gd name="connsiteY8" fmla="*/ 1656461 h 2262183"/>
              <a:gd name="connsiteX9" fmla="*/ 2109579 w 2191958"/>
              <a:gd name="connsiteY9" fmla="*/ 1688306 h 2262183"/>
              <a:gd name="connsiteX10" fmla="*/ 2191466 w 2191958"/>
              <a:gd name="connsiteY10" fmla="*/ 1738347 h 2262183"/>
              <a:gd name="connsiteX11" fmla="*/ 2068636 w 2191958"/>
              <a:gd name="connsiteY11" fmla="*/ 1806586 h 2262183"/>
              <a:gd name="connsiteX12" fmla="*/ 1954905 w 2191958"/>
              <a:gd name="connsiteY12" fmla="*/ 1879374 h 2262183"/>
              <a:gd name="connsiteX13" fmla="*/ 1832075 w 2191958"/>
              <a:gd name="connsiteY13" fmla="*/ 1974909 h 2262183"/>
              <a:gd name="connsiteX14" fmla="*/ 1731991 w 2191958"/>
              <a:gd name="connsiteY14" fmla="*/ 2056795 h 2262183"/>
              <a:gd name="connsiteX15" fmla="*/ 1641006 w 2191958"/>
              <a:gd name="connsiteY15" fmla="*/ 2147780 h 2262183"/>
              <a:gd name="connsiteX16" fmla="*/ 1586415 w 2191958"/>
              <a:gd name="connsiteY16" fmla="*/ 2202371 h 2262183"/>
              <a:gd name="connsiteX17" fmla="*/ 1545472 w 2191958"/>
              <a:gd name="connsiteY17" fmla="*/ 2261512 h 2262183"/>
              <a:gd name="connsiteX18" fmla="*/ 1304361 w 2191958"/>
              <a:gd name="connsiteY18" fmla="*/ 2161428 h 2262183"/>
              <a:gd name="connsiteX19" fmla="*/ 1104194 w 2191958"/>
              <a:gd name="connsiteY19" fmla="*/ 2070443 h 2262183"/>
              <a:gd name="connsiteX20" fmla="*/ 926773 w 2191958"/>
              <a:gd name="connsiteY20" fmla="*/ 1979458 h 2262183"/>
              <a:gd name="connsiteX21" fmla="*/ 763000 w 2191958"/>
              <a:gd name="connsiteY21" fmla="*/ 1883923 h 2262183"/>
              <a:gd name="connsiteX22" fmla="*/ 626523 w 2191958"/>
              <a:gd name="connsiteY22" fmla="*/ 1792938 h 2262183"/>
              <a:gd name="connsiteX23" fmla="*/ 485496 w 2191958"/>
              <a:gd name="connsiteY23" fmla="*/ 1674658 h 2262183"/>
              <a:gd name="connsiteX24" fmla="*/ 358117 w 2191958"/>
              <a:gd name="connsiteY24" fmla="*/ 1551828 h 2262183"/>
              <a:gd name="connsiteX25" fmla="*/ 226188 w 2191958"/>
              <a:gd name="connsiteY25" fmla="*/ 1401703 h 2262183"/>
              <a:gd name="connsiteX26" fmla="*/ 135203 w 2191958"/>
              <a:gd name="connsiteY26" fmla="*/ 1256126 h 2262183"/>
              <a:gd name="connsiteX27" fmla="*/ 66964 w 2191958"/>
              <a:gd name="connsiteY27" fmla="*/ 1106001 h 2262183"/>
              <a:gd name="connsiteX28" fmla="*/ 39669 w 2191958"/>
              <a:gd name="connsiteY28" fmla="*/ 1019565 h 2262183"/>
              <a:gd name="connsiteX29" fmla="*/ 3275 w 2191958"/>
              <a:gd name="connsiteY29" fmla="*/ 833046 h 2262183"/>
              <a:gd name="connsiteX30" fmla="*/ 3275 w 2191958"/>
              <a:gd name="connsiteY30" fmla="*/ 678371 h 2262183"/>
              <a:gd name="connsiteX31" fmla="*/ 16923 w 2191958"/>
              <a:gd name="connsiteY31" fmla="*/ 514598 h 2262183"/>
              <a:gd name="connsiteX32" fmla="*/ 57866 w 2191958"/>
              <a:gd name="connsiteY32" fmla="*/ 373571 h 2262183"/>
              <a:gd name="connsiteX33" fmla="*/ 121555 w 2191958"/>
              <a:gd name="connsiteY33" fmla="*/ 237094 h 2262183"/>
              <a:gd name="connsiteX34" fmla="*/ 189794 w 2191958"/>
              <a:gd name="connsiteY34" fmla="*/ 105165 h 2262183"/>
              <a:gd name="connsiteX35" fmla="*/ 230737 w 2191958"/>
              <a:gd name="connsiteY35" fmla="*/ 59673 h 2262183"/>
              <a:gd name="connsiteX36" fmla="*/ 280779 w 2191958"/>
              <a:gd name="connsiteY36" fmla="*/ 532 h 2262183"/>
              <a:gd name="connsiteX37" fmla="*/ 480946 w 2191958"/>
              <a:gd name="connsiteY37" fmla="*/ 32377 h 2262183"/>
              <a:gd name="connsiteX38" fmla="*/ 644720 w 2191958"/>
              <a:gd name="connsiteY38" fmla="*/ 64222 h 2262183"/>
              <a:gd name="connsiteX39" fmla="*/ 826690 w 2191958"/>
              <a:gd name="connsiteY39" fmla="*/ 123362 h 2262183"/>
              <a:gd name="connsiteX40" fmla="*/ 1008660 w 2191958"/>
              <a:gd name="connsiteY40" fmla="*/ 187052 h 2262183"/>
              <a:gd name="connsiteX41" fmla="*/ 1181531 w 2191958"/>
              <a:gd name="connsiteY41" fmla="*/ 282586 h 2262183"/>
              <a:gd name="connsiteX42" fmla="*/ 1349854 w 2191958"/>
              <a:gd name="connsiteY42" fmla="*/ 400867 h 2262183"/>
              <a:gd name="connsiteX43" fmla="*/ 1477233 w 2191958"/>
              <a:gd name="connsiteY43" fmla="*/ 519147 h 2262183"/>
              <a:gd name="connsiteX44" fmla="*/ 1627358 w 2191958"/>
              <a:gd name="connsiteY44" fmla="*/ 687470 h 2262183"/>
              <a:gd name="connsiteX45" fmla="*/ 1727442 w 2191958"/>
              <a:gd name="connsiteY45" fmla="*/ 837595 h 2262183"/>
              <a:gd name="connsiteX46" fmla="*/ 1786582 w 2191958"/>
              <a:gd name="connsiteY46" fmla="*/ 928580 h 226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1958" h="2262183">
                <a:moveTo>
                  <a:pt x="1786582" y="928580"/>
                </a:moveTo>
                <a:cubicBezTo>
                  <a:pt x="1791889" y="958150"/>
                  <a:pt x="1765353" y="988479"/>
                  <a:pt x="1759287" y="1015016"/>
                </a:cubicBezTo>
                <a:cubicBezTo>
                  <a:pt x="1753221" y="1041553"/>
                  <a:pt x="1752463" y="1055959"/>
                  <a:pt x="1750188" y="1087804"/>
                </a:cubicBezTo>
                <a:cubicBezTo>
                  <a:pt x="1747913" y="1119649"/>
                  <a:pt x="1738815" y="1162109"/>
                  <a:pt x="1745639" y="1206085"/>
                </a:cubicBezTo>
                <a:cubicBezTo>
                  <a:pt x="1752463" y="1250061"/>
                  <a:pt x="1774450" y="1312234"/>
                  <a:pt x="1791131" y="1351661"/>
                </a:cubicBezTo>
                <a:cubicBezTo>
                  <a:pt x="1807812" y="1391088"/>
                  <a:pt x="1826768" y="1413076"/>
                  <a:pt x="1845723" y="1442646"/>
                </a:cubicBezTo>
                <a:cubicBezTo>
                  <a:pt x="1864678" y="1472216"/>
                  <a:pt x="1882117" y="1503303"/>
                  <a:pt x="1904863" y="1529082"/>
                </a:cubicBezTo>
                <a:cubicBezTo>
                  <a:pt x="1927609" y="1554861"/>
                  <a:pt x="1957179" y="1576090"/>
                  <a:pt x="1982200" y="1597320"/>
                </a:cubicBezTo>
                <a:cubicBezTo>
                  <a:pt x="2007221" y="1618550"/>
                  <a:pt x="2033758" y="1641297"/>
                  <a:pt x="2054988" y="1656461"/>
                </a:cubicBezTo>
                <a:cubicBezTo>
                  <a:pt x="2076218" y="1671625"/>
                  <a:pt x="2086833" y="1674658"/>
                  <a:pt x="2109579" y="1688306"/>
                </a:cubicBezTo>
                <a:cubicBezTo>
                  <a:pt x="2132325" y="1701954"/>
                  <a:pt x="2198290" y="1718634"/>
                  <a:pt x="2191466" y="1738347"/>
                </a:cubicBezTo>
                <a:cubicBezTo>
                  <a:pt x="2184642" y="1758060"/>
                  <a:pt x="2108063" y="1783082"/>
                  <a:pt x="2068636" y="1806586"/>
                </a:cubicBezTo>
                <a:cubicBezTo>
                  <a:pt x="2029209" y="1830090"/>
                  <a:pt x="1994332" y="1851320"/>
                  <a:pt x="1954905" y="1879374"/>
                </a:cubicBezTo>
                <a:cubicBezTo>
                  <a:pt x="1915478" y="1907428"/>
                  <a:pt x="1869227" y="1945339"/>
                  <a:pt x="1832075" y="1974909"/>
                </a:cubicBezTo>
                <a:cubicBezTo>
                  <a:pt x="1794923" y="2004479"/>
                  <a:pt x="1763836" y="2027983"/>
                  <a:pt x="1731991" y="2056795"/>
                </a:cubicBezTo>
                <a:cubicBezTo>
                  <a:pt x="1700146" y="2085607"/>
                  <a:pt x="1641006" y="2147780"/>
                  <a:pt x="1641006" y="2147780"/>
                </a:cubicBezTo>
                <a:cubicBezTo>
                  <a:pt x="1616743" y="2172043"/>
                  <a:pt x="1602337" y="2183416"/>
                  <a:pt x="1586415" y="2202371"/>
                </a:cubicBezTo>
                <a:cubicBezTo>
                  <a:pt x="1570493" y="2221326"/>
                  <a:pt x="1592481" y="2268336"/>
                  <a:pt x="1545472" y="2261512"/>
                </a:cubicBezTo>
                <a:cubicBezTo>
                  <a:pt x="1498463" y="2254688"/>
                  <a:pt x="1377907" y="2193273"/>
                  <a:pt x="1304361" y="2161428"/>
                </a:cubicBezTo>
                <a:cubicBezTo>
                  <a:pt x="1230815" y="2129583"/>
                  <a:pt x="1167125" y="2100771"/>
                  <a:pt x="1104194" y="2070443"/>
                </a:cubicBezTo>
                <a:cubicBezTo>
                  <a:pt x="1041263" y="2040115"/>
                  <a:pt x="983639" y="2010545"/>
                  <a:pt x="926773" y="1979458"/>
                </a:cubicBezTo>
                <a:cubicBezTo>
                  <a:pt x="869907" y="1948371"/>
                  <a:pt x="813042" y="1915010"/>
                  <a:pt x="763000" y="1883923"/>
                </a:cubicBezTo>
                <a:cubicBezTo>
                  <a:pt x="712958" y="1852836"/>
                  <a:pt x="672774" y="1827815"/>
                  <a:pt x="626523" y="1792938"/>
                </a:cubicBezTo>
                <a:cubicBezTo>
                  <a:pt x="580272" y="1758061"/>
                  <a:pt x="530230" y="1714843"/>
                  <a:pt x="485496" y="1674658"/>
                </a:cubicBezTo>
                <a:cubicBezTo>
                  <a:pt x="440762" y="1634473"/>
                  <a:pt x="401335" y="1597320"/>
                  <a:pt x="358117" y="1551828"/>
                </a:cubicBezTo>
                <a:cubicBezTo>
                  <a:pt x="314899" y="1506336"/>
                  <a:pt x="263340" y="1450987"/>
                  <a:pt x="226188" y="1401703"/>
                </a:cubicBezTo>
                <a:cubicBezTo>
                  <a:pt x="189036" y="1352419"/>
                  <a:pt x="161740" y="1305410"/>
                  <a:pt x="135203" y="1256126"/>
                </a:cubicBezTo>
                <a:cubicBezTo>
                  <a:pt x="108666" y="1206842"/>
                  <a:pt x="82886" y="1145428"/>
                  <a:pt x="66964" y="1106001"/>
                </a:cubicBezTo>
                <a:cubicBezTo>
                  <a:pt x="51042" y="1066574"/>
                  <a:pt x="50284" y="1065057"/>
                  <a:pt x="39669" y="1019565"/>
                </a:cubicBezTo>
                <a:cubicBezTo>
                  <a:pt x="29054" y="974073"/>
                  <a:pt x="9341" y="889912"/>
                  <a:pt x="3275" y="833046"/>
                </a:cubicBezTo>
                <a:cubicBezTo>
                  <a:pt x="-2791" y="776180"/>
                  <a:pt x="1000" y="731446"/>
                  <a:pt x="3275" y="678371"/>
                </a:cubicBezTo>
                <a:cubicBezTo>
                  <a:pt x="5550" y="625296"/>
                  <a:pt x="7825" y="565398"/>
                  <a:pt x="16923" y="514598"/>
                </a:cubicBezTo>
                <a:cubicBezTo>
                  <a:pt x="26021" y="463798"/>
                  <a:pt x="40427" y="419822"/>
                  <a:pt x="57866" y="373571"/>
                </a:cubicBezTo>
                <a:cubicBezTo>
                  <a:pt x="75305" y="327320"/>
                  <a:pt x="99567" y="281828"/>
                  <a:pt x="121555" y="237094"/>
                </a:cubicBezTo>
                <a:cubicBezTo>
                  <a:pt x="143543" y="192360"/>
                  <a:pt x="171597" y="134735"/>
                  <a:pt x="189794" y="105165"/>
                </a:cubicBezTo>
                <a:cubicBezTo>
                  <a:pt x="207991" y="75595"/>
                  <a:pt x="215573" y="77112"/>
                  <a:pt x="230737" y="59673"/>
                </a:cubicBezTo>
                <a:cubicBezTo>
                  <a:pt x="245901" y="42234"/>
                  <a:pt x="239078" y="5081"/>
                  <a:pt x="280779" y="532"/>
                </a:cubicBezTo>
                <a:cubicBezTo>
                  <a:pt x="322480" y="-4017"/>
                  <a:pt x="420289" y="21762"/>
                  <a:pt x="480946" y="32377"/>
                </a:cubicBezTo>
                <a:cubicBezTo>
                  <a:pt x="541603" y="42992"/>
                  <a:pt x="587096" y="49058"/>
                  <a:pt x="644720" y="64222"/>
                </a:cubicBezTo>
                <a:cubicBezTo>
                  <a:pt x="702344" y="79386"/>
                  <a:pt x="766033" y="102890"/>
                  <a:pt x="826690" y="123362"/>
                </a:cubicBezTo>
                <a:cubicBezTo>
                  <a:pt x="887347" y="143834"/>
                  <a:pt x="949520" y="160515"/>
                  <a:pt x="1008660" y="187052"/>
                </a:cubicBezTo>
                <a:cubicBezTo>
                  <a:pt x="1067800" y="213589"/>
                  <a:pt x="1124665" y="246950"/>
                  <a:pt x="1181531" y="282586"/>
                </a:cubicBezTo>
                <a:cubicBezTo>
                  <a:pt x="1238397" y="318222"/>
                  <a:pt x="1300570" y="361440"/>
                  <a:pt x="1349854" y="400867"/>
                </a:cubicBezTo>
                <a:cubicBezTo>
                  <a:pt x="1399138" y="440294"/>
                  <a:pt x="1430982" y="471380"/>
                  <a:pt x="1477233" y="519147"/>
                </a:cubicBezTo>
                <a:cubicBezTo>
                  <a:pt x="1523484" y="566914"/>
                  <a:pt x="1585657" y="634395"/>
                  <a:pt x="1627358" y="687470"/>
                </a:cubicBezTo>
                <a:cubicBezTo>
                  <a:pt x="1669059" y="740545"/>
                  <a:pt x="1700146" y="795893"/>
                  <a:pt x="1727442" y="837595"/>
                </a:cubicBezTo>
                <a:cubicBezTo>
                  <a:pt x="1754737" y="879296"/>
                  <a:pt x="1781275" y="899010"/>
                  <a:pt x="1786582" y="928580"/>
                </a:cubicBez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Freeform: Shape 86">
            <a:extLst>
              <a:ext uri="{FF2B5EF4-FFF2-40B4-BE49-F238E27FC236}">
                <a16:creationId xmlns:a16="http://schemas.microsoft.com/office/drawing/2014/main" id="{AB3A9256-7E85-44AD-B570-480813E1351A}"/>
              </a:ext>
            </a:extLst>
          </p:cNvPr>
          <p:cNvSpPr/>
          <p:nvPr/>
        </p:nvSpPr>
        <p:spPr>
          <a:xfrm>
            <a:off x="2370161" y="3131799"/>
            <a:ext cx="2921025" cy="662276"/>
          </a:xfrm>
          <a:custGeom>
            <a:avLst/>
            <a:gdLst>
              <a:gd name="connsiteX0" fmla="*/ 0 w 4165600"/>
              <a:gd name="connsiteY0" fmla="*/ 657225 h 930275"/>
              <a:gd name="connsiteX1" fmla="*/ 73025 w 4165600"/>
              <a:gd name="connsiteY1" fmla="*/ 568325 h 930275"/>
              <a:gd name="connsiteX2" fmla="*/ 174625 w 4165600"/>
              <a:gd name="connsiteY2" fmla="*/ 469900 h 930275"/>
              <a:gd name="connsiteX3" fmla="*/ 282575 w 4165600"/>
              <a:gd name="connsiteY3" fmla="*/ 384175 h 930275"/>
              <a:gd name="connsiteX4" fmla="*/ 393700 w 4165600"/>
              <a:gd name="connsiteY4" fmla="*/ 295275 h 930275"/>
              <a:gd name="connsiteX5" fmla="*/ 520700 w 4165600"/>
              <a:gd name="connsiteY5" fmla="*/ 206375 h 930275"/>
              <a:gd name="connsiteX6" fmla="*/ 587375 w 4165600"/>
              <a:gd name="connsiteY6" fmla="*/ 168275 h 930275"/>
              <a:gd name="connsiteX7" fmla="*/ 650875 w 4165600"/>
              <a:gd name="connsiteY7" fmla="*/ 133350 h 930275"/>
              <a:gd name="connsiteX8" fmla="*/ 768350 w 4165600"/>
              <a:gd name="connsiteY8" fmla="*/ 200025 h 930275"/>
              <a:gd name="connsiteX9" fmla="*/ 879475 w 4165600"/>
              <a:gd name="connsiteY9" fmla="*/ 247650 h 930275"/>
              <a:gd name="connsiteX10" fmla="*/ 1009650 w 4165600"/>
              <a:gd name="connsiteY10" fmla="*/ 288925 h 930275"/>
              <a:gd name="connsiteX11" fmla="*/ 1143000 w 4165600"/>
              <a:gd name="connsiteY11" fmla="*/ 327025 h 930275"/>
              <a:gd name="connsiteX12" fmla="*/ 1295400 w 4165600"/>
              <a:gd name="connsiteY12" fmla="*/ 361950 h 930275"/>
              <a:gd name="connsiteX13" fmla="*/ 1450975 w 4165600"/>
              <a:gd name="connsiteY13" fmla="*/ 384175 h 930275"/>
              <a:gd name="connsiteX14" fmla="*/ 1590675 w 4165600"/>
              <a:gd name="connsiteY14" fmla="*/ 396875 h 930275"/>
              <a:gd name="connsiteX15" fmla="*/ 1965325 w 4165600"/>
              <a:gd name="connsiteY15" fmla="*/ 396875 h 930275"/>
              <a:gd name="connsiteX16" fmla="*/ 2178050 w 4165600"/>
              <a:gd name="connsiteY16" fmla="*/ 374650 h 930275"/>
              <a:gd name="connsiteX17" fmla="*/ 2413000 w 4165600"/>
              <a:gd name="connsiteY17" fmla="*/ 330200 h 930275"/>
              <a:gd name="connsiteX18" fmla="*/ 2711450 w 4165600"/>
              <a:gd name="connsiteY18" fmla="*/ 231775 h 930275"/>
              <a:gd name="connsiteX19" fmla="*/ 2873375 w 4165600"/>
              <a:gd name="connsiteY19" fmla="*/ 149225 h 930275"/>
              <a:gd name="connsiteX20" fmla="*/ 3003550 w 4165600"/>
              <a:gd name="connsiteY20" fmla="*/ 76200 h 930275"/>
              <a:gd name="connsiteX21" fmla="*/ 3101975 w 4165600"/>
              <a:gd name="connsiteY21" fmla="*/ 0 h 930275"/>
              <a:gd name="connsiteX22" fmla="*/ 3238500 w 4165600"/>
              <a:gd name="connsiteY22" fmla="*/ 15875 h 930275"/>
              <a:gd name="connsiteX23" fmla="*/ 3419475 w 4165600"/>
              <a:gd name="connsiteY23" fmla="*/ 57150 h 930275"/>
              <a:gd name="connsiteX24" fmla="*/ 3613150 w 4165600"/>
              <a:gd name="connsiteY24" fmla="*/ 114300 h 930275"/>
              <a:gd name="connsiteX25" fmla="*/ 3762375 w 4165600"/>
              <a:gd name="connsiteY25" fmla="*/ 171450 h 930275"/>
              <a:gd name="connsiteX26" fmla="*/ 3940175 w 4165600"/>
              <a:gd name="connsiteY26" fmla="*/ 250825 h 930275"/>
              <a:gd name="connsiteX27" fmla="*/ 4079875 w 4165600"/>
              <a:gd name="connsiteY27" fmla="*/ 323850 h 930275"/>
              <a:gd name="connsiteX28" fmla="*/ 4165600 w 4165600"/>
              <a:gd name="connsiteY28" fmla="*/ 387350 h 930275"/>
              <a:gd name="connsiteX29" fmla="*/ 4067175 w 4165600"/>
              <a:gd name="connsiteY29" fmla="*/ 441325 h 930275"/>
              <a:gd name="connsiteX30" fmla="*/ 3927475 w 4165600"/>
              <a:gd name="connsiteY30" fmla="*/ 508000 h 930275"/>
              <a:gd name="connsiteX31" fmla="*/ 3724275 w 4165600"/>
              <a:gd name="connsiteY31" fmla="*/ 596900 h 930275"/>
              <a:gd name="connsiteX32" fmla="*/ 3565525 w 4165600"/>
              <a:gd name="connsiteY32" fmla="*/ 660400 h 930275"/>
              <a:gd name="connsiteX33" fmla="*/ 3327400 w 4165600"/>
              <a:gd name="connsiteY33" fmla="*/ 733425 h 930275"/>
              <a:gd name="connsiteX34" fmla="*/ 3127375 w 4165600"/>
              <a:gd name="connsiteY34" fmla="*/ 784225 h 930275"/>
              <a:gd name="connsiteX35" fmla="*/ 2914650 w 4165600"/>
              <a:gd name="connsiteY35" fmla="*/ 835025 h 930275"/>
              <a:gd name="connsiteX36" fmla="*/ 2698750 w 4165600"/>
              <a:gd name="connsiteY36" fmla="*/ 873125 h 930275"/>
              <a:gd name="connsiteX37" fmla="*/ 2419350 w 4165600"/>
              <a:gd name="connsiteY37" fmla="*/ 904875 h 930275"/>
              <a:gd name="connsiteX38" fmla="*/ 2146300 w 4165600"/>
              <a:gd name="connsiteY38" fmla="*/ 930275 h 930275"/>
              <a:gd name="connsiteX39" fmla="*/ 1689100 w 4165600"/>
              <a:gd name="connsiteY39" fmla="*/ 927100 h 930275"/>
              <a:gd name="connsiteX40" fmla="*/ 1403350 w 4165600"/>
              <a:gd name="connsiteY40" fmla="*/ 923925 h 930275"/>
              <a:gd name="connsiteX41" fmla="*/ 1079500 w 4165600"/>
              <a:gd name="connsiteY41" fmla="*/ 895350 h 930275"/>
              <a:gd name="connsiteX42" fmla="*/ 758825 w 4165600"/>
              <a:gd name="connsiteY42" fmla="*/ 847725 h 930275"/>
              <a:gd name="connsiteX43" fmla="*/ 346075 w 4165600"/>
              <a:gd name="connsiteY43" fmla="*/ 755650 h 930275"/>
              <a:gd name="connsiteX44" fmla="*/ 130175 w 4165600"/>
              <a:gd name="connsiteY44" fmla="*/ 695325 h 930275"/>
              <a:gd name="connsiteX45" fmla="*/ 0 w 4165600"/>
              <a:gd name="connsiteY45" fmla="*/ 657225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65600" h="930275">
                <a:moveTo>
                  <a:pt x="0" y="657225"/>
                </a:moveTo>
                <a:lnTo>
                  <a:pt x="73025" y="568325"/>
                </a:lnTo>
                <a:lnTo>
                  <a:pt x="174625" y="469900"/>
                </a:lnTo>
                <a:lnTo>
                  <a:pt x="282575" y="384175"/>
                </a:lnTo>
                <a:lnTo>
                  <a:pt x="393700" y="295275"/>
                </a:lnTo>
                <a:lnTo>
                  <a:pt x="520700" y="206375"/>
                </a:lnTo>
                <a:lnTo>
                  <a:pt x="587375" y="168275"/>
                </a:lnTo>
                <a:lnTo>
                  <a:pt x="650875" y="133350"/>
                </a:lnTo>
                <a:lnTo>
                  <a:pt x="768350" y="200025"/>
                </a:lnTo>
                <a:lnTo>
                  <a:pt x="879475" y="247650"/>
                </a:lnTo>
                <a:lnTo>
                  <a:pt x="1009650" y="288925"/>
                </a:lnTo>
                <a:lnTo>
                  <a:pt x="1143000" y="327025"/>
                </a:lnTo>
                <a:lnTo>
                  <a:pt x="1295400" y="361950"/>
                </a:lnTo>
                <a:lnTo>
                  <a:pt x="1450975" y="384175"/>
                </a:lnTo>
                <a:lnTo>
                  <a:pt x="1590675" y="396875"/>
                </a:lnTo>
                <a:lnTo>
                  <a:pt x="1965325" y="396875"/>
                </a:lnTo>
                <a:lnTo>
                  <a:pt x="2178050" y="374650"/>
                </a:lnTo>
                <a:lnTo>
                  <a:pt x="2413000" y="330200"/>
                </a:lnTo>
                <a:lnTo>
                  <a:pt x="2711450" y="231775"/>
                </a:lnTo>
                <a:lnTo>
                  <a:pt x="2873375" y="149225"/>
                </a:lnTo>
                <a:lnTo>
                  <a:pt x="3003550" y="76200"/>
                </a:lnTo>
                <a:lnTo>
                  <a:pt x="3101975" y="0"/>
                </a:lnTo>
                <a:lnTo>
                  <a:pt x="3238500" y="15875"/>
                </a:lnTo>
                <a:lnTo>
                  <a:pt x="3419475" y="57150"/>
                </a:lnTo>
                <a:lnTo>
                  <a:pt x="3613150" y="114300"/>
                </a:lnTo>
                <a:lnTo>
                  <a:pt x="3762375" y="171450"/>
                </a:lnTo>
                <a:lnTo>
                  <a:pt x="3940175" y="250825"/>
                </a:lnTo>
                <a:lnTo>
                  <a:pt x="4079875" y="323850"/>
                </a:lnTo>
                <a:lnTo>
                  <a:pt x="4165600" y="387350"/>
                </a:lnTo>
                <a:lnTo>
                  <a:pt x="4067175" y="441325"/>
                </a:lnTo>
                <a:lnTo>
                  <a:pt x="3927475" y="508000"/>
                </a:lnTo>
                <a:lnTo>
                  <a:pt x="3724275" y="596900"/>
                </a:lnTo>
                <a:lnTo>
                  <a:pt x="3565525" y="660400"/>
                </a:lnTo>
                <a:lnTo>
                  <a:pt x="3327400" y="733425"/>
                </a:lnTo>
                <a:lnTo>
                  <a:pt x="3127375" y="784225"/>
                </a:lnTo>
                <a:lnTo>
                  <a:pt x="2914650" y="835025"/>
                </a:lnTo>
                <a:lnTo>
                  <a:pt x="2698750" y="873125"/>
                </a:lnTo>
                <a:lnTo>
                  <a:pt x="2419350" y="904875"/>
                </a:lnTo>
                <a:lnTo>
                  <a:pt x="2146300" y="930275"/>
                </a:lnTo>
                <a:lnTo>
                  <a:pt x="1689100" y="927100"/>
                </a:lnTo>
                <a:lnTo>
                  <a:pt x="1403350" y="923925"/>
                </a:lnTo>
                <a:lnTo>
                  <a:pt x="1079500" y="895350"/>
                </a:lnTo>
                <a:lnTo>
                  <a:pt x="758825" y="847725"/>
                </a:lnTo>
                <a:lnTo>
                  <a:pt x="346075" y="755650"/>
                </a:lnTo>
                <a:lnTo>
                  <a:pt x="130175" y="695325"/>
                </a:lnTo>
                <a:lnTo>
                  <a:pt x="0" y="657225"/>
                </a:ln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35E9AD00-1F68-4DCE-AEA7-E9A2358C15E0}"/>
              </a:ext>
            </a:extLst>
          </p:cNvPr>
          <p:cNvSpPr/>
          <p:nvPr/>
        </p:nvSpPr>
        <p:spPr>
          <a:xfrm>
            <a:off x="2517873" y="2669738"/>
            <a:ext cx="203715" cy="495011"/>
          </a:xfrm>
          <a:custGeom>
            <a:avLst/>
            <a:gdLst>
              <a:gd name="connsiteX0" fmla="*/ 38100 w 290512"/>
              <a:gd name="connsiteY0" fmla="*/ 0 h 695325"/>
              <a:gd name="connsiteX1" fmla="*/ 95250 w 290512"/>
              <a:gd name="connsiteY1" fmla="*/ 104775 h 695325"/>
              <a:gd name="connsiteX2" fmla="*/ 150018 w 290512"/>
              <a:gd name="connsiteY2" fmla="*/ 228600 h 695325"/>
              <a:gd name="connsiteX3" fmla="*/ 200025 w 290512"/>
              <a:gd name="connsiteY3" fmla="*/ 357188 h 695325"/>
              <a:gd name="connsiteX4" fmla="*/ 245268 w 290512"/>
              <a:gd name="connsiteY4" fmla="*/ 502444 h 695325"/>
              <a:gd name="connsiteX5" fmla="*/ 269081 w 290512"/>
              <a:gd name="connsiteY5" fmla="*/ 604838 h 695325"/>
              <a:gd name="connsiteX6" fmla="*/ 290512 w 290512"/>
              <a:gd name="connsiteY6" fmla="*/ 695325 h 695325"/>
              <a:gd name="connsiteX7" fmla="*/ 209550 w 290512"/>
              <a:gd name="connsiteY7" fmla="*/ 631032 h 695325"/>
              <a:gd name="connsiteX8" fmla="*/ 135731 w 290512"/>
              <a:gd name="connsiteY8" fmla="*/ 554832 h 695325"/>
              <a:gd name="connsiteX9" fmla="*/ 76200 w 290512"/>
              <a:gd name="connsiteY9" fmla="*/ 469107 h 695325"/>
              <a:gd name="connsiteX10" fmla="*/ 42862 w 290512"/>
              <a:gd name="connsiteY10" fmla="*/ 407194 h 695325"/>
              <a:gd name="connsiteX11" fmla="*/ 11906 w 290512"/>
              <a:gd name="connsiteY11" fmla="*/ 319088 h 695325"/>
              <a:gd name="connsiteX12" fmla="*/ 0 w 290512"/>
              <a:gd name="connsiteY12" fmla="*/ 233363 h 695325"/>
              <a:gd name="connsiteX13" fmla="*/ 0 w 290512"/>
              <a:gd name="connsiteY13" fmla="*/ 126207 h 695325"/>
              <a:gd name="connsiteX14" fmla="*/ 16668 w 290512"/>
              <a:gd name="connsiteY14" fmla="*/ 57150 h 695325"/>
              <a:gd name="connsiteX15" fmla="*/ 38100 w 290512"/>
              <a:gd name="connsiteY15"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0512" h="695325">
                <a:moveTo>
                  <a:pt x="38100" y="0"/>
                </a:moveTo>
                <a:lnTo>
                  <a:pt x="95250" y="104775"/>
                </a:lnTo>
                <a:lnTo>
                  <a:pt x="150018" y="228600"/>
                </a:lnTo>
                <a:lnTo>
                  <a:pt x="200025" y="357188"/>
                </a:lnTo>
                <a:lnTo>
                  <a:pt x="245268" y="502444"/>
                </a:lnTo>
                <a:lnTo>
                  <a:pt x="269081" y="604838"/>
                </a:lnTo>
                <a:lnTo>
                  <a:pt x="290512" y="695325"/>
                </a:lnTo>
                <a:lnTo>
                  <a:pt x="209550" y="631032"/>
                </a:lnTo>
                <a:lnTo>
                  <a:pt x="135731" y="554832"/>
                </a:lnTo>
                <a:lnTo>
                  <a:pt x="76200" y="469107"/>
                </a:lnTo>
                <a:lnTo>
                  <a:pt x="42862" y="407194"/>
                </a:lnTo>
                <a:lnTo>
                  <a:pt x="11906" y="319088"/>
                </a:lnTo>
                <a:lnTo>
                  <a:pt x="0" y="233363"/>
                </a:lnTo>
                <a:lnTo>
                  <a:pt x="0" y="126207"/>
                </a:lnTo>
                <a:lnTo>
                  <a:pt x="16668" y="57150"/>
                </a:lnTo>
                <a:lnTo>
                  <a:pt x="38100" y="0"/>
                </a:ln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A34DA531-0D02-4453-927E-F8714F249D4F}"/>
              </a:ext>
            </a:extLst>
          </p:cNvPr>
          <p:cNvSpPr/>
          <p:nvPr/>
        </p:nvSpPr>
        <p:spPr>
          <a:xfrm>
            <a:off x="2545961" y="2182307"/>
            <a:ext cx="1761632" cy="1039186"/>
          </a:xfrm>
          <a:custGeom>
            <a:avLst/>
            <a:gdLst>
              <a:gd name="connsiteX0" fmla="*/ 404812 w 2512219"/>
              <a:gd name="connsiteY0" fmla="*/ 1459707 h 1459707"/>
              <a:gd name="connsiteX1" fmla="*/ 254794 w 2512219"/>
              <a:gd name="connsiteY1" fmla="*/ 1366838 h 1459707"/>
              <a:gd name="connsiteX2" fmla="*/ 178594 w 2512219"/>
              <a:gd name="connsiteY2" fmla="*/ 1083469 h 1459707"/>
              <a:gd name="connsiteX3" fmla="*/ 114300 w 2512219"/>
              <a:gd name="connsiteY3" fmla="*/ 907257 h 1459707"/>
              <a:gd name="connsiteX4" fmla="*/ 64294 w 2512219"/>
              <a:gd name="connsiteY4" fmla="*/ 790575 h 1459707"/>
              <a:gd name="connsiteX5" fmla="*/ 0 w 2512219"/>
              <a:gd name="connsiteY5" fmla="*/ 661988 h 1459707"/>
              <a:gd name="connsiteX6" fmla="*/ 52387 w 2512219"/>
              <a:gd name="connsiteY6" fmla="*/ 559594 h 1459707"/>
              <a:gd name="connsiteX7" fmla="*/ 123825 w 2512219"/>
              <a:gd name="connsiteY7" fmla="*/ 469107 h 1459707"/>
              <a:gd name="connsiteX8" fmla="*/ 228600 w 2512219"/>
              <a:gd name="connsiteY8" fmla="*/ 373857 h 1459707"/>
              <a:gd name="connsiteX9" fmla="*/ 357187 w 2512219"/>
              <a:gd name="connsiteY9" fmla="*/ 288132 h 1459707"/>
              <a:gd name="connsiteX10" fmla="*/ 461962 w 2512219"/>
              <a:gd name="connsiteY10" fmla="*/ 228600 h 1459707"/>
              <a:gd name="connsiteX11" fmla="*/ 604837 w 2512219"/>
              <a:gd name="connsiteY11" fmla="*/ 161925 h 1459707"/>
              <a:gd name="connsiteX12" fmla="*/ 771525 w 2512219"/>
              <a:gd name="connsiteY12" fmla="*/ 102394 h 1459707"/>
              <a:gd name="connsiteX13" fmla="*/ 945356 w 2512219"/>
              <a:gd name="connsiteY13" fmla="*/ 59532 h 1459707"/>
              <a:gd name="connsiteX14" fmla="*/ 1131094 w 2512219"/>
              <a:gd name="connsiteY14" fmla="*/ 26194 h 1459707"/>
              <a:gd name="connsiteX15" fmla="*/ 1328737 w 2512219"/>
              <a:gd name="connsiteY15" fmla="*/ 7144 h 1459707"/>
              <a:gd name="connsiteX16" fmla="*/ 1552575 w 2512219"/>
              <a:gd name="connsiteY16" fmla="*/ 0 h 1459707"/>
              <a:gd name="connsiteX17" fmla="*/ 1776412 w 2512219"/>
              <a:gd name="connsiteY17" fmla="*/ 7144 h 1459707"/>
              <a:gd name="connsiteX18" fmla="*/ 1952625 w 2512219"/>
              <a:gd name="connsiteY18" fmla="*/ 26194 h 1459707"/>
              <a:gd name="connsiteX19" fmla="*/ 2162175 w 2512219"/>
              <a:gd name="connsiteY19" fmla="*/ 69057 h 1459707"/>
              <a:gd name="connsiteX20" fmla="*/ 2319337 w 2512219"/>
              <a:gd name="connsiteY20" fmla="*/ 109538 h 1459707"/>
              <a:gd name="connsiteX21" fmla="*/ 2424112 w 2512219"/>
              <a:gd name="connsiteY21" fmla="*/ 150019 h 1459707"/>
              <a:gd name="connsiteX22" fmla="*/ 2512219 w 2512219"/>
              <a:gd name="connsiteY22" fmla="*/ 188119 h 1459707"/>
              <a:gd name="connsiteX23" fmla="*/ 2462212 w 2512219"/>
              <a:gd name="connsiteY23" fmla="*/ 385763 h 1459707"/>
              <a:gd name="connsiteX24" fmla="*/ 2445544 w 2512219"/>
              <a:gd name="connsiteY24" fmla="*/ 511969 h 1459707"/>
              <a:gd name="connsiteX25" fmla="*/ 2419350 w 2512219"/>
              <a:gd name="connsiteY25" fmla="*/ 692944 h 1459707"/>
              <a:gd name="connsiteX26" fmla="*/ 2409825 w 2512219"/>
              <a:gd name="connsiteY26" fmla="*/ 852488 h 1459707"/>
              <a:gd name="connsiteX27" fmla="*/ 2407444 w 2512219"/>
              <a:gd name="connsiteY27" fmla="*/ 1054894 h 1459707"/>
              <a:gd name="connsiteX28" fmla="*/ 2412206 w 2512219"/>
              <a:gd name="connsiteY28" fmla="*/ 1171575 h 1459707"/>
              <a:gd name="connsiteX29" fmla="*/ 2424112 w 2512219"/>
              <a:gd name="connsiteY29" fmla="*/ 1340644 h 1459707"/>
              <a:gd name="connsiteX30" fmla="*/ 2295525 w 2512219"/>
              <a:gd name="connsiteY30" fmla="*/ 1300163 h 1459707"/>
              <a:gd name="connsiteX31" fmla="*/ 2147887 w 2512219"/>
              <a:gd name="connsiteY31" fmla="*/ 1264444 h 1459707"/>
              <a:gd name="connsiteX32" fmla="*/ 1993106 w 2512219"/>
              <a:gd name="connsiteY32" fmla="*/ 1235869 h 1459707"/>
              <a:gd name="connsiteX33" fmla="*/ 1857375 w 2512219"/>
              <a:gd name="connsiteY33" fmla="*/ 1216819 h 1459707"/>
              <a:gd name="connsiteX34" fmla="*/ 1743075 w 2512219"/>
              <a:gd name="connsiteY34" fmla="*/ 1204913 h 1459707"/>
              <a:gd name="connsiteX35" fmla="*/ 1419225 w 2512219"/>
              <a:gd name="connsiteY35" fmla="*/ 1202532 h 1459707"/>
              <a:gd name="connsiteX36" fmla="*/ 1212056 w 2512219"/>
              <a:gd name="connsiteY36" fmla="*/ 1226344 h 1459707"/>
              <a:gd name="connsiteX37" fmla="*/ 1004887 w 2512219"/>
              <a:gd name="connsiteY37" fmla="*/ 1262063 h 1459707"/>
              <a:gd name="connsiteX38" fmla="*/ 812006 w 2512219"/>
              <a:gd name="connsiteY38" fmla="*/ 1312069 h 1459707"/>
              <a:gd name="connsiteX39" fmla="*/ 661987 w 2512219"/>
              <a:gd name="connsiteY39" fmla="*/ 1362075 h 1459707"/>
              <a:gd name="connsiteX40" fmla="*/ 466725 w 2512219"/>
              <a:gd name="connsiteY40" fmla="*/ 1433513 h 1459707"/>
              <a:gd name="connsiteX41" fmla="*/ 404812 w 2512219"/>
              <a:gd name="connsiteY41" fmla="*/ 1459707 h 14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12219" h="1459707">
                <a:moveTo>
                  <a:pt x="404812" y="1459707"/>
                </a:moveTo>
                <a:lnTo>
                  <a:pt x="254794" y="1366838"/>
                </a:lnTo>
                <a:lnTo>
                  <a:pt x="178594" y="1083469"/>
                </a:lnTo>
                <a:lnTo>
                  <a:pt x="114300" y="907257"/>
                </a:lnTo>
                <a:lnTo>
                  <a:pt x="64294" y="790575"/>
                </a:lnTo>
                <a:lnTo>
                  <a:pt x="0" y="661988"/>
                </a:lnTo>
                <a:lnTo>
                  <a:pt x="52387" y="559594"/>
                </a:lnTo>
                <a:lnTo>
                  <a:pt x="123825" y="469107"/>
                </a:lnTo>
                <a:lnTo>
                  <a:pt x="228600" y="373857"/>
                </a:lnTo>
                <a:lnTo>
                  <a:pt x="357187" y="288132"/>
                </a:lnTo>
                <a:lnTo>
                  <a:pt x="461962" y="228600"/>
                </a:lnTo>
                <a:lnTo>
                  <a:pt x="604837" y="161925"/>
                </a:lnTo>
                <a:lnTo>
                  <a:pt x="771525" y="102394"/>
                </a:lnTo>
                <a:lnTo>
                  <a:pt x="945356" y="59532"/>
                </a:lnTo>
                <a:lnTo>
                  <a:pt x="1131094" y="26194"/>
                </a:lnTo>
                <a:lnTo>
                  <a:pt x="1328737" y="7144"/>
                </a:lnTo>
                <a:lnTo>
                  <a:pt x="1552575" y="0"/>
                </a:lnTo>
                <a:lnTo>
                  <a:pt x="1776412" y="7144"/>
                </a:lnTo>
                <a:lnTo>
                  <a:pt x="1952625" y="26194"/>
                </a:lnTo>
                <a:lnTo>
                  <a:pt x="2162175" y="69057"/>
                </a:lnTo>
                <a:lnTo>
                  <a:pt x="2319337" y="109538"/>
                </a:lnTo>
                <a:lnTo>
                  <a:pt x="2424112" y="150019"/>
                </a:lnTo>
                <a:lnTo>
                  <a:pt x="2512219" y="188119"/>
                </a:lnTo>
                <a:lnTo>
                  <a:pt x="2462212" y="385763"/>
                </a:lnTo>
                <a:lnTo>
                  <a:pt x="2445544" y="511969"/>
                </a:lnTo>
                <a:lnTo>
                  <a:pt x="2419350" y="692944"/>
                </a:lnTo>
                <a:lnTo>
                  <a:pt x="2409825" y="852488"/>
                </a:lnTo>
                <a:cubicBezTo>
                  <a:pt x="2409031" y="919957"/>
                  <a:pt x="2408238" y="987425"/>
                  <a:pt x="2407444" y="1054894"/>
                </a:cubicBezTo>
                <a:lnTo>
                  <a:pt x="2412206" y="1171575"/>
                </a:lnTo>
                <a:lnTo>
                  <a:pt x="2424112" y="1340644"/>
                </a:lnTo>
                <a:lnTo>
                  <a:pt x="2295525" y="1300163"/>
                </a:lnTo>
                <a:lnTo>
                  <a:pt x="2147887" y="1264444"/>
                </a:lnTo>
                <a:lnTo>
                  <a:pt x="1993106" y="1235869"/>
                </a:lnTo>
                <a:lnTo>
                  <a:pt x="1857375" y="1216819"/>
                </a:lnTo>
                <a:lnTo>
                  <a:pt x="1743075" y="1204913"/>
                </a:lnTo>
                <a:lnTo>
                  <a:pt x="1419225" y="1202532"/>
                </a:lnTo>
                <a:lnTo>
                  <a:pt x="1212056" y="1226344"/>
                </a:lnTo>
                <a:lnTo>
                  <a:pt x="1004887" y="1262063"/>
                </a:lnTo>
                <a:lnTo>
                  <a:pt x="812006" y="1312069"/>
                </a:lnTo>
                <a:lnTo>
                  <a:pt x="661987" y="1362075"/>
                </a:lnTo>
                <a:lnTo>
                  <a:pt x="466725" y="1433513"/>
                </a:lnTo>
                <a:lnTo>
                  <a:pt x="404812" y="1459707"/>
                </a:ln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B79E29D6-356A-4A48-88C9-C794A602C285}"/>
              </a:ext>
            </a:extLst>
          </p:cNvPr>
          <p:cNvSpPr/>
          <p:nvPr/>
        </p:nvSpPr>
        <p:spPr>
          <a:xfrm>
            <a:off x="4239257" y="2311465"/>
            <a:ext cx="482570" cy="893394"/>
          </a:xfrm>
          <a:custGeom>
            <a:avLst/>
            <a:gdLst>
              <a:gd name="connsiteX0" fmla="*/ 276225 w 688181"/>
              <a:gd name="connsiteY0" fmla="*/ 1254919 h 1254919"/>
              <a:gd name="connsiteX1" fmla="*/ 154781 w 688181"/>
              <a:gd name="connsiteY1" fmla="*/ 1209675 h 1254919"/>
              <a:gd name="connsiteX2" fmla="*/ 16669 w 688181"/>
              <a:gd name="connsiteY2" fmla="*/ 1159669 h 1254919"/>
              <a:gd name="connsiteX3" fmla="*/ 0 w 688181"/>
              <a:gd name="connsiteY3" fmla="*/ 862013 h 1254919"/>
              <a:gd name="connsiteX4" fmla="*/ 4762 w 688181"/>
              <a:gd name="connsiteY4" fmla="*/ 626269 h 1254919"/>
              <a:gd name="connsiteX5" fmla="*/ 14287 w 688181"/>
              <a:gd name="connsiteY5" fmla="*/ 473869 h 1254919"/>
              <a:gd name="connsiteX6" fmla="*/ 35719 w 688181"/>
              <a:gd name="connsiteY6" fmla="*/ 302419 h 1254919"/>
              <a:gd name="connsiteX7" fmla="*/ 59531 w 688181"/>
              <a:gd name="connsiteY7" fmla="*/ 166688 h 1254919"/>
              <a:gd name="connsiteX8" fmla="*/ 102394 w 688181"/>
              <a:gd name="connsiteY8" fmla="*/ 0 h 1254919"/>
              <a:gd name="connsiteX9" fmla="*/ 238125 w 688181"/>
              <a:gd name="connsiteY9" fmla="*/ 69056 h 1254919"/>
              <a:gd name="connsiteX10" fmla="*/ 345281 w 688181"/>
              <a:gd name="connsiteY10" fmla="*/ 140494 h 1254919"/>
              <a:gd name="connsiteX11" fmla="*/ 457200 w 688181"/>
              <a:gd name="connsiteY11" fmla="*/ 228600 h 1254919"/>
              <a:gd name="connsiteX12" fmla="*/ 521494 w 688181"/>
              <a:gd name="connsiteY12" fmla="*/ 283369 h 1254919"/>
              <a:gd name="connsiteX13" fmla="*/ 578644 w 688181"/>
              <a:gd name="connsiteY13" fmla="*/ 357188 h 1254919"/>
              <a:gd name="connsiteX14" fmla="*/ 631031 w 688181"/>
              <a:gd name="connsiteY14" fmla="*/ 438150 h 1254919"/>
              <a:gd name="connsiteX15" fmla="*/ 671512 w 688181"/>
              <a:gd name="connsiteY15" fmla="*/ 538163 h 1254919"/>
              <a:gd name="connsiteX16" fmla="*/ 685800 w 688181"/>
              <a:gd name="connsiteY16" fmla="*/ 609600 h 1254919"/>
              <a:gd name="connsiteX17" fmla="*/ 688181 w 688181"/>
              <a:gd name="connsiteY17" fmla="*/ 695325 h 1254919"/>
              <a:gd name="connsiteX18" fmla="*/ 683419 w 688181"/>
              <a:gd name="connsiteY18" fmla="*/ 762000 h 1254919"/>
              <a:gd name="connsiteX19" fmla="*/ 659606 w 688181"/>
              <a:gd name="connsiteY19" fmla="*/ 842963 h 1254919"/>
              <a:gd name="connsiteX20" fmla="*/ 626269 w 688181"/>
              <a:gd name="connsiteY20" fmla="*/ 919163 h 1254919"/>
              <a:gd name="connsiteX21" fmla="*/ 590550 w 688181"/>
              <a:gd name="connsiteY21" fmla="*/ 976313 h 1254919"/>
              <a:gd name="connsiteX22" fmla="*/ 545306 w 688181"/>
              <a:gd name="connsiteY22" fmla="*/ 1038225 h 1254919"/>
              <a:gd name="connsiteX23" fmla="*/ 485775 w 688181"/>
              <a:gd name="connsiteY23" fmla="*/ 1100138 h 1254919"/>
              <a:gd name="connsiteX24" fmla="*/ 433387 w 688181"/>
              <a:gd name="connsiteY24" fmla="*/ 1147763 h 1254919"/>
              <a:gd name="connsiteX25" fmla="*/ 371475 w 688181"/>
              <a:gd name="connsiteY25" fmla="*/ 1193006 h 1254919"/>
              <a:gd name="connsiteX26" fmla="*/ 276225 w 688181"/>
              <a:gd name="connsiteY26" fmla="*/ 1254919 h 125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8181" h="1254919">
                <a:moveTo>
                  <a:pt x="276225" y="1254919"/>
                </a:moveTo>
                <a:lnTo>
                  <a:pt x="154781" y="1209675"/>
                </a:lnTo>
                <a:lnTo>
                  <a:pt x="16669" y="1159669"/>
                </a:lnTo>
                <a:lnTo>
                  <a:pt x="0" y="862013"/>
                </a:lnTo>
                <a:cubicBezTo>
                  <a:pt x="1587" y="783432"/>
                  <a:pt x="3175" y="704850"/>
                  <a:pt x="4762" y="626269"/>
                </a:cubicBezTo>
                <a:lnTo>
                  <a:pt x="14287" y="473869"/>
                </a:lnTo>
                <a:lnTo>
                  <a:pt x="35719" y="302419"/>
                </a:lnTo>
                <a:lnTo>
                  <a:pt x="59531" y="166688"/>
                </a:lnTo>
                <a:lnTo>
                  <a:pt x="102394" y="0"/>
                </a:lnTo>
                <a:lnTo>
                  <a:pt x="238125" y="69056"/>
                </a:lnTo>
                <a:lnTo>
                  <a:pt x="345281" y="140494"/>
                </a:lnTo>
                <a:lnTo>
                  <a:pt x="457200" y="228600"/>
                </a:lnTo>
                <a:lnTo>
                  <a:pt x="521494" y="283369"/>
                </a:lnTo>
                <a:lnTo>
                  <a:pt x="578644" y="357188"/>
                </a:lnTo>
                <a:lnTo>
                  <a:pt x="631031" y="438150"/>
                </a:lnTo>
                <a:lnTo>
                  <a:pt x="671512" y="538163"/>
                </a:lnTo>
                <a:lnTo>
                  <a:pt x="685800" y="609600"/>
                </a:lnTo>
                <a:cubicBezTo>
                  <a:pt x="686594" y="638175"/>
                  <a:pt x="687387" y="666750"/>
                  <a:pt x="688181" y="695325"/>
                </a:cubicBezTo>
                <a:lnTo>
                  <a:pt x="683419" y="762000"/>
                </a:lnTo>
                <a:lnTo>
                  <a:pt x="659606" y="842963"/>
                </a:lnTo>
                <a:lnTo>
                  <a:pt x="626269" y="919163"/>
                </a:lnTo>
                <a:lnTo>
                  <a:pt x="590550" y="976313"/>
                </a:lnTo>
                <a:lnTo>
                  <a:pt x="545306" y="1038225"/>
                </a:lnTo>
                <a:lnTo>
                  <a:pt x="485775" y="1100138"/>
                </a:lnTo>
                <a:lnTo>
                  <a:pt x="433387" y="1147763"/>
                </a:lnTo>
                <a:lnTo>
                  <a:pt x="371475" y="1193006"/>
                </a:lnTo>
                <a:lnTo>
                  <a:pt x="276225" y="1254919"/>
                </a:ln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3C975139-1070-4391-880E-68A5E376D8D0}"/>
              </a:ext>
            </a:extLst>
          </p:cNvPr>
          <p:cNvSpPr/>
          <p:nvPr/>
        </p:nvSpPr>
        <p:spPr>
          <a:xfrm>
            <a:off x="1989773" y="3409993"/>
            <a:ext cx="3889188" cy="1495691"/>
          </a:xfrm>
          <a:custGeom>
            <a:avLst/>
            <a:gdLst>
              <a:gd name="connsiteX0" fmla="*/ 0 w 5546272"/>
              <a:gd name="connsiteY0" fmla="*/ 1706336 h 2100943"/>
              <a:gd name="connsiteX1" fmla="*/ 43543 w 5546272"/>
              <a:gd name="connsiteY1" fmla="*/ 1423307 h 2100943"/>
              <a:gd name="connsiteX2" fmla="*/ 89807 w 5546272"/>
              <a:gd name="connsiteY2" fmla="*/ 1221921 h 2100943"/>
              <a:gd name="connsiteX3" fmla="*/ 146957 w 5546272"/>
              <a:gd name="connsiteY3" fmla="*/ 1001486 h 2100943"/>
              <a:gd name="connsiteX4" fmla="*/ 244929 w 5546272"/>
              <a:gd name="connsiteY4" fmla="*/ 753836 h 2100943"/>
              <a:gd name="connsiteX5" fmla="*/ 348343 w 5546272"/>
              <a:gd name="connsiteY5" fmla="*/ 547007 h 2100943"/>
              <a:gd name="connsiteX6" fmla="*/ 424543 w 5546272"/>
              <a:gd name="connsiteY6" fmla="*/ 435428 h 2100943"/>
              <a:gd name="connsiteX7" fmla="*/ 549729 w 5546272"/>
              <a:gd name="connsiteY7" fmla="*/ 269421 h 2100943"/>
              <a:gd name="connsiteX8" fmla="*/ 702129 w 5546272"/>
              <a:gd name="connsiteY8" fmla="*/ 321128 h 2100943"/>
              <a:gd name="connsiteX9" fmla="*/ 1009650 w 5546272"/>
              <a:gd name="connsiteY9" fmla="*/ 402771 h 2100943"/>
              <a:gd name="connsiteX10" fmla="*/ 1328057 w 5546272"/>
              <a:gd name="connsiteY10" fmla="*/ 465364 h 2100943"/>
              <a:gd name="connsiteX11" fmla="*/ 1638300 w 5546272"/>
              <a:gd name="connsiteY11" fmla="*/ 508907 h 2100943"/>
              <a:gd name="connsiteX12" fmla="*/ 1992086 w 5546272"/>
              <a:gd name="connsiteY12" fmla="*/ 533400 h 2100943"/>
              <a:gd name="connsiteX13" fmla="*/ 2266950 w 5546272"/>
              <a:gd name="connsiteY13" fmla="*/ 538843 h 2100943"/>
              <a:gd name="connsiteX14" fmla="*/ 2721429 w 5546272"/>
              <a:gd name="connsiteY14" fmla="*/ 533400 h 2100943"/>
              <a:gd name="connsiteX15" fmla="*/ 3170464 w 5546272"/>
              <a:gd name="connsiteY15" fmla="*/ 492578 h 2100943"/>
              <a:gd name="connsiteX16" fmla="*/ 3505200 w 5546272"/>
              <a:gd name="connsiteY16" fmla="*/ 432707 h 2100943"/>
              <a:gd name="connsiteX17" fmla="*/ 3807279 w 5546272"/>
              <a:gd name="connsiteY17" fmla="*/ 359228 h 2100943"/>
              <a:gd name="connsiteX18" fmla="*/ 4054929 w 5546272"/>
              <a:gd name="connsiteY18" fmla="*/ 288471 h 2100943"/>
              <a:gd name="connsiteX19" fmla="*/ 4239986 w 5546272"/>
              <a:gd name="connsiteY19" fmla="*/ 220436 h 2100943"/>
              <a:gd name="connsiteX20" fmla="*/ 4465864 w 5546272"/>
              <a:gd name="connsiteY20" fmla="*/ 119743 h 2100943"/>
              <a:gd name="connsiteX21" fmla="*/ 4618264 w 5546272"/>
              <a:gd name="connsiteY21" fmla="*/ 43543 h 2100943"/>
              <a:gd name="connsiteX22" fmla="*/ 4708072 w 5546272"/>
              <a:gd name="connsiteY22" fmla="*/ 0 h 2100943"/>
              <a:gd name="connsiteX23" fmla="*/ 4806043 w 5546272"/>
              <a:gd name="connsiteY23" fmla="*/ 62593 h 2100943"/>
              <a:gd name="connsiteX24" fmla="*/ 4972050 w 5546272"/>
              <a:gd name="connsiteY24" fmla="*/ 206828 h 2100943"/>
              <a:gd name="connsiteX25" fmla="*/ 5089072 w 5546272"/>
              <a:gd name="connsiteY25" fmla="*/ 337457 h 2100943"/>
              <a:gd name="connsiteX26" fmla="*/ 5184322 w 5546272"/>
              <a:gd name="connsiteY26" fmla="*/ 457200 h 2100943"/>
              <a:gd name="connsiteX27" fmla="*/ 5271407 w 5546272"/>
              <a:gd name="connsiteY27" fmla="*/ 585107 h 2100943"/>
              <a:gd name="connsiteX28" fmla="*/ 5334000 w 5546272"/>
              <a:gd name="connsiteY28" fmla="*/ 691243 h 2100943"/>
              <a:gd name="connsiteX29" fmla="*/ 5382986 w 5546272"/>
              <a:gd name="connsiteY29" fmla="*/ 791936 h 2100943"/>
              <a:gd name="connsiteX30" fmla="*/ 5429250 w 5546272"/>
              <a:gd name="connsiteY30" fmla="*/ 898071 h 2100943"/>
              <a:gd name="connsiteX31" fmla="*/ 5475514 w 5546272"/>
              <a:gd name="connsiteY31" fmla="*/ 1020536 h 2100943"/>
              <a:gd name="connsiteX32" fmla="*/ 5510893 w 5546272"/>
              <a:gd name="connsiteY32" fmla="*/ 1121228 h 2100943"/>
              <a:gd name="connsiteX33" fmla="*/ 5546272 w 5546272"/>
              <a:gd name="connsiteY33" fmla="*/ 1238250 h 2100943"/>
              <a:gd name="connsiteX34" fmla="*/ 5372100 w 5546272"/>
              <a:gd name="connsiteY34" fmla="*/ 1341664 h 2100943"/>
              <a:gd name="connsiteX35" fmla="*/ 5181600 w 5546272"/>
              <a:gd name="connsiteY35" fmla="*/ 1453243 h 2100943"/>
              <a:gd name="connsiteX36" fmla="*/ 4977493 w 5546272"/>
              <a:gd name="connsiteY36" fmla="*/ 1559378 h 2100943"/>
              <a:gd name="connsiteX37" fmla="*/ 4773386 w 5546272"/>
              <a:gd name="connsiteY37" fmla="*/ 1646464 h 2100943"/>
              <a:gd name="connsiteX38" fmla="*/ 4452257 w 5546272"/>
              <a:gd name="connsiteY38" fmla="*/ 1771650 h 2100943"/>
              <a:gd name="connsiteX39" fmla="*/ 4171950 w 5546272"/>
              <a:gd name="connsiteY39" fmla="*/ 1858736 h 2100943"/>
              <a:gd name="connsiteX40" fmla="*/ 3910693 w 5546272"/>
              <a:gd name="connsiteY40" fmla="*/ 1926771 h 2100943"/>
              <a:gd name="connsiteX41" fmla="*/ 3603172 w 5546272"/>
              <a:gd name="connsiteY41" fmla="*/ 1992086 h 2100943"/>
              <a:gd name="connsiteX42" fmla="*/ 3290207 w 5546272"/>
              <a:gd name="connsiteY42" fmla="*/ 2041071 h 2100943"/>
              <a:gd name="connsiteX43" fmla="*/ 2982686 w 5546272"/>
              <a:gd name="connsiteY43" fmla="*/ 2076450 h 2100943"/>
              <a:gd name="connsiteX44" fmla="*/ 2601686 w 5546272"/>
              <a:gd name="connsiteY44" fmla="*/ 2100943 h 2100943"/>
              <a:gd name="connsiteX45" fmla="*/ 2149929 w 5546272"/>
              <a:gd name="connsiteY45" fmla="*/ 2100943 h 2100943"/>
              <a:gd name="connsiteX46" fmla="*/ 1706336 w 5546272"/>
              <a:gd name="connsiteY46" fmla="*/ 2076450 h 2100943"/>
              <a:gd name="connsiteX47" fmla="*/ 1292679 w 5546272"/>
              <a:gd name="connsiteY47" fmla="*/ 2035628 h 2100943"/>
              <a:gd name="connsiteX48" fmla="*/ 1012372 w 5546272"/>
              <a:gd name="connsiteY48" fmla="*/ 1989364 h 2100943"/>
              <a:gd name="connsiteX49" fmla="*/ 672193 w 5546272"/>
              <a:gd name="connsiteY49" fmla="*/ 1918607 h 2100943"/>
              <a:gd name="connsiteX50" fmla="*/ 449036 w 5546272"/>
              <a:gd name="connsiteY50" fmla="*/ 1856014 h 2100943"/>
              <a:gd name="connsiteX51" fmla="*/ 179614 w 5546272"/>
              <a:gd name="connsiteY51" fmla="*/ 1768928 h 2100943"/>
              <a:gd name="connsiteX52" fmla="*/ 65314 w 5546272"/>
              <a:gd name="connsiteY52" fmla="*/ 1728107 h 2100943"/>
              <a:gd name="connsiteX53" fmla="*/ 0 w 5546272"/>
              <a:gd name="connsiteY53" fmla="*/ 1706336 h 210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46272" h="2100943">
                <a:moveTo>
                  <a:pt x="0" y="1706336"/>
                </a:moveTo>
                <a:lnTo>
                  <a:pt x="43543" y="1423307"/>
                </a:lnTo>
                <a:lnTo>
                  <a:pt x="89807" y="1221921"/>
                </a:lnTo>
                <a:lnTo>
                  <a:pt x="146957" y="1001486"/>
                </a:lnTo>
                <a:lnTo>
                  <a:pt x="244929" y="753836"/>
                </a:lnTo>
                <a:lnTo>
                  <a:pt x="348343" y="547007"/>
                </a:lnTo>
                <a:lnTo>
                  <a:pt x="424543" y="435428"/>
                </a:lnTo>
                <a:lnTo>
                  <a:pt x="549729" y="269421"/>
                </a:lnTo>
                <a:lnTo>
                  <a:pt x="702129" y="321128"/>
                </a:lnTo>
                <a:lnTo>
                  <a:pt x="1009650" y="402771"/>
                </a:lnTo>
                <a:lnTo>
                  <a:pt x="1328057" y="465364"/>
                </a:lnTo>
                <a:lnTo>
                  <a:pt x="1638300" y="508907"/>
                </a:lnTo>
                <a:lnTo>
                  <a:pt x="1992086" y="533400"/>
                </a:lnTo>
                <a:lnTo>
                  <a:pt x="2266950" y="538843"/>
                </a:lnTo>
                <a:lnTo>
                  <a:pt x="2721429" y="533400"/>
                </a:lnTo>
                <a:lnTo>
                  <a:pt x="3170464" y="492578"/>
                </a:lnTo>
                <a:lnTo>
                  <a:pt x="3505200" y="432707"/>
                </a:lnTo>
                <a:lnTo>
                  <a:pt x="3807279" y="359228"/>
                </a:lnTo>
                <a:lnTo>
                  <a:pt x="4054929" y="288471"/>
                </a:lnTo>
                <a:lnTo>
                  <a:pt x="4239986" y="220436"/>
                </a:lnTo>
                <a:lnTo>
                  <a:pt x="4465864" y="119743"/>
                </a:lnTo>
                <a:lnTo>
                  <a:pt x="4618264" y="43543"/>
                </a:lnTo>
                <a:lnTo>
                  <a:pt x="4708072" y="0"/>
                </a:lnTo>
                <a:lnTo>
                  <a:pt x="4806043" y="62593"/>
                </a:lnTo>
                <a:lnTo>
                  <a:pt x="4972050" y="206828"/>
                </a:lnTo>
                <a:lnTo>
                  <a:pt x="5089072" y="337457"/>
                </a:lnTo>
                <a:lnTo>
                  <a:pt x="5184322" y="457200"/>
                </a:lnTo>
                <a:lnTo>
                  <a:pt x="5271407" y="585107"/>
                </a:lnTo>
                <a:lnTo>
                  <a:pt x="5334000" y="691243"/>
                </a:lnTo>
                <a:lnTo>
                  <a:pt x="5382986" y="791936"/>
                </a:lnTo>
                <a:lnTo>
                  <a:pt x="5429250" y="898071"/>
                </a:lnTo>
                <a:lnTo>
                  <a:pt x="5475514" y="1020536"/>
                </a:lnTo>
                <a:lnTo>
                  <a:pt x="5510893" y="1121228"/>
                </a:lnTo>
                <a:lnTo>
                  <a:pt x="5546272" y="1238250"/>
                </a:lnTo>
                <a:lnTo>
                  <a:pt x="5372100" y="1341664"/>
                </a:lnTo>
                <a:lnTo>
                  <a:pt x="5181600" y="1453243"/>
                </a:lnTo>
                <a:lnTo>
                  <a:pt x="4977493" y="1559378"/>
                </a:lnTo>
                <a:lnTo>
                  <a:pt x="4773386" y="1646464"/>
                </a:lnTo>
                <a:lnTo>
                  <a:pt x="4452257" y="1771650"/>
                </a:lnTo>
                <a:lnTo>
                  <a:pt x="4171950" y="1858736"/>
                </a:lnTo>
                <a:lnTo>
                  <a:pt x="3910693" y="1926771"/>
                </a:lnTo>
                <a:lnTo>
                  <a:pt x="3603172" y="1992086"/>
                </a:lnTo>
                <a:lnTo>
                  <a:pt x="3290207" y="2041071"/>
                </a:lnTo>
                <a:lnTo>
                  <a:pt x="2982686" y="2076450"/>
                </a:lnTo>
                <a:lnTo>
                  <a:pt x="2601686" y="2100943"/>
                </a:lnTo>
                <a:lnTo>
                  <a:pt x="2149929" y="2100943"/>
                </a:lnTo>
                <a:lnTo>
                  <a:pt x="1706336" y="2076450"/>
                </a:lnTo>
                <a:lnTo>
                  <a:pt x="1292679" y="2035628"/>
                </a:lnTo>
                <a:lnTo>
                  <a:pt x="1012372" y="1989364"/>
                </a:lnTo>
                <a:lnTo>
                  <a:pt x="672193" y="1918607"/>
                </a:lnTo>
                <a:lnTo>
                  <a:pt x="449036" y="1856014"/>
                </a:lnTo>
                <a:lnTo>
                  <a:pt x="179614" y="1768928"/>
                </a:lnTo>
                <a:lnTo>
                  <a:pt x="65314" y="1728107"/>
                </a:lnTo>
                <a:lnTo>
                  <a:pt x="0" y="1706336"/>
                </a:ln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BCCF7817-E597-4CC5-87D8-26D487336A75}"/>
              </a:ext>
            </a:extLst>
          </p:cNvPr>
          <p:cNvSpPr/>
          <p:nvPr/>
        </p:nvSpPr>
        <p:spPr>
          <a:xfrm>
            <a:off x="486307" y="2468261"/>
            <a:ext cx="1521971" cy="2922230"/>
          </a:xfrm>
          <a:custGeom>
            <a:avLst/>
            <a:gdLst>
              <a:gd name="connsiteX0" fmla="*/ 286378 w 2170444"/>
              <a:gd name="connsiteY0" fmla="*/ 0 h 4104752"/>
              <a:gd name="connsiteX1" fmla="*/ 205991 w 2170444"/>
              <a:gd name="connsiteY1" fmla="*/ 130629 h 4104752"/>
              <a:gd name="connsiteX2" fmla="*/ 115556 w 2170444"/>
              <a:gd name="connsiteY2" fmla="*/ 356717 h 4104752"/>
              <a:gd name="connsiteX3" fmla="*/ 35169 w 2170444"/>
              <a:gd name="connsiteY3" fmla="*/ 718457 h 4104752"/>
              <a:gd name="connsiteX4" fmla="*/ 5024 w 2170444"/>
              <a:gd name="connsiteY4" fmla="*/ 1060101 h 4104752"/>
              <a:gd name="connsiteX5" fmla="*/ 0 w 2170444"/>
              <a:gd name="connsiteY5" fmla="*/ 1326383 h 4104752"/>
              <a:gd name="connsiteX6" fmla="*/ 25121 w 2170444"/>
              <a:gd name="connsiteY6" fmla="*/ 1592664 h 4104752"/>
              <a:gd name="connsiteX7" fmla="*/ 70338 w 2170444"/>
              <a:gd name="connsiteY7" fmla="*/ 1818752 h 4104752"/>
              <a:gd name="connsiteX8" fmla="*/ 170822 w 2170444"/>
              <a:gd name="connsiteY8" fmla="*/ 2145323 h 4104752"/>
              <a:gd name="connsiteX9" fmla="*/ 326571 w 2170444"/>
              <a:gd name="connsiteY9" fmla="*/ 2481943 h 4104752"/>
              <a:gd name="connsiteX10" fmla="*/ 512466 w 2170444"/>
              <a:gd name="connsiteY10" fmla="*/ 2788418 h 4104752"/>
              <a:gd name="connsiteX11" fmla="*/ 743578 w 2170444"/>
              <a:gd name="connsiteY11" fmla="*/ 3069772 h 4104752"/>
              <a:gd name="connsiteX12" fmla="*/ 929472 w 2170444"/>
              <a:gd name="connsiteY12" fmla="*/ 3265714 h 4104752"/>
              <a:gd name="connsiteX13" fmla="*/ 1165609 w 2170444"/>
              <a:gd name="connsiteY13" fmla="*/ 3466681 h 4104752"/>
              <a:gd name="connsiteX14" fmla="*/ 1472083 w 2170444"/>
              <a:gd name="connsiteY14" fmla="*/ 3697794 h 4104752"/>
              <a:gd name="connsiteX15" fmla="*/ 1713244 w 2170444"/>
              <a:gd name="connsiteY15" fmla="*/ 3863591 h 4104752"/>
              <a:gd name="connsiteX16" fmla="*/ 1904162 w 2170444"/>
              <a:gd name="connsiteY16" fmla="*/ 3974123 h 4104752"/>
              <a:gd name="connsiteX17" fmla="*/ 2034791 w 2170444"/>
              <a:gd name="connsiteY17" fmla="*/ 4039438 h 4104752"/>
              <a:gd name="connsiteX18" fmla="*/ 2150347 w 2170444"/>
              <a:gd name="connsiteY18" fmla="*/ 4104752 h 4104752"/>
              <a:gd name="connsiteX19" fmla="*/ 2130250 w 2170444"/>
              <a:gd name="connsiteY19" fmla="*/ 3863591 h 4104752"/>
              <a:gd name="connsiteX20" fmla="*/ 2135274 w 2170444"/>
              <a:gd name="connsiteY20" fmla="*/ 3491802 h 4104752"/>
              <a:gd name="connsiteX21" fmla="*/ 2145323 w 2170444"/>
              <a:gd name="connsiteY21" fmla="*/ 3225521 h 4104752"/>
              <a:gd name="connsiteX22" fmla="*/ 2170444 w 2170444"/>
              <a:gd name="connsiteY22" fmla="*/ 3024554 h 4104752"/>
              <a:gd name="connsiteX23" fmla="*/ 1808703 w 2170444"/>
              <a:gd name="connsiteY23" fmla="*/ 2868805 h 4104752"/>
              <a:gd name="connsiteX24" fmla="*/ 1361551 w 2170444"/>
              <a:gd name="connsiteY24" fmla="*/ 2617596 h 4104752"/>
              <a:gd name="connsiteX25" fmla="*/ 1050052 w 2170444"/>
              <a:gd name="connsiteY25" fmla="*/ 2406580 h 4104752"/>
              <a:gd name="connsiteX26" fmla="*/ 738554 w 2170444"/>
              <a:gd name="connsiteY26" fmla="*/ 2160396 h 4104752"/>
              <a:gd name="connsiteX27" fmla="*/ 497393 w 2170444"/>
              <a:gd name="connsiteY27" fmla="*/ 1868994 h 4104752"/>
              <a:gd name="connsiteX28" fmla="*/ 346668 w 2170444"/>
              <a:gd name="connsiteY28" fmla="*/ 1637881 h 4104752"/>
              <a:gd name="connsiteX29" fmla="*/ 251209 w 2170444"/>
              <a:gd name="connsiteY29" fmla="*/ 1451987 h 4104752"/>
              <a:gd name="connsiteX30" fmla="*/ 170822 w 2170444"/>
              <a:gd name="connsiteY30" fmla="*/ 1225899 h 4104752"/>
              <a:gd name="connsiteX31" fmla="*/ 130628 w 2170444"/>
              <a:gd name="connsiteY31" fmla="*/ 989763 h 4104752"/>
              <a:gd name="connsiteX32" fmla="*/ 115556 w 2170444"/>
              <a:gd name="connsiteY32" fmla="*/ 798844 h 4104752"/>
              <a:gd name="connsiteX33" fmla="*/ 125604 w 2170444"/>
              <a:gd name="connsiteY33" fmla="*/ 633046 h 4104752"/>
              <a:gd name="connsiteX34" fmla="*/ 145701 w 2170444"/>
              <a:gd name="connsiteY34" fmla="*/ 472273 h 4104752"/>
              <a:gd name="connsiteX35" fmla="*/ 165798 w 2170444"/>
              <a:gd name="connsiteY35" fmla="*/ 326572 h 4104752"/>
              <a:gd name="connsiteX36" fmla="*/ 195943 w 2170444"/>
              <a:gd name="connsiteY36" fmla="*/ 216040 h 4104752"/>
              <a:gd name="connsiteX37" fmla="*/ 231112 w 2170444"/>
              <a:gd name="connsiteY37" fmla="*/ 145701 h 4104752"/>
              <a:gd name="connsiteX38" fmla="*/ 286378 w 2170444"/>
              <a:gd name="connsiteY38" fmla="*/ 0 h 410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70444" h="4104752">
                <a:moveTo>
                  <a:pt x="286378" y="0"/>
                </a:moveTo>
                <a:lnTo>
                  <a:pt x="205991" y="130629"/>
                </a:lnTo>
                <a:lnTo>
                  <a:pt x="115556" y="356717"/>
                </a:lnTo>
                <a:lnTo>
                  <a:pt x="35169" y="718457"/>
                </a:lnTo>
                <a:lnTo>
                  <a:pt x="5024" y="1060101"/>
                </a:lnTo>
                <a:cubicBezTo>
                  <a:pt x="3349" y="1148862"/>
                  <a:pt x="1675" y="1237622"/>
                  <a:pt x="0" y="1326383"/>
                </a:cubicBezTo>
                <a:lnTo>
                  <a:pt x="25121" y="1592664"/>
                </a:lnTo>
                <a:lnTo>
                  <a:pt x="70338" y="1818752"/>
                </a:lnTo>
                <a:lnTo>
                  <a:pt x="170822" y="2145323"/>
                </a:lnTo>
                <a:lnTo>
                  <a:pt x="326571" y="2481943"/>
                </a:lnTo>
                <a:lnTo>
                  <a:pt x="512466" y="2788418"/>
                </a:lnTo>
                <a:lnTo>
                  <a:pt x="743578" y="3069772"/>
                </a:lnTo>
                <a:lnTo>
                  <a:pt x="929472" y="3265714"/>
                </a:lnTo>
                <a:lnTo>
                  <a:pt x="1165609" y="3466681"/>
                </a:lnTo>
                <a:lnTo>
                  <a:pt x="1472083" y="3697794"/>
                </a:lnTo>
                <a:lnTo>
                  <a:pt x="1713244" y="3863591"/>
                </a:lnTo>
                <a:lnTo>
                  <a:pt x="1904162" y="3974123"/>
                </a:lnTo>
                <a:lnTo>
                  <a:pt x="2034791" y="4039438"/>
                </a:lnTo>
                <a:lnTo>
                  <a:pt x="2150347" y="4104752"/>
                </a:lnTo>
                <a:lnTo>
                  <a:pt x="2130250" y="3863591"/>
                </a:lnTo>
                <a:cubicBezTo>
                  <a:pt x="2131925" y="3739661"/>
                  <a:pt x="2133599" y="3615732"/>
                  <a:pt x="2135274" y="3491802"/>
                </a:cubicBezTo>
                <a:lnTo>
                  <a:pt x="2145323" y="3225521"/>
                </a:lnTo>
                <a:lnTo>
                  <a:pt x="2170444" y="3024554"/>
                </a:lnTo>
                <a:lnTo>
                  <a:pt x="1808703" y="2868805"/>
                </a:lnTo>
                <a:lnTo>
                  <a:pt x="1361551" y="2617596"/>
                </a:lnTo>
                <a:lnTo>
                  <a:pt x="1050052" y="2406580"/>
                </a:lnTo>
                <a:lnTo>
                  <a:pt x="738554" y="2160396"/>
                </a:lnTo>
                <a:lnTo>
                  <a:pt x="497393" y="1868994"/>
                </a:lnTo>
                <a:lnTo>
                  <a:pt x="346668" y="1637881"/>
                </a:lnTo>
                <a:lnTo>
                  <a:pt x="251209" y="1451987"/>
                </a:lnTo>
                <a:lnTo>
                  <a:pt x="170822" y="1225899"/>
                </a:lnTo>
                <a:lnTo>
                  <a:pt x="130628" y="989763"/>
                </a:lnTo>
                <a:lnTo>
                  <a:pt x="115556" y="798844"/>
                </a:lnTo>
                <a:lnTo>
                  <a:pt x="125604" y="633046"/>
                </a:lnTo>
                <a:lnTo>
                  <a:pt x="145701" y="472273"/>
                </a:lnTo>
                <a:lnTo>
                  <a:pt x="165798" y="326572"/>
                </a:lnTo>
                <a:lnTo>
                  <a:pt x="195943" y="216040"/>
                </a:lnTo>
                <a:lnTo>
                  <a:pt x="231112" y="145701"/>
                </a:lnTo>
                <a:lnTo>
                  <a:pt x="286378" y="0"/>
                </a:ln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EEBAEAF7-BFFC-4869-B813-00C7A2AC1BFD}"/>
              </a:ext>
            </a:extLst>
          </p:cNvPr>
          <p:cNvSpPr/>
          <p:nvPr/>
        </p:nvSpPr>
        <p:spPr>
          <a:xfrm>
            <a:off x="1074446" y="1142517"/>
            <a:ext cx="3971117" cy="856650"/>
          </a:xfrm>
          <a:custGeom>
            <a:avLst/>
            <a:gdLst>
              <a:gd name="connsiteX0" fmla="*/ 608665 w 5663109"/>
              <a:gd name="connsiteY0" fmla="*/ 1203305 h 1203305"/>
              <a:gd name="connsiteX1" fmla="*/ 423541 w 5663109"/>
              <a:gd name="connsiteY1" fmla="*/ 1189281 h 1203305"/>
              <a:gd name="connsiteX2" fmla="*/ 230002 w 5663109"/>
              <a:gd name="connsiteY2" fmla="*/ 1186476 h 1203305"/>
              <a:gd name="connsiteX3" fmla="*/ 81342 w 5663109"/>
              <a:gd name="connsiteY3" fmla="*/ 1186476 h 1203305"/>
              <a:gd name="connsiteX4" fmla="*/ 0 w 5663109"/>
              <a:gd name="connsiteY4" fmla="*/ 1186476 h 1203305"/>
              <a:gd name="connsiteX5" fmla="*/ 126220 w 5663109"/>
              <a:gd name="connsiteY5" fmla="*/ 1077085 h 1203305"/>
              <a:gd name="connsiteX6" fmla="*/ 300125 w 5663109"/>
              <a:gd name="connsiteY6" fmla="*/ 945254 h 1203305"/>
              <a:gd name="connsiteX7" fmla="*/ 532932 w 5663109"/>
              <a:gd name="connsiteY7" fmla="*/ 793789 h 1203305"/>
              <a:gd name="connsiteX8" fmla="*/ 768544 w 5663109"/>
              <a:gd name="connsiteY8" fmla="*/ 656348 h 1203305"/>
              <a:gd name="connsiteX9" fmla="*/ 1001352 w 5663109"/>
              <a:gd name="connsiteY9" fmla="*/ 538542 h 1203305"/>
              <a:gd name="connsiteX10" fmla="*/ 1239769 w 5663109"/>
              <a:gd name="connsiteY10" fmla="*/ 429151 h 1203305"/>
              <a:gd name="connsiteX11" fmla="*/ 1486601 w 5663109"/>
              <a:gd name="connsiteY11" fmla="*/ 336589 h 1203305"/>
              <a:gd name="connsiteX12" fmla="*/ 1761482 w 5663109"/>
              <a:gd name="connsiteY12" fmla="*/ 249637 h 1203305"/>
              <a:gd name="connsiteX13" fmla="*/ 2033558 w 5663109"/>
              <a:gd name="connsiteY13" fmla="*/ 173904 h 1203305"/>
              <a:gd name="connsiteX14" fmla="*/ 2473928 w 5663109"/>
              <a:gd name="connsiteY14" fmla="*/ 86952 h 1203305"/>
              <a:gd name="connsiteX15" fmla="*/ 2821737 w 5663109"/>
              <a:gd name="connsiteY15" fmla="*/ 44878 h 1203305"/>
              <a:gd name="connsiteX16" fmla="*/ 3360279 w 5663109"/>
              <a:gd name="connsiteY16" fmla="*/ 2805 h 1203305"/>
              <a:gd name="connsiteX17" fmla="*/ 3752966 w 5663109"/>
              <a:gd name="connsiteY17" fmla="*/ 0 h 1203305"/>
              <a:gd name="connsiteX18" fmla="*/ 4016628 w 5663109"/>
              <a:gd name="connsiteY18" fmla="*/ 8415 h 1203305"/>
              <a:gd name="connsiteX19" fmla="*/ 4288704 w 5663109"/>
              <a:gd name="connsiteY19" fmla="*/ 28049 h 1203305"/>
              <a:gd name="connsiteX20" fmla="*/ 4557975 w 5663109"/>
              <a:gd name="connsiteY20" fmla="*/ 47683 h 1203305"/>
              <a:gd name="connsiteX21" fmla="*/ 4956272 w 5663109"/>
              <a:gd name="connsiteY21" fmla="*/ 106586 h 1203305"/>
              <a:gd name="connsiteX22" fmla="*/ 5233958 w 5663109"/>
              <a:gd name="connsiteY22" fmla="*/ 171099 h 1203305"/>
              <a:gd name="connsiteX23" fmla="*/ 5472375 w 5663109"/>
              <a:gd name="connsiteY23" fmla="*/ 230002 h 1203305"/>
              <a:gd name="connsiteX24" fmla="*/ 5663109 w 5663109"/>
              <a:gd name="connsiteY24" fmla="*/ 288905 h 1203305"/>
              <a:gd name="connsiteX25" fmla="*/ 5466765 w 5663109"/>
              <a:gd name="connsiteY25" fmla="*/ 423541 h 1203305"/>
              <a:gd name="connsiteX26" fmla="*/ 5309690 w 5663109"/>
              <a:gd name="connsiteY26" fmla="*/ 370248 h 1203305"/>
              <a:gd name="connsiteX27" fmla="*/ 5001151 w 5663109"/>
              <a:gd name="connsiteY27" fmla="*/ 286101 h 1203305"/>
              <a:gd name="connsiteX28" fmla="*/ 4726270 w 5663109"/>
              <a:gd name="connsiteY28" fmla="*/ 224393 h 1203305"/>
              <a:gd name="connsiteX29" fmla="*/ 4395290 w 5663109"/>
              <a:gd name="connsiteY29" fmla="*/ 179514 h 1203305"/>
              <a:gd name="connsiteX30" fmla="*/ 4109190 w 5663109"/>
              <a:gd name="connsiteY30" fmla="*/ 148660 h 1203305"/>
              <a:gd name="connsiteX31" fmla="*/ 3845528 w 5663109"/>
              <a:gd name="connsiteY31" fmla="*/ 143050 h 1203305"/>
              <a:gd name="connsiteX32" fmla="*/ 3562233 w 5663109"/>
              <a:gd name="connsiteY32" fmla="*/ 140245 h 1203305"/>
              <a:gd name="connsiteX33" fmla="*/ 3287352 w 5663109"/>
              <a:gd name="connsiteY33" fmla="*/ 151465 h 1203305"/>
              <a:gd name="connsiteX34" fmla="*/ 3034910 w 5663109"/>
              <a:gd name="connsiteY34" fmla="*/ 165489 h 1203305"/>
              <a:gd name="connsiteX35" fmla="*/ 2678687 w 5663109"/>
              <a:gd name="connsiteY35" fmla="*/ 213173 h 1203305"/>
              <a:gd name="connsiteX36" fmla="*/ 2426245 w 5663109"/>
              <a:gd name="connsiteY36" fmla="*/ 255247 h 1203305"/>
              <a:gd name="connsiteX37" fmla="*/ 2151364 w 5663109"/>
              <a:gd name="connsiteY37" fmla="*/ 328174 h 1203305"/>
              <a:gd name="connsiteX38" fmla="*/ 1862458 w 5663109"/>
              <a:gd name="connsiteY38" fmla="*/ 415126 h 1203305"/>
              <a:gd name="connsiteX39" fmla="*/ 1635261 w 5663109"/>
              <a:gd name="connsiteY39" fmla="*/ 504883 h 1203305"/>
              <a:gd name="connsiteX40" fmla="*/ 1424893 w 5663109"/>
              <a:gd name="connsiteY40" fmla="*/ 603055 h 1203305"/>
              <a:gd name="connsiteX41" fmla="*/ 1256598 w 5663109"/>
              <a:gd name="connsiteY41" fmla="*/ 687202 h 1203305"/>
              <a:gd name="connsiteX42" fmla="*/ 1006962 w 5663109"/>
              <a:gd name="connsiteY42" fmla="*/ 849887 h 1203305"/>
              <a:gd name="connsiteX43" fmla="*/ 776959 w 5663109"/>
              <a:gd name="connsiteY43" fmla="*/ 1026596 h 1203305"/>
              <a:gd name="connsiteX44" fmla="*/ 653543 w 5663109"/>
              <a:gd name="connsiteY44" fmla="*/ 1152817 h 1203305"/>
              <a:gd name="connsiteX45" fmla="*/ 608665 w 5663109"/>
              <a:gd name="connsiteY45" fmla="*/ 1203305 h 120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663109" h="1203305">
                <a:moveTo>
                  <a:pt x="608665" y="1203305"/>
                </a:moveTo>
                <a:lnTo>
                  <a:pt x="423541" y="1189281"/>
                </a:lnTo>
                <a:lnTo>
                  <a:pt x="230002" y="1186476"/>
                </a:lnTo>
                <a:lnTo>
                  <a:pt x="81342" y="1186476"/>
                </a:lnTo>
                <a:lnTo>
                  <a:pt x="0" y="1186476"/>
                </a:lnTo>
                <a:lnTo>
                  <a:pt x="126220" y="1077085"/>
                </a:lnTo>
                <a:lnTo>
                  <a:pt x="300125" y="945254"/>
                </a:lnTo>
                <a:lnTo>
                  <a:pt x="532932" y="793789"/>
                </a:lnTo>
                <a:lnTo>
                  <a:pt x="768544" y="656348"/>
                </a:lnTo>
                <a:lnTo>
                  <a:pt x="1001352" y="538542"/>
                </a:lnTo>
                <a:lnTo>
                  <a:pt x="1239769" y="429151"/>
                </a:lnTo>
                <a:lnTo>
                  <a:pt x="1486601" y="336589"/>
                </a:lnTo>
                <a:lnTo>
                  <a:pt x="1761482" y="249637"/>
                </a:lnTo>
                <a:lnTo>
                  <a:pt x="2033558" y="173904"/>
                </a:lnTo>
                <a:lnTo>
                  <a:pt x="2473928" y="86952"/>
                </a:lnTo>
                <a:lnTo>
                  <a:pt x="2821737" y="44878"/>
                </a:lnTo>
                <a:lnTo>
                  <a:pt x="3360279" y="2805"/>
                </a:lnTo>
                <a:lnTo>
                  <a:pt x="3752966" y="0"/>
                </a:lnTo>
                <a:lnTo>
                  <a:pt x="4016628" y="8415"/>
                </a:lnTo>
                <a:lnTo>
                  <a:pt x="4288704" y="28049"/>
                </a:lnTo>
                <a:lnTo>
                  <a:pt x="4557975" y="47683"/>
                </a:lnTo>
                <a:lnTo>
                  <a:pt x="4956272" y="106586"/>
                </a:lnTo>
                <a:lnTo>
                  <a:pt x="5233958" y="171099"/>
                </a:lnTo>
                <a:lnTo>
                  <a:pt x="5472375" y="230002"/>
                </a:lnTo>
                <a:lnTo>
                  <a:pt x="5663109" y="288905"/>
                </a:lnTo>
                <a:lnTo>
                  <a:pt x="5466765" y="423541"/>
                </a:lnTo>
                <a:lnTo>
                  <a:pt x="5309690" y="370248"/>
                </a:lnTo>
                <a:lnTo>
                  <a:pt x="5001151" y="286101"/>
                </a:lnTo>
                <a:lnTo>
                  <a:pt x="4726270" y="224393"/>
                </a:lnTo>
                <a:lnTo>
                  <a:pt x="4395290" y="179514"/>
                </a:lnTo>
                <a:lnTo>
                  <a:pt x="4109190" y="148660"/>
                </a:lnTo>
                <a:lnTo>
                  <a:pt x="3845528" y="143050"/>
                </a:lnTo>
                <a:lnTo>
                  <a:pt x="3562233" y="140245"/>
                </a:lnTo>
                <a:lnTo>
                  <a:pt x="3287352" y="151465"/>
                </a:lnTo>
                <a:lnTo>
                  <a:pt x="3034910" y="165489"/>
                </a:lnTo>
                <a:lnTo>
                  <a:pt x="2678687" y="213173"/>
                </a:lnTo>
                <a:lnTo>
                  <a:pt x="2426245" y="255247"/>
                </a:lnTo>
                <a:lnTo>
                  <a:pt x="2151364" y="328174"/>
                </a:lnTo>
                <a:lnTo>
                  <a:pt x="1862458" y="415126"/>
                </a:lnTo>
                <a:lnTo>
                  <a:pt x="1635261" y="504883"/>
                </a:lnTo>
                <a:lnTo>
                  <a:pt x="1424893" y="603055"/>
                </a:lnTo>
                <a:lnTo>
                  <a:pt x="1256598" y="687202"/>
                </a:lnTo>
                <a:lnTo>
                  <a:pt x="1006962" y="849887"/>
                </a:lnTo>
                <a:lnTo>
                  <a:pt x="776959" y="1026596"/>
                </a:lnTo>
                <a:lnTo>
                  <a:pt x="653543" y="1152817"/>
                </a:lnTo>
                <a:lnTo>
                  <a:pt x="608665" y="1203305"/>
                </a:ln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7E9E1642-47FC-4472-A372-F3929D2E2154}"/>
              </a:ext>
            </a:extLst>
          </p:cNvPr>
          <p:cNvSpPr/>
          <p:nvPr/>
        </p:nvSpPr>
        <p:spPr>
          <a:xfrm>
            <a:off x="1485122" y="1232561"/>
            <a:ext cx="3412524" cy="1423756"/>
          </a:xfrm>
          <a:custGeom>
            <a:avLst/>
            <a:gdLst>
              <a:gd name="connsiteX0" fmla="*/ 1509040 w 4866515"/>
              <a:gd name="connsiteY0" fmla="*/ 1999900 h 1999900"/>
              <a:gd name="connsiteX1" fmla="*/ 1380014 w 4866515"/>
              <a:gd name="connsiteY1" fmla="*/ 1792337 h 1999900"/>
              <a:gd name="connsiteX2" fmla="*/ 1164037 w 4866515"/>
              <a:gd name="connsiteY2" fmla="*/ 1551114 h 1999900"/>
              <a:gd name="connsiteX3" fmla="*/ 905985 w 4866515"/>
              <a:gd name="connsiteY3" fmla="*/ 1360381 h 1999900"/>
              <a:gd name="connsiteX4" fmla="*/ 642324 w 4866515"/>
              <a:gd name="connsiteY4" fmla="*/ 1220135 h 1999900"/>
              <a:gd name="connsiteX5" fmla="*/ 429151 w 4866515"/>
              <a:gd name="connsiteY5" fmla="*/ 1147208 h 1999900"/>
              <a:gd name="connsiteX6" fmla="*/ 176709 w 4866515"/>
              <a:gd name="connsiteY6" fmla="*/ 1091110 h 1999900"/>
              <a:gd name="connsiteX7" fmla="*/ 0 w 4866515"/>
              <a:gd name="connsiteY7" fmla="*/ 1065865 h 1999900"/>
              <a:gd name="connsiteX8" fmla="*/ 255246 w 4866515"/>
              <a:gd name="connsiteY8" fmla="*/ 816229 h 1999900"/>
              <a:gd name="connsiteX9" fmla="*/ 479639 w 4866515"/>
              <a:gd name="connsiteY9" fmla="*/ 653544 h 1999900"/>
              <a:gd name="connsiteX10" fmla="*/ 776959 w 4866515"/>
              <a:gd name="connsiteY10" fmla="*/ 479640 h 1999900"/>
              <a:gd name="connsiteX11" fmla="*/ 1141597 w 4866515"/>
              <a:gd name="connsiteY11" fmla="*/ 319760 h 1999900"/>
              <a:gd name="connsiteX12" fmla="*/ 1472576 w 4866515"/>
              <a:gd name="connsiteY12" fmla="*/ 201954 h 1999900"/>
              <a:gd name="connsiteX13" fmla="*/ 1904532 w 4866515"/>
              <a:gd name="connsiteY13" fmla="*/ 103782 h 1999900"/>
              <a:gd name="connsiteX14" fmla="*/ 2316854 w 4866515"/>
              <a:gd name="connsiteY14" fmla="*/ 39269 h 1999900"/>
              <a:gd name="connsiteX15" fmla="*/ 2695516 w 4866515"/>
              <a:gd name="connsiteY15" fmla="*/ 5610 h 1999900"/>
              <a:gd name="connsiteX16" fmla="*/ 3197595 w 4866515"/>
              <a:gd name="connsiteY16" fmla="*/ 0 h 1999900"/>
              <a:gd name="connsiteX17" fmla="*/ 3545403 w 4866515"/>
              <a:gd name="connsiteY17" fmla="*/ 14025 h 1999900"/>
              <a:gd name="connsiteX18" fmla="*/ 3741747 w 4866515"/>
              <a:gd name="connsiteY18" fmla="*/ 33659 h 1999900"/>
              <a:gd name="connsiteX19" fmla="*/ 4092360 w 4866515"/>
              <a:gd name="connsiteY19" fmla="*/ 81343 h 1999900"/>
              <a:gd name="connsiteX20" fmla="*/ 4431754 w 4866515"/>
              <a:gd name="connsiteY20" fmla="*/ 151465 h 1999900"/>
              <a:gd name="connsiteX21" fmla="*/ 4672976 w 4866515"/>
              <a:gd name="connsiteY21" fmla="*/ 221588 h 1999900"/>
              <a:gd name="connsiteX22" fmla="*/ 4866515 w 4866515"/>
              <a:gd name="connsiteY22" fmla="*/ 283296 h 1999900"/>
              <a:gd name="connsiteX23" fmla="*/ 4650537 w 4866515"/>
              <a:gd name="connsiteY23" fmla="*/ 460005 h 1999900"/>
              <a:gd name="connsiteX24" fmla="*/ 4473828 w 4866515"/>
              <a:gd name="connsiteY24" fmla="*/ 653544 h 1999900"/>
              <a:gd name="connsiteX25" fmla="*/ 4327973 w 4866515"/>
              <a:gd name="connsiteY25" fmla="*/ 852692 h 1999900"/>
              <a:gd name="connsiteX26" fmla="*/ 4179313 w 4866515"/>
              <a:gd name="connsiteY26" fmla="*/ 1099524 h 1999900"/>
              <a:gd name="connsiteX27" fmla="*/ 4078336 w 4866515"/>
              <a:gd name="connsiteY27" fmla="*/ 1349161 h 1999900"/>
              <a:gd name="connsiteX28" fmla="*/ 4025043 w 4866515"/>
              <a:gd name="connsiteY28" fmla="*/ 1520260 h 1999900"/>
              <a:gd name="connsiteX29" fmla="*/ 3848333 w 4866515"/>
              <a:gd name="connsiteY29" fmla="*/ 1458552 h 1999900"/>
              <a:gd name="connsiteX30" fmla="*/ 3612721 w 4866515"/>
              <a:gd name="connsiteY30" fmla="*/ 1394040 h 1999900"/>
              <a:gd name="connsiteX31" fmla="*/ 3407963 w 4866515"/>
              <a:gd name="connsiteY31" fmla="*/ 1351966 h 1999900"/>
              <a:gd name="connsiteX32" fmla="*/ 3175156 w 4866515"/>
              <a:gd name="connsiteY32" fmla="*/ 1335137 h 1999900"/>
              <a:gd name="connsiteX33" fmla="*/ 2945153 w 4866515"/>
              <a:gd name="connsiteY33" fmla="*/ 1337941 h 1999900"/>
              <a:gd name="connsiteX34" fmla="*/ 2754419 w 4866515"/>
              <a:gd name="connsiteY34" fmla="*/ 1351966 h 1999900"/>
              <a:gd name="connsiteX35" fmla="*/ 2527222 w 4866515"/>
              <a:gd name="connsiteY35" fmla="*/ 1380015 h 1999900"/>
              <a:gd name="connsiteX36" fmla="*/ 2353317 w 4866515"/>
              <a:gd name="connsiteY36" fmla="*/ 1416479 h 1999900"/>
              <a:gd name="connsiteX37" fmla="*/ 2162584 w 4866515"/>
              <a:gd name="connsiteY37" fmla="*/ 1475382 h 1999900"/>
              <a:gd name="connsiteX38" fmla="*/ 2002704 w 4866515"/>
              <a:gd name="connsiteY38" fmla="*/ 1545505 h 1999900"/>
              <a:gd name="connsiteX39" fmla="*/ 1873678 w 4866515"/>
              <a:gd name="connsiteY39" fmla="*/ 1621237 h 1999900"/>
              <a:gd name="connsiteX40" fmla="*/ 1758677 w 4866515"/>
              <a:gd name="connsiteY40" fmla="*/ 1699775 h 1999900"/>
              <a:gd name="connsiteX41" fmla="*/ 1668920 w 4866515"/>
              <a:gd name="connsiteY41" fmla="*/ 1778312 h 1999900"/>
              <a:gd name="connsiteX42" fmla="*/ 1576358 w 4866515"/>
              <a:gd name="connsiteY42" fmla="*/ 1876484 h 1999900"/>
              <a:gd name="connsiteX43" fmla="*/ 1545504 w 4866515"/>
              <a:gd name="connsiteY43" fmla="*/ 1926972 h 1999900"/>
              <a:gd name="connsiteX44" fmla="*/ 1509040 w 4866515"/>
              <a:gd name="connsiteY44" fmla="*/ 1999900 h 199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66515" h="1999900">
                <a:moveTo>
                  <a:pt x="1509040" y="1999900"/>
                </a:moveTo>
                <a:lnTo>
                  <a:pt x="1380014" y="1792337"/>
                </a:lnTo>
                <a:lnTo>
                  <a:pt x="1164037" y="1551114"/>
                </a:lnTo>
                <a:lnTo>
                  <a:pt x="905985" y="1360381"/>
                </a:lnTo>
                <a:lnTo>
                  <a:pt x="642324" y="1220135"/>
                </a:lnTo>
                <a:lnTo>
                  <a:pt x="429151" y="1147208"/>
                </a:lnTo>
                <a:lnTo>
                  <a:pt x="176709" y="1091110"/>
                </a:lnTo>
                <a:lnTo>
                  <a:pt x="0" y="1065865"/>
                </a:lnTo>
                <a:lnTo>
                  <a:pt x="255246" y="816229"/>
                </a:lnTo>
                <a:lnTo>
                  <a:pt x="479639" y="653544"/>
                </a:lnTo>
                <a:lnTo>
                  <a:pt x="776959" y="479640"/>
                </a:lnTo>
                <a:lnTo>
                  <a:pt x="1141597" y="319760"/>
                </a:lnTo>
                <a:lnTo>
                  <a:pt x="1472576" y="201954"/>
                </a:lnTo>
                <a:lnTo>
                  <a:pt x="1904532" y="103782"/>
                </a:lnTo>
                <a:lnTo>
                  <a:pt x="2316854" y="39269"/>
                </a:lnTo>
                <a:lnTo>
                  <a:pt x="2695516" y="5610"/>
                </a:lnTo>
                <a:lnTo>
                  <a:pt x="3197595" y="0"/>
                </a:lnTo>
                <a:lnTo>
                  <a:pt x="3545403" y="14025"/>
                </a:lnTo>
                <a:lnTo>
                  <a:pt x="3741747" y="33659"/>
                </a:lnTo>
                <a:lnTo>
                  <a:pt x="4092360" y="81343"/>
                </a:lnTo>
                <a:lnTo>
                  <a:pt x="4431754" y="151465"/>
                </a:lnTo>
                <a:lnTo>
                  <a:pt x="4672976" y="221588"/>
                </a:lnTo>
                <a:lnTo>
                  <a:pt x="4866515" y="283296"/>
                </a:lnTo>
                <a:lnTo>
                  <a:pt x="4650537" y="460005"/>
                </a:lnTo>
                <a:lnTo>
                  <a:pt x="4473828" y="653544"/>
                </a:lnTo>
                <a:lnTo>
                  <a:pt x="4327973" y="852692"/>
                </a:lnTo>
                <a:lnTo>
                  <a:pt x="4179313" y="1099524"/>
                </a:lnTo>
                <a:lnTo>
                  <a:pt x="4078336" y="1349161"/>
                </a:lnTo>
                <a:lnTo>
                  <a:pt x="4025043" y="1520260"/>
                </a:lnTo>
                <a:lnTo>
                  <a:pt x="3848333" y="1458552"/>
                </a:lnTo>
                <a:lnTo>
                  <a:pt x="3612721" y="1394040"/>
                </a:lnTo>
                <a:lnTo>
                  <a:pt x="3407963" y="1351966"/>
                </a:lnTo>
                <a:lnTo>
                  <a:pt x="3175156" y="1335137"/>
                </a:lnTo>
                <a:lnTo>
                  <a:pt x="2945153" y="1337941"/>
                </a:lnTo>
                <a:lnTo>
                  <a:pt x="2754419" y="1351966"/>
                </a:lnTo>
                <a:lnTo>
                  <a:pt x="2527222" y="1380015"/>
                </a:lnTo>
                <a:lnTo>
                  <a:pt x="2353317" y="1416479"/>
                </a:lnTo>
                <a:lnTo>
                  <a:pt x="2162584" y="1475382"/>
                </a:lnTo>
                <a:lnTo>
                  <a:pt x="2002704" y="1545505"/>
                </a:lnTo>
                <a:lnTo>
                  <a:pt x="1873678" y="1621237"/>
                </a:lnTo>
                <a:lnTo>
                  <a:pt x="1758677" y="1699775"/>
                </a:lnTo>
                <a:lnTo>
                  <a:pt x="1668920" y="1778312"/>
                </a:lnTo>
                <a:lnTo>
                  <a:pt x="1576358" y="1876484"/>
                </a:lnTo>
                <a:lnTo>
                  <a:pt x="1545504" y="1926972"/>
                </a:lnTo>
                <a:lnTo>
                  <a:pt x="1509040" y="1999900"/>
                </a:ln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Freeform: Shape 94">
            <a:extLst>
              <a:ext uri="{FF2B5EF4-FFF2-40B4-BE49-F238E27FC236}">
                <a16:creationId xmlns:a16="http://schemas.microsoft.com/office/drawing/2014/main" id="{4E2A5872-CE1D-49AF-8B3B-952459667734}"/>
              </a:ext>
            </a:extLst>
          </p:cNvPr>
          <p:cNvSpPr/>
          <p:nvPr/>
        </p:nvSpPr>
        <p:spPr>
          <a:xfrm>
            <a:off x="4307094" y="1437274"/>
            <a:ext cx="1643675" cy="1969924"/>
          </a:xfrm>
          <a:custGeom>
            <a:avLst/>
            <a:gdLst>
              <a:gd name="connsiteX0" fmla="*/ 0 w 2344003"/>
              <a:gd name="connsiteY0" fmla="*/ 1241946 h 2767083"/>
              <a:gd name="connsiteX1" fmla="*/ 61415 w 2344003"/>
              <a:gd name="connsiteY1" fmla="*/ 1050877 h 2767083"/>
              <a:gd name="connsiteX2" fmla="*/ 139889 w 2344003"/>
              <a:gd name="connsiteY2" fmla="*/ 866633 h 2767083"/>
              <a:gd name="connsiteX3" fmla="*/ 245659 w 2344003"/>
              <a:gd name="connsiteY3" fmla="*/ 658504 h 2767083"/>
              <a:gd name="connsiteX4" fmla="*/ 341194 w 2344003"/>
              <a:gd name="connsiteY4" fmla="*/ 518615 h 2767083"/>
              <a:gd name="connsiteX5" fmla="*/ 453788 w 2344003"/>
              <a:gd name="connsiteY5" fmla="*/ 371901 h 2767083"/>
              <a:gd name="connsiteX6" fmla="*/ 576618 w 2344003"/>
              <a:gd name="connsiteY6" fmla="*/ 235424 h 2767083"/>
              <a:gd name="connsiteX7" fmla="*/ 702859 w 2344003"/>
              <a:gd name="connsiteY7" fmla="*/ 112594 h 2767083"/>
              <a:gd name="connsiteX8" fmla="*/ 839337 w 2344003"/>
              <a:gd name="connsiteY8" fmla="*/ 0 h 2767083"/>
              <a:gd name="connsiteX9" fmla="*/ 986050 w 2344003"/>
              <a:gd name="connsiteY9" fmla="*/ 51179 h 2767083"/>
              <a:gd name="connsiteX10" fmla="*/ 1180531 w 2344003"/>
              <a:gd name="connsiteY10" fmla="*/ 133065 h 2767083"/>
              <a:gd name="connsiteX11" fmla="*/ 1351128 w 2344003"/>
              <a:gd name="connsiteY11" fmla="*/ 225188 h 2767083"/>
              <a:gd name="connsiteX12" fmla="*/ 1552432 w 2344003"/>
              <a:gd name="connsiteY12" fmla="*/ 337782 h 2767083"/>
              <a:gd name="connsiteX13" fmla="*/ 1740089 w 2344003"/>
              <a:gd name="connsiteY13" fmla="*/ 470848 h 2767083"/>
              <a:gd name="connsiteX14" fmla="*/ 1903862 w 2344003"/>
              <a:gd name="connsiteY14" fmla="*/ 603913 h 2767083"/>
              <a:gd name="connsiteX15" fmla="*/ 1968689 w 2344003"/>
              <a:gd name="connsiteY15" fmla="*/ 661916 h 2767083"/>
              <a:gd name="connsiteX16" fmla="*/ 2142698 w 2344003"/>
              <a:gd name="connsiteY16" fmla="*/ 846161 h 2767083"/>
              <a:gd name="connsiteX17" fmla="*/ 2245056 w 2344003"/>
              <a:gd name="connsiteY17" fmla="*/ 1013346 h 2767083"/>
              <a:gd name="connsiteX18" fmla="*/ 2323531 w 2344003"/>
              <a:gd name="connsiteY18" fmla="*/ 1252182 h 2767083"/>
              <a:gd name="connsiteX19" fmla="*/ 2344003 w 2344003"/>
              <a:gd name="connsiteY19" fmla="*/ 1385248 h 2767083"/>
              <a:gd name="connsiteX20" fmla="*/ 2340591 w 2344003"/>
              <a:gd name="connsiteY20" fmla="*/ 1675262 h 2767083"/>
              <a:gd name="connsiteX21" fmla="*/ 2296235 w 2344003"/>
              <a:gd name="connsiteY21" fmla="*/ 1856095 h 2767083"/>
              <a:gd name="connsiteX22" fmla="*/ 2197289 w 2344003"/>
              <a:gd name="connsiteY22" fmla="*/ 2074459 h 2767083"/>
              <a:gd name="connsiteX23" fmla="*/ 2091519 w 2344003"/>
              <a:gd name="connsiteY23" fmla="*/ 2221173 h 2767083"/>
              <a:gd name="connsiteX24" fmla="*/ 1958453 w 2344003"/>
              <a:gd name="connsiteY24" fmla="*/ 2378122 h 2767083"/>
              <a:gd name="connsiteX25" fmla="*/ 1736677 w 2344003"/>
              <a:gd name="connsiteY25" fmla="*/ 2562367 h 2767083"/>
              <a:gd name="connsiteX26" fmla="*/ 1552432 w 2344003"/>
              <a:gd name="connsiteY26" fmla="*/ 2681785 h 2767083"/>
              <a:gd name="connsiteX27" fmla="*/ 1412543 w 2344003"/>
              <a:gd name="connsiteY27" fmla="*/ 2767083 h 2767083"/>
              <a:gd name="connsiteX28" fmla="*/ 1245358 w 2344003"/>
              <a:gd name="connsiteY28" fmla="*/ 2664725 h 2767083"/>
              <a:gd name="connsiteX29" fmla="*/ 1020170 w 2344003"/>
              <a:gd name="connsiteY29" fmla="*/ 2558955 h 2767083"/>
              <a:gd name="connsiteX30" fmla="*/ 849573 w 2344003"/>
              <a:gd name="connsiteY30" fmla="*/ 2494128 h 2767083"/>
              <a:gd name="connsiteX31" fmla="*/ 668740 w 2344003"/>
              <a:gd name="connsiteY31" fmla="*/ 2439537 h 2767083"/>
              <a:gd name="connsiteX32" fmla="*/ 450376 w 2344003"/>
              <a:gd name="connsiteY32" fmla="*/ 2388358 h 2767083"/>
              <a:gd name="connsiteX33" fmla="*/ 330958 w 2344003"/>
              <a:gd name="connsiteY33" fmla="*/ 2388358 h 2767083"/>
              <a:gd name="connsiteX34" fmla="*/ 423080 w 2344003"/>
              <a:gd name="connsiteY34" fmla="*/ 2313295 h 2767083"/>
              <a:gd name="connsiteX35" fmla="*/ 494731 w 2344003"/>
              <a:gd name="connsiteY35" fmla="*/ 2204113 h 2767083"/>
              <a:gd name="connsiteX36" fmla="*/ 549322 w 2344003"/>
              <a:gd name="connsiteY36" fmla="*/ 2101755 h 2767083"/>
              <a:gd name="connsiteX37" fmla="*/ 586853 w 2344003"/>
              <a:gd name="connsiteY37" fmla="*/ 1948218 h 2767083"/>
              <a:gd name="connsiteX38" fmla="*/ 580029 w 2344003"/>
              <a:gd name="connsiteY38" fmla="*/ 1815152 h 2767083"/>
              <a:gd name="connsiteX39" fmla="*/ 518615 w 2344003"/>
              <a:gd name="connsiteY39" fmla="*/ 1651379 h 2767083"/>
              <a:gd name="connsiteX40" fmla="*/ 440140 w 2344003"/>
              <a:gd name="connsiteY40" fmla="*/ 1528549 h 2767083"/>
              <a:gd name="connsiteX41" fmla="*/ 296838 w 2344003"/>
              <a:gd name="connsiteY41" fmla="*/ 1412543 h 2767083"/>
              <a:gd name="connsiteX42" fmla="*/ 191068 w 2344003"/>
              <a:gd name="connsiteY42" fmla="*/ 1344304 h 2767083"/>
              <a:gd name="connsiteX43" fmla="*/ 105770 w 2344003"/>
              <a:gd name="connsiteY43" fmla="*/ 1293125 h 2767083"/>
              <a:gd name="connsiteX44" fmla="*/ 0 w 2344003"/>
              <a:gd name="connsiteY44" fmla="*/ 1241946 h 27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44003" h="2767083">
                <a:moveTo>
                  <a:pt x="0" y="1241946"/>
                </a:moveTo>
                <a:lnTo>
                  <a:pt x="61415" y="1050877"/>
                </a:lnTo>
                <a:lnTo>
                  <a:pt x="139889" y="866633"/>
                </a:lnTo>
                <a:lnTo>
                  <a:pt x="245659" y="658504"/>
                </a:lnTo>
                <a:lnTo>
                  <a:pt x="341194" y="518615"/>
                </a:lnTo>
                <a:lnTo>
                  <a:pt x="453788" y="371901"/>
                </a:lnTo>
                <a:lnTo>
                  <a:pt x="576618" y="235424"/>
                </a:lnTo>
                <a:lnTo>
                  <a:pt x="702859" y="112594"/>
                </a:lnTo>
                <a:lnTo>
                  <a:pt x="839337" y="0"/>
                </a:lnTo>
                <a:lnTo>
                  <a:pt x="986050" y="51179"/>
                </a:lnTo>
                <a:lnTo>
                  <a:pt x="1180531" y="133065"/>
                </a:lnTo>
                <a:lnTo>
                  <a:pt x="1351128" y="225188"/>
                </a:lnTo>
                <a:lnTo>
                  <a:pt x="1552432" y="337782"/>
                </a:lnTo>
                <a:lnTo>
                  <a:pt x="1740089" y="470848"/>
                </a:lnTo>
                <a:lnTo>
                  <a:pt x="1903862" y="603913"/>
                </a:lnTo>
                <a:lnTo>
                  <a:pt x="1968689" y="661916"/>
                </a:lnTo>
                <a:lnTo>
                  <a:pt x="2142698" y="846161"/>
                </a:lnTo>
                <a:lnTo>
                  <a:pt x="2245056" y="1013346"/>
                </a:lnTo>
                <a:lnTo>
                  <a:pt x="2323531" y="1252182"/>
                </a:lnTo>
                <a:lnTo>
                  <a:pt x="2344003" y="1385248"/>
                </a:lnTo>
                <a:cubicBezTo>
                  <a:pt x="2342866" y="1481919"/>
                  <a:pt x="2341728" y="1578591"/>
                  <a:pt x="2340591" y="1675262"/>
                </a:cubicBezTo>
                <a:lnTo>
                  <a:pt x="2296235" y="1856095"/>
                </a:lnTo>
                <a:lnTo>
                  <a:pt x="2197289" y="2074459"/>
                </a:lnTo>
                <a:lnTo>
                  <a:pt x="2091519" y="2221173"/>
                </a:lnTo>
                <a:lnTo>
                  <a:pt x="1958453" y="2378122"/>
                </a:lnTo>
                <a:lnTo>
                  <a:pt x="1736677" y="2562367"/>
                </a:lnTo>
                <a:lnTo>
                  <a:pt x="1552432" y="2681785"/>
                </a:lnTo>
                <a:lnTo>
                  <a:pt x="1412543" y="2767083"/>
                </a:lnTo>
                <a:lnTo>
                  <a:pt x="1245358" y="2664725"/>
                </a:lnTo>
                <a:lnTo>
                  <a:pt x="1020170" y="2558955"/>
                </a:lnTo>
                <a:lnTo>
                  <a:pt x="849573" y="2494128"/>
                </a:lnTo>
                <a:lnTo>
                  <a:pt x="668740" y="2439537"/>
                </a:lnTo>
                <a:lnTo>
                  <a:pt x="450376" y="2388358"/>
                </a:lnTo>
                <a:lnTo>
                  <a:pt x="330958" y="2388358"/>
                </a:lnTo>
                <a:lnTo>
                  <a:pt x="423080" y="2313295"/>
                </a:lnTo>
                <a:lnTo>
                  <a:pt x="494731" y="2204113"/>
                </a:lnTo>
                <a:lnTo>
                  <a:pt x="549322" y="2101755"/>
                </a:lnTo>
                <a:lnTo>
                  <a:pt x="586853" y="1948218"/>
                </a:lnTo>
                <a:lnTo>
                  <a:pt x="580029" y="1815152"/>
                </a:lnTo>
                <a:lnTo>
                  <a:pt x="518615" y="1651379"/>
                </a:lnTo>
                <a:lnTo>
                  <a:pt x="440140" y="1528549"/>
                </a:lnTo>
                <a:lnTo>
                  <a:pt x="296838" y="1412543"/>
                </a:lnTo>
                <a:lnTo>
                  <a:pt x="191068" y="1344304"/>
                </a:lnTo>
                <a:lnTo>
                  <a:pt x="105770" y="1293125"/>
                </a:lnTo>
                <a:lnTo>
                  <a:pt x="0" y="1241946"/>
                </a:ln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4ADD7326-7D95-43A3-AC69-A69108A7FADB}"/>
              </a:ext>
            </a:extLst>
          </p:cNvPr>
          <p:cNvSpPr/>
          <p:nvPr/>
        </p:nvSpPr>
        <p:spPr>
          <a:xfrm>
            <a:off x="4895634" y="1338968"/>
            <a:ext cx="1775632" cy="2957997"/>
          </a:xfrm>
          <a:custGeom>
            <a:avLst/>
            <a:gdLst>
              <a:gd name="connsiteX0" fmla="*/ 0 w 2532184"/>
              <a:gd name="connsiteY0" fmla="*/ 135652 h 4154993"/>
              <a:gd name="connsiteX1" fmla="*/ 165797 w 2532184"/>
              <a:gd name="connsiteY1" fmla="*/ 0 h 4154993"/>
              <a:gd name="connsiteX2" fmla="*/ 341644 w 2532184"/>
              <a:gd name="connsiteY2" fmla="*/ 55266 h 4154993"/>
              <a:gd name="connsiteX3" fmla="*/ 607925 w 2532184"/>
              <a:gd name="connsiteY3" fmla="*/ 160773 h 4154993"/>
              <a:gd name="connsiteX4" fmla="*/ 839037 w 2532184"/>
              <a:gd name="connsiteY4" fmla="*/ 266281 h 4154993"/>
              <a:gd name="connsiteX5" fmla="*/ 1009859 w 2532184"/>
              <a:gd name="connsiteY5" fmla="*/ 351692 h 4154993"/>
              <a:gd name="connsiteX6" fmla="*/ 1205802 w 2532184"/>
              <a:gd name="connsiteY6" fmla="*/ 462224 h 4154993"/>
              <a:gd name="connsiteX7" fmla="*/ 1401745 w 2532184"/>
              <a:gd name="connsiteY7" fmla="*/ 577780 h 4154993"/>
              <a:gd name="connsiteX8" fmla="*/ 1592663 w 2532184"/>
              <a:gd name="connsiteY8" fmla="*/ 718457 h 4154993"/>
              <a:gd name="connsiteX9" fmla="*/ 1773534 w 2532184"/>
              <a:gd name="connsiteY9" fmla="*/ 864158 h 4154993"/>
              <a:gd name="connsiteX10" fmla="*/ 1919235 w 2532184"/>
              <a:gd name="connsiteY10" fmla="*/ 1004835 h 4154993"/>
              <a:gd name="connsiteX11" fmla="*/ 2014694 w 2532184"/>
              <a:gd name="connsiteY11" fmla="*/ 1105318 h 4154993"/>
              <a:gd name="connsiteX12" fmla="*/ 2135274 w 2532184"/>
              <a:gd name="connsiteY12" fmla="*/ 1251019 h 4154993"/>
              <a:gd name="connsiteX13" fmla="*/ 2235758 w 2532184"/>
              <a:gd name="connsiteY13" fmla="*/ 1386672 h 4154993"/>
              <a:gd name="connsiteX14" fmla="*/ 2331217 w 2532184"/>
              <a:gd name="connsiteY14" fmla="*/ 1547446 h 4154993"/>
              <a:gd name="connsiteX15" fmla="*/ 2411604 w 2532184"/>
              <a:gd name="connsiteY15" fmla="*/ 1738364 h 4154993"/>
              <a:gd name="connsiteX16" fmla="*/ 2471894 w 2532184"/>
              <a:gd name="connsiteY16" fmla="*/ 1914211 h 4154993"/>
              <a:gd name="connsiteX17" fmla="*/ 2502039 w 2532184"/>
              <a:gd name="connsiteY17" fmla="*/ 2059912 h 4154993"/>
              <a:gd name="connsiteX18" fmla="*/ 2522136 w 2532184"/>
              <a:gd name="connsiteY18" fmla="*/ 2215661 h 4154993"/>
              <a:gd name="connsiteX19" fmla="*/ 2532184 w 2532184"/>
              <a:gd name="connsiteY19" fmla="*/ 2366386 h 4154993"/>
              <a:gd name="connsiteX20" fmla="*/ 2517112 w 2532184"/>
              <a:gd name="connsiteY20" fmla="*/ 2572378 h 4154993"/>
              <a:gd name="connsiteX21" fmla="*/ 2486967 w 2532184"/>
              <a:gd name="connsiteY21" fmla="*/ 2743200 h 4154993"/>
              <a:gd name="connsiteX22" fmla="*/ 2431701 w 2532184"/>
              <a:gd name="connsiteY22" fmla="*/ 2944167 h 4154993"/>
              <a:gd name="connsiteX23" fmla="*/ 2346290 w 2532184"/>
              <a:gd name="connsiteY23" fmla="*/ 3150158 h 4154993"/>
              <a:gd name="connsiteX24" fmla="*/ 2195564 w 2532184"/>
              <a:gd name="connsiteY24" fmla="*/ 3391318 h 4154993"/>
              <a:gd name="connsiteX25" fmla="*/ 2024742 w 2532184"/>
              <a:gd name="connsiteY25" fmla="*/ 3612382 h 4154993"/>
              <a:gd name="connsiteX26" fmla="*/ 1848896 w 2532184"/>
              <a:gd name="connsiteY26" fmla="*/ 3788228 h 4154993"/>
              <a:gd name="connsiteX27" fmla="*/ 1673050 w 2532184"/>
              <a:gd name="connsiteY27" fmla="*/ 3943978 h 4154993"/>
              <a:gd name="connsiteX28" fmla="*/ 1487156 w 2532184"/>
              <a:gd name="connsiteY28" fmla="*/ 4079630 h 4154993"/>
              <a:gd name="connsiteX29" fmla="*/ 1386672 w 2532184"/>
              <a:gd name="connsiteY29" fmla="*/ 4154993 h 4154993"/>
              <a:gd name="connsiteX30" fmla="*/ 1346479 w 2532184"/>
              <a:gd name="connsiteY30" fmla="*/ 4009292 h 4154993"/>
              <a:gd name="connsiteX31" fmla="*/ 1281164 w 2532184"/>
              <a:gd name="connsiteY31" fmla="*/ 3833446 h 4154993"/>
              <a:gd name="connsiteX32" fmla="*/ 1185705 w 2532184"/>
              <a:gd name="connsiteY32" fmla="*/ 3607358 h 4154993"/>
              <a:gd name="connsiteX33" fmla="*/ 1095270 w 2532184"/>
              <a:gd name="connsiteY33" fmla="*/ 3456633 h 4154993"/>
              <a:gd name="connsiteX34" fmla="*/ 974690 w 2532184"/>
              <a:gd name="connsiteY34" fmla="*/ 3295859 h 4154993"/>
              <a:gd name="connsiteX35" fmla="*/ 828989 w 2532184"/>
              <a:gd name="connsiteY35" fmla="*/ 3114989 h 4154993"/>
              <a:gd name="connsiteX36" fmla="*/ 673239 w 2532184"/>
              <a:gd name="connsiteY36" fmla="*/ 2994408 h 4154993"/>
              <a:gd name="connsiteX37" fmla="*/ 552659 w 2532184"/>
              <a:gd name="connsiteY37" fmla="*/ 2903973 h 4154993"/>
              <a:gd name="connsiteX38" fmla="*/ 763674 w 2532184"/>
              <a:gd name="connsiteY38" fmla="*/ 2778369 h 4154993"/>
              <a:gd name="connsiteX39" fmla="*/ 1009859 w 2532184"/>
              <a:gd name="connsiteY39" fmla="*/ 2592474 h 4154993"/>
              <a:gd name="connsiteX40" fmla="*/ 1230923 w 2532184"/>
              <a:gd name="connsiteY40" fmla="*/ 2371411 h 4154993"/>
              <a:gd name="connsiteX41" fmla="*/ 1386672 w 2532184"/>
              <a:gd name="connsiteY41" fmla="*/ 2130250 h 4154993"/>
              <a:gd name="connsiteX42" fmla="*/ 1482131 w 2532184"/>
              <a:gd name="connsiteY42" fmla="*/ 1858945 h 4154993"/>
              <a:gd name="connsiteX43" fmla="*/ 1502228 w 2532184"/>
              <a:gd name="connsiteY43" fmla="*/ 1557494 h 4154993"/>
              <a:gd name="connsiteX44" fmla="*/ 1457011 w 2532184"/>
              <a:gd name="connsiteY44" fmla="*/ 1331406 h 4154993"/>
              <a:gd name="connsiteX45" fmla="*/ 1381648 w 2532184"/>
              <a:gd name="connsiteY45" fmla="*/ 1145512 h 4154993"/>
              <a:gd name="connsiteX46" fmla="*/ 1261068 w 2532184"/>
              <a:gd name="connsiteY46" fmla="*/ 949569 h 4154993"/>
              <a:gd name="connsiteX47" fmla="*/ 1095270 w 2532184"/>
              <a:gd name="connsiteY47" fmla="*/ 773723 h 4154993"/>
              <a:gd name="connsiteX48" fmla="*/ 869182 w 2532184"/>
              <a:gd name="connsiteY48" fmla="*/ 597877 h 4154993"/>
              <a:gd name="connsiteX49" fmla="*/ 693336 w 2532184"/>
              <a:gd name="connsiteY49" fmla="*/ 467248 h 4154993"/>
              <a:gd name="connsiteX50" fmla="*/ 562707 w 2532184"/>
              <a:gd name="connsiteY50" fmla="*/ 391885 h 4154993"/>
              <a:gd name="connsiteX51" fmla="*/ 422030 w 2532184"/>
              <a:gd name="connsiteY51" fmla="*/ 321547 h 4154993"/>
              <a:gd name="connsiteX52" fmla="*/ 241160 w 2532184"/>
              <a:gd name="connsiteY52" fmla="*/ 231112 h 4154993"/>
              <a:gd name="connsiteX53" fmla="*/ 95459 w 2532184"/>
              <a:gd name="connsiteY53" fmla="*/ 175846 h 4154993"/>
              <a:gd name="connsiteX54" fmla="*/ 0 w 2532184"/>
              <a:gd name="connsiteY54" fmla="*/ 135652 h 4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32184" h="4154993">
                <a:moveTo>
                  <a:pt x="0" y="135652"/>
                </a:moveTo>
                <a:lnTo>
                  <a:pt x="165797" y="0"/>
                </a:lnTo>
                <a:lnTo>
                  <a:pt x="341644" y="55266"/>
                </a:lnTo>
                <a:lnTo>
                  <a:pt x="607925" y="160773"/>
                </a:lnTo>
                <a:lnTo>
                  <a:pt x="839037" y="266281"/>
                </a:lnTo>
                <a:lnTo>
                  <a:pt x="1009859" y="351692"/>
                </a:lnTo>
                <a:lnTo>
                  <a:pt x="1205802" y="462224"/>
                </a:lnTo>
                <a:lnTo>
                  <a:pt x="1401745" y="577780"/>
                </a:lnTo>
                <a:lnTo>
                  <a:pt x="1592663" y="718457"/>
                </a:lnTo>
                <a:lnTo>
                  <a:pt x="1773534" y="864158"/>
                </a:lnTo>
                <a:lnTo>
                  <a:pt x="1919235" y="1004835"/>
                </a:lnTo>
                <a:lnTo>
                  <a:pt x="2014694" y="1105318"/>
                </a:lnTo>
                <a:lnTo>
                  <a:pt x="2135274" y="1251019"/>
                </a:lnTo>
                <a:lnTo>
                  <a:pt x="2235758" y="1386672"/>
                </a:lnTo>
                <a:lnTo>
                  <a:pt x="2331217" y="1547446"/>
                </a:lnTo>
                <a:lnTo>
                  <a:pt x="2411604" y="1738364"/>
                </a:lnTo>
                <a:lnTo>
                  <a:pt x="2471894" y="1914211"/>
                </a:lnTo>
                <a:lnTo>
                  <a:pt x="2502039" y="2059912"/>
                </a:lnTo>
                <a:lnTo>
                  <a:pt x="2522136" y="2215661"/>
                </a:lnTo>
                <a:lnTo>
                  <a:pt x="2532184" y="2366386"/>
                </a:lnTo>
                <a:lnTo>
                  <a:pt x="2517112" y="2572378"/>
                </a:lnTo>
                <a:lnTo>
                  <a:pt x="2486967" y="2743200"/>
                </a:lnTo>
                <a:lnTo>
                  <a:pt x="2431701" y="2944167"/>
                </a:lnTo>
                <a:lnTo>
                  <a:pt x="2346290" y="3150158"/>
                </a:lnTo>
                <a:lnTo>
                  <a:pt x="2195564" y="3391318"/>
                </a:lnTo>
                <a:lnTo>
                  <a:pt x="2024742" y="3612382"/>
                </a:lnTo>
                <a:lnTo>
                  <a:pt x="1848896" y="3788228"/>
                </a:lnTo>
                <a:lnTo>
                  <a:pt x="1673050" y="3943978"/>
                </a:lnTo>
                <a:lnTo>
                  <a:pt x="1487156" y="4079630"/>
                </a:lnTo>
                <a:lnTo>
                  <a:pt x="1386672" y="4154993"/>
                </a:lnTo>
                <a:lnTo>
                  <a:pt x="1346479" y="4009292"/>
                </a:lnTo>
                <a:lnTo>
                  <a:pt x="1281164" y="3833446"/>
                </a:lnTo>
                <a:lnTo>
                  <a:pt x="1185705" y="3607358"/>
                </a:lnTo>
                <a:lnTo>
                  <a:pt x="1095270" y="3456633"/>
                </a:lnTo>
                <a:lnTo>
                  <a:pt x="974690" y="3295859"/>
                </a:lnTo>
                <a:lnTo>
                  <a:pt x="828989" y="3114989"/>
                </a:lnTo>
                <a:lnTo>
                  <a:pt x="673239" y="2994408"/>
                </a:lnTo>
                <a:lnTo>
                  <a:pt x="552659" y="2903973"/>
                </a:lnTo>
                <a:lnTo>
                  <a:pt x="763674" y="2778369"/>
                </a:lnTo>
                <a:lnTo>
                  <a:pt x="1009859" y="2592474"/>
                </a:lnTo>
                <a:lnTo>
                  <a:pt x="1230923" y="2371411"/>
                </a:lnTo>
                <a:lnTo>
                  <a:pt x="1386672" y="2130250"/>
                </a:lnTo>
                <a:lnTo>
                  <a:pt x="1482131" y="1858945"/>
                </a:lnTo>
                <a:lnTo>
                  <a:pt x="1502228" y="1557494"/>
                </a:lnTo>
                <a:lnTo>
                  <a:pt x="1457011" y="1331406"/>
                </a:lnTo>
                <a:lnTo>
                  <a:pt x="1381648" y="1145512"/>
                </a:lnTo>
                <a:lnTo>
                  <a:pt x="1261068" y="949569"/>
                </a:lnTo>
                <a:lnTo>
                  <a:pt x="1095270" y="773723"/>
                </a:lnTo>
                <a:lnTo>
                  <a:pt x="869182" y="597877"/>
                </a:lnTo>
                <a:lnTo>
                  <a:pt x="693336" y="467248"/>
                </a:lnTo>
                <a:lnTo>
                  <a:pt x="562707" y="391885"/>
                </a:lnTo>
                <a:lnTo>
                  <a:pt x="422030" y="321547"/>
                </a:lnTo>
                <a:lnTo>
                  <a:pt x="241160" y="231112"/>
                </a:lnTo>
                <a:lnTo>
                  <a:pt x="95459" y="175846"/>
                </a:lnTo>
                <a:lnTo>
                  <a:pt x="0" y="135652"/>
                </a:ln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Freeform: Shape 96">
            <a:extLst>
              <a:ext uri="{FF2B5EF4-FFF2-40B4-BE49-F238E27FC236}">
                <a16:creationId xmlns:a16="http://schemas.microsoft.com/office/drawing/2014/main" id="{5959A862-CB5A-43BB-BACA-FCF862CC540E}"/>
              </a:ext>
            </a:extLst>
          </p:cNvPr>
          <p:cNvSpPr/>
          <p:nvPr/>
        </p:nvSpPr>
        <p:spPr>
          <a:xfrm>
            <a:off x="5874284" y="2460195"/>
            <a:ext cx="880193" cy="2479620"/>
          </a:xfrm>
          <a:custGeom>
            <a:avLst/>
            <a:gdLst>
              <a:gd name="connsiteX0" fmla="*/ 960120 w 1255222"/>
              <a:gd name="connsiteY0" fmla="*/ 0 h 3483033"/>
              <a:gd name="connsiteX1" fmla="*/ 1051560 w 1255222"/>
              <a:gd name="connsiteY1" fmla="*/ 128847 h 3483033"/>
              <a:gd name="connsiteX2" fmla="*/ 1130531 w 1255222"/>
              <a:gd name="connsiteY2" fmla="*/ 349134 h 3483033"/>
              <a:gd name="connsiteX3" fmla="*/ 1192876 w 1255222"/>
              <a:gd name="connsiteY3" fmla="*/ 594360 h 3483033"/>
              <a:gd name="connsiteX4" fmla="*/ 1230284 w 1255222"/>
              <a:gd name="connsiteY4" fmla="*/ 814647 h 3483033"/>
              <a:gd name="connsiteX5" fmla="*/ 1255222 w 1255222"/>
              <a:gd name="connsiteY5" fmla="*/ 1059873 h 3483033"/>
              <a:gd name="connsiteX6" fmla="*/ 1251066 w 1255222"/>
              <a:gd name="connsiteY6" fmla="*/ 1392382 h 3483033"/>
              <a:gd name="connsiteX7" fmla="*/ 1217815 w 1255222"/>
              <a:gd name="connsiteY7" fmla="*/ 1675014 h 3483033"/>
              <a:gd name="connsiteX8" fmla="*/ 1151313 w 1255222"/>
              <a:gd name="connsiteY8" fmla="*/ 1965960 h 3483033"/>
              <a:gd name="connsiteX9" fmla="*/ 1026622 w 1255222"/>
              <a:gd name="connsiteY9" fmla="*/ 2290156 h 3483033"/>
              <a:gd name="connsiteX10" fmla="*/ 897775 w 1255222"/>
              <a:gd name="connsiteY10" fmla="*/ 2552007 h 3483033"/>
              <a:gd name="connsiteX11" fmla="*/ 739833 w 1255222"/>
              <a:gd name="connsiteY11" fmla="*/ 2801389 h 3483033"/>
              <a:gd name="connsiteX12" fmla="*/ 577735 w 1255222"/>
              <a:gd name="connsiteY12" fmla="*/ 3009207 h 3483033"/>
              <a:gd name="connsiteX13" fmla="*/ 324196 w 1255222"/>
              <a:gd name="connsiteY13" fmla="*/ 3275214 h 3483033"/>
              <a:gd name="connsiteX14" fmla="*/ 178724 w 1255222"/>
              <a:gd name="connsiteY14" fmla="*/ 3420687 h 3483033"/>
              <a:gd name="connsiteX15" fmla="*/ 103909 w 1255222"/>
              <a:gd name="connsiteY15" fmla="*/ 3483033 h 3483033"/>
              <a:gd name="connsiteX16" fmla="*/ 95596 w 1255222"/>
              <a:gd name="connsiteY16" fmla="*/ 3308465 h 3483033"/>
              <a:gd name="connsiteX17" fmla="*/ 87284 w 1255222"/>
              <a:gd name="connsiteY17" fmla="*/ 3121429 h 3483033"/>
              <a:gd name="connsiteX18" fmla="*/ 70658 w 1255222"/>
              <a:gd name="connsiteY18" fmla="*/ 2955174 h 3483033"/>
              <a:gd name="connsiteX19" fmla="*/ 45720 w 1255222"/>
              <a:gd name="connsiteY19" fmla="*/ 2776451 h 3483033"/>
              <a:gd name="connsiteX20" fmla="*/ 16626 w 1255222"/>
              <a:gd name="connsiteY20" fmla="*/ 2635134 h 3483033"/>
              <a:gd name="connsiteX21" fmla="*/ 0 w 1255222"/>
              <a:gd name="connsiteY21" fmla="*/ 2568633 h 3483033"/>
              <a:gd name="connsiteX22" fmla="*/ 203662 w 1255222"/>
              <a:gd name="connsiteY22" fmla="*/ 2435629 h 3483033"/>
              <a:gd name="connsiteX23" fmla="*/ 407324 w 1255222"/>
              <a:gd name="connsiteY23" fmla="*/ 2265218 h 3483033"/>
              <a:gd name="connsiteX24" fmla="*/ 548640 w 1255222"/>
              <a:gd name="connsiteY24" fmla="*/ 2123902 h 3483033"/>
              <a:gd name="connsiteX25" fmla="*/ 714895 w 1255222"/>
              <a:gd name="connsiteY25" fmla="*/ 1928553 h 3483033"/>
              <a:gd name="connsiteX26" fmla="*/ 831273 w 1255222"/>
              <a:gd name="connsiteY26" fmla="*/ 1783080 h 3483033"/>
              <a:gd name="connsiteX27" fmla="*/ 926869 w 1255222"/>
              <a:gd name="connsiteY27" fmla="*/ 1616825 h 3483033"/>
              <a:gd name="connsiteX28" fmla="*/ 1014153 w 1255222"/>
              <a:gd name="connsiteY28" fmla="*/ 1438102 h 3483033"/>
              <a:gd name="connsiteX29" fmla="*/ 1072342 w 1255222"/>
              <a:gd name="connsiteY29" fmla="*/ 1255222 h 3483033"/>
              <a:gd name="connsiteX30" fmla="*/ 1118062 w 1255222"/>
              <a:gd name="connsiteY30" fmla="*/ 1076498 h 3483033"/>
              <a:gd name="connsiteX31" fmla="*/ 1134687 w 1255222"/>
              <a:gd name="connsiteY31" fmla="*/ 922713 h 3483033"/>
              <a:gd name="connsiteX32" fmla="*/ 1138844 w 1255222"/>
              <a:gd name="connsiteY32" fmla="*/ 727363 h 3483033"/>
              <a:gd name="connsiteX33" fmla="*/ 1122218 w 1255222"/>
              <a:gd name="connsiteY33" fmla="*/ 561109 h 3483033"/>
              <a:gd name="connsiteX34" fmla="*/ 1105593 w 1255222"/>
              <a:gd name="connsiteY34" fmla="*/ 432262 h 3483033"/>
              <a:gd name="connsiteX35" fmla="*/ 1072342 w 1255222"/>
              <a:gd name="connsiteY35" fmla="*/ 299258 h 3483033"/>
              <a:gd name="connsiteX36" fmla="*/ 1034935 w 1255222"/>
              <a:gd name="connsiteY36" fmla="*/ 187036 h 3483033"/>
              <a:gd name="connsiteX37" fmla="*/ 960120 w 1255222"/>
              <a:gd name="connsiteY37" fmla="*/ 0 h 348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222" h="3483033">
                <a:moveTo>
                  <a:pt x="960120" y="0"/>
                </a:moveTo>
                <a:lnTo>
                  <a:pt x="1051560" y="128847"/>
                </a:lnTo>
                <a:lnTo>
                  <a:pt x="1130531" y="349134"/>
                </a:lnTo>
                <a:lnTo>
                  <a:pt x="1192876" y="594360"/>
                </a:lnTo>
                <a:lnTo>
                  <a:pt x="1230284" y="814647"/>
                </a:lnTo>
                <a:lnTo>
                  <a:pt x="1255222" y="1059873"/>
                </a:lnTo>
                <a:cubicBezTo>
                  <a:pt x="1253837" y="1170709"/>
                  <a:pt x="1252451" y="1281546"/>
                  <a:pt x="1251066" y="1392382"/>
                </a:cubicBezTo>
                <a:lnTo>
                  <a:pt x="1217815" y="1675014"/>
                </a:lnTo>
                <a:lnTo>
                  <a:pt x="1151313" y="1965960"/>
                </a:lnTo>
                <a:lnTo>
                  <a:pt x="1026622" y="2290156"/>
                </a:lnTo>
                <a:lnTo>
                  <a:pt x="897775" y="2552007"/>
                </a:lnTo>
                <a:lnTo>
                  <a:pt x="739833" y="2801389"/>
                </a:lnTo>
                <a:lnTo>
                  <a:pt x="577735" y="3009207"/>
                </a:lnTo>
                <a:lnTo>
                  <a:pt x="324196" y="3275214"/>
                </a:lnTo>
                <a:lnTo>
                  <a:pt x="178724" y="3420687"/>
                </a:lnTo>
                <a:lnTo>
                  <a:pt x="103909" y="3483033"/>
                </a:lnTo>
                <a:lnTo>
                  <a:pt x="95596" y="3308465"/>
                </a:lnTo>
                <a:lnTo>
                  <a:pt x="87284" y="3121429"/>
                </a:lnTo>
                <a:lnTo>
                  <a:pt x="70658" y="2955174"/>
                </a:lnTo>
                <a:lnTo>
                  <a:pt x="45720" y="2776451"/>
                </a:lnTo>
                <a:lnTo>
                  <a:pt x="16626" y="2635134"/>
                </a:lnTo>
                <a:lnTo>
                  <a:pt x="0" y="2568633"/>
                </a:lnTo>
                <a:lnTo>
                  <a:pt x="203662" y="2435629"/>
                </a:lnTo>
                <a:lnTo>
                  <a:pt x="407324" y="2265218"/>
                </a:lnTo>
                <a:lnTo>
                  <a:pt x="548640" y="2123902"/>
                </a:lnTo>
                <a:lnTo>
                  <a:pt x="714895" y="1928553"/>
                </a:lnTo>
                <a:lnTo>
                  <a:pt x="831273" y="1783080"/>
                </a:lnTo>
                <a:lnTo>
                  <a:pt x="926869" y="1616825"/>
                </a:lnTo>
                <a:lnTo>
                  <a:pt x="1014153" y="1438102"/>
                </a:lnTo>
                <a:lnTo>
                  <a:pt x="1072342" y="1255222"/>
                </a:lnTo>
                <a:lnTo>
                  <a:pt x="1118062" y="1076498"/>
                </a:lnTo>
                <a:lnTo>
                  <a:pt x="1134687" y="922713"/>
                </a:lnTo>
                <a:cubicBezTo>
                  <a:pt x="1136073" y="857596"/>
                  <a:pt x="1137458" y="792480"/>
                  <a:pt x="1138844" y="727363"/>
                </a:cubicBezTo>
                <a:lnTo>
                  <a:pt x="1122218" y="561109"/>
                </a:lnTo>
                <a:lnTo>
                  <a:pt x="1105593" y="432262"/>
                </a:lnTo>
                <a:lnTo>
                  <a:pt x="1072342" y="299258"/>
                </a:lnTo>
                <a:lnTo>
                  <a:pt x="1034935" y="187036"/>
                </a:lnTo>
                <a:lnTo>
                  <a:pt x="960120" y="0"/>
                </a:ln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8C22EDC8-69E7-40BE-9DA9-5EC03496E9BD}"/>
              </a:ext>
            </a:extLst>
          </p:cNvPr>
          <p:cNvSpPr/>
          <p:nvPr/>
        </p:nvSpPr>
        <p:spPr>
          <a:xfrm>
            <a:off x="1967279" y="4294237"/>
            <a:ext cx="3980787" cy="1441443"/>
          </a:xfrm>
          <a:custGeom>
            <a:avLst/>
            <a:gdLst>
              <a:gd name="connsiteX0" fmla="*/ 21772 w 5676900"/>
              <a:gd name="connsiteY0" fmla="*/ 1543050 h 2024743"/>
              <a:gd name="connsiteX1" fmla="*/ 5443 w 5676900"/>
              <a:gd name="connsiteY1" fmla="*/ 1303565 h 2024743"/>
              <a:gd name="connsiteX2" fmla="*/ 0 w 5676900"/>
              <a:gd name="connsiteY2" fmla="*/ 1015093 h 2024743"/>
              <a:gd name="connsiteX3" fmla="*/ 8165 w 5676900"/>
              <a:gd name="connsiteY3" fmla="*/ 843643 h 2024743"/>
              <a:gd name="connsiteX4" fmla="*/ 16329 w 5676900"/>
              <a:gd name="connsiteY4" fmla="*/ 636815 h 2024743"/>
              <a:gd name="connsiteX5" fmla="*/ 32658 w 5676900"/>
              <a:gd name="connsiteY5" fmla="*/ 459922 h 2024743"/>
              <a:gd name="connsiteX6" fmla="*/ 190500 w 5676900"/>
              <a:gd name="connsiteY6" fmla="*/ 525236 h 2024743"/>
              <a:gd name="connsiteX7" fmla="*/ 359229 w 5676900"/>
              <a:gd name="connsiteY7" fmla="*/ 579665 h 2024743"/>
              <a:gd name="connsiteX8" fmla="*/ 552450 w 5676900"/>
              <a:gd name="connsiteY8" fmla="*/ 634093 h 2024743"/>
              <a:gd name="connsiteX9" fmla="*/ 819150 w 5676900"/>
              <a:gd name="connsiteY9" fmla="*/ 702129 h 2024743"/>
              <a:gd name="connsiteX10" fmla="*/ 1202872 w 5676900"/>
              <a:gd name="connsiteY10" fmla="*/ 775608 h 2024743"/>
              <a:gd name="connsiteX11" fmla="*/ 1600200 w 5676900"/>
              <a:gd name="connsiteY11" fmla="*/ 827315 h 2024743"/>
              <a:gd name="connsiteX12" fmla="*/ 2032908 w 5676900"/>
              <a:gd name="connsiteY12" fmla="*/ 851808 h 2024743"/>
              <a:gd name="connsiteX13" fmla="*/ 2354036 w 5676900"/>
              <a:gd name="connsiteY13" fmla="*/ 862693 h 2024743"/>
              <a:gd name="connsiteX14" fmla="*/ 2762250 w 5676900"/>
              <a:gd name="connsiteY14" fmla="*/ 851808 h 2024743"/>
              <a:gd name="connsiteX15" fmla="*/ 3094265 w 5676900"/>
              <a:gd name="connsiteY15" fmla="*/ 830036 h 2024743"/>
              <a:gd name="connsiteX16" fmla="*/ 3619500 w 5676900"/>
              <a:gd name="connsiteY16" fmla="*/ 753836 h 2024743"/>
              <a:gd name="connsiteX17" fmla="*/ 3978729 w 5676900"/>
              <a:gd name="connsiteY17" fmla="*/ 674915 h 2024743"/>
              <a:gd name="connsiteX18" fmla="*/ 4386943 w 5676900"/>
              <a:gd name="connsiteY18" fmla="*/ 563336 h 2024743"/>
              <a:gd name="connsiteX19" fmla="*/ 4697186 w 5676900"/>
              <a:gd name="connsiteY19" fmla="*/ 454479 h 2024743"/>
              <a:gd name="connsiteX20" fmla="*/ 4980215 w 5676900"/>
              <a:gd name="connsiteY20" fmla="*/ 329293 h 2024743"/>
              <a:gd name="connsiteX21" fmla="*/ 5233308 w 5676900"/>
              <a:gd name="connsiteY21" fmla="*/ 198665 h 2024743"/>
              <a:gd name="connsiteX22" fmla="*/ 5459186 w 5676900"/>
              <a:gd name="connsiteY22" fmla="*/ 76200 h 2024743"/>
              <a:gd name="connsiteX23" fmla="*/ 5576208 w 5676900"/>
              <a:gd name="connsiteY23" fmla="*/ 0 h 2024743"/>
              <a:gd name="connsiteX24" fmla="*/ 5619750 w 5676900"/>
              <a:gd name="connsiteY24" fmla="*/ 201386 h 2024743"/>
              <a:gd name="connsiteX25" fmla="*/ 5644243 w 5676900"/>
              <a:gd name="connsiteY25" fmla="*/ 370115 h 2024743"/>
              <a:gd name="connsiteX26" fmla="*/ 5666015 w 5676900"/>
              <a:gd name="connsiteY26" fmla="*/ 604158 h 2024743"/>
              <a:gd name="connsiteX27" fmla="*/ 5674179 w 5676900"/>
              <a:gd name="connsiteY27" fmla="*/ 762000 h 2024743"/>
              <a:gd name="connsiteX28" fmla="*/ 5676900 w 5676900"/>
              <a:gd name="connsiteY28" fmla="*/ 900793 h 2024743"/>
              <a:gd name="connsiteX29" fmla="*/ 5543550 w 5676900"/>
              <a:gd name="connsiteY29" fmla="*/ 1006929 h 2024743"/>
              <a:gd name="connsiteX30" fmla="*/ 5374822 w 5676900"/>
              <a:gd name="connsiteY30" fmla="*/ 1132115 h 2024743"/>
              <a:gd name="connsiteX31" fmla="*/ 5203372 w 5676900"/>
              <a:gd name="connsiteY31" fmla="*/ 1246415 h 2024743"/>
              <a:gd name="connsiteX32" fmla="*/ 5015593 w 5676900"/>
              <a:gd name="connsiteY32" fmla="*/ 1363436 h 2024743"/>
              <a:gd name="connsiteX33" fmla="*/ 4751615 w 5676900"/>
              <a:gd name="connsiteY33" fmla="*/ 1502229 h 2024743"/>
              <a:gd name="connsiteX34" fmla="*/ 4509408 w 5676900"/>
              <a:gd name="connsiteY34" fmla="*/ 1616529 h 2024743"/>
              <a:gd name="connsiteX35" fmla="*/ 4201886 w 5676900"/>
              <a:gd name="connsiteY35" fmla="*/ 1736272 h 2024743"/>
              <a:gd name="connsiteX36" fmla="*/ 3829050 w 5676900"/>
              <a:gd name="connsiteY36" fmla="*/ 1847850 h 2024743"/>
              <a:gd name="connsiteX37" fmla="*/ 3526972 w 5676900"/>
              <a:gd name="connsiteY37" fmla="*/ 1915886 h 2024743"/>
              <a:gd name="connsiteX38" fmla="*/ 3233058 w 5676900"/>
              <a:gd name="connsiteY38" fmla="*/ 1967593 h 2024743"/>
              <a:gd name="connsiteX39" fmla="*/ 2895600 w 5676900"/>
              <a:gd name="connsiteY39" fmla="*/ 2008415 h 2024743"/>
              <a:gd name="connsiteX40" fmla="*/ 2626179 w 5676900"/>
              <a:gd name="connsiteY40" fmla="*/ 2024743 h 2024743"/>
              <a:gd name="connsiteX41" fmla="*/ 2071008 w 5676900"/>
              <a:gd name="connsiteY41" fmla="*/ 2024743 h 2024743"/>
              <a:gd name="connsiteX42" fmla="*/ 1793422 w 5676900"/>
              <a:gd name="connsiteY42" fmla="*/ 2008415 h 2024743"/>
              <a:gd name="connsiteX43" fmla="*/ 1540329 w 5676900"/>
              <a:gd name="connsiteY43" fmla="*/ 1981200 h 2024743"/>
              <a:gd name="connsiteX44" fmla="*/ 1240972 w 5676900"/>
              <a:gd name="connsiteY44" fmla="*/ 1929493 h 2024743"/>
              <a:gd name="connsiteX45" fmla="*/ 1009650 w 5676900"/>
              <a:gd name="connsiteY45" fmla="*/ 1883229 h 2024743"/>
              <a:gd name="connsiteX46" fmla="*/ 794658 w 5676900"/>
              <a:gd name="connsiteY46" fmla="*/ 1826079 h 2024743"/>
              <a:gd name="connsiteX47" fmla="*/ 595993 w 5676900"/>
              <a:gd name="connsiteY47" fmla="*/ 1766208 h 2024743"/>
              <a:gd name="connsiteX48" fmla="*/ 231322 w 5676900"/>
              <a:gd name="connsiteY48" fmla="*/ 1630136 h 2024743"/>
              <a:gd name="connsiteX49" fmla="*/ 21772 w 5676900"/>
              <a:gd name="connsiteY49" fmla="*/ 1543050 h 202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76900" h="2024743">
                <a:moveTo>
                  <a:pt x="21772" y="1543050"/>
                </a:moveTo>
                <a:lnTo>
                  <a:pt x="5443" y="1303565"/>
                </a:lnTo>
                <a:lnTo>
                  <a:pt x="0" y="1015093"/>
                </a:lnTo>
                <a:lnTo>
                  <a:pt x="8165" y="843643"/>
                </a:lnTo>
                <a:lnTo>
                  <a:pt x="16329" y="636815"/>
                </a:lnTo>
                <a:lnTo>
                  <a:pt x="32658" y="459922"/>
                </a:lnTo>
                <a:lnTo>
                  <a:pt x="190500" y="525236"/>
                </a:lnTo>
                <a:lnTo>
                  <a:pt x="359229" y="579665"/>
                </a:lnTo>
                <a:lnTo>
                  <a:pt x="552450" y="634093"/>
                </a:lnTo>
                <a:lnTo>
                  <a:pt x="819150" y="702129"/>
                </a:lnTo>
                <a:lnTo>
                  <a:pt x="1202872" y="775608"/>
                </a:lnTo>
                <a:lnTo>
                  <a:pt x="1600200" y="827315"/>
                </a:lnTo>
                <a:lnTo>
                  <a:pt x="2032908" y="851808"/>
                </a:lnTo>
                <a:lnTo>
                  <a:pt x="2354036" y="862693"/>
                </a:lnTo>
                <a:lnTo>
                  <a:pt x="2762250" y="851808"/>
                </a:lnTo>
                <a:lnTo>
                  <a:pt x="3094265" y="830036"/>
                </a:lnTo>
                <a:lnTo>
                  <a:pt x="3619500" y="753836"/>
                </a:lnTo>
                <a:lnTo>
                  <a:pt x="3978729" y="674915"/>
                </a:lnTo>
                <a:lnTo>
                  <a:pt x="4386943" y="563336"/>
                </a:lnTo>
                <a:lnTo>
                  <a:pt x="4697186" y="454479"/>
                </a:lnTo>
                <a:lnTo>
                  <a:pt x="4980215" y="329293"/>
                </a:lnTo>
                <a:lnTo>
                  <a:pt x="5233308" y="198665"/>
                </a:lnTo>
                <a:lnTo>
                  <a:pt x="5459186" y="76200"/>
                </a:lnTo>
                <a:lnTo>
                  <a:pt x="5576208" y="0"/>
                </a:lnTo>
                <a:lnTo>
                  <a:pt x="5619750" y="201386"/>
                </a:lnTo>
                <a:lnTo>
                  <a:pt x="5644243" y="370115"/>
                </a:lnTo>
                <a:lnTo>
                  <a:pt x="5666015" y="604158"/>
                </a:lnTo>
                <a:lnTo>
                  <a:pt x="5674179" y="762000"/>
                </a:lnTo>
                <a:lnTo>
                  <a:pt x="5676900" y="900793"/>
                </a:lnTo>
                <a:lnTo>
                  <a:pt x="5543550" y="1006929"/>
                </a:lnTo>
                <a:lnTo>
                  <a:pt x="5374822" y="1132115"/>
                </a:lnTo>
                <a:lnTo>
                  <a:pt x="5203372" y="1246415"/>
                </a:lnTo>
                <a:lnTo>
                  <a:pt x="5015593" y="1363436"/>
                </a:lnTo>
                <a:lnTo>
                  <a:pt x="4751615" y="1502229"/>
                </a:lnTo>
                <a:lnTo>
                  <a:pt x="4509408" y="1616529"/>
                </a:lnTo>
                <a:lnTo>
                  <a:pt x="4201886" y="1736272"/>
                </a:lnTo>
                <a:lnTo>
                  <a:pt x="3829050" y="1847850"/>
                </a:lnTo>
                <a:lnTo>
                  <a:pt x="3526972" y="1915886"/>
                </a:lnTo>
                <a:lnTo>
                  <a:pt x="3233058" y="1967593"/>
                </a:lnTo>
                <a:lnTo>
                  <a:pt x="2895600" y="2008415"/>
                </a:lnTo>
                <a:lnTo>
                  <a:pt x="2626179" y="2024743"/>
                </a:lnTo>
                <a:lnTo>
                  <a:pt x="2071008" y="2024743"/>
                </a:lnTo>
                <a:lnTo>
                  <a:pt x="1793422" y="2008415"/>
                </a:lnTo>
                <a:lnTo>
                  <a:pt x="1540329" y="1981200"/>
                </a:lnTo>
                <a:lnTo>
                  <a:pt x="1240972" y="1929493"/>
                </a:lnTo>
                <a:lnTo>
                  <a:pt x="1009650" y="1883229"/>
                </a:lnTo>
                <a:lnTo>
                  <a:pt x="794658" y="1826079"/>
                </a:lnTo>
                <a:lnTo>
                  <a:pt x="595993" y="1766208"/>
                </a:lnTo>
                <a:lnTo>
                  <a:pt x="231322" y="1630136"/>
                </a:lnTo>
                <a:lnTo>
                  <a:pt x="21772" y="1543050"/>
                </a:lnTo>
                <a:close/>
              </a:path>
            </a:pathLst>
          </a:cu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Rectangle 98">
            <a:extLst>
              <a:ext uri="{FF2B5EF4-FFF2-40B4-BE49-F238E27FC236}">
                <a16:creationId xmlns:a16="http://schemas.microsoft.com/office/drawing/2014/main" id="{958D4F39-4DB2-44F5-A29F-D5A0C8D67D56}"/>
              </a:ext>
            </a:extLst>
          </p:cNvPr>
          <p:cNvSpPr/>
          <p:nvPr/>
        </p:nvSpPr>
        <p:spPr>
          <a:xfrm>
            <a:off x="7451946" y="1336019"/>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FE90EAC9-54AF-4901-8AC8-D3B3CDF21C00}"/>
              </a:ext>
            </a:extLst>
          </p:cNvPr>
          <p:cNvSpPr/>
          <p:nvPr/>
        </p:nvSpPr>
        <p:spPr>
          <a:xfrm>
            <a:off x="8446550" y="1341819"/>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469AC7DE-E892-462C-BC5D-7E567ECD9E97}"/>
              </a:ext>
            </a:extLst>
          </p:cNvPr>
          <p:cNvSpPr/>
          <p:nvPr/>
        </p:nvSpPr>
        <p:spPr>
          <a:xfrm>
            <a:off x="9441154" y="1341956"/>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C1FAADEB-2502-4508-8B65-337B3A70870A}"/>
              </a:ext>
            </a:extLst>
          </p:cNvPr>
          <p:cNvSpPr/>
          <p:nvPr/>
        </p:nvSpPr>
        <p:spPr>
          <a:xfrm>
            <a:off x="10435759" y="1341956"/>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1A57ADC1-F4B1-42DD-871D-2520C2FBADE1}"/>
              </a:ext>
            </a:extLst>
          </p:cNvPr>
          <p:cNvSpPr/>
          <p:nvPr/>
        </p:nvSpPr>
        <p:spPr>
          <a:xfrm>
            <a:off x="7451946" y="2333726"/>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85745FA8-5FE9-4478-9CA2-A48BCA519E7A}"/>
              </a:ext>
            </a:extLst>
          </p:cNvPr>
          <p:cNvSpPr/>
          <p:nvPr/>
        </p:nvSpPr>
        <p:spPr>
          <a:xfrm>
            <a:off x="8446550" y="2339526"/>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A3F9AC36-8EE6-49A7-985C-C3F271BF03A7}"/>
              </a:ext>
            </a:extLst>
          </p:cNvPr>
          <p:cNvSpPr/>
          <p:nvPr/>
        </p:nvSpPr>
        <p:spPr>
          <a:xfrm>
            <a:off x="9441154" y="2339663"/>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7AE9D638-3F4C-47FC-B3E7-37980D0D167D}"/>
              </a:ext>
            </a:extLst>
          </p:cNvPr>
          <p:cNvSpPr/>
          <p:nvPr/>
        </p:nvSpPr>
        <p:spPr>
          <a:xfrm>
            <a:off x="10435759" y="2339663"/>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F05877CA-380C-4C01-A2E5-6CE44CB40B85}"/>
              </a:ext>
            </a:extLst>
          </p:cNvPr>
          <p:cNvSpPr/>
          <p:nvPr/>
        </p:nvSpPr>
        <p:spPr>
          <a:xfrm>
            <a:off x="7451946" y="3338210"/>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Rectangle 107">
            <a:extLst>
              <a:ext uri="{FF2B5EF4-FFF2-40B4-BE49-F238E27FC236}">
                <a16:creationId xmlns:a16="http://schemas.microsoft.com/office/drawing/2014/main" id="{EE2D11CA-6F0C-406B-A4C2-821948B29924}"/>
              </a:ext>
            </a:extLst>
          </p:cNvPr>
          <p:cNvSpPr/>
          <p:nvPr/>
        </p:nvSpPr>
        <p:spPr>
          <a:xfrm>
            <a:off x="8446550" y="3334130"/>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5D0722E1-29F8-44AA-AF9E-D3E5A998247D}"/>
              </a:ext>
            </a:extLst>
          </p:cNvPr>
          <p:cNvSpPr/>
          <p:nvPr/>
        </p:nvSpPr>
        <p:spPr>
          <a:xfrm>
            <a:off x="9441154" y="3334267"/>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F49C6F9E-DC52-464E-9DD3-2F209C14F56D}"/>
              </a:ext>
            </a:extLst>
          </p:cNvPr>
          <p:cNvSpPr/>
          <p:nvPr/>
        </p:nvSpPr>
        <p:spPr>
          <a:xfrm>
            <a:off x="10435759" y="3334267"/>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B9717290-70D7-425F-A092-F66EF1AFA401}"/>
              </a:ext>
            </a:extLst>
          </p:cNvPr>
          <p:cNvSpPr/>
          <p:nvPr/>
        </p:nvSpPr>
        <p:spPr>
          <a:xfrm>
            <a:off x="7449576" y="4330683"/>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111">
            <a:extLst>
              <a:ext uri="{FF2B5EF4-FFF2-40B4-BE49-F238E27FC236}">
                <a16:creationId xmlns:a16="http://schemas.microsoft.com/office/drawing/2014/main" id="{4C3BE621-A4AF-4474-9346-26CA594CDC5B}"/>
              </a:ext>
            </a:extLst>
          </p:cNvPr>
          <p:cNvSpPr/>
          <p:nvPr/>
        </p:nvSpPr>
        <p:spPr>
          <a:xfrm>
            <a:off x="8444180" y="4336483"/>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5C4DED2F-9166-4160-85F6-5477B8C9F5D9}"/>
              </a:ext>
            </a:extLst>
          </p:cNvPr>
          <p:cNvSpPr/>
          <p:nvPr/>
        </p:nvSpPr>
        <p:spPr>
          <a:xfrm>
            <a:off x="9438785" y="4336620"/>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20A1A41-DFFB-46A3-857D-31F8ABE6C844}"/>
              </a:ext>
            </a:extLst>
          </p:cNvPr>
          <p:cNvSpPr/>
          <p:nvPr/>
        </p:nvSpPr>
        <p:spPr>
          <a:xfrm>
            <a:off x="10433389" y="4336620"/>
            <a:ext cx="994604" cy="994604"/>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42B92C3F-2DD9-48D6-91EB-5BF5998CF140}"/>
              </a:ext>
            </a:extLst>
          </p:cNvPr>
          <p:cNvSpPr/>
          <p:nvPr/>
        </p:nvSpPr>
        <p:spPr>
          <a:xfrm>
            <a:off x="7536907" y="1421852"/>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747690F7-CEF1-4F5F-8DC6-6D529403795E}"/>
              </a:ext>
            </a:extLst>
          </p:cNvPr>
          <p:cNvSpPr/>
          <p:nvPr/>
        </p:nvSpPr>
        <p:spPr>
          <a:xfrm>
            <a:off x="7535157" y="1423137"/>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3F7099FB-1E77-4E82-9E84-5DBAE9F50A22}"/>
              </a:ext>
            </a:extLst>
          </p:cNvPr>
          <p:cNvSpPr/>
          <p:nvPr/>
        </p:nvSpPr>
        <p:spPr>
          <a:xfrm>
            <a:off x="11040353" y="1393046"/>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AF758D64-F49B-4B59-AB1E-A081D7860B2E}"/>
              </a:ext>
            </a:extLst>
          </p:cNvPr>
          <p:cNvSpPr/>
          <p:nvPr/>
        </p:nvSpPr>
        <p:spPr>
          <a:xfrm>
            <a:off x="11028555" y="1404379"/>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AD31B60B-115B-4638-A508-D9C268AF9F70}"/>
              </a:ext>
            </a:extLst>
          </p:cNvPr>
          <p:cNvSpPr/>
          <p:nvPr/>
        </p:nvSpPr>
        <p:spPr>
          <a:xfrm>
            <a:off x="7538817" y="4912750"/>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4B8165B7-54FA-4D6F-A92B-547DF6643032}"/>
              </a:ext>
            </a:extLst>
          </p:cNvPr>
          <p:cNvSpPr/>
          <p:nvPr/>
        </p:nvSpPr>
        <p:spPr>
          <a:xfrm>
            <a:off x="7537067" y="4914035"/>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9CD4103F-7C21-48EB-B8CA-E0D4D1BB0CF1}"/>
              </a:ext>
            </a:extLst>
          </p:cNvPr>
          <p:cNvSpPr/>
          <p:nvPr/>
        </p:nvSpPr>
        <p:spPr>
          <a:xfrm>
            <a:off x="11017738" y="4945676"/>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417B8399-D6E4-4FF7-A83C-46A5A9B452F6}"/>
              </a:ext>
            </a:extLst>
          </p:cNvPr>
          <p:cNvSpPr/>
          <p:nvPr/>
        </p:nvSpPr>
        <p:spPr>
          <a:xfrm>
            <a:off x="11015988" y="4946961"/>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561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50"/>
                                        <p:tgtEl>
                                          <p:spTgt spid="90"/>
                                        </p:tgtEl>
                                      </p:cBhvr>
                                    </p:animEffect>
                                    <p:set>
                                      <p:cBhvr>
                                        <p:cTn id="7" dur="1" fill="hold">
                                          <p:stCondLst>
                                            <p:cond delay="249"/>
                                          </p:stCondLst>
                                        </p:cTn>
                                        <p:tgtEl>
                                          <p:spTgt spid="9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50"/>
                                        <p:tgtEl>
                                          <p:spTgt spid="99"/>
                                        </p:tgtEl>
                                      </p:cBhvr>
                                    </p:animEffect>
                                    <p:set>
                                      <p:cBhvr>
                                        <p:cTn id="10" dur="1" fill="hold">
                                          <p:stCondLst>
                                            <p:cond delay="249"/>
                                          </p:stCondLst>
                                        </p:cTn>
                                        <p:tgtEl>
                                          <p:spTgt spid="99"/>
                                        </p:tgtEl>
                                        <p:attrNameLst>
                                          <p:attrName>style.visibility</p:attrName>
                                        </p:attrNameLst>
                                      </p:cBhvr>
                                      <p:to>
                                        <p:strVal val="hidden"/>
                                      </p:to>
                                    </p:set>
                                  </p:childTnLst>
                                </p:cTn>
                              </p:par>
                            </p:childTnLst>
                          </p:cTn>
                        </p:par>
                        <p:par>
                          <p:cTn id="11" fill="hold">
                            <p:stCondLst>
                              <p:cond delay="250"/>
                            </p:stCondLst>
                            <p:childTnLst>
                              <p:par>
                                <p:cTn id="12" presetID="10" presetClass="exit" presetSubtype="0" fill="hold" grpId="0" nodeType="afterEffect">
                                  <p:stCondLst>
                                    <p:cond delay="0"/>
                                  </p:stCondLst>
                                  <p:childTnLst>
                                    <p:animEffect transition="out" filter="fade">
                                      <p:cBhvr>
                                        <p:cTn id="13" dur="250"/>
                                        <p:tgtEl>
                                          <p:spTgt spid="103"/>
                                        </p:tgtEl>
                                      </p:cBhvr>
                                    </p:animEffect>
                                    <p:set>
                                      <p:cBhvr>
                                        <p:cTn id="14" dur="1" fill="hold">
                                          <p:stCondLst>
                                            <p:cond delay="249"/>
                                          </p:stCondLst>
                                        </p:cTn>
                                        <p:tgtEl>
                                          <p:spTgt spid="103"/>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250"/>
                                        <p:tgtEl>
                                          <p:spTgt spid="97"/>
                                        </p:tgtEl>
                                      </p:cBhvr>
                                    </p:animEffect>
                                    <p:set>
                                      <p:cBhvr>
                                        <p:cTn id="17" dur="1" fill="hold">
                                          <p:stCondLst>
                                            <p:cond delay="249"/>
                                          </p:stCondLst>
                                        </p:cTn>
                                        <p:tgtEl>
                                          <p:spTgt spid="97"/>
                                        </p:tgtEl>
                                        <p:attrNameLst>
                                          <p:attrName>style.visibility</p:attrName>
                                        </p:attrNameLst>
                                      </p:cBhvr>
                                      <p:to>
                                        <p:strVal val="hidden"/>
                                      </p:to>
                                    </p:se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250"/>
                                        <p:tgtEl>
                                          <p:spTgt spid="107"/>
                                        </p:tgtEl>
                                      </p:cBhvr>
                                    </p:animEffect>
                                    <p:set>
                                      <p:cBhvr>
                                        <p:cTn id="21" dur="1" fill="hold">
                                          <p:stCondLst>
                                            <p:cond delay="249"/>
                                          </p:stCondLst>
                                        </p:cTn>
                                        <p:tgtEl>
                                          <p:spTgt spid="10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50"/>
                                        <p:tgtEl>
                                          <p:spTgt spid="96"/>
                                        </p:tgtEl>
                                      </p:cBhvr>
                                    </p:animEffect>
                                    <p:set>
                                      <p:cBhvr>
                                        <p:cTn id="24" dur="1" fill="hold">
                                          <p:stCondLst>
                                            <p:cond delay="249"/>
                                          </p:stCondLst>
                                        </p:cTn>
                                        <p:tgtEl>
                                          <p:spTgt spid="96"/>
                                        </p:tgtEl>
                                        <p:attrNameLst>
                                          <p:attrName>style.visibility</p:attrName>
                                        </p:attrNameLst>
                                      </p:cBhvr>
                                      <p:to>
                                        <p:strVal val="hidden"/>
                                      </p:to>
                                    </p:set>
                                  </p:childTnLst>
                                </p:cTn>
                              </p:par>
                            </p:childTnLst>
                          </p:cTn>
                        </p:par>
                        <p:par>
                          <p:cTn id="25" fill="hold">
                            <p:stCondLst>
                              <p:cond delay="750"/>
                            </p:stCondLst>
                            <p:childTnLst>
                              <p:par>
                                <p:cTn id="26" presetID="10" presetClass="exit" presetSubtype="0" fill="hold" grpId="0" nodeType="afterEffect">
                                  <p:stCondLst>
                                    <p:cond delay="0"/>
                                  </p:stCondLst>
                                  <p:childTnLst>
                                    <p:animEffect transition="out" filter="fade">
                                      <p:cBhvr>
                                        <p:cTn id="27" dur="250"/>
                                        <p:tgtEl>
                                          <p:spTgt spid="111"/>
                                        </p:tgtEl>
                                      </p:cBhvr>
                                    </p:animEffect>
                                    <p:set>
                                      <p:cBhvr>
                                        <p:cTn id="28" dur="1" fill="hold">
                                          <p:stCondLst>
                                            <p:cond delay="249"/>
                                          </p:stCondLst>
                                        </p:cTn>
                                        <p:tgtEl>
                                          <p:spTgt spid="111"/>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50"/>
                                        <p:tgtEl>
                                          <p:spTgt spid="95"/>
                                        </p:tgtEl>
                                      </p:cBhvr>
                                    </p:animEffect>
                                    <p:set>
                                      <p:cBhvr>
                                        <p:cTn id="31" dur="1" fill="hold">
                                          <p:stCondLst>
                                            <p:cond delay="249"/>
                                          </p:stCondLst>
                                        </p:cTn>
                                        <p:tgtEl>
                                          <p:spTgt spid="95"/>
                                        </p:tgtEl>
                                        <p:attrNameLst>
                                          <p:attrName>style.visibility</p:attrName>
                                        </p:attrNameLst>
                                      </p:cBhvr>
                                      <p:to>
                                        <p:strVal val="hidden"/>
                                      </p:to>
                                    </p:set>
                                  </p:childTnLst>
                                </p:cTn>
                              </p:par>
                            </p:childTnLst>
                          </p:cTn>
                        </p:par>
                        <p:par>
                          <p:cTn id="32" fill="hold">
                            <p:stCondLst>
                              <p:cond delay="1000"/>
                            </p:stCondLst>
                            <p:childTnLst>
                              <p:par>
                                <p:cTn id="33" presetID="10" presetClass="exit" presetSubtype="0" fill="hold" grpId="0" nodeType="afterEffect">
                                  <p:stCondLst>
                                    <p:cond delay="0"/>
                                  </p:stCondLst>
                                  <p:childTnLst>
                                    <p:animEffect transition="out" filter="fade">
                                      <p:cBhvr>
                                        <p:cTn id="34" dur="250"/>
                                        <p:tgtEl>
                                          <p:spTgt spid="100"/>
                                        </p:tgtEl>
                                      </p:cBhvr>
                                    </p:animEffect>
                                    <p:set>
                                      <p:cBhvr>
                                        <p:cTn id="35" dur="1" fill="hold">
                                          <p:stCondLst>
                                            <p:cond delay="249"/>
                                          </p:stCondLst>
                                        </p:cTn>
                                        <p:tgtEl>
                                          <p:spTgt spid="100"/>
                                        </p:tgtEl>
                                        <p:attrNameLst>
                                          <p:attrName>style.visibility</p:attrName>
                                        </p:attrNameLst>
                                      </p:cBhvr>
                                      <p:to>
                                        <p:strVal val="hidden"/>
                                      </p:to>
                                    </p:set>
                                  </p:childTnLst>
                                </p:cTn>
                              </p:par>
                            </p:childTnLst>
                          </p:cTn>
                        </p:par>
                        <p:par>
                          <p:cTn id="36" fill="hold">
                            <p:stCondLst>
                              <p:cond delay="1250"/>
                            </p:stCondLst>
                            <p:childTnLst>
                              <p:par>
                                <p:cTn id="37" presetID="10" presetClass="exit" presetSubtype="0" fill="hold" grpId="0" nodeType="afterEffect">
                                  <p:stCondLst>
                                    <p:cond delay="0"/>
                                  </p:stCondLst>
                                  <p:childTnLst>
                                    <p:animEffect transition="out" filter="fade">
                                      <p:cBhvr>
                                        <p:cTn id="38" dur="250"/>
                                        <p:tgtEl>
                                          <p:spTgt spid="104"/>
                                        </p:tgtEl>
                                      </p:cBhvr>
                                    </p:animEffect>
                                    <p:set>
                                      <p:cBhvr>
                                        <p:cTn id="39" dur="1" fill="hold">
                                          <p:stCondLst>
                                            <p:cond delay="249"/>
                                          </p:stCondLst>
                                        </p:cTn>
                                        <p:tgtEl>
                                          <p:spTgt spid="10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250"/>
                                        <p:tgtEl>
                                          <p:spTgt spid="98"/>
                                        </p:tgtEl>
                                      </p:cBhvr>
                                    </p:animEffect>
                                    <p:set>
                                      <p:cBhvr>
                                        <p:cTn id="42" dur="1" fill="hold">
                                          <p:stCondLst>
                                            <p:cond delay="249"/>
                                          </p:stCondLst>
                                        </p:cTn>
                                        <p:tgtEl>
                                          <p:spTgt spid="98"/>
                                        </p:tgtEl>
                                        <p:attrNameLst>
                                          <p:attrName>style.visibility</p:attrName>
                                        </p:attrNameLst>
                                      </p:cBhvr>
                                      <p:to>
                                        <p:strVal val="hidden"/>
                                      </p:to>
                                    </p:set>
                                  </p:childTnLst>
                                </p:cTn>
                              </p:par>
                            </p:childTnLst>
                          </p:cTn>
                        </p:par>
                        <p:par>
                          <p:cTn id="43" fill="hold">
                            <p:stCondLst>
                              <p:cond delay="1500"/>
                            </p:stCondLst>
                            <p:childTnLst>
                              <p:par>
                                <p:cTn id="44" presetID="10" presetClass="exit" presetSubtype="0" fill="hold" grpId="0" nodeType="afterEffect">
                                  <p:stCondLst>
                                    <p:cond delay="0"/>
                                  </p:stCondLst>
                                  <p:childTnLst>
                                    <p:animEffect transition="out" filter="fade">
                                      <p:cBhvr>
                                        <p:cTn id="45" dur="250"/>
                                        <p:tgtEl>
                                          <p:spTgt spid="108"/>
                                        </p:tgtEl>
                                      </p:cBhvr>
                                    </p:animEffect>
                                    <p:set>
                                      <p:cBhvr>
                                        <p:cTn id="46" dur="1" fill="hold">
                                          <p:stCondLst>
                                            <p:cond delay="249"/>
                                          </p:stCondLst>
                                        </p:cTn>
                                        <p:tgtEl>
                                          <p:spTgt spid="108"/>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250"/>
                                        <p:tgtEl>
                                          <p:spTgt spid="91"/>
                                        </p:tgtEl>
                                      </p:cBhvr>
                                    </p:animEffect>
                                    <p:set>
                                      <p:cBhvr>
                                        <p:cTn id="49" dur="1" fill="hold">
                                          <p:stCondLst>
                                            <p:cond delay="249"/>
                                          </p:stCondLst>
                                        </p:cTn>
                                        <p:tgtEl>
                                          <p:spTgt spid="91"/>
                                        </p:tgtEl>
                                        <p:attrNameLst>
                                          <p:attrName>style.visibility</p:attrName>
                                        </p:attrNameLst>
                                      </p:cBhvr>
                                      <p:to>
                                        <p:strVal val="hidden"/>
                                      </p:to>
                                    </p:set>
                                  </p:childTnLst>
                                </p:cTn>
                              </p:par>
                            </p:childTnLst>
                          </p:cTn>
                        </p:par>
                        <p:par>
                          <p:cTn id="50" fill="hold">
                            <p:stCondLst>
                              <p:cond delay="1750"/>
                            </p:stCondLst>
                            <p:childTnLst>
                              <p:par>
                                <p:cTn id="51" presetID="10" presetClass="exit" presetSubtype="0" fill="hold" grpId="0" nodeType="afterEffect">
                                  <p:stCondLst>
                                    <p:cond delay="0"/>
                                  </p:stCondLst>
                                  <p:childTnLst>
                                    <p:animEffect transition="out" filter="fade">
                                      <p:cBhvr>
                                        <p:cTn id="52" dur="250"/>
                                        <p:tgtEl>
                                          <p:spTgt spid="112"/>
                                        </p:tgtEl>
                                      </p:cBhvr>
                                    </p:animEffect>
                                    <p:set>
                                      <p:cBhvr>
                                        <p:cTn id="53" dur="1" fill="hold">
                                          <p:stCondLst>
                                            <p:cond delay="249"/>
                                          </p:stCondLst>
                                        </p:cTn>
                                        <p:tgtEl>
                                          <p:spTgt spid="112"/>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250"/>
                                        <p:tgtEl>
                                          <p:spTgt spid="87"/>
                                        </p:tgtEl>
                                      </p:cBhvr>
                                    </p:animEffect>
                                    <p:set>
                                      <p:cBhvr>
                                        <p:cTn id="56" dur="1" fill="hold">
                                          <p:stCondLst>
                                            <p:cond delay="249"/>
                                          </p:stCondLst>
                                        </p:cTn>
                                        <p:tgtEl>
                                          <p:spTgt spid="87"/>
                                        </p:tgtEl>
                                        <p:attrNameLst>
                                          <p:attrName>style.visibility</p:attrName>
                                        </p:attrNameLst>
                                      </p:cBhvr>
                                      <p:to>
                                        <p:strVal val="hidden"/>
                                      </p:to>
                                    </p:set>
                                  </p:childTnLst>
                                </p:cTn>
                              </p:par>
                            </p:childTnLst>
                          </p:cTn>
                        </p:par>
                        <p:par>
                          <p:cTn id="57" fill="hold">
                            <p:stCondLst>
                              <p:cond delay="2000"/>
                            </p:stCondLst>
                            <p:childTnLst>
                              <p:par>
                                <p:cTn id="58" presetID="10" presetClass="exit" presetSubtype="0" fill="hold" grpId="0" nodeType="afterEffect">
                                  <p:stCondLst>
                                    <p:cond delay="0"/>
                                  </p:stCondLst>
                                  <p:childTnLst>
                                    <p:animEffect transition="out" filter="fade">
                                      <p:cBhvr>
                                        <p:cTn id="59" dur="250"/>
                                        <p:tgtEl>
                                          <p:spTgt spid="101"/>
                                        </p:tgtEl>
                                      </p:cBhvr>
                                    </p:animEffect>
                                    <p:set>
                                      <p:cBhvr>
                                        <p:cTn id="60" dur="1" fill="hold">
                                          <p:stCondLst>
                                            <p:cond delay="249"/>
                                          </p:stCondLst>
                                        </p:cTn>
                                        <p:tgtEl>
                                          <p:spTgt spid="101"/>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250"/>
                                        <p:tgtEl>
                                          <p:spTgt spid="88"/>
                                        </p:tgtEl>
                                      </p:cBhvr>
                                    </p:animEffect>
                                    <p:set>
                                      <p:cBhvr>
                                        <p:cTn id="63" dur="1" fill="hold">
                                          <p:stCondLst>
                                            <p:cond delay="249"/>
                                          </p:stCondLst>
                                        </p:cTn>
                                        <p:tgtEl>
                                          <p:spTgt spid="88"/>
                                        </p:tgtEl>
                                        <p:attrNameLst>
                                          <p:attrName>style.visibility</p:attrName>
                                        </p:attrNameLst>
                                      </p:cBhvr>
                                      <p:to>
                                        <p:strVal val="hidden"/>
                                      </p:to>
                                    </p:set>
                                  </p:childTnLst>
                                </p:cTn>
                              </p:par>
                            </p:childTnLst>
                          </p:cTn>
                        </p:par>
                        <p:par>
                          <p:cTn id="64" fill="hold">
                            <p:stCondLst>
                              <p:cond delay="2250"/>
                            </p:stCondLst>
                            <p:childTnLst>
                              <p:par>
                                <p:cTn id="65" presetID="10" presetClass="exit" presetSubtype="0" fill="hold" grpId="0" nodeType="afterEffect">
                                  <p:stCondLst>
                                    <p:cond delay="0"/>
                                  </p:stCondLst>
                                  <p:childTnLst>
                                    <p:animEffect transition="out" filter="fade">
                                      <p:cBhvr>
                                        <p:cTn id="66" dur="250"/>
                                        <p:tgtEl>
                                          <p:spTgt spid="105"/>
                                        </p:tgtEl>
                                      </p:cBhvr>
                                    </p:animEffect>
                                    <p:set>
                                      <p:cBhvr>
                                        <p:cTn id="67" dur="1" fill="hold">
                                          <p:stCondLst>
                                            <p:cond delay="249"/>
                                          </p:stCondLst>
                                        </p:cTn>
                                        <p:tgtEl>
                                          <p:spTgt spid="105"/>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250"/>
                                        <p:tgtEl>
                                          <p:spTgt spid="92"/>
                                        </p:tgtEl>
                                      </p:cBhvr>
                                    </p:animEffect>
                                    <p:set>
                                      <p:cBhvr>
                                        <p:cTn id="70" dur="1" fill="hold">
                                          <p:stCondLst>
                                            <p:cond delay="249"/>
                                          </p:stCondLst>
                                        </p:cTn>
                                        <p:tgtEl>
                                          <p:spTgt spid="92"/>
                                        </p:tgtEl>
                                        <p:attrNameLst>
                                          <p:attrName>style.visibility</p:attrName>
                                        </p:attrNameLst>
                                      </p:cBhvr>
                                      <p:to>
                                        <p:strVal val="hidden"/>
                                      </p:to>
                                    </p:set>
                                  </p:childTnLst>
                                </p:cTn>
                              </p:par>
                            </p:childTnLst>
                          </p:cTn>
                        </p:par>
                        <p:par>
                          <p:cTn id="71" fill="hold">
                            <p:stCondLst>
                              <p:cond delay="2500"/>
                            </p:stCondLst>
                            <p:childTnLst>
                              <p:par>
                                <p:cTn id="72" presetID="10" presetClass="exit" presetSubtype="0" fill="hold" grpId="0" nodeType="afterEffect">
                                  <p:stCondLst>
                                    <p:cond delay="0"/>
                                  </p:stCondLst>
                                  <p:childTnLst>
                                    <p:animEffect transition="out" filter="fade">
                                      <p:cBhvr>
                                        <p:cTn id="73" dur="250"/>
                                        <p:tgtEl>
                                          <p:spTgt spid="109"/>
                                        </p:tgtEl>
                                      </p:cBhvr>
                                    </p:animEffect>
                                    <p:set>
                                      <p:cBhvr>
                                        <p:cTn id="74" dur="1" fill="hold">
                                          <p:stCondLst>
                                            <p:cond delay="249"/>
                                          </p:stCondLst>
                                        </p:cTn>
                                        <p:tgtEl>
                                          <p:spTgt spid="109"/>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250"/>
                                        <p:tgtEl>
                                          <p:spTgt spid="85"/>
                                        </p:tgtEl>
                                      </p:cBhvr>
                                    </p:animEffect>
                                    <p:set>
                                      <p:cBhvr>
                                        <p:cTn id="77" dur="1" fill="hold">
                                          <p:stCondLst>
                                            <p:cond delay="249"/>
                                          </p:stCondLst>
                                        </p:cTn>
                                        <p:tgtEl>
                                          <p:spTgt spid="85"/>
                                        </p:tgtEl>
                                        <p:attrNameLst>
                                          <p:attrName>style.visibility</p:attrName>
                                        </p:attrNameLst>
                                      </p:cBhvr>
                                      <p:to>
                                        <p:strVal val="hidden"/>
                                      </p:to>
                                    </p:set>
                                  </p:childTnLst>
                                </p:cTn>
                              </p:par>
                            </p:childTnLst>
                          </p:cTn>
                        </p:par>
                        <p:par>
                          <p:cTn id="78" fill="hold">
                            <p:stCondLst>
                              <p:cond delay="2750"/>
                            </p:stCondLst>
                            <p:childTnLst>
                              <p:par>
                                <p:cTn id="79" presetID="10" presetClass="exit" presetSubtype="0" fill="hold" grpId="0" nodeType="afterEffect">
                                  <p:stCondLst>
                                    <p:cond delay="0"/>
                                  </p:stCondLst>
                                  <p:childTnLst>
                                    <p:animEffect transition="out" filter="fade">
                                      <p:cBhvr>
                                        <p:cTn id="80" dur="250"/>
                                        <p:tgtEl>
                                          <p:spTgt spid="113"/>
                                        </p:tgtEl>
                                      </p:cBhvr>
                                    </p:animEffect>
                                    <p:set>
                                      <p:cBhvr>
                                        <p:cTn id="81" dur="1" fill="hold">
                                          <p:stCondLst>
                                            <p:cond delay="249"/>
                                          </p:stCondLst>
                                        </p:cTn>
                                        <p:tgtEl>
                                          <p:spTgt spid="113"/>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250"/>
                                        <p:tgtEl>
                                          <p:spTgt spid="86"/>
                                        </p:tgtEl>
                                      </p:cBhvr>
                                    </p:animEffect>
                                    <p:set>
                                      <p:cBhvr>
                                        <p:cTn id="84" dur="1" fill="hold">
                                          <p:stCondLst>
                                            <p:cond delay="249"/>
                                          </p:stCondLst>
                                        </p:cTn>
                                        <p:tgtEl>
                                          <p:spTgt spid="86"/>
                                        </p:tgtEl>
                                        <p:attrNameLst>
                                          <p:attrName>style.visibility</p:attrName>
                                        </p:attrNameLst>
                                      </p:cBhvr>
                                      <p:to>
                                        <p:strVal val="hidden"/>
                                      </p:to>
                                    </p:set>
                                  </p:childTnLst>
                                </p:cTn>
                              </p:par>
                            </p:childTnLst>
                          </p:cTn>
                        </p:par>
                        <p:par>
                          <p:cTn id="85" fill="hold">
                            <p:stCondLst>
                              <p:cond delay="3000"/>
                            </p:stCondLst>
                            <p:childTnLst>
                              <p:par>
                                <p:cTn id="86" presetID="10" presetClass="exit" presetSubtype="0" fill="hold" grpId="0" nodeType="afterEffect">
                                  <p:stCondLst>
                                    <p:cond delay="0"/>
                                  </p:stCondLst>
                                  <p:childTnLst>
                                    <p:animEffect transition="out" filter="fade">
                                      <p:cBhvr>
                                        <p:cTn id="87" dur="250"/>
                                        <p:tgtEl>
                                          <p:spTgt spid="102"/>
                                        </p:tgtEl>
                                      </p:cBhvr>
                                    </p:animEffect>
                                    <p:set>
                                      <p:cBhvr>
                                        <p:cTn id="88" dur="1" fill="hold">
                                          <p:stCondLst>
                                            <p:cond delay="249"/>
                                          </p:stCondLst>
                                        </p:cTn>
                                        <p:tgtEl>
                                          <p:spTgt spid="102"/>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250"/>
                                        <p:tgtEl>
                                          <p:spTgt spid="89"/>
                                        </p:tgtEl>
                                      </p:cBhvr>
                                    </p:animEffect>
                                    <p:set>
                                      <p:cBhvr>
                                        <p:cTn id="91" dur="1" fill="hold">
                                          <p:stCondLst>
                                            <p:cond delay="249"/>
                                          </p:stCondLst>
                                        </p:cTn>
                                        <p:tgtEl>
                                          <p:spTgt spid="89"/>
                                        </p:tgtEl>
                                        <p:attrNameLst>
                                          <p:attrName>style.visibility</p:attrName>
                                        </p:attrNameLst>
                                      </p:cBhvr>
                                      <p:to>
                                        <p:strVal val="hidden"/>
                                      </p:to>
                                    </p:set>
                                  </p:childTnLst>
                                </p:cTn>
                              </p:par>
                            </p:childTnLst>
                          </p:cTn>
                        </p:par>
                        <p:par>
                          <p:cTn id="92" fill="hold">
                            <p:stCondLst>
                              <p:cond delay="3250"/>
                            </p:stCondLst>
                            <p:childTnLst>
                              <p:par>
                                <p:cTn id="93" presetID="10" presetClass="exit" presetSubtype="0" fill="hold" grpId="0" nodeType="afterEffect">
                                  <p:stCondLst>
                                    <p:cond delay="0"/>
                                  </p:stCondLst>
                                  <p:childTnLst>
                                    <p:animEffect transition="out" filter="fade">
                                      <p:cBhvr>
                                        <p:cTn id="94" dur="250"/>
                                        <p:tgtEl>
                                          <p:spTgt spid="106"/>
                                        </p:tgtEl>
                                      </p:cBhvr>
                                    </p:animEffect>
                                    <p:set>
                                      <p:cBhvr>
                                        <p:cTn id="95" dur="1" fill="hold">
                                          <p:stCondLst>
                                            <p:cond delay="249"/>
                                          </p:stCondLst>
                                        </p:cTn>
                                        <p:tgtEl>
                                          <p:spTgt spid="106"/>
                                        </p:tgtEl>
                                        <p:attrNameLst>
                                          <p:attrName>style.visibility</p:attrName>
                                        </p:attrNameLst>
                                      </p:cBhvr>
                                      <p:to>
                                        <p:strVal val="hidden"/>
                                      </p:to>
                                    </p:set>
                                  </p:childTnLst>
                                </p:cTn>
                              </p:par>
                            </p:childTnLst>
                          </p:cTn>
                        </p:par>
                        <p:par>
                          <p:cTn id="96" fill="hold">
                            <p:stCondLst>
                              <p:cond delay="3500"/>
                            </p:stCondLst>
                            <p:childTnLst>
                              <p:par>
                                <p:cTn id="97" presetID="10" presetClass="exit" presetSubtype="0" fill="hold" grpId="0" nodeType="afterEffect">
                                  <p:stCondLst>
                                    <p:cond delay="0"/>
                                  </p:stCondLst>
                                  <p:childTnLst>
                                    <p:animEffect transition="out" filter="fade">
                                      <p:cBhvr>
                                        <p:cTn id="98" dur="250"/>
                                        <p:tgtEl>
                                          <p:spTgt spid="110"/>
                                        </p:tgtEl>
                                      </p:cBhvr>
                                    </p:animEffect>
                                    <p:set>
                                      <p:cBhvr>
                                        <p:cTn id="99" dur="1" fill="hold">
                                          <p:stCondLst>
                                            <p:cond delay="249"/>
                                          </p:stCondLst>
                                        </p:cTn>
                                        <p:tgtEl>
                                          <p:spTgt spid="110"/>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250"/>
                                        <p:tgtEl>
                                          <p:spTgt spid="93"/>
                                        </p:tgtEl>
                                      </p:cBhvr>
                                    </p:animEffect>
                                    <p:set>
                                      <p:cBhvr>
                                        <p:cTn id="102" dur="1" fill="hold">
                                          <p:stCondLst>
                                            <p:cond delay="249"/>
                                          </p:stCondLst>
                                        </p:cTn>
                                        <p:tgtEl>
                                          <p:spTgt spid="93"/>
                                        </p:tgtEl>
                                        <p:attrNameLst>
                                          <p:attrName>style.visibility</p:attrName>
                                        </p:attrNameLst>
                                      </p:cBhvr>
                                      <p:to>
                                        <p:strVal val="hidden"/>
                                      </p:to>
                                    </p:set>
                                  </p:childTnLst>
                                </p:cTn>
                              </p:par>
                            </p:childTnLst>
                          </p:cTn>
                        </p:par>
                        <p:par>
                          <p:cTn id="103" fill="hold">
                            <p:stCondLst>
                              <p:cond delay="3750"/>
                            </p:stCondLst>
                            <p:childTnLst>
                              <p:par>
                                <p:cTn id="104" presetID="10" presetClass="exit" presetSubtype="0" fill="hold" grpId="0" nodeType="afterEffect">
                                  <p:stCondLst>
                                    <p:cond delay="0"/>
                                  </p:stCondLst>
                                  <p:childTnLst>
                                    <p:animEffect transition="out" filter="fade">
                                      <p:cBhvr>
                                        <p:cTn id="105" dur="250"/>
                                        <p:tgtEl>
                                          <p:spTgt spid="114"/>
                                        </p:tgtEl>
                                      </p:cBhvr>
                                    </p:animEffect>
                                    <p:set>
                                      <p:cBhvr>
                                        <p:cTn id="106" dur="1" fill="hold">
                                          <p:stCondLst>
                                            <p:cond delay="249"/>
                                          </p:stCondLst>
                                        </p:cTn>
                                        <p:tgtEl>
                                          <p:spTgt spid="114"/>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250"/>
                                        <p:tgtEl>
                                          <p:spTgt spid="94"/>
                                        </p:tgtEl>
                                      </p:cBhvr>
                                    </p:animEffect>
                                    <p:set>
                                      <p:cBhvr>
                                        <p:cTn id="109" dur="1" fill="hold">
                                          <p:stCondLst>
                                            <p:cond delay="249"/>
                                          </p:stCondLst>
                                        </p:cTn>
                                        <p:tgtEl>
                                          <p:spTgt spid="94"/>
                                        </p:tgtEl>
                                        <p:attrNameLst>
                                          <p:attrName>style.visibility</p:attrName>
                                        </p:attrNameLst>
                                      </p:cBhvr>
                                      <p:to>
                                        <p:strVal val="hidden"/>
                                      </p:to>
                                    </p:set>
                                  </p:childTnLst>
                                </p:cTn>
                              </p:par>
                            </p:childTnLst>
                          </p:cTn>
                        </p:par>
                        <p:par>
                          <p:cTn id="110" fill="hold">
                            <p:stCondLst>
                              <p:cond delay="4000"/>
                            </p:stCondLst>
                            <p:childTnLst>
                              <p:par>
                                <p:cTn id="111" presetID="10" presetClass="entr" presetSubtype="0" fill="hold" grpId="0" nodeType="afterEffect">
                                  <p:stCondLst>
                                    <p:cond delay="0"/>
                                  </p:stCondLst>
                                  <p:childTnLst>
                                    <p:set>
                                      <p:cBhvr>
                                        <p:cTn id="112" dur="1" fill="hold">
                                          <p:stCondLst>
                                            <p:cond delay="0"/>
                                          </p:stCondLst>
                                        </p:cTn>
                                        <p:tgtEl>
                                          <p:spTgt spid="115"/>
                                        </p:tgtEl>
                                        <p:attrNameLst>
                                          <p:attrName>style.visibility</p:attrName>
                                        </p:attrNameLst>
                                      </p:cBhvr>
                                      <p:to>
                                        <p:strVal val="visible"/>
                                      </p:to>
                                    </p:set>
                                    <p:animEffect transition="in" filter="fade">
                                      <p:cBhvr>
                                        <p:cTn id="113" dur="1000"/>
                                        <p:tgtEl>
                                          <p:spTgt spid="11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16"/>
                                        </p:tgtEl>
                                        <p:attrNameLst>
                                          <p:attrName>style.visibility</p:attrName>
                                        </p:attrNameLst>
                                      </p:cBhvr>
                                      <p:to>
                                        <p:strVal val="visible"/>
                                      </p:to>
                                    </p:set>
                                    <p:animEffect transition="in" filter="fade">
                                      <p:cBhvr>
                                        <p:cTn id="116" dur="1000"/>
                                        <p:tgtEl>
                                          <p:spTgt spid="116"/>
                                        </p:tgtEl>
                                      </p:cBhvr>
                                    </p:animEffect>
                                  </p:childTnLst>
                                </p:cTn>
                              </p:par>
                              <p:par>
                                <p:cTn id="117" presetID="42" presetClass="path" presetSubtype="0" accel="50000" decel="50000" fill="hold" grpId="1" nodeType="withEffect">
                                  <p:stCondLst>
                                    <p:cond delay="0"/>
                                  </p:stCondLst>
                                  <p:childTnLst>
                                    <p:animMotion origin="layout" path="M -8.33333E-7 -4.44444E-6 L -0.26523 0.16621 " pathEditMode="relative" rAng="0" ptsTypes="AA">
                                      <p:cBhvr>
                                        <p:cTn id="118" dur="2000" fill="hold"/>
                                        <p:tgtEl>
                                          <p:spTgt spid="116"/>
                                        </p:tgtEl>
                                        <p:attrNameLst>
                                          <p:attrName>ppt_x</p:attrName>
                                          <p:attrName>ppt_y</p:attrName>
                                        </p:attrNameLst>
                                      </p:cBhvr>
                                      <p:rCtr x="-13268" y="8310"/>
                                    </p:animMotion>
                                  </p:childTnLst>
                                </p:cTn>
                              </p:par>
                              <p:par>
                                <p:cTn id="119" presetID="10" presetClass="entr" presetSubtype="0" fill="hold" grpId="0" nodeType="withEffect">
                                  <p:stCondLst>
                                    <p:cond delay="500"/>
                                  </p:stCondLst>
                                  <p:childTnLst>
                                    <p:set>
                                      <p:cBhvr>
                                        <p:cTn id="120" dur="1" fill="hold">
                                          <p:stCondLst>
                                            <p:cond delay="0"/>
                                          </p:stCondLst>
                                        </p:cTn>
                                        <p:tgtEl>
                                          <p:spTgt spid="117"/>
                                        </p:tgtEl>
                                        <p:attrNameLst>
                                          <p:attrName>style.visibility</p:attrName>
                                        </p:attrNameLst>
                                      </p:cBhvr>
                                      <p:to>
                                        <p:strVal val="visible"/>
                                      </p:to>
                                    </p:set>
                                    <p:animEffect transition="in" filter="fade">
                                      <p:cBhvr>
                                        <p:cTn id="121" dur="1000"/>
                                        <p:tgtEl>
                                          <p:spTgt spid="117"/>
                                        </p:tgtEl>
                                      </p:cBhvr>
                                    </p:animEffect>
                                  </p:childTnLst>
                                </p:cTn>
                              </p:par>
                              <p:par>
                                <p:cTn id="122" presetID="10" presetClass="entr" presetSubtype="0" fill="hold" grpId="0" nodeType="withEffect">
                                  <p:stCondLst>
                                    <p:cond delay="500"/>
                                  </p:stCondLst>
                                  <p:childTnLst>
                                    <p:set>
                                      <p:cBhvr>
                                        <p:cTn id="123" dur="1" fill="hold">
                                          <p:stCondLst>
                                            <p:cond delay="0"/>
                                          </p:stCondLst>
                                        </p:cTn>
                                        <p:tgtEl>
                                          <p:spTgt spid="118"/>
                                        </p:tgtEl>
                                        <p:attrNameLst>
                                          <p:attrName>style.visibility</p:attrName>
                                        </p:attrNameLst>
                                      </p:cBhvr>
                                      <p:to>
                                        <p:strVal val="visible"/>
                                      </p:to>
                                    </p:set>
                                    <p:animEffect transition="in" filter="fade">
                                      <p:cBhvr>
                                        <p:cTn id="124" dur="1000"/>
                                        <p:tgtEl>
                                          <p:spTgt spid="118"/>
                                        </p:tgtEl>
                                      </p:cBhvr>
                                    </p:animEffect>
                                  </p:childTnLst>
                                </p:cTn>
                              </p:par>
                              <p:par>
                                <p:cTn id="125" presetID="42" presetClass="path" presetSubtype="0" accel="50000" decel="50000" fill="hold" grpId="1" nodeType="withEffect">
                                  <p:stCondLst>
                                    <p:cond delay="500"/>
                                  </p:stCondLst>
                                  <p:childTnLst>
                                    <p:animMotion origin="layout" path="M 6.25E-7 3.33333E-6 L -0.59167 0.13773 " pathEditMode="relative" rAng="0" ptsTypes="AA">
                                      <p:cBhvr>
                                        <p:cTn id="126" dur="2000" fill="hold"/>
                                        <p:tgtEl>
                                          <p:spTgt spid="118"/>
                                        </p:tgtEl>
                                        <p:attrNameLst>
                                          <p:attrName>ppt_x</p:attrName>
                                          <p:attrName>ppt_y</p:attrName>
                                        </p:attrNameLst>
                                      </p:cBhvr>
                                      <p:rCtr x="-29583" y="6875"/>
                                    </p:animMotion>
                                  </p:childTnLst>
                                </p:cTn>
                              </p:par>
                              <p:par>
                                <p:cTn id="127" presetID="10" presetClass="entr" presetSubtype="0" fill="hold" grpId="0" nodeType="withEffect">
                                  <p:stCondLst>
                                    <p:cond delay="1000"/>
                                  </p:stCondLst>
                                  <p:childTnLst>
                                    <p:set>
                                      <p:cBhvr>
                                        <p:cTn id="128" dur="1" fill="hold">
                                          <p:stCondLst>
                                            <p:cond delay="0"/>
                                          </p:stCondLst>
                                        </p:cTn>
                                        <p:tgtEl>
                                          <p:spTgt spid="119"/>
                                        </p:tgtEl>
                                        <p:attrNameLst>
                                          <p:attrName>style.visibility</p:attrName>
                                        </p:attrNameLst>
                                      </p:cBhvr>
                                      <p:to>
                                        <p:strVal val="visible"/>
                                      </p:to>
                                    </p:set>
                                    <p:animEffect transition="in" filter="fade">
                                      <p:cBhvr>
                                        <p:cTn id="129" dur="1000"/>
                                        <p:tgtEl>
                                          <p:spTgt spid="119"/>
                                        </p:tgtEl>
                                      </p:cBhvr>
                                    </p:animEffect>
                                  </p:childTnLst>
                                </p:cTn>
                              </p:par>
                              <p:par>
                                <p:cTn id="130" presetID="10" presetClass="entr" presetSubtype="0" fill="hold" grpId="0" nodeType="withEffect">
                                  <p:stCondLst>
                                    <p:cond delay="1000"/>
                                  </p:stCondLst>
                                  <p:childTnLst>
                                    <p:set>
                                      <p:cBhvr>
                                        <p:cTn id="131" dur="1" fill="hold">
                                          <p:stCondLst>
                                            <p:cond delay="0"/>
                                          </p:stCondLst>
                                        </p:cTn>
                                        <p:tgtEl>
                                          <p:spTgt spid="120"/>
                                        </p:tgtEl>
                                        <p:attrNameLst>
                                          <p:attrName>style.visibility</p:attrName>
                                        </p:attrNameLst>
                                      </p:cBhvr>
                                      <p:to>
                                        <p:strVal val="visible"/>
                                      </p:to>
                                    </p:set>
                                    <p:animEffect transition="in" filter="fade">
                                      <p:cBhvr>
                                        <p:cTn id="132" dur="1000"/>
                                        <p:tgtEl>
                                          <p:spTgt spid="120"/>
                                        </p:tgtEl>
                                      </p:cBhvr>
                                    </p:animEffect>
                                  </p:childTnLst>
                                </p:cTn>
                              </p:par>
                              <p:par>
                                <p:cTn id="133" presetID="42" presetClass="path" presetSubtype="0" accel="50000" decel="50000" fill="hold" grpId="1" nodeType="withEffect">
                                  <p:stCondLst>
                                    <p:cond delay="1000"/>
                                  </p:stCondLst>
                                  <p:childTnLst>
                                    <p:animMotion origin="layout" path="M -1.04167E-6 -2.22222E-6 L -0.2543 -0.42291 " pathEditMode="relative" rAng="0" ptsTypes="AA">
                                      <p:cBhvr>
                                        <p:cTn id="134" dur="2000" fill="hold"/>
                                        <p:tgtEl>
                                          <p:spTgt spid="120"/>
                                        </p:tgtEl>
                                        <p:attrNameLst>
                                          <p:attrName>ppt_x</p:attrName>
                                          <p:attrName>ppt_y</p:attrName>
                                        </p:attrNameLst>
                                      </p:cBhvr>
                                      <p:rCtr x="-12721" y="-21157"/>
                                    </p:animMotion>
                                  </p:childTnLst>
                                </p:cTn>
                              </p:par>
                              <p:par>
                                <p:cTn id="135" presetID="10" presetClass="entr" presetSubtype="0" fill="hold" grpId="0" nodeType="withEffect">
                                  <p:stCondLst>
                                    <p:cond delay="1500"/>
                                  </p:stCondLst>
                                  <p:childTnLst>
                                    <p:set>
                                      <p:cBhvr>
                                        <p:cTn id="136" dur="1" fill="hold">
                                          <p:stCondLst>
                                            <p:cond delay="0"/>
                                          </p:stCondLst>
                                        </p:cTn>
                                        <p:tgtEl>
                                          <p:spTgt spid="121"/>
                                        </p:tgtEl>
                                        <p:attrNameLst>
                                          <p:attrName>style.visibility</p:attrName>
                                        </p:attrNameLst>
                                      </p:cBhvr>
                                      <p:to>
                                        <p:strVal val="visible"/>
                                      </p:to>
                                    </p:set>
                                    <p:animEffect transition="in" filter="fade">
                                      <p:cBhvr>
                                        <p:cTn id="137" dur="1000"/>
                                        <p:tgtEl>
                                          <p:spTgt spid="121"/>
                                        </p:tgtEl>
                                      </p:cBhvr>
                                    </p:animEffect>
                                  </p:childTnLst>
                                </p:cTn>
                              </p:par>
                              <p:par>
                                <p:cTn id="138" presetID="10" presetClass="entr" presetSubtype="0" fill="hold" grpId="0" nodeType="withEffect">
                                  <p:stCondLst>
                                    <p:cond delay="1500"/>
                                  </p:stCondLst>
                                  <p:childTnLst>
                                    <p:set>
                                      <p:cBhvr>
                                        <p:cTn id="139" dur="1" fill="hold">
                                          <p:stCondLst>
                                            <p:cond delay="0"/>
                                          </p:stCondLst>
                                        </p:cTn>
                                        <p:tgtEl>
                                          <p:spTgt spid="122"/>
                                        </p:tgtEl>
                                        <p:attrNameLst>
                                          <p:attrName>style.visibility</p:attrName>
                                        </p:attrNameLst>
                                      </p:cBhvr>
                                      <p:to>
                                        <p:strVal val="visible"/>
                                      </p:to>
                                    </p:set>
                                    <p:animEffect transition="in" filter="fade">
                                      <p:cBhvr>
                                        <p:cTn id="140" dur="1000"/>
                                        <p:tgtEl>
                                          <p:spTgt spid="122"/>
                                        </p:tgtEl>
                                      </p:cBhvr>
                                    </p:animEffect>
                                  </p:childTnLst>
                                </p:cTn>
                              </p:par>
                              <p:par>
                                <p:cTn id="141" presetID="42" presetClass="path" presetSubtype="0" accel="50000" decel="50000" fill="hold" grpId="1" nodeType="withEffect">
                                  <p:stCondLst>
                                    <p:cond delay="1500"/>
                                  </p:stCondLst>
                                  <p:childTnLst>
                                    <p:animMotion origin="layout" path="M 2.29167E-6 -3.33333E-6 L -0.57656 -0.45347 " pathEditMode="relative" rAng="0" ptsTypes="AA">
                                      <p:cBhvr>
                                        <p:cTn id="142" dur="2000" fill="hold"/>
                                        <p:tgtEl>
                                          <p:spTgt spid="122"/>
                                        </p:tgtEl>
                                        <p:attrNameLst>
                                          <p:attrName>ppt_x</p:attrName>
                                          <p:attrName>ppt_y</p:attrName>
                                        </p:attrNameLst>
                                      </p:cBhvr>
                                      <p:rCtr x="-28828" y="-2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6" grpId="1" animBg="1"/>
      <p:bldP spid="117" grpId="0" animBg="1"/>
      <p:bldP spid="118" grpId="0" animBg="1"/>
      <p:bldP spid="118" grpId="1" animBg="1"/>
      <p:bldP spid="119" grpId="0" animBg="1"/>
      <p:bldP spid="120" grpId="0" animBg="1"/>
      <p:bldP spid="120" grpId="1" animBg="1"/>
      <p:bldP spid="121" grpId="0" animBg="1"/>
      <p:bldP spid="122" grpId="0" animBg="1"/>
      <p:bldP spid="122"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Freeform: Shape 167">
            <a:extLst>
              <a:ext uri="{FF2B5EF4-FFF2-40B4-BE49-F238E27FC236}">
                <a16:creationId xmlns:a16="http://schemas.microsoft.com/office/drawing/2014/main" id="{648D75A3-169B-479D-9A43-E4ACF987E271}"/>
              </a:ext>
            </a:extLst>
          </p:cNvPr>
          <p:cNvSpPr/>
          <p:nvPr/>
        </p:nvSpPr>
        <p:spPr>
          <a:xfrm>
            <a:off x="569362" y="1943886"/>
            <a:ext cx="1816021" cy="2656178"/>
          </a:xfrm>
          <a:custGeom>
            <a:avLst/>
            <a:gdLst>
              <a:gd name="connsiteX0" fmla="*/ 1320504 w 2589782"/>
              <a:gd name="connsiteY0" fmla="*/ 20173 h 3731038"/>
              <a:gd name="connsiteX1" fmla="*/ 1265913 w 2589782"/>
              <a:gd name="connsiteY1" fmla="*/ 97510 h 3731038"/>
              <a:gd name="connsiteX2" fmla="*/ 1197674 w 2589782"/>
              <a:gd name="connsiteY2" fmla="*/ 197594 h 3731038"/>
              <a:gd name="connsiteX3" fmla="*/ 1138534 w 2589782"/>
              <a:gd name="connsiteY3" fmla="*/ 311325 h 3731038"/>
              <a:gd name="connsiteX4" fmla="*/ 1093041 w 2589782"/>
              <a:gd name="connsiteY4" fmla="*/ 429606 h 3731038"/>
              <a:gd name="connsiteX5" fmla="*/ 1061197 w 2589782"/>
              <a:gd name="connsiteY5" fmla="*/ 561534 h 3731038"/>
              <a:gd name="connsiteX6" fmla="*/ 1047549 w 2589782"/>
              <a:gd name="connsiteY6" fmla="*/ 675266 h 3731038"/>
              <a:gd name="connsiteX7" fmla="*/ 1043000 w 2589782"/>
              <a:gd name="connsiteY7" fmla="*/ 816293 h 3731038"/>
              <a:gd name="connsiteX8" fmla="*/ 1056647 w 2589782"/>
              <a:gd name="connsiteY8" fmla="*/ 948221 h 3731038"/>
              <a:gd name="connsiteX9" fmla="*/ 1088492 w 2589782"/>
              <a:gd name="connsiteY9" fmla="*/ 1075600 h 3731038"/>
              <a:gd name="connsiteX10" fmla="*/ 1147632 w 2589782"/>
              <a:gd name="connsiteY10" fmla="*/ 1216627 h 3731038"/>
              <a:gd name="connsiteX11" fmla="*/ 1211322 w 2589782"/>
              <a:gd name="connsiteY11" fmla="*/ 1339457 h 3731038"/>
              <a:gd name="connsiteX12" fmla="*/ 1315955 w 2589782"/>
              <a:gd name="connsiteY12" fmla="*/ 1489582 h 3731038"/>
              <a:gd name="connsiteX13" fmla="*/ 1443334 w 2589782"/>
              <a:gd name="connsiteY13" fmla="*/ 1630609 h 3731038"/>
              <a:gd name="connsiteX14" fmla="*/ 1543417 w 2589782"/>
              <a:gd name="connsiteY14" fmla="*/ 1717045 h 3731038"/>
              <a:gd name="connsiteX15" fmla="*/ 1702641 w 2589782"/>
              <a:gd name="connsiteY15" fmla="*/ 1835325 h 3731038"/>
              <a:gd name="connsiteX16" fmla="*/ 1875513 w 2589782"/>
              <a:gd name="connsiteY16" fmla="*/ 1944507 h 3731038"/>
              <a:gd name="connsiteX17" fmla="*/ 2034737 w 2589782"/>
              <a:gd name="connsiteY17" fmla="*/ 2040042 h 3731038"/>
              <a:gd name="connsiteX18" fmla="*/ 2203059 w 2589782"/>
              <a:gd name="connsiteY18" fmla="*/ 2126478 h 3731038"/>
              <a:gd name="connsiteX19" fmla="*/ 2394128 w 2589782"/>
              <a:gd name="connsiteY19" fmla="*/ 2212913 h 3731038"/>
              <a:gd name="connsiteX20" fmla="*/ 2512408 w 2589782"/>
              <a:gd name="connsiteY20" fmla="*/ 2258406 h 3731038"/>
              <a:gd name="connsiteX21" fmla="*/ 2589746 w 2589782"/>
              <a:gd name="connsiteY21" fmla="*/ 2285702 h 3731038"/>
              <a:gd name="connsiteX22" fmla="*/ 2503310 w 2589782"/>
              <a:gd name="connsiteY22" fmla="*/ 2390334 h 3731038"/>
              <a:gd name="connsiteX23" fmla="*/ 2435071 w 2589782"/>
              <a:gd name="connsiteY23" fmla="*/ 2499516 h 3731038"/>
              <a:gd name="connsiteX24" fmla="*/ 2371382 w 2589782"/>
              <a:gd name="connsiteY24" fmla="*/ 2604149 h 3731038"/>
              <a:gd name="connsiteX25" fmla="*/ 2280397 w 2589782"/>
              <a:gd name="connsiteY25" fmla="*/ 2772472 h 3731038"/>
              <a:gd name="connsiteX26" fmla="*/ 2212158 w 2589782"/>
              <a:gd name="connsiteY26" fmla="*/ 2963540 h 3731038"/>
              <a:gd name="connsiteX27" fmla="*/ 2157567 w 2589782"/>
              <a:gd name="connsiteY27" fmla="*/ 3136412 h 3731038"/>
              <a:gd name="connsiteX28" fmla="*/ 2116623 w 2589782"/>
              <a:gd name="connsiteY28" fmla="*/ 3277439 h 3731038"/>
              <a:gd name="connsiteX29" fmla="*/ 2089328 w 2589782"/>
              <a:gd name="connsiteY29" fmla="*/ 3404818 h 3731038"/>
              <a:gd name="connsiteX30" fmla="*/ 2075680 w 2589782"/>
              <a:gd name="connsiteY30" fmla="*/ 3486705 h 3731038"/>
              <a:gd name="connsiteX31" fmla="*/ 2048385 w 2589782"/>
              <a:gd name="connsiteY31" fmla="*/ 3673224 h 3731038"/>
              <a:gd name="connsiteX32" fmla="*/ 2039286 w 2589782"/>
              <a:gd name="connsiteY32" fmla="*/ 3727815 h 3731038"/>
              <a:gd name="connsiteX33" fmla="*/ 1743585 w 2589782"/>
              <a:gd name="connsiteY33" fmla="*/ 3595887 h 3731038"/>
              <a:gd name="connsiteX34" fmla="*/ 1452432 w 2589782"/>
              <a:gd name="connsiteY34" fmla="*/ 3445761 h 3731038"/>
              <a:gd name="connsiteX35" fmla="*/ 1115788 w 2589782"/>
              <a:gd name="connsiteY35" fmla="*/ 3241045 h 3731038"/>
              <a:gd name="connsiteX36" fmla="*/ 870128 w 2589782"/>
              <a:gd name="connsiteY36" fmla="*/ 3059075 h 3731038"/>
              <a:gd name="connsiteX37" fmla="*/ 633567 w 2589782"/>
              <a:gd name="connsiteY37" fmla="*/ 2854358 h 3731038"/>
              <a:gd name="connsiteX38" fmla="*/ 378808 w 2589782"/>
              <a:gd name="connsiteY38" fmla="*/ 2572305 h 3731038"/>
              <a:gd name="connsiteX39" fmla="*/ 251429 w 2589782"/>
              <a:gd name="connsiteY39" fmla="*/ 2385785 h 3731038"/>
              <a:gd name="connsiteX40" fmla="*/ 155895 w 2589782"/>
              <a:gd name="connsiteY40" fmla="*/ 2208364 h 3731038"/>
              <a:gd name="connsiteX41" fmla="*/ 74008 w 2589782"/>
              <a:gd name="connsiteY41" fmla="*/ 1980902 h 3731038"/>
              <a:gd name="connsiteX42" fmla="*/ 23967 w 2589782"/>
              <a:gd name="connsiteY42" fmla="*/ 1762537 h 3731038"/>
              <a:gd name="connsiteX43" fmla="*/ 1220 w 2589782"/>
              <a:gd name="connsiteY43" fmla="*/ 1539624 h 3731038"/>
              <a:gd name="connsiteX44" fmla="*/ 5770 w 2589782"/>
              <a:gd name="connsiteY44" fmla="*/ 1334907 h 3731038"/>
              <a:gd name="connsiteX45" fmla="*/ 28516 w 2589782"/>
              <a:gd name="connsiteY45" fmla="*/ 1157487 h 3731038"/>
              <a:gd name="connsiteX46" fmla="*/ 64910 w 2589782"/>
              <a:gd name="connsiteY46" fmla="*/ 989164 h 3731038"/>
              <a:gd name="connsiteX47" fmla="*/ 137698 w 2589782"/>
              <a:gd name="connsiteY47" fmla="*/ 779899 h 3731038"/>
              <a:gd name="connsiteX48" fmla="*/ 242331 w 2589782"/>
              <a:gd name="connsiteY48" fmla="*/ 570633 h 3731038"/>
              <a:gd name="connsiteX49" fmla="*/ 346964 w 2589782"/>
              <a:gd name="connsiteY49" fmla="*/ 420507 h 3731038"/>
              <a:gd name="connsiteX50" fmla="*/ 487991 w 2589782"/>
              <a:gd name="connsiteY50" fmla="*/ 229439 h 3731038"/>
              <a:gd name="connsiteX51" fmla="*/ 597173 w 2589782"/>
              <a:gd name="connsiteY51" fmla="*/ 111158 h 3731038"/>
              <a:gd name="connsiteX52" fmla="*/ 720002 w 2589782"/>
              <a:gd name="connsiteY52" fmla="*/ 6525 h 3731038"/>
              <a:gd name="connsiteX53" fmla="*/ 861029 w 2589782"/>
              <a:gd name="connsiteY53" fmla="*/ 11075 h 3731038"/>
              <a:gd name="connsiteX54" fmla="*/ 1074844 w 2589782"/>
              <a:gd name="connsiteY54" fmla="*/ 11075 h 3731038"/>
              <a:gd name="connsiteX55" fmla="*/ 1224970 w 2589782"/>
              <a:gd name="connsiteY55" fmla="*/ 15624 h 3731038"/>
              <a:gd name="connsiteX56" fmla="*/ 1320504 w 2589782"/>
              <a:gd name="connsiteY56" fmla="*/ 20173 h 373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89782" h="3731038">
                <a:moveTo>
                  <a:pt x="1320504" y="20173"/>
                </a:moveTo>
                <a:cubicBezTo>
                  <a:pt x="1327328" y="33821"/>
                  <a:pt x="1286385" y="67940"/>
                  <a:pt x="1265913" y="97510"/>
                </a:cubicBezTo>
                <a:cubicBezTo>
                  <a:pt x="1245441" y="127080"/>
                  <a:pt x="1218904" y="161958"/>
                  <a:pt x="1197674" y="197594"/>
                </a:cubicBezTo>
                <a:cubicBezTo>
                  <a:pt x="1176444" y="233230"/>
                  <a:pt x="1155973" y="272656"/>
                  <a:pt x="1138534" y="311325"/>
                </a:cubicBezTo>
                <a:cubicBezTo>
                  <a:pt x="1121095" y="349994"/>
                  <a:pt x="1105930" y="387905"/>
                  <a:pt x="1093041" y="429606"/>
                </a:cubicBezTo>
                <a:cubicBezTo>
                  <a:pt x="1080152" y="471307"/>
                  <a:pt x="1068779" y="520591"/>
                  <a:pt x="1061197" y="561534"/>
                </a:cubicBezTo>
                <a:cubicBezTo>
                  <a:pt x="1053615" y="602477"/>
                  <a:pt x="1050582" y="632806"/>
                  <a:pt x="1047549" y="675266"/>
                </a:cubicBezTo>
                <a:cubicBezTo>
                  <a:pt x="1044516" y="717726"/>
                  <a:pt x="1041484" y="770801"/>
                  <a:pt x="1043000" y="816293"/>
                </a:cubicBezTo>
                <a:cubicBezTo>
                  <a:pt x="1044516" y="861785"/>
                  <a:pt x="1049065" y="905003"/>
                  <a:pt x="1056647" y="948221"/>
                </a:cubicBezTo>
                <a:cubicBezTo>
                  <a:pt x="1064229" y="991439"/>
                  <a:pt x="1073328" y="1030866"/>
                  <a:pt x="1088492" y="1075600"/>
                </a:cubicBezTo>
                <a:cubicBezTo>
                  <a:pt x="1103656" y="1120334"/>
                  <a:pt x="1127160" y="1172651"/>
                  <a:pt x="1147632" y="1216627"/>
                </a:cubicBezTo>
                <a:cubicBezTo>
                  <a:pt x="1168104" y="1260603"/>
                  <a:pt x="1183268" y="1293965"/>
                  <a:pt x="1211322" y="1339457"/>
                </a:cubicBezTo>
                <a:cubicBezTo>
                  <a:pt x="1239376" y="1384949"/>
                  <a:pt x="1277286" y="1441057"/>
                  <a:pt x="1315955" y="1489582"/>
                </a:cubicBezTo>
                <a:cubicBezTo>
                  <a:pt x="1354624" y="1538107"/>
                  <a:pt x="1405424" y="1592699"/>
                  <a:pt x="1443334" y="1630609"/>
                </a:cubicBezTo>
                <a:cubicBezTo>
                  <a:pt x="1481244" y="1668520"/>
                  <a:pt x="1500199" y="1682926"/>
                  <a:pt x="1543417" y="1717045"/>
                </a:cubicBezTo>
                <a:cubicBezTo>
                  <a:pt x="1586635" y="1751164"/>
                  <a:pt x="1647292" y="1797415"/>
                  <a:pt x="1702641" y="1835325"/>
                </a:cubicBezTo>
                <a:cubicBezTo>
                  <a:pt x="1757990" y="1873235"/>
                  <a:pt x="1820164" y="1910388"/>
                  <a:pt x="1875513" y="1944507"/>
                </a:cubicBezTo>
                <a:cubicBezTo>
                  <a:pt x="1930862" y="1978626"/>
                  <a:pt x="1980146" y="2009713"/>
                  <a:pt x="2034737" y="2040042"/>
                </a:cubicBezTo>
                <a:cubicBezTo>
                  <a:pt x="2089328" y="2070371"/>
                  <a:pt x="2143161" y="2097666"/>
                  <a:pt x="2203059" y="2126478"/>
                </a:cubicBezTo>
                <a:cubicBezTo>
                  <a:pt x="2262958" y="2155290"/>
                  <a:pt x="2342570" y="2190925"/>
                  <a:pt x="2394128" y="2212913"/>
                </a:cubicBezTo>
                <a:cubicBezTo>
                  <a:pt x="2445686" y="2234901"/>
                  <a:pt x="2479805" y="2246275"/>
                  <a:pt x="2512408" y="2258406"/>
                </a:cubicBezTo>
                <a:cubicBezTo>
                  <a:pt x="2545011" y="2270537"/>
                  <a:pt x="2591262" y="2263714"/>
                  <a:pt x="2589746" y="2285702"/>
                </a:cubicBezTo>
                <a:cubicBezTo>
                  <a:pt x="2588230" y="2307690"/>
                  <a:pt x="2529089" y="2354698"/>
                  <a:pt x="2503310" y="2390334"/>
                </a:cubicBezTo>
                <a:cubicBezTo>
                  <a:pt x="2477531" y="2425970"/>
                  <a:pt x="2457059" y="2463880"/>
                  <a:pt x="2435071" y="2499516"/>
                </a:cubicBezTo>
                <a:cubicBezTo>
                  <a:pt x="2413083" y="2535152"/>
                  <a:pt x="2397161" y="2558656"/>
                  <a:pt x="2371382" y="2604149"/>
                </a:cubicBezTo>
                <a:cubicBezTo>
                  <a:pt x="2345603" y="2649642"/>
                  <a:pt x="2306934" y="2712574"/>
                  <a:pt x="2280397" y="2772472"/>
                </a:cubicBezTo>
                <a:cubicBezTo>
                  <a:pt x="2253860" y="2832370"/>
                  <a:pt x="2232630" y="2902883"/>
                  <a:pt x="2212158" y="2963540"/>
                </a:cubicBezTo>
                <a:cubicBezTo>
                  <a:pt x="2191686" y="3024197"/>
                  <a:pt x="2173489" y="3084096"/>
                  <a:pt x="2157567" y="3136412"/>
                </a:cubicBezTo>
                <a:cubicBezTo>
                  <a:pt x="2141645" y="3188728"/>
                  <a:pt x="2127996" y="3232705"/>
                  <a:pt x="2116623" y="3277439"/>
                </a:cubicBezTo>
                <a:cubicBezTo>
                  <a:pt x="2105250" y="3322173"/>
                  <a:pt x="2096152" y="3369940"/>
                  <a:pt x="2089328" y="3404818"/>
                </a:cubicBezTo>
                <a:cubicBezTo>
                  <a:pt x="2082504" y="3439696"/>
                  <a:pt x="2082504" y="3441971"/>
                  <a:pt x="2075680" y="3486705"/>
                </a:cubicBezTo>
                <a:cubicBezTo>
                  <a:pt x="2068856" y="3531439"/>
                  <a:pt x="2054451" y="3633039"/>
                  <a:pt x="2048385" y="3673224"/>
                </a:cubicBezTo>
                <a:cubicBezTo>
                  <a:pt x="2042319" y="3713409"/>
                  <a:pt x="2090086" y="3740704"/>
                  <a:pt x="2039286" y="3727815"/>
                </a:cubicBezTo>
                <a:cubicBezTo>
                  <a:pt x="1988486" y="3714926"/>
                  <a:pt x="1841394" y="3642896"/>
                  <a:pt x="1743585" y="3595887"/>
                </a:cubicBezTo>
                <a:cubicBezTo>
                  <a:pt x="1645776" y="3548878"/>
                  <a:pt x="1557065" y="3504901"/>
                  <a:pt x="1452432" y="3445761"/>
                </a:cubicBezTo>
                <a:cubicBezTo>
                  <a:pt x="1347799" y="3386621"/>
                  <a:pt x="1212839" y="3305493"/>
                  <a:pt x="1115788" y="3241045"/>
                </a:cubicBezTo>
                <a:cubicBezTo>
                  <a:pt x="1018737" y="3176597"/>
                  <a:pt x="950498" y="3123523"/>
                  <a:pt x="870128" y="3059075"/>
                </a:cubicBezTo>
                <a:cubicBezTo>
                  <a:pt x="789758" y="2994627"/>
                  <a:pt x="715454" y="2935486"/>
                  <a:pt x="633567" y="2854358"/>
                </a:cubicBezTo>
                <a:cubicBezTo>
                  <a:pt x="551680" y="2773230"/>
                  <a:pt x="442498" y="2650400"/>
                  <a:pt x="378808" y="2572305"/>
                </a:cubicBezTo>
                <a:cubicBezTo>
                  <a:pt x="315118" y="2494210"/>
                  <a:pt x="288581" y="2446442"/>
                  <a:pt x="251429" y="2385785"/>
                </a:cubicBezTo>
                <a:cubicBezTo>
                  <a:pt x="214277" y="2325128"/>
                  <a:pt x="185465" y="2275844"/>
                  <a:pt x="155895" y="2208364"/>
                </a:cubicBezTo>
                <a:cubicBezTo>
                  <a:pt x="126325" y="2140884"/>
                  <a:pt x="95996" y="2055206"/>
                  <a:pt x="74008" y="1980902"/>
                </a:cubicBezTo>
                <a:cubicBezTo>
                  <a:pt x="52020" y="1906598"/>
                  <a:pt x="36098" y="1836083"/>
                  <a:pt x="23967" y="1762537"/>
                </a:cubicBezTo>
                <a:cubicBezTo>
                  <a:pt x="11836" y="1688991"/>
                  <a:pt x="4253" y="1610896"/>
                  <a:pt x="1220" y="1539624"/>
                </a:cubicBezTo>
                <a:cubicBezTo>
                  <a:pt x="-1813" y="1468352"/>
                  <a:pt x="1221" y="1398596"/>
                  <a:pt x="5770" y="1334907"/>
                </a:cubicBezTo>
                <a:cubicBezTo>
                  <a:pt x="10319" y="1271218"/>
                  <a:pt x="18659" y="1215111"/>
                  <a:pt x="28516" y="1157487"/>
                </a:cubicBezTo>
                <a:cubicBezTo>
                  <a:pt x="38373" y="1099863"/>
                  <a:pt x="46713" y="1052095"/>
                  <a:pt x="64910" y="989164"/>
                </a:cubicBezTo>
                <a:cubicBezTo>
                  <a:pt x="83107" y="926233"/>
                  <a:pt x="108128" y="849654"/>
                  <a:pt x="137698" y="779899"/>
                </a:cubicBezTo>
                <a:cubicBezTo>
                  <a:pt x="167268" y="710144"/>
                  <a:pt x="207453" y="630532"/>
                  <a:pt x="242331" y="570633"/>
                </a:cubicBezTo>
                <a:cubicBezTo>
                  <a:pt x="277209" y="510734"/>
                  <a:pt x="306021" y="477373"/>
                  <a:pt x="346964" y="420507"/>
                </a:cubicBezTo>
                <a:cubicBezTo>
                  <a:pt x="387907" y="363641"/>
                  <a:pt x="446290" y="280997"/>
                  <a:pt x="487991" y="229439"/>
                </a:cubicBezTo>
                <a:cubicBezTo>
                  <a:pt x="529692" y="177881"/>
                  <a:pt x="558505" y="148310"/>
                  <a:pt x="597173" y="111158"/>
                </a:cubicBezTo>
                <a:cubicBezTo>
                  <a:pt x="635841" y="74006"/>
                  <a:pt x="676026" y="23205"/>
                  <a:pt x="720002" y="6525"/>
                </a:cubicBezTo>
                <a:cubicBezTo>
                  <a:pt x="763978" y="-10155"/>
                  <a:pt x="801889" y="10317"/>
                  <a:pt x="861029" y="11075"/>
                </a:cubicBezTo>
                <a:cubicBezTo>
                  <a:pt x="920169" y="11833"/>
                  <a:pt x="1014187" y="10317"/>
                  <a:pt x="1074844" y="11075"/>
                </a:cubicBezTo>
                <a:cubicBezTo>
                  <a:pt x="1135501" y="11833"/>
                  <a:pt x="1183269" y="12591"/>
                  <a:pt x="1224970" y="15624"/>
                </a:cubicBezTo>
                <a:cubicBezTo>
                  <a:pt x="1266671" y="18657"/>
                  <a:pt x="1313680" y="6525"/>
                  <a:pt x="1320504" y="20173"/>
                </a:cubicBezTo>
                <a:close/>
              </a:path>
            </a:pathLst>
          </a:custGeom>
          <a:solidFill>
            <a:srgbClr val="CBA9E5"/>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Freeform: Shape 168">
            <a:extLst>
              <a:ext uri="{FF2B5EF4-FFF2-40B4-BE49-F238E27FC236}">
                <a16:creationId xmlns:a16="http://schemas.microsoft.com/office/drawing/2014/main" id="{DA62A964-162A-46BB-A8E7-2E35148DC734}"/>
              </a:ext>
            </a:extLst>
          </p:cNvPr>
          <p:cNvSpPr/>
          <p:nvPr/>
        </p:nvSpPr>
        <p:spPr>
          <a:xfrm>
            <a:off x="1291399" y="1957982"/>
            <a:ext cx="1537057" cy="1610479"/>
          </a:xfrm>
          <a:custGeom>
            <a:avLst/>
            <a:gdLst>
              <a:gd name="connsiteX0" fmla="*/ 1786582 w 2191958"/>
              <a:gd name="connsiteY0" fmla="*/ 928580 h 2262183"/>
              <a:gd name="connsiteX1" fmla="*/ 1759287 w 2191958"/>
              <a:gd name="connsiteY1" fmla="*/ 1015016 h 2262183"/>
              <a:gd name="connsiteX2" fmla="*/ 1750188 w 2191958"/>
              <a:gd name="connsiteY2" fmla="*/ 1087804 h 2262183"/>
              <a:gd name="connsiteX3" fmla="*/ 1745639 w 2191958"/>
              <a:gd name="connsiteY3" fmla="*/ 1206085 h 2262183"/>
              <a:gd name="connsiteX4" fmla="*/ 1791131 w 2191958"/>
              <a:gd name="connsiteY4" fmla="*/ 1351661 h 2262183"/>
              <a:gd name="connsiteX5" fmla="*/ 1845723 w 2191958"/>
              <a:gd name="connsiteY5" fmla="*/ 1442646 h 2262183"/>
              <a:gd name="connsiteX6" fmla="*/ 1904863 w 2191958"/>
              <a:gd name="connsiteY6" fmla="*/ 1529082 h 2262183"/>
              <a:gd name="connsiteX7" fmla="*/ 1982200 w 2191958"/>
              <a:gd name="connsiteY7" fmla="*/ 1597320 h 2262183"/>
              <a:gd name="connsiteX8" fmla="*/ 2054988 w 2191958"/>
              <a:gd name="connsiteY8" fmla="*/ 1656461 h 2262183"/>
              <a:gd name="connsiteX9" fmla="*/ 2109579 w 2191958"/>
              <a:gd name="connsiteY9" fmla="*/ 1688306 h 2262183"/>
              <a:gd name="connsiteX10" fmla="*/ 2191466 w 2191958"/>
              <a:gd name="connsiteY10" fmla="*/ 1738347 h 2262183"/>
              <a:gd name="connsiteX11" fmla="*/ 2068636 w 2191958"/>
              <a:gd name="connsiteY11" fmla="*/ 1806586 h 2262183"/>
              <a:gd name="connsiteX12" fmla="*/ 1954905 w 2191958"/>
              <a:gd name="connsiteY12" fmla="*/ 1879374 h 2262183"/>
              <a:gd name="connsiteX13" fmla="*/ 1832075 w 2191958"/>
              <a:gd name="connsiteY13" fmla="*/ 1974909 h 2262183"/>
              <a:gd name="connsiteX14" fmla="*/ 1731991 w 2191958"/>
              <a:gd name="connsiteY14" fmla="*/ 2056795 h 2262183"/>
              <a:gd name="connsiteX15" fmla="*/ 1641006 w 2191958"/>
              <a:gd name="connsiteY15" fmla="*/ 2147780 h 2262183"/>
              <a:gd name="connsiteX16" fmla="*/ 1586415 w 2191958"/>
              <a:gd name="connsiteY16" fmla="*/ 2202371 h 2262183"/>
              <a:gd name="connsiteX17" fmla="*/ 1545472 w 2191958"/>
              <a:gd name="connsiteY17" fmla="*/ 2261512 h 2262183"/>
              <a:gd name="connsiteX18" fmla="*/ 1304361 w 2191958"/>
              <a:gd name="connsiteY18" fmla="*/ 2161428 h 2262183"/>
              <a:gd name="connsiteX19" fmla="*/ 1104194 w 2191958"/>
              <a:gd name="connsiteY19" fmla="*/ 2070443 h 2262183"/>
              <a:gd name="connsiteX20" fmla="*/ 926773 w 2191958"/>
              <a:gd name="connsiteY20" fmla="*/ 1979458 h 2262183"/>
              <a:gd name="connsiteX21" fmla="*/ 763000 w 2191958"/>
              <a:gd name="connsiteY21" fmla="*/ 1883923 h 2262183"/>
              <a:gd name="connsiteX22" fmla="*/ 626523 w 2191958"/>
              <a:gd name="connsiteY22" fmla="*/ 1792938 h 2262183"/>
              <a:gd name="connsiteX23" fmla="*/ 485496 w 2191958"/>
              <a:gd name="connsiteY23" fmla="*/ 1674658 h 2262183"/>
              <a:gd name="connsiteX24" fmla="*/ 358117 w 2191958"/>
              <a:gd name="connsiteY24" fmla="*/ 1551828 h 2262183"/>
              <a:gd name="connsiteX25" fmla="*/ 226188 w 2191958"/>
              <a:gd name="connsiteY25" fmla="*/ 1401703 h 2262183"/>
              <a:gd name="connsiteX26" fmla="*/ 135203 w 2191958"/>
              <a:gd name="connsiteY26" fmla="*/ 1256126 h 2262183"/>
              <a:gd name="connsiteX27" fmla="*/ 66964 w 2191958"/>
              <a:gd name="connsiteY27" fmla="*/ 1106001 h 2262183"/>
              <a:gd name="connsiteX28" fmla="*/ 39669 w 2191958"/>
              <a:gd name="connsiteY28" fmla="*/ 1019565 h 2262183"/>
              <a:gd name="connsiteX29" fmla="*/ 3275 w 2191958"/>
              <a:gd name="connsiteY29" fmla="*/ 833046 h 2262183"/>
              <a:gd name="connsiteX30" fmla="*/ 3275 w 2191958"/>
              <a:gd name="connsiteY30" fmla="*/ 678371 h 2262183"/>
              <a:gd name="connsiteX31" fmla="*/ 16923 w 2191958"/>
              <a:gd name="connsiteY31" fmla="*/ 514598 h 2262183"/>
              <a:gd name="connsiteX32" fmla="*/ 57866 w 2191958"/>
              <a:gd name="connsiteY32" fmla="*/ 373571 h 2262183"/>
              <a:gd name="connsiteX33" fmla="*/ 121555 w 2191958"/>
              <a:gd name="connsiteY33" fmla="*/ 237094 h 2262183"/>
              <a:gd name="connsiteX34" fmla="*/ 189794 w 2191958"/>
              <a:gd name="connsiteY34" fmla="*/ 105165 h 2262183"/>
              <a:gd name="connsiteX35" fmla="*/ 230737 w 2191958"/>
              <a:gd name="connsiteY35" fmla="*/ 59673 h 2262183"/>
              <a:gd name="connsiteX36" fmla="*/ 280779 w 2191958"/>
              <a:gd name="connsiteY36" fmla="*/ 532 h 2262183"/>
              <a:gd name="connsiteX37" fmla="*/ 480946 w 2191958"/>
              <a:gd name="connsiteY37" fmla="*/ 32377 h 2262183"/>
              <a:gd name="connsiteX38" fmla="*/ 644720 w 2191958"/>
              <a:gd name="connsiteY38" fmla="*/ 64222 h 2262183"/>
              <a:gd name="connsiteX39" fmla="*/ 826690 w 2191958"/>
              <a:gd name="connsiteY39" fmla="*/ 123362 h 2262183"/>
              <a:gd name="connsiteX40" fmla="*/ 1008660 w 2191958"/>
              <a:gd name="connsiteY40" fmla="*/ 187052 h 2262183"/>
              <a:gd name="connsiteX41" fmla="*/ 1181531 w 2191958"/>
              <a:gd name="connsiteY41" fmla="*/ 282586 h 2262183"/>
              <a:gd name="connsiteX42" fmla="*/ 1349854 w 2191958"/>
              <a:gd name="connsiteY42" fmla="*/ 400867 h 2262183"/>
              <a:gd name="connsiteX43" fmla="*/ 1477233 w 2191958"/>
              <a:gd name="connsiteY43" fmla="*/ 519147 h 2262183"/>
              <a:gd name="connsiteX44" fmla="*/ 1627358 w 2191958"/>
              <a:gd name="connsiteY44" fmla="*/ 687470 h 2262183"/>
              <a:gd name="connsiteX45" fmla="*/ 1727442 w 2191958"/>
              <a:gd name="connsiteY45" fmla="*/ 837595 h 2262183"/>
              <a:gd name="connsiteX46" fmla="*/ 1786582 w 2191958"/>
              <a:gd name="connsiteY46" fmla="*/ 928580 h 226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1958" h="2262183">
                <a:moveTo>
                  <a:pt x="1786582" y="928580"/>
                </a:moveTo>
                <a:cubicBezTo>
                  <a:pt x="1791889" y="958150"/>
                  <a:pt x="1765353" y="988479"/>
                  <a:pt x="1759287" y="1015016"/>
                </a:cubicBezTo>
                <a:cubicBezTo>
                  <a:pt x="1753221" y="1041553"/>
                  <a:pt x="1752463" y="1055959"/>
                  <a:pt x="1750188" y="1087804"/>
                </a:cubicBezTo>
                <a:cubicBezTo>
                  <a:pt x="1747913" y="1119649"/>
                  <a:pt x="1738815" y="1162109"/>
                  <a:pt x="1745639" y="1206085"/>
                </a:cubicBezTo>
                <a:cubicBezTo>
                  <a:pt x="1752463" y="1250061"/>
                  <a:pt x="1774450" y="1312234"/>
                  <a:pt x="1791131" y="1351661"/>
                </a:cubicBezTo>
                <a:cubicBezTo>
                  <a:pt x="1807812" y="1391088"/>
                  <a:pt x="1826768" y="1413076"/>
                  <a:pt x="1845723" y="1442646"/>
                </a:cubicBezTo>
                <a:cubicBezTo>
                  <a:pt x="1864678" y="1472216"/>
                  <a:pt x="1882117" y="1503303"/>
                  <a:pt x="1904863" y="1529082"/>
                </a:cubicBezTo>
                <a:cubicBezTo>
                  <a:pt x="1927609" y="1554861"/>
                  <a:pt x="1957179" y="1576090"/>
                  <a:pt x="1982200" y="1597320"/>
                </a:cubicBezTo>
                <a:cubicBezTo>
                  <a:pt x="2007221" y="1618550"/>
                  <a:pt x="2033758" y="1641297"/>
                  <a:pt x="2054988" y="1656461"/>
                </a:cubicBezTo>
                <a:cubicBezTo>
                  <a:pt x="2076218" y="1671625"/>
                  <a:pt x="2086833" y="1674658"/>
                  <a:pt x="2109579" y="1688306"/>
                </a:cubicBezTo>
                <a:cubicBezTo>
                  <a:pt x="2132325" y="1701954"/>
                  <a:pt x="2198290" y="1718634"/>
                  <a:pt x="2191466" y="1738347"/>
                </a:cubicBezTo>
                <a:cubicBezTo>
                  <a:pt x="2184642" y="1758060"/>
                  <a:pt x="2108063" y="1783082"/>
                  <a:pt x="2068636" y="1806586"/>
                </a:cubicBezTo>
                <a:cubicBezTo>
                  <a:pt x="2029209" y="1830090"/>
                  <a:pt x="1994332" y="1851320"/>
                  <a:pt x="1954905" y="1879374"/>
                </a:cubicBezTo>
                <a:cubicBezTo>
                  <a:pt x="1915478" y="1907428"/>
                  <a:pt x="1869227" y="1945339"/>
                  <a:pt x="1832075" y="1974909"/>
                </a:cubicBezTo>
                <a:cubicBezTo>
                  <a:pt x="1794923" y="2004479"/>
                  <a:pt x="1763836" y="2027983"/>
                  <a:pt x="1731991" y="2056795"/>
                </a:cubicBezTo>
                <a:cubicBezTo>
                  <a:pt x="1700146" y="2085607"/>
                  <a:pt x="1641006" y="2147780"/>
                  <a:pt x="1641006" y="2147780"/>
                </a:cubicBezTo>
                <a:cubicBezTo>
                  <a:pt x="1616743" y="2172043"/>
                  <a:pt x="1602337" y="2183416"/>
                  <a:pt x="1586415" y="2202371"/>
                </a:cubicBezTo>
                <a:cubicBezTo>
                  <a:pt x="1570493" y="2221326"/>
                  <a:pt x="1592481" y="2268336"/>
                  <a:pt x="1545472" y="2261512"/>
                </a:cubicBezTo>
                <a:cubicBezTo>
                  <a:pt x="1498463" y="2254688"/>
                  <a:pt x="1377907" y="2193273"/>
                  <a:pt x="1304361" y="2161428"/>
                </a:cubicBezTo>
                <a:cubicBezTo>
                  <a:pt x="1230815" y="2129583"/>
                  <a:pt x="1167125" y="2100771"/>
                  <a:pt x="1104194" y="2070443"/>
                </a:cubicBezTo>
                <a:cubicBezTo>
                  <a:pt x="1041263" y="2040115"/>
                  <a:pt x="983639" y="2010545"/>
                  <a:pt x="926773" y="1979458"/>
                </a:cubicBezTo>
                <a:cubicBezTo>
                  <a:pt x="869907" y="1948371"/>
                  <a:pt x="813042" y="1915010"/>
                  <a:pt x="763000" y="1883923"/>
                </a:cubicBezTo>
                <a:cubicBezTo>
                  <a:pt x="712958" y="1852836"/>
                  <a:pt x="672774" y="1827815"/>
                  <a:pt x="626523" y="1792938"/>
                </a:cubicBezTo>
                <a:cubicBezTo>
                  <a:pt x="580272" y="1758061"/>
                  <a:pt x="530230" y="1714843"/>
                  <a:pt x="485496" y="1674658"/>
                </a:cubicBezTo>
                <a:cubicBezTo>
                  <a:pt x="440762" y="1634473"/>
                  <a:pt x="401335" y="1597320"/>
                  <a:pt x="358117" y="1551828"/>
                </a:cubicBezTo>
                <a:cubicBezTo>
                  <a:pt x="314899" y="1506336"/>
                  <a:pt x="263340" y="1450987"/>
                  <a:pt x="226188" y="1401703"/>
                </a:cubicBezTo>
                <a:cubicBezTo>
                  <a:pt x="189036" y="1352419"/>
                  <a:pt x="161740" y="1305410"/>
                  <a:pt x="135203" y="1256126"/>
                </a:cubicBezTo>
                <a:cubicBezTo>
                  <a:pt x="108666" y="1206842"/>
                  <a:pt x="82886" y="1145428"/>
                  <a:pt x="66964" y="1106001"/>
                </a:cubicBezTo>
                <a:cubicBezTo>
                  <a:pt x="51042" y="1066574"/>
                  <a:pt x="50284" y="1065057"/>
                  <a:pt x="39669" y="1019565"/>
                </a:cubicBezTo>
                <a:cubicBezTo>
                  <a:pt x="29054" y="974073"/>
                  <a:pt x="9341" y="889912"/>
                  <a:pt x="3275" y="833046"/>
                </a:cubicBezTo>
                <a:cubicBezTo>
                  <a:pt x="-2791" y="776180"/>
                  <a:pt x="1000" y="731446"/>
                  <a:pt x="3275" y="678371"/>
                </a:cubicBezTo>
                <a:cubicBezTo>
                  <a:pt x="5550" y="625296"/>
                  <a:pt x="7825" y="565398"/>
                  <a:pt x="16923" y="514598"/>
                </a:cubicBezTo>
                <a:cubicBezTo>
                  <a:pt x="26021" y="463798"/>
                  <a:pt x="40427" y="419822"/>
                  <a:pt x="57866" y="373571"/>
                </a:cubicBezTo>
                <a:cubicBezTo>
                  <a:pt x="75305" y="327320"/>
                  <a:pt x="99567" y="281828"/>
                  <a:pt x="121555" y="237094"/>
                </a:cubicBezTo>
                <a:cubicBezTo>
                  <a:pt x="143543" y="192360"/>
                  <a:pt x="171597" y="134735"/>
                  <a:pt x="189794" y="105165"/>
                </a:cubicBezTo>
                <a:cubicBezTo>
                  <a:pt x="207991" y="75595"/>
                  <a:pt x="215573" y="77112"/>
                  <a:pt x="230737" y="59673"/>
                </a:cubicBezTo>
                <a:cubicBezTo>
                  <a:pt x="245901" y="42234"/>
                  <a:pt x="239078" y="5081"/>
                  <a:pt x="280779" y="532"/>
                </a:cubicBezTo>
                <a:cubicBezTo>
                  <a:pt x="322480" y="-4017"/>
                  <a:pt x="420289" y="21762"/>
                  <a:pt x="480946" y="32377"/>
                </a:cubicBezTo>
                <a:cubicBezTo>
                  <a:pt x="541603" y="42992"/>
                  <a:pt x="587096" y="49058"/>
                  <a:pt x="644720" y="64222"/>
                </a:cubicBezTo>
                <a:cubicBezTo>
                  <a:pt x="702344" y="79386"/>
                  <a:pt x="766033" y="102890"/>
                  <a:pt x="826690" y="123362"/>
                </a:cubicBezTo>
                <a:cubicBezTo>
                  <a:pt x="887347" y="143834"/>
                  <a:pt x="949520" y="160515"/>
                  <a:pt x="1008660" y="187052"/>
                </a:cubicBezTo>
                <a:cubicBezTo>
                  <a:pt x="1067800" y="213589"/>
                  <a:pt x="1124665" y="246950"/>
                  <a:pt x="1181531" y="282586"/>
                </a:cubicBezTo>
                <a:cubicBezTo>
                  <a:pt x="1238397" y="318222"/>
                  <a:pt x="1300570" y="361440"/>
                  <a:pt x="1349854" y="400867"/>
                </a:cubicBezTo>
                <a:cubicBezTo>
                  <a:pt x="1399138" y="440294"/>
                  <a:pt x="1430982" y="471380"/>
                  <a:pt x="1477233" y="519147"/>
                </a:cubicBezTo>
                <a:cubicBezTo>
                  <a:pt x="1523484" y="566914"/>
                  <a:pt x="1585657" y="634395"/>
                  <a:pt x="1627358" y="687470"/>
                </a:cubicBezTo>
                <a:cubicBezTo>
                  <a:pt x="1669059" y="740545"/>
                  <a:pt x="1700146" y="795893"/>
                  <a:pt x="1727442" y="837595"/>
                </a:cubicBezTo>
                <a:cubicBezTo>
                  <a:pt x="1754737" y="879296"/>
                  <a:pt x="1781275" y="899010"/>
                  <a:pt x="1786582" y="928580"/>
                </a:cubicBezTo>
                <a:close/>
              </a:path>
            </a:pathLst>
          </a:custGeom>
          <a:solidFill>
            <a:srgbClr val="E8D9F3"/>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Freeform: Shape 169">
            <a:extLst>
              <a:ext uri="{FF2B5EF4-FFF2-40B4-BE49-F238E27FC236}">
                <a16:creationId xmlns:a16="http://schemas.microsoft.com/office/drawing/2014/main" id="{E529130F-CC99-47DE-AFB5-FBEC8A4D5748}"/>
              </a:ext>
            </a:extLst>
          </p:cNvPr>
          <p:cNvSpPr/>
          <p:nvPr/>
        </p:nvSpPr>
        <p:spPr>
          <a:xfrm>
            <a:off x="2370161" y="3100142"/>
            <a:ext cx="2921025" cy="662276"/>
          </a:xfrm>
          <a:custGeom>
            <a:avLst/>
            <a:gdLst>
              <a:gd name="connsiteX0" fmla="*/ 0 w 4165600"/>
              <a:gd name="connsiteY0" fmla="*/ 657225 h 930275"/>
              <a:gd name="connsiteX1" fmla="*/ 73025 w 4165600"/>
              <a:gd name="connsiteY1" fmla="*/ 568325 h 930275"/>
              <a:gd name="connsiteX2" fmla="*/ 174625 w 4165600"/>
              <a:gd name="connsiteY2" fmla="*/ 469900 h 930275"/>
              <a:gd name="connsiteX3" fmla="*/ 282575 w 4165600"/>
              <a:gd name="connsiteY3" fmla="*/ 384175 h 930275"/>
              <a:gd name="connsiteX4" fmla="*/ 393700 w 4165600"/>
              <a:gd name="connsiteY4" fmla="*/ 295275 h 930275"/>
              <a:gd name="connsiteX5" fmla="*/ 520700 w 4165600"/>
              <a:gd name="connsiteY5" fmla="*/ 206375 h 930275"/>
              <a:gd name="connsiteX6" fmla="*/ 587375 w 4165600"/>
              <a:gd name="connsiteY6" fmla="*/ 168275 h 930275"/>
              <a:gd name="connsiteX7" fmla="*/ 650875 w 4165600"/>
              <a:gd name="connsiteY7" fmla="*/ 133350 h 930275"/>
              <a:gd name="connsiteX8" fmla="*/ 768350 w 4165600"/>
              <a:gd name="connsiteY8" fmla="*/ 200025 h 930275"/>
              <a:gd name="connsiteX9" fmla="*/ 879475 w 4165600"/>
              <a:gd name="connsiteY9" fmla="*/ 247650 h 930275"/>
              <a:gd name="connsiteX10" fmla="*/ 1009650 w 4165600"/>
              <a:gd name="connsiteY10" fmla="*/ 288925 h 930275"/>
              <a:gd name="connsiteX11" fmla="*/ 1143000 w 4165600"/>
              <a:gd name="connsiteY11" fmla="*/ 327025 h 930275"/>
              <a:gd name="connsiteX12" fmla="*/ 1295400 w 4165600"/>
              <a:gd name="connsiteY12" fmla="*/ 361950 h 930275"/>
              <a:gd name="connsiteX13" fmla="*/ 1450975 w 4165600"/>
              <a:gd name="connsiteY13" fmla="*/ 384175 h 930275"/>
              <a:gd name="connsiteX14" fmla="*/ 1590675 w 4165600"/>
              <a:gd name="connsiteY14" fmla="*/ 396875 h 930275"/>
              <a:gd name="connsiteX15" fmla="*/ 1965325 w 4165600"/>
              <a:gd name="connsiteY15" fmla="*/ 396875 h 930275"/>
              <a:gd name="connsiteX16" fmla="*/ 2178050 w 4165600"/>
              <a:gd name="connsiteY16" fmla="*/ 374650 h 930275"/>
              <a:gd name="connsiteX17" fmla="*/ 2413000 w 4165600"/>
              <a:gd name="connsiteY17" fmla="*/ 330200 h 930275"/>
              <a:gd name="connsiteX18" fmla="*/ 2711450 w 4165600"/>
              <a:gd name="connsiteY18" fmla="*/ 231775 h 930275"/>
              <a:gd name="connsiteX19" fmla="*/ 2873375 w 4165600"/>
              <a:gd name="connsiteY19" fmla="*/ 149225 h 930275"/>
              <a:gd name="connsiteX20" fmla="*/ 3003550 w 4165600"/>
              <a:gd name="connsiteY20" fmla="*/ 76200 h 930275"/>
              <a:gd name="connsiteX21" fmla="*/ 3101975 w 4165600"/>
              <a:gd name="connsiteY21" fmla="*/ 0 h 930275"/>
              <a:gd name="connsiteX22" fmla="*/ 3238500 w 4165600"/>
              <a:gd name="connsiteY22" fmla="*/ 15875 h 930275"/>
              <a:gd name="connsiteX23" fmla="*/ 3419475 w 4165600"/>
              <a:gd name="connsiteY23" fmla="*/ 57150 h 930275"/>
              <a:gd name="connsiteX24" fmla="*/ 3613150 w 4165600"/>
              <a:gd name="connsiteY24" fmla="*/ 114300 h 930275"/>
              <a:gd name="connsiteX25" fmla="*/ 3762375 w 4165600"/>
              <a:gd name="connsiteY25" fmla="*/ 171450 h 930275"/>
              <a:gd name="connsiteX26" fmla="*/ 3940175 w 4165600"/>
              <a:gd name="connsiteY26" fmla="*/ 250825 h 930275"/>
              <a:gd name="connsiteX27" fmla="*/ 4079875 w 4165600"/>
              <a:gd name="connsiteY27" fmla="*/ 323850 h 930275"/>
              <a:gd name="connsiteX28" fmla="*/ 4165600 w 4165600"/>
              <a:gd name="connsiteY28" fmla="*/ 387350 h 930275"/>
              <a:gd name="connsiteX29" fmla="*/ 4067175 w 4165600"/>
              <a:gd name="connsiteY29" fmla="*/ 441325 h 930275"/>
              <a:gd name="connsiteX30" fmla="*/ 3927475 w 4165600"/>
              <a:gd name="connsiteY30" fmla="*/ 508000 h 930275"/>
              <a:gd name="connsiteX31" fmla="*/ 3724275 w 4165600"/>
              <a:gd name="connsiteY31" fmla="*/ 596900 h 930275"/>
              <a:gd name="connsiteX32" fmla="*/ 3565525 w 4165600"/>
              <a:gd name="connsiteY32" fmla="*/ 660400 h 930275"/>
              <a:gd name="connsiteX33" fmla="*/ 3327400 w 4165600"/>
              <a:gd name="connsiteY33" fmla="*/ 733425 h 930275"/>
              <a:gd name="connsiteX34" fmla="*/ 3127375 w 4165600"/>
              <a:gd name="connsiteY34" fmla="*/ 784225 h 930275"/>
              <a:gd name="connsiteX35" fmla="*/ 2914650 w 4165600"/>
              <a:gd name="connsiteY35" fmla="*/ 835025 h 930275"/>
              <a:gd name="connsiteX36" fmla="*/ 2698750 w 4165600"/>
              <a:gd name="connsiteY36" fmla="*/ 873125 h 930275"/>
              <a:gd name="connsiteX37" fmla="*/ 2419350 w 4165600"/>
              <a:gd name="connsiteY37" fmla="*/ 904875 h 930275"/>
              <a:gd name="connsiteX38" fmla="*/ 2146300 w 4165600"/>
              <a:gd name="connsiteY38" fmla="*/ 930275 h 930275"/>
              <a:gd name="connsiteX39" fmla="*/ 1689100 w 4165600"/>
              <a:gd name="connsiteY39" fmla="*/ 927100 h 930275"/>
              <a:gd name="connsiteX40" fmla="*/ 1403350 w 4165600"/>
              <a:gd name="connsiteY40" fmla="*/ 923925 h 930275"/>
              <a:gd name="connsiteX41" fmla="*/ 1079500 w 4165600"/>
              <a:gd name="connsiteY41" fmla="*/ 895350 h 930275"/>
              <a:gd name="connsiteX42" fmla="*/ 758825 w 4165600"/>
              <a:gd name="connsiteY42" fmla="*/ 847725 h 930275"/>
              <a:gd name="connsiteX43" fmla="*/ 346075 w 4165600"/>
              <a:gd name="connsiteY43" fmla="*/ 755650 h 930275"/>
              <a:gd name="connsiteX44" fmla="*/ 130175 w 4165600"/>
              <a:gd name="connsiteY44" fmla="*/ 695325 h 930275"/>
              <a:gd name="connsiteX45" fmla="*/ 0 w 4165600"/>
              <a:gd name="connsiteY45" fmla="*/ 657225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65600" h="930275">
                <a:moveTo>
                  <a:pt x="0" y="657225"/>
                </a:moveTo>
                <a:lnTo>
                  <a:pt x="73025" y="568325"/>
                </a:lnTo>
                <a:lnTo>
                  <a:pt x="174625" y="469900"/>
                </a:lnTo>
                <a:lnTo>
                  <a:pt x="282575" y="384175"/>
                </a:lnTo>
                <a:lnTo>
                  <a:pt x="393700" y="295275"/>
                </a:lnTo>
                <a:lnTo>
                  <a:pt x="520700" y="206375"/>
                </a:lnTo>
                <a:lnTo>
                  <a:pt x="587375" y="168275"/>
                </a:lnTo>
                <a:lnTo>
                  <a:pt x="650875" y="133350"/>
                </a:lnTo>
                <a:lnTo>
                  <a:pt x="768350" y="200025"/>
                </a:lnTo>
                <a:lnTo>
                  <a:pt x="879475" y="247650"/>
                </a:lnTo>
                <a:lnTo>
                  <a:pt x="1009650" y="288925"/>
                </a:lnTo>
                <a:lnTo>
                  <a:pt x="1143000" y="327025"/>
                </a:lnTo>
                <a:lnTo>
                  <a:pt x="1295400" y="361950"/>
                </a:lnTo>
                <a:lnTo>
                  <a:pt x="1450975" y="384175"/>
                </a:lnTo>
                <a:lnTo>
                  <a:pt x="1590675" y="396875"/>
                </a:lnTo>
                <a:lnTo>
                  <a:pt x="1965325" y="396875"/>
                </a:lnTo>
                <a:lnTo>
                  <a:pt x="2178050" y="374650"/>
                </a:lnTo>
                <a:lnTo>
                  <a:pt x="2413000" y="330200"/>
                </a:lnTo>
                <a:lnTo>
                  <a:pt x="2711450" y="231775"/>
                </a:lnTo>
                <a:lnTo>
                  <a:pt x="2873375" y="149225"/>
                </a:lnTo>
                <a:lnTo>
                  <a:pt x="3003550" y="76200"/>
                </a:lnTo>
                <a:lnTo>
                  <a:pt x="3101975" y="0"/>
                </a:lnTo>
                <a:lnTo>
                  <a:pt x="3238500" y="15875"/>
                </a:lnTo>
                <a:lnTo>
                  <a:pt x="3419475" y="57150"/>
                </a:lnTo>
                <a:lnTo>
                  <a:pt x="3613150" y="114300"/>
                </a:lnTo>
                <a:lnTo>
                  <a:pt x="3762375" y="171450"/>
                </a:lnTo>
                <a:lnTo>
                  <a:pt x="3940175" y="250825"/>
                </a:lnTo>
                <a:lnTo>
                  <a:pt x="4079875" y="323850"/>
                </a:lnTo>
                <a:lnTo>
                  <a:pt x="4165600" y="387350"/>
                </a:lnTo>
                <a:lnTo>
                  <a:pt x="4067175" y="441325"/>
                </a:lnTo>
                <a:lnTo>
                  <a:pt x="3927475" y="508000"/>
                </a:lnTo>
                <a:lnTo>
                  <a:pt x="3724275" y="596900"/>
                </a:lnTo>
                <a:lnTo>
                  <a:pt x="3565525" y="660400"/>
                </a:lnTo>
                <a:lnTo>
                  <a:pt x="3327400" y="733425"/>
                </a:lnTo>
                <a:lnTo>
                  <a:pt x="3127375" y="784225"/>
                </a:lnTo>
                <a:lnTo>
                  <a:pt x="2914650" y="835025"/>
                </a:lnTo>
                <a:lnTo>
                  <a:pt x="2698750" y="873125"/>
                </a:lnTo>
                <a:lnTo>
                  <a:pt x="2419350" y="904875"/>
                </a:lnTo>
                <a:lnTo>
                  <a:pt x="2146300" y="930275"/>
                </a:lnTo>
                <a:lnTo>
                  <a:pt x="1689100" y="927100"/>
                </a:lnTo>
                <a:lnTo>
                  <a:pt x="1403350" y="923925"/>
                </a:lnTo>
                <a:lnTo>
                  <a:pt x="1079500" y="895350"/>
                </a:lnTo>
                <a:lnTo>
                  <a:pt x="758825" y="847725"/>
                </a:lnTo>
                <a:lnTo>
                  <a:pt x="346075" y="755650"/>
                </a:lnTo>
                <a:lnTo>
                  <a:pt x="130175" y="695325"/>
                </a:lnTo>
                <a:lnTo>
                  <a:pt x="0" y="657225"/>
                </a:lnTo>
                <a:close/>
              </a:path>
            </a:pathLst>
          </a:custGeom>
          <a:solidFill>
            <a:schemeClr val="accent6">
              <a:lumMod val="20000"/>
              <a:lumOff val="8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Shape 170">
            <a:extLst>
              <a:ext uri="{FF2B5EF4-FFF2-40B4-BE49-F238E27FC236}">
                <a16:creationId xmlns:a16="http://schemas.microsoft.com/office/drawing/2014/main" id="{6F4CEBEB-39DF-49A1-9023-2A3D6FD1EA37}"/>
              </a:ext>
            </a:extLst>
          </p:cNvPr>
          <p:cNvSpPr/>
          <p:nvPr/>
        </p:nvSpPr>
        <p:spPr>
          <a:xfrm>
            <a:off x="2517873" y="2638081"/>
            <a:ext cx="203715" cy="495011"/>
          </a:xfrm>
          <a:custGeom>
            <a:avLst/>
            <a:gdLst>
              <a:gd name="connsiteX0" fmla="*/ 38100 w 290512"/>
              <a:gd name="connsiteY0" fmla="*/ 0 h 695325"/>
              <a:gd name="connsiteX1" fmla="*/ 95250 w 290512"/>
              <a:gd name="connsiteY1" fmla="*/ 104775 h 695325"/>
              <a:gd name="connsiteX2" fmla="*/ 150018 w 290512"/>
              <a:gd name="connsiteY2" fmla="*/ 228600 h 695325"/>
              <a:gd name="connsiteX3" fmla="*/ 200025 w 290512"/>
              <a:gd name="connsiteY3" fmla="*/ 357188 h 695325"/>
              <a:gd name="connsiteX4" fmla="*/ 245268 w 290512"/>
              <a:gd name="connsiteY4" fmla="*/ 502444 h 695325"/>
              <a:gd name="connsiteX5" fmla="*/ 269081 w 290512"/>
              <a:gd name="connsiteY5" fmla="*/ 604838 h 695325"/>
              <a:gd name="connsiteX6" fmla="*/ 290512 w 290512"/>
              <a:gd name="connsiteY6" fmla="*/ 695325 h 695325"/>
              <a:gd name="connsiteX7" fmla="*/ 209550 w 290512"/>
              <a:gd name="connsiteY7" fmla="*/ 631032 h 695325"/>
              <a:gd name="connsiteX8" fmla="*/ 135731 w 290512"/>
              <a:gd name="connsiteY8" fmla="*/ 554832 h 695325"/>
              <a:gd name="connsiteX9" fmla="*/ 76200 w 290512"/>
              <a:gd name="connsiteY9" fmla="*/ 469107 h 695325"/>
              <a:gd name="connsiteX10" fmla="*/ 42862 w 290512"/>
              <a:gd name="connsiteY10" fmla="*/ 407194 h 695325"/>
              <a:gd name="connsiteX11" fmla="*/ 11906 w 290512"/>
              <a:gd name="connsiteY11" fmla="*/ 319088 h 695325"/>
              <a:gd name="connsiteX12" fmla="*/ 0 w 290512"/>
              <a:gd name="connsiteY12" fmla="*/ 233363 h 695325"/>
              <a:gd name="connsiteX13" fmla="*/ 0 w 290512"/>
              <a:gd name="connsiteY13" fmla="*/ 126207 h 695325"/>
              <a:gd name="connsiteX14" fmla="*/ 16668 w 290512"/>
              <a:gd name="connsiteY14" fmla="*/ 57150 h 695325"/>
              <a:gd name="connsiteX15" fmla="*/ 38100 w 290512"/>
              <a:gd name="connsiteY15"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0512" h="695325">
                <a:moveTo>
                  <a:pt x="38100" y="0"/>
                </a:moveTo>
                <a:lnTo>
                  <a:pt x="95250" y="104775"/>
                </a:lnTo>
                <a:lnTo>
                  <a:pt x="150018" y="228600"/>
                </a:lnTo>
                <a:lnTo>
                  <a:pt x="200025" y="357188"/>
                </a:lnTo>
                <a:lnTo>
                  <a:pt x="245268" y="502444"/>
                </a:lnTo>
                <a:lnTo>
                  <a:pt x="269081" y="604838"/>
                </a:lnTo>
                <a:lnTo>
                  <a:pt x="290512" y="695325"/>
                </a:lnTo>
                <a:lnTo>
                  <a:pt x="209550" y="631032"/>
                </a:lnTo>
                <a:lnTo>
                  <a:pt x="135731" y="554832"/>
                </a:lnTo>
                <a:lnTo>
                  <a:pt x="76200" y="469107"/>
                </a:lnTo>
                <a:lnTo>
                  <a:pt x="42862" y="407194"/>
                </a:lnTo>
                <a:lnTo>
                  <a:pt x="11906" y="319088"/>
                </a:lnTo>
                <a:lnTo>
                  <a:pt x="0" y="233363"/>
                </a:lnTo>
                <a:lnTo>
                  <a:pt x="0" y="126207"/>
                </a:lnTo>
                <a:lnTo>
                  <a:pt x="16668" y="57150"/>
                </a:lnTo>
                <a:lnTo>
                  <a:pt x="38100" y="0"/>
                </a:lnTo>
                <a:close/>
              </a:path>
            </a:pathLst>
          </a:custGeom>
          <a:solidFill>
            <a:srgbClr val="7030A0"/>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Shape 171">
            <a:extLst>
              <a:ext uri="{FF2B5EF4-FFF2-40B4-BE49-F238E27FC236}">
                <a16:creationId xmlns:a16="http://schemas.microsoft.com/office/drawing/2014/main" id="{8EBA4227-1AC4-407A-A144-D7260E4E1BA2}"/>
              </a:ext>
            </a:extLst>
          </p:cNvPr>
          <p:cNvSpPr/>
          <p:nvPr/>
        </p:nvSpPr>
        <p:spPr>
          <a:xfrm>
            <a:off x="2545961" y="2150650"/>
            <a:ext cx="1761632" cy="1039186"/>
          </a:xfrm>
          <a:custGeom>
            <a:avLst/>
            <a:gdLst>
              <a:gd name="connsiteX0" fmla="*/ 404812 w 2512219"/>
              <a:gd name="connsiteY0" fmla="*/ 1459707 h 1459707"/>
              <a:gd name="connsiteX1" fmla="*/ 254794 w 2512219"/>
              <a:gd name="connsiteY1" fmla="*/ 1366838 h 1459707"/>
              <a:gd name="connsiteX2" fmla="*/ 178594 w 2512219"/>
              <a:gd name="connsiteY2" fmla="*/ 1083469 h 1459707"/>
              <a:gd name="connsiteX3" fmla="*/ 114300 w 2512219"/>
              <a:gd name="connsiteY3" fmla="*/ 907257 h 1459707"/>
              <a:gd name="connsiteX4" fmla="*/ 64294 w 2512219"/>
              <a:gd name="connsiteY4" fmla="*/ 790575 h 1459707"/>
              <a:gd name="connsiteX5" fmla="*/ 0 w 2512219"/>
              <a:gd name="connsiteY5" fmla="*/ 661988 h 1459707"/>
              <a:gd name="connsiteX6" fmla="*/ 52387 w 2512219"/>
              <a:gd name="connsiteY6" fmla="*/ 559594 h 1459707"/>
              <a:gd name="connsiteX7" fmla="*/ 123825 w 2512219"/>
              <a:gd name="connsiteY7" fmla="*/ 469107 h 1459707"/>
              <a:gd name="connsiteX8" fmla="*/ 228600 w 2512219"/>
              <a:gd name="connsiteY8" fmla="*/ 373857 h 1459707"/>
              <a:gd name="connsiteX9" fmla="*/ 357187 w 2512219"/>
              <a:gd name="connsiteY9" fmla="*/ 288132 h 1459707"/>
              <a:gd name="connsiteX10" fmla="*/ 461962 w 2512219"/>
              <a:gd name="connsiteY10" fmla="*/ 228600 h 1459707"/>
              <a:gd name="connsiteX11" fmla="*/ 604837 w 2512219"/>
              <a:gd name="connsiteY11" fmla="*/ 161925 h 1459707"/>
              <a:gd name="connsiteX12" fmla="*/ 771525 w 2512219"/>
              <a:gd name="connsiteY12" fmla="*/ 102394 h 1459707"/>
              <a:gd name="connsiteX13" fmla="*/ 945356 w 2512219"/>
              <a:gd name="connsiteY13" fmla="*/ 59532 h 1459707"/>
              <a:gd name="connsiteX14" fmla="*/ 1131094 w 2512219"/>
              <a:gd name="connsiteY14" fmla="*/ 26194 h 1459707"/>
              <a:gd name="connsiteX15" fmla="*/ 1328737 w 2512219"/>
              <a:gd name="connsiteY15" fmla="*/ 7144 h 1459707"/>
              <a:gd name="connsiteX16" fmla="*/ 1552575 w 2512219"/>
              <a:gd name="connsiteY16" fmla="*/ 0 h 1459707"/>
              <a:gd name="connsiteX17" fmla="*/ 1776412 w 2512219"/>
              <a:gd name="connsiteY17" fmla="*/ 7144 h 1459707"/>
              <a:gd name="connsiteX18" fmla="*/ 1952625 w 2512219"/>
              <a:gd name="connsiteY18" fmla="*/ 26194 h 1459707"/>
              <a:gd name="connsiteX19" fmla="*/ 2162175 w 2512219"/>
              <a:gd name="connsiteY19" fmla="*/ 69057 h 1459707"/>
              <a:gd name="connsiteX20" fmla="*/ 2319337 w 2512219"/>
              <a:gd name="connsiteY20" fmla="*/ 109538 h 1459707"/>
              <a:gd name="connsiteX21" fmla="*/ 2424112 w 2512219"/>
              <a:gd name="connsiteY21" fmla="*/ 150019 h 1459707"/>
              <a:gd name="connsiteX22" fmla="*/ 2512219 w 2512219"/>
              <a:gd name="connsiteY22" fmla="*/ 188119 h 1459707"/>
              <a:gd name="connsiteX23" fmla="*/ 2462212 w 2512219"/>
              <a:gd name="connsiteY23" fmla="*/ 385763 h 1459707"/>
              <a:gd name="connsiteX24" fmla="*/ 2445544 w 2512219"/>
              <a:gd name="connsiteY24" fmla="*/ 511969 h 1459707"/>
              <a:gd name="connsiteX25" fmla="*/ 2419350 w 2512219"/>
              <a:gd name="connsiteY25" fmla="*/ 692944 h 1459707"/>
              <a:gd name="connsiteX26" fmla="*/ 2409825 w 2512219"/>
              <a:gd name="connsiteY26" fmla="*/ 852488 h 1459707"/>
              <a:gd name="connsiteX27" fmla="*/ 2407444 w 2512219"/>
              <a:gd name="connsiteY27" fmla="*/ 1054894 h 1459707"/>
              <a:gd name="connsiteX28" fmla="*/ 2412206 w 2512219"/>
              <a:gd name="connsiteY28" fmla="*/ 1171575 h 1459707"/>
              <a:gd name="connsiteX29" fmla="*/ 2424112 w 2512219"/>
              <a:gd name="connsiteY29" fmla="*/ 1340644 h 1459707"/>
              <a:gd name="connsiteX30" fmla="*/ 2295525 w 2512219"/>
              <a:gd name="connsiteY30" fmla="*/ 1300163 h 1459707"/>
              <a:gd name="connsiteX31" fmla="*/ 2147887 w 2512219"/>
              <a:gd name="connsiteY31" fmla="*/ 1264444 h 1459707"/>
              <a:gd name="connsiteX32" fmla="*/ 1993106 w 2512219"/>
              <a:gd name="connsiteY32" fmla="*/ 1235869 h 1459707"/>
              <a:gd name="connsiteX33" fmla="*/ 1857375 w 2512219"/>
              <a:gd name="connsiteY33" fmla="*/ 1216819 h 1459707"/>
              <a:gd name="connsiteX34" fmla="*/ 1743075 w 2512219"/>
              <a:gd name="connsiteY34" fmla="*/ 1204913 h 1459707"/>
              <a:gd name="connsiteX35" fmla="*/ 1419225 w 2512219"/>
              <a:gd name="connsiteY35" fmla="*/ 1202532 h 1459707"/>
              <a:gd name="connsiteX36" fmla="*/ 1212056 w 2512219"/>
              <a:gd name="connsiteY36" fmla="*/ 1226344 h 1459707"/>
              <a:gd name="connsiteX37" fmla="*/ 1004887 w 2512219"/>
              <a:gd name="connsiteY37" fmla="*/ 1262063 h 1459707"/>
              <a:gd name="connsiteX38" fmla="*/ 812006 w 2512219"/>
              <a:gd name="connsiteY38" fmla="*/ 1312069 h 1459707"/>
              <a:gd name="connsiteX39" fmla="*/ 661987 w 2512219"/>
              <a:gd name="connsiteY39" fmla="*/ 1362075 h 1459707"/>
              <a:gd name="connsiteX40" fmla="*/ 466725 w 2512219"/>
              <a:gd name="connsiteY40" fmla="*/ 1433513 h 1459707"/>
              <a:gd name="connsiteX41" fmla="*/ 404812 w 2512219"/>
              <a:gd name="connsiteY41" fmla="*/ 1459707 h 14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12219" h="1459707">
                <a:moveTo>
                  <a:pt x="404812" y="1459707"/>
                </a:moveTo>
                <a:lnTo>
                  <a:pt x="254794" y="1366838"/>
                </a:lnTo>
                <a:lnTo>
                  <a:pt x="178594" y="1083469"/>
                </a:lnTo>
                <a:lnTo>
                  <a:pt x="114300" y="907257"/>
                </a:lnTo>
                <a:lnTo>
                  <a:pt x="64294" y="790575"/>
                </a:lnTo>
                <a:lnTo>
                  <a:pt x="0" y="661988"/>
                </a:lnTo>
                <a:lnTo>
                  <a:pt x="52387" y="559594"/>
                </a:lnTo>
                <a:lnTo>
                  <a:pt x="123825" y="469107"/>
                </a:lnTo>
                <a:lnTo>
                  <a:pt x="228600" y="373857"/>
                </a:lnTo>
                <a:lnTo>
                  <a:pt x="357187" y="288132"/>
                </a:lnTo>
                <a:lnTo>
                  <a:pt x="461962" y="228600"/>
                </a:lnTo>
                <a:lnTo>
                  <a:pt x="604837" y="161925"/>
                </a:lnTo>
                <a:lnTo>
                  <a:pt x="771525" y="102394"/>
                </a:lnTo>
                <a:lnTo>
                  <a:pt x="945356" y="59532"/>
                </a:lnTo>
                <a:lnTo>
                  <a:pt x="1131094" y="26194"/>
                </a:lnTo>
                <a:lnTo>
                  <a:pt x="1328737" y="7144"/>
                </a:lnTo>
                <a:lnTo>
                  <a:pt x="1552575" y="0"/>
                </a:lnTo>
                <a:lnTo>
                  <a:pt x="1776412" y="7144"/>
                </a:lnTo>
                <a:lnTo>
                  <a:pt x="1952625" y="26194"/>
                </a:lnTo>
                <a:lnTo>
                  <a:pt x="2162175" y="69057"/>
                </a:lnTo>
                <a:lnTo>
                  <a:pt x="2319337" y="109538"/>
                </a:lnTo>
                <a:lnTo>
                  <a:pt x="2424112" y="150019"/>
                </a:lnTo>
                <a:lnTo>
                  <a:pt x="2512219" y="188119"/>
                </a:lnTo>
                <a:lnTo>
                  <a:pt x="2462212" y="385763"/>
                </a:lnTo>
                <a:lnTo>
                  <a:pt x="2445544" y="511969"/>
                </a:lnTo>
                <a:lnTo>
                  <a:pt x="2419350" y="692944"/>
                </a:lnTo>
                <a:lnTo>
                  <a:pt x="2409825" y="852488"/>
                </a:lnTo>
                <a:cubicBezTo>
                  <a:pt x="2409031" y="919957"/>
                  <a:pt x="2408238" y="987425"/>
                  <a:pt x="2407444" y="1054894"/>
                </a:cubicBezTo>
                <a:lnTo>
                  <a:pt x="2412206" y="1171575"/>
                </a:lnTo>
                <a:lnTo>
                  <a:pt x="2424112" y="1340644"/>
                </a:lnTo>
                <a:lnTo>
                  <a:pt x="2295525" y="1300163"/>
                </a:lnTo>
                <a:lnTo>
                  <a:pt x="2147887" y="1264444"/>
                </a:lnTo>
                <a:lnTo>
                  <a:pt x="1993106" y="1235869"/>
                </a:lnTo>
                <a:lnTo>
                  <a:pt x="1857375" y="1216819"/>
                </a:lnTo>
                <a:lnTo>
                  <a:pt x="1743075" y="1204913"/>
                </a:lnTo>
                <a:lnTo>
                  <a:pt x="1419225" y="1202532"/>
                </a:lnTo>
                <a:lnTo>
                  <a:pt x="1212056" y="1226344"/>
                </a:lnTo>
                <a:lnTo>
                  <a:pt x="1004887" y="1262063"/>
                </a:lnTo>
                <a:lnTo>
                  <a:pt x="812006" y="1312069"/>
                </a:lnTo>
                <a:lnTo>
                  <a:pt x="661987" y="1362075"/>
                </a:lnTo>
                <a:lnTo>
                  <a:pt x="466725" y="1433513"/>
                </a:lnTo>
                <a:lnTo>
                  <a:pt x="404812" y="1459707"/>
                </a:lnTo>
                <a:close/>
              </a:path>
            </a:pathLst>
          </a:custGeom>
          <a:solidFill>
            <a:srgbClr val="203864"/>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Shape 172">
            <a:extLst>
              <a:ext uri="{FF2B5EF4-FFF2-40B4-BE49-F238E27FC236}">
                <a16:creationId xmlns:a16="http://schemas.microsoft.com/office/drawing/2014/main" id="{83CE4089-6894-40A0-A966-ACE2BA95C5FB}"/>
              </a:ext>
            </a:extLst>
          </p:cNvPr>
          <p:cNvSpPr/>
          <p:nvPr/>
        </p:nvSpPr>
        <p:spPr>
          <a:xfrm>
            <a:off x="4239257" y="2279808"/>
            <a:ext cx="482570" cy="893394"/>
          </a:xfrm>
          <a:custGeom>
            <a:avLst/>
            <a:gdLst>
              <a:gd name="connsiteX0" fmla="*/ 276225 w 688181"/>
              <a:gd name="connsiteY0" fmla="*/ 1254919 h 1254919"/>
              <a:gd name="connsiteX1" fmla="*/ 154781 w 688181"/>
              <a:gd name="connsiteY1" fmla="*/ 1209675 h 1254919"/>
              <a:gd name="connsiteX2" fmla="*/ 16669 w 688181"/>
              <a:gd name="connsiteY2" fmla="*/ 1159669 h 1254919"/>
              <a:gd name="connsiteX3" fmla="*/ 0 w 688181"/>
              <a:gd name="connsiteY3" fmla="*/ 862013 h 1254919"/>
              <a:gd name="connsiteX4" fmla="*/ 4762 w 688181"/>
              <a:gd name="connsiteY4" fmla="*/ 626269 h 1254919"/>
              <a:gd name="connsiteX5" fmla="*/ 14287 w 688181"/>
              <a:gd name="connsiteY5" fmla="*/ 473869 h 1254919"/>
              <a:gd name="connsiteX6" fmla="*/ 35719 w 688181"/>
              <a:gd name="connsiteY6" fmla="*/ 302419 h 1254919"/>
              <a:gd name="connsiteX7" fmla="*/ 59531 w 688181"/>
              <a:gd name="connsiteY7" fmla="*/ 166688 h 1254919"/>
              <a:gd name="connsiteX8" fmla="*/ 102394 w 688181"/>
              <a:gd name="connsiteY8" fmla="*/ 0 h 1254919"/>
              <a:gd name="connsiteX9" fmla="*/ 238125 w 688181"/>
              <a:gd name="connsiteY9" fmla="*/ 69056 h 1254919"/>
              <a:gd name="connsiteX10" fmla="*/ 345281 w 688181"/>
              <a:gd name="connsiteY10" fmla="*/ 140494 h 1254919"/>
              <a:gd name="connsiteX11" fmla="*/ 457200 w 688181"/>
              <a:gd name="connsiteY11" fmla="*/ 228600 h 1254919"/>
              <a:gd name="connsiteX12" fmla="*/ 521494 w 688181"/>
              <a:gd name="connsiteY12" fmla="*/ 283369 h 1254919"/>
              <a:gd name="connsiteX13" fmla="*/ 578644 w 688181"/>
              <a:gd name="connsiteY13" fmla="*/ 357188 h 1254919"/>
              <a:gd name="connsiteX14" fmla="*/ 631031 w 688181"/>
              <a:gd name="connsiteY14" fmla="*/ 438150 h 1254919"/>
              <a:gd name="connsiteX15" fmla="*/ 671512 w 688181"/>
              <a:gd name="connsiteY15" fmla="*/ 538163 h 1254919"/>
              <a:gd name="connsiteX16" fmla="*/ 685800 w 688181"/>
              <a:gd name="connsiteY16" fmla="*/ 609600 h 1254919"/>
              <a:gd name="connsiteX17" fmla="*/ 688181 w 688181"/>
              <a:gd name="connsiteY17" fmla="*/ 695325 h 1254919"/>
              <a:gd name="connsiteX18" fmla="*/ 683419 w 688181"/>
              <a:gd name="connsiteY18" fmla="*/ 762000 h 1254919"/>
              <a:gd name="connsiteX19" fmla="*/ 659606 w 688181"/>
              <a:gd name="connsiteY19" fmla="*/ 842963 h 1254919"/>
              <a:gd name="connsiteX20" fmla="*/ 626269 w 688181"/>
              <a:gd name="connsiteY20" fmla="*/ 919163 h 1254919"/>
              <a:gd name="connsiteX21" fmla="*/ 590550 w 688181"/>
              <a:gd name="connsiteY21" fmla="*/ 976313 h 1254919"/>
              <a:gd name="connsiteX22" fmla="*/ 545306 w 688181"/>
              <a:gd name="connsiteY22" fmla="*/ 1038225 h 1254919"/>
              <a:gd name="connsiteX23" fmla="*/ 485775 w 688181"/>
              <a:gd name="connsiteY23" fmla="*/ 1100138 h 1254919"/>
              <a:gd name="connsiteX24" fmla="*/ 433387 w 688181"/>
              <a:gd name="connsiteY24" fmla="*/ 1147763 h 1254919"/>
              <a:gd name="connsiteX25" fmla="*/ 371475 w 688181"/>
              <a:gd name="connsiteY25" fmla="*/ 1193006 h 1254919"/>
              <a:gd name="connsiteX26" fmla="*/ 276225 w 688181"/>
              <a:gd name="connsiteY26" fmla="*/ 1254919 h 125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8181" h="1254919">
                <a:moveTo>
                  <a:pt x="276225" y="1254919"/>
                </a:moveTo>
                <a:lnTo>
                  <a:pt x="154781" y="1209675"/>
                </a:lnTo>
                <a:lnTo>
                  <a:pt x="16669" y="1159669"/>
                </a:lnTo>
                <a:lnTo>
                  <a:pt x="0" y="862013"/>
                </a:lnTo>
                <a:cubicBezTo>
                  <a:pt x="1587" y="783432"/>
                  <a:pt x="3175" y="704850"/>
                  <a:pt x="4762" y="626269"/>
                </a:cubicBezTo>
                <a:lnTo>
                  <a:pt x="14287" y="473869"/>
                </a:lnTo>
                <a:lnTo>
                  <a:pt x="35719" y="302419"/>
                </a:lnTo>
                <a:lnTo>
                  <a:pt x="59531" y="166688"/>
                </a:lnTo>
                <a:lnTo>
                  <a:pt x="102394" y="0"/>
                </a:lnTo>
                <a:lnTo>
                  <a:pt x="238125" y="69056"/>
                </a:lnTo>
                <a:lnTo>
                  <a:pt x="345281" y="140494"/>
                </a:lnTo>
                <a:lnTo>
                  <a:pt x="457200" y="228600"/>
                </a:lnTo>
                <a:lnTo>
                  <a:pt x="521494" y="283369"/>
                </a:lnTo>
                <a:lnTo>
                  <a:pt x="578644" y="357188"/>
                </a:lnTo>
                <a:lnTo>
                  <a:pt x="631031" y="438150"/>
                </a:lnTo>
                <a:lnTo>
                  <a:pt x="671512" y="538163"/>
                </a:lnTo>
                <a:lnTo>
                  <a:pt x="685800" y="609600"/>
                </a:lnTo>
                <a:cubicBezTo>
                  <a:pt x="686594" y="638175"/>
                  <a:pt x="687387" y="666750"/>
                  <a:pt x="688181" y="695325"/>
                </a:cubicBezTo>
                <a:lnTo>
                  <a:pt x="683419" y="762000"/>
                </a:lnTo>
                <a:lnTo>
                  <a:pt x="659606" y="842963"/>
                </a:lnTo>
                <a:lnTo>
                  <a:pt x="626269" y="919163"/>
                </a:lnTo>
                <a:lnTo>
                  <a:pt x="590550" y="976313"/>
                </a:lnTo>
                <a:lnTo>
                  <a:pt x="545306" y="1038225"/>
                </a:lnTo>
                <a:lnTo>
                  <a:pt x="485775" y="1100138"/>
                </a:lnTo>
                <a:lnTo>
                  <a:pt x="433387" y="1147763"/>
                </a:lnTo>
                <a:lnTo>
                  <a:pt x="371475" y="1193006"/>
                </a:lnTo>
                <a:lnTo>
                  <a:pt x="276225" y="1254919"/>
                </a:lnTo>
                <a:close/>
              </a:path>
            </a:pathLst>
          </a:custGeom>
          <a:solidFill>
            <a:srgbClr val="C00000"/>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Shape 173">
            <a:extLst>
              <a:ext uri="{FF2B5EF4-FFF2-40B4-BE49-F238E27FC236}">
                <a16:creationId xmlns:a16="http://schemas.microsoft.com/office/drawing/2014/main" id="{B690BAF4-A3A3-46DD-BD4F-A2DDAA30A374}"/>
              </a:ext>
            </a:extLst>
          </p:cNvPr>
          <p:cNvSpPr/>
          <p:nvPr/>
        </p:nvSpPr>
        <p:spPr>
          <a:xfrm>
            <a:off x="1989773" y="3378336"/>
            <a:ext cx="3889188" cy="1495691"/>
          </a:xfrm>
          <a:custGeom>
            <a:avLst/>
            <a:gdLst>
              <a:gd name="connsiteX0" fmla="*/ 0 w 5546272"/>
              <a:gd name="connsiteY0" fmla="*/ 1706336 h 2100943"/>
              <a:gd name="connsiteX1" fmla="*/ 43543 w 5546272"/>
              <a:gd name="connsiteY1" fmla="*/ 1423307 h 2100943"/>
              <a:gd name="connsiteX2" fmla="*/ 89807 w 5546272"/>
              <a:gd name="connsiteY2" fmla="*/ 1221921 h 2100943"/>
              <a:gd name="connsiteX3" fmla="*/ 146957 w 5546272"/>
              <a:gd name="connsiteY3" fmla="*/ 1001486 h 2100943"/>
              <a:gd name="connsiteX4" fmla="*/ 244929 w 5546272"/>
              <a:gd name="connsiteY4" fmla="*/ 753836 h 2100943"/>
              <a:gd name="connsiteX5" fmla="*/ 348343 w 5546272"/>
              <a:gd name="connsiteY5" fmla="*/ 547007 h 2100943"/>
              <a:gd name="connsiteX6" fmla="*/ 424543 w 5546272"/>
              <a:gd name="connsiteY6" fmla="*/ 435428 h 2100943"/>
              <a:gd name="connsiteX7" fmla="*/ 549729 w 5546272"/>
              <a:gd name="connsiteY7" fmla="*/ 269421 h 2100943"/>
              <a:gd name="connsiteX8" fmla="*/ 702129 w 5546272"/>
              <a:gd name="connsiteY8" fmla="*/ 321128 h 2100943"/>
              <a:gd name="connsiteX9" fmla="*/ 1009650 w 5546272"/>
              <a:gd name="connsiteY9" fmla="*/ 402771 h 2100943"/>
              <a:gd name="connsiteX10" fmla="*/ 1328057 w 5546272"/>
              <a:gd name="connsiteY10" fmla="*/ 465364 h 2100943"/>
              <a:gd name="connsiteX11" fmla="*/ 1638300 w 5546272"/>
              <a:gd name="connsiteY11" fmla="*/ 508907 h 2100943"/>
              <a:gd name="connsiteX12" fmla="*/ 1992086 w 5546272"/>
              <a:gd name="connsiteY12" fmla="*/ 533400 h 2100943"/>
              <a:gd name="connsiteX13" fmla="*/ 2266950 w 5546272"/>
              <a:gd name="connsiteY13" fmla="*/ 538843 h 2100943"/>
              <a:gd name="connsiteX14" fmla="*/ 2721429 w 5546272"/>
              <a:gd name="connsiteY14" fmla="*/ 533400 h 2100943"/>
              <a:gd name="connsiteX15" fmla="*/ 3170464 w 5546272"/>
              <a:gd name="connsiteY15" fmla="*/ 492578 h 2100943"/>
              <a:gd name="connsiteX16" fmla="*/ 3505200 w 5546272"/>
              <a:gd name="connsiteY16" fmla="*/ 432707 h 2100943"/>
              <a:gd name="connsiteX17" fmla="*/ 3807279 w 5546272"/>
              <a:gd name="connsiteY17" fmla="*/ 359228 h 2100943"/>
              <a:gd name="connsiteX18" fmla="*/ 4054929 w 5546272"/>
              <a:gd name="connsiteY18" fmla="*/ 288471 h 2100943"/>
              <a:gd name="connsiteX19" fmla="*/ 4239986 w 5546272"/>
              <a:gd name="connsiteY19" fmla="*/ 220436 h 2100943"/>
              <a:gd name="connsiteX20" fmla="*/ 4465864 w 5546272"/>
              <a:gd name="connsiteY20" fmla="*/ 119743 h 2100943"/>
              <a:gd name="connsiteX21" fmla="*/ 4618264 w 5546272"/>
              <a:gd name="connsiteY21" fmla="*/ 43543 h 2100943"/>
              <a:gd name="connsiteX22" fmla="*/ 4708072 w 5546272"/>
              <a:gd name="connsiteY22" fmla="*/ 0 h 2100943"/>
              <a:gd name="connsiteX23" fmla="*/ 4806043 w 5546272"/>
              <a:gd name="connsiteY23" fmla="*/ 62593 h 2100943"/>
              <a:gd name="connsiteX24" fmla="*/ 4972050 w 5546272"/>
              <a:gd name="connsiteY24" fmla="*/ 206828 h 2100943"/>
              <a:gd name="connsiteX25" fmla="*/ 5089072 w 5546272"/>
              <a:gd name="connsiteY25" fmla="*/ 337457 h 2100943"/>
              <a:gd name="connsiteX26" fmla="*/ 5184322 w 5546272"/>
              <a:gd name="connsiteY26" fmla="*/ 457200 h 2100943"/>
              <a:gd name="connsiteX27" fmla="*/ 5271407 w 5546272"/>
              <a:gd name="connsiteY27" fmla="*/ 585107 h 2100943"/>
              <a:gd name="connsiteX28" fmla="*/ 5334000 w 5546272"/>
              <a:gd name="connsiteY28" fmla="*/ 691243 h 2100943"/>
              <a:gd name="connsiteX29" fmla="*/ 5382986 w 5546272"/>
              <a:gd name="connsiteY29" fmla="*/ 791936 h 2100943"/>
              <a:gd name="connsiteX30" fmla="*/ 5429250 w 5546272"/>
              <a:gd name="connsiteY30" fmla="*/ 898071 h 2100943"/>
              <a:gd name="connsiteX31" fmla="*/ 5475514 w 5546272"/>
              <a:gd name="connsiteY31" fmla="*/ 1020536 h 2100943"/>
              <a:gd name="connsiteX32" fmla="*/ 5510893 w 5546272"/>
              <a:gd name="connsiteY32" fmla="*/ 1121228 h 2100943"/>
              <a:gd name="connsiteX33" fmla="*/ 5546272 w 5546272"/>
              <a:gd name="connsiteY33" fmla="*/ 1238250 h 2100943"/>
              <a:gd name="connsiteX34" fmla="*/ 5372100 w 5546272"/>
              <a:gd name="connsiteY34" fmla="*/ 1341664 h 2100943"/>
              <a:gd name="connsiteX35" fmla="*/ 5181600 w 5546272"/>
              <a:gd name="connsiteY35" fmla="*/ 1453243 h 2100943"/>
              <a:gd name="connsiteX36" fmla="*/ 4977493 w 5546272"/>
              <a:gd name="connsiteY36" fmla="*/ 1559378 h 2100943"/>
              <a:gd name="connsiteX37" fmla="*/ 4773386 w 5546272"/>
              <a:gd name="connsiteY37" fmla="*/ 1646464 h 2100943"/>
              <a:gd name="connsiteX38" fmla="*/ 4452257 w 5546272"/>
              <a:gd name="connsiteY38" fmla="*/ 1771650 h 2100943"/>
              <a:gd name="connsiteX39" fmla="*/ 4171950 w 5546272"/>
              <a:gd name="connsiteY39" fmla="*/ 1858736 h 2100943"/>
              <a:gd name="connsiteX40" fmla="*/ 3910693 w 5546272"/>
              <a:gd name="connsiteY40" fmla="*/ 1926771 h 2100943"/>
              <a:gd name="connsiteX41" fmla="*/ 3603172 w 5546272"/>
              <a:gd name="connsiteY41" fmla="*/ 1992086 h 2100943"/>
              <a:gd name="connsiteX42" fmla="*/ 3290207 w 5546272"/>
              <a:gd name="connsiteY42" fmla="*/ 2041071 h 2100943"/>
              <a:gd name="connsiteX43" fmla="*/ 2982686 w 5546272"/>
              <a:gd name="connsiteY43" fmla="*/ 2076450 h 2100943"/>
              <a:gd name="connsiteX44" fmla="*/ 2601686 w 5546272"/>
              <a:gd name="connsiteY44" fmla="*/ 2100943 h 2100943"/>
              <a:gd name="connsiteX45" fmla="*/ 2149929 w 5546272"/>
              <a:gd name="connsiteY45" fmla="*/ 2100943 h 2100943"/>
              <a:gd name="connsiteX46" fmla="*/ 1706336 w 5546272"/>
              <a:gd name="connsiteY46" fmla="*/ 2076450 h 2100943"/>
              <a:gd name="connsiteX47" fmla="*/ 1292679 w 5546272"/>
              <a:gd name="connsiteY47" fmla="*/ 2035628 h 2100943"/>
              <a:gd name="connsiteX48" fmla="*/ 1012372 w 5546272"/>
              <a:gd name="connsiteY48" fmla="*/ 1989364 h 2100943"/>
              <a:gd name="connsiteX49" fmla="*/ 672193 w 5546272"/>
              <a:gd name="connsiteY49" fmla="*/ 1918607 h 2100943"/>
              <a:gd name="connsiteX50" fmla="*/ 449036 w 5546272"/>
              <a:gd name="connsiteY50" fmla="*/ 1856014 h 2100943"/>
              <a:gd name="connsiteX51" fmla="*/ 179614 w 5546272"/>
              <a:gd name="connsiteY51" fmla="*/ 1768928 h 2100943"/>
              <a:gd name="connsiteX52" fmla="*/ 65314 w 5546272"/>
              <a:gd name="connsiteY52" fmla="*/ 1728107 h 2100943"/>
              <a:gd name="connsiteX53" fmla="*/ 0 w 5546272"/>
              <a:gd name="connsiteY53" fmla="*/ 1706336 h 210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46272" h="2100943">
                <a:moveTo>
                  <a:pt x="0" y="1706336"/>
                </a:moveTo>
                <a:lnTo>
                  <a:pt x="43543" y="1423307"/>
                </a:lnTo>
                <a:lnTo>
                  <a:pt x="89807" y="1221921"/>
                </a:lnTo>
                <a:lnTo>
                  <a:pt x="146957" y="1001486"/>
                </a:lnTo>
                <a:lnTo>
                  <a:pt x="244929" y="753836"/>
                </a:lnTo>
                <a:lnTo>
                  <a:pt x="348343" y="547007"/>
                </a:lnTo>
                <a:lnTo>
                  <a:pt x="424543" y="435428"/>
                </a:lnTo>
                <a:lnTo>
                  <a:pt x="549729" y="269421"/>
                </a:lnTo>
                <a:lnTo>
                  <a:pt x="702129" y="321128"/>
                </a:lnTo>
                <a:lnTo>
                  <a:pt x="1009650" y="402771"/>
                </a:lnTo>
                <a:lnTo>
                  <a:pt x="1328057" y="465364"/>
                </a:lnTo>
                <a:lnTo>
                  <a:pt x="1638300" y="508907"/>
                </a:lnTo>
                <a:lnTo>
                  <a:pt x="1992086" y="533400"/>
                </a:lnTo>
                <a:lnTo>
                  <a:pt x="2266950" y="538843"/>
                </a:lnTo>
                <a:lnTo>
                  <a:pt x="2721429" y="533400"/>
                </a:lnTo>
                <a:lnTo>
                  <a:pt x="3170464" y="492578"/>
                </a:lnTo>
                <a:lnTo>
                  <a:pt x="3505200" y="432707"/>
                </a:lnTo>
                <a:lnTo>
                  <a:pt x="3807279" y="359228"/>
                </a:lnTo>
                <a:lnTo>
                  <a:pt x="4054929" y="288471"/>
                </a:lnTo>
                <a:lnTo>
                  <a:pt x="4239986" y="220436"/>
                </a:lnTo>
                <a:lnTo>
                  <a:pt x="4465864" y="119743"/>
                </a:lnTo>
                <a:lnTo>
                  <a:pt x="4618264" y="43543"/>
                </a:lnTo>
                <a:lnTo>
                  <a:pt x="4708072" y="0"/>
                </a:lnTo>
                <a:lnTo>
                  <a:pt x="4806043" y="62593"/>
                </a:lnTo>
                <a:lnTo>
                  <a:pt x="4972050" y="206828"/>
                </a:lnTo>
                <a:lnTo>
                  <a:pt x="5089072" y="337457"/>
                </a:lnTo>
                <a:lnTo>
                  <a:pt x="5184322" y="457200"/>
                </a:lnTo>
                <a:lnTo>
                  <a:pt x="5271407" y="585107"/>
                </a:lnTo>
                <a:lnTo>
                  <a:pt x="5334000" y="691243"/>
                </a:lnTo>
                <a:lnTo>
                  <a:pt x="5382986" y="791936"/>
                </a:lnTo>
                <a:lnTo>
                  <a:pt x="5429250" y="898071"/>
                </a:lnTo>
                <a:lnTo>
                  <a:pt x="5475514" y="1020536"/>
                </a:lnTo>
                <a:lnTo>
                  <a:pt x="5510893" y="1121228"/>
                </a:lnTo>
                <a:lnTo>
                  <a:pt x="5546272" y="1238250"/>
                </a:lnTo>
                <a:lnTo>
                  <a:pt x="5372100" y="1341664"/>
                </a:lnTo>
                <a:lnTo>
                  <a:pt x="5181600" y="1453243"/>
                </a:lnTo>
                <a:lnTo>
                  <a:pt x="4977493" y="1559378"/>
                </a:lnTo>
                <a:lnTo>
                  <a:pt x="4773386" y="1646464"/>
                </a:lnTo>
                <a:lnTo>
                  <a:pt x="4452257" y="1771650"/>
                </a:lnTo>
                <a:lnTo>
                  <a:pt x="4171950" y="1858736"/>
                </a:lnTo>
                <a:lnTo>
                  <a:pt x="3910693" y="1926771"/>
                </a:lnTo>
                <a:lnTo>
                  <a:pt x="3603172" y="1992086"/>
                </a:lnTo>
                <a:lnTo>
                  <a:pt x="3290207" y="2041071"/>
                </a:lnTo>
                <a:lnTo>
                  <a:pt x="2982686" y="2076450"/>
                </a:lnTo>
                <a:lnTo>
                  <a:pt x="2601686" y="2100943"/>
                </a:lnTo>
                <a:lnTo>
                  <a:pt x="2149929" y="2100943"/>
                </a:lnTo>
                <a:lnTo>
                  <a:pt x="1706336" y="2076450"/>
                </a:lnTo>
                <a:lnTo>
                  <a:pt x="1292679" y="2035628"/>
                </a:lnTo>
                <a:lnTo>
                  <a:pt x="1012372" y="1989364"/>
                </a:lnTo>
                <a:lnTo>
                  <a:pt x="672193" y="1918607"/>
                </a:lnTo>
                <a:lnTo>
                  <a:pt x="449036" y="1856014"/>
                </a:lnTo>
                <a:lnTo>
                  <a:pt x="179614" y="1768928"/>
                </a:lnTo>
                <a:lnTo>
                  <a:pt x="65314" y="1728107"/>
                </a:lnTo>
                <a:lnTo>
                  <a:pt x="0" y="1706336"/>
                </a:lnTo>
                <a:close/>
              </a:path>
            </a:pathLst>
          </a:custGeom>
          <a:solidFill>
            <a:srgbClr val="A9D18E"/>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Shape 174">
            <a:extLst>
              <a:ext uri="{FF2B5EF4-FFF2-40B4-BE49-F238E27FC236}">
                <a16:creationId xmlns:a16="http://schemas.microsoft.com/office/drawing/2014/main" id="{3E617BF2-32F0-40AD-B947-1B1CAB865D70}"/>
              </a:ext>
            </a:extLst>
          </p:cNvPr>
          <p:cNvSpPr/>
          <p:nvPr/>
        </p:nvSpPr>
        <p:spPr>
          <a:xfrm>
            <a:off x="486307" y="2436604"/>
            <a:ext cx="1521971" cy="2922230"/>
          </a:xfrm>
          <a:custGeom>
            <a:avLst/>
            <a:gdLst>
              <a:gd name="connsiteX0" fmla="*/ 286378 w 2170444"/>
              <a:gd name="connsiteY0" fmla="*/ 0 h 4104752"/>
              <a:gd name="connsiteX1" fmla="*/ 205991 w 2170444"/>
              <a:gd name="connsiteY1" fmla="*/ 130629 h 4104752"/>
              <a:gd name="connsiteX2" fmla="*/ 115556 w 2170444"/>
              <a:gd name="connsiteY2" fmla="*/ 356717 h 4104752"/>
              <a:gd name="connsiteX3" fmla="*/ 35169 w 2170444"/>
              <a:gd name="connsiteY3" fmla="*/ 718457 h 4104752"/>
              <a:gd name="connsiteX4" fmla="*/ 5024 w 2170444"/>
              <a:gd name="connsiteY4" fmla="*/ 1060101 h 4104752"/>
              <a:gd name="connsiteX5" fmla="*/ 0 w 2170444"/>
              <a:gd name="connsiteY5" fmla="*/ 1326383 h 4104752"/>
              <a:gd name="connsiteX6" fmla="*/ 25121 w 2170444"/>
              <a:gd name="connsiteY6" fmla="*/ 1592664 h 4104752"/>
              <a:gd name="connsiteX7" fmla="*/ 70338 w 2170444"/>
              <a:gd name="connsiteY7" fmla="*/ 1818752 h 4104752"/>
              <a:gd name="connsiteX8" fmla="*/ 170822 w 2170444"/>
              <a:gd name="connsiteY8" fmla="*/ 2145323 h 4104752"/>
              <a:gd name="connsiteX9" fmla="*/ 326571 w 2170444"/>
              <a:gd name="connsiteY9" fmla="*/ 2481943 h 4104752"/>
              <a:gd name="connsiteX10" fmla="*/ 512466 w 2170444"/>
              <a:gd name="connsiteY10" fmla="*/ 2788418 h 4104752"/>
              <a:gd name="connsiteX11" fmla="*/ 743578 w 2170444"/>
              <a:gd name="connsiteY11" fmla="*/ 3069772 h 4104752"/>
              <a:gd name="connsiteX12" fmla="*/ 929472 w 2170444"/>
              <a:gd name="connsiteY12" fmla="*/ 3265714 h 4104752"/>
              <a:gd name="connsiteX13" fmla="*/ 1165609 w 2170444"/>
              <a:gd name="connsiteY13" fmla="*/ 3466681 h 4104752"/>
              <a:gd name="connsiteX14" fmla="*/ 1472083 w 2170444"/>
              <a:gd name="connsiteY14" fmla="*/ 3697794 h 4104752"/>
              <a:gd name="connsiteX15" fmla="*/ 1713244 w 2170444"/>
              <a:gd name="connsiteY15" fmla="*/ 3863591 h 4104752"/>
              <a:gd name="connsiteX16" fmla="*/ 1904162 w 2170444"/>
              <a:gd name="connsiteY16" fmla="*/ 3974123 h 4104752"/>
              <a:gd name="connsiteX17" fmla="*/ 2034791 w 2170444"/>
              <a:gd name="connsiteY17" fmla="*/ 4039438 h 4104752"/>
              <a:gd name="connsiteX18" fmla="*/ 2150347 w 2170444"/>
              <a:gd name="connsiteY18" fmla="*/ 4104752 h 4104752"/>
              <a:gd name="connsiteX19" fmla="*/ 2130250 w 2170444"/>
              <a:gd name="connsiteY19" fmla="*/ 3863591 h 4104752"/>
              <a:gd name="connsiteX20" fmla="*/ 2135274 w 2170444"/>
              <a:gd name="connsiteY20" fmla="*/ 3491802 h 4104752"/>
              <a:gd name="connsiteX21" fmla="*/ 2145323 w 2170444"/>
              <a:gd name="connsiteY21" fmla="*/ 3225521 h 4104752"/>
              <a:gd name="connsiteX22" fmla="*/ 2170444 w 2170444"/>
              <a:gd name="connsiteY22" fmla="*/ 3024554 h 4104752"/>
              <a:gd name="connsiteX23" fmla="*/ 1808703 w 2170444"/>
              <a:gd name="connsiteY23" fmla="*/ 2868805 h 4104752"/>
              <a:gd name="connsiteX24" fmla="*/ 1361551 w 2170444"/>
              <a:gd name="connsiteY24" fmla="*/ 2617596 h 4104752"/>
              <a:gd name="connsiteX25" fmla="*/ 1050052 w 2170444"/>
              <a:gd name="connsiteY25" fmla="*/ 2406580 h 4104752"/>
              <a:gd name="connsiteX26" fmla="*/ 738554 w 2170444"/>
              <a:gd name="connsiteY26" fmla="*/ 2160396 h 4104752"/>
              <a:gd name="connsiteX27" fmla="*/ 497393 w 2170444"/>
              <a:gd name="connsiteY27" fmla="*/ 1868994 h 4104752"/>
              <a:gd name="connsiteX28" fmla="*/ 346668 w 2170444"/>
              <a:gd name="connsiteY28" fmla="*/ 1637881 h 4104752"/>
              <a:gd name="connsiteX29" fmla="*/ 251209 w 2170444"/>
              <a:gd name="connsiteY29" fmla="*/ 1451987 h 4104752"/>
              <a:gd name="connsiteX30" fmla="*/ 170822 w 2170444"/>
              <a:gd name="connsiteY30" fmla="*/ 1225899 h 4104752"/>
              <a:gd name="connsiteX31" fmla="*/ 130628 w 2170444"/>
              <a:gd name="connsiteY31" fmla="*/ 989763 h 4104752"/>
              <a:gd name="connsiteX32" fmla="*/ 115556 w 2170444"/>
              <a:gd name="connsiteY32" fmla="*/ 798844 h 4104752"/>
              <a:gd name="connsiteX33" fmla="*/ 125604 w 2170444"/>
              <a:gd name="connsiteY33" fmla="*/ 633046 h 4104752"/>
              <a:gd name="connsiteX34" fmla="*/ 145701 w 2170444"/>
              <a:gd name="connsiteY34" fmla="*/ 472273 h 4104752"/>
              <a:gd name="connsiteX35" fmla="*/ 165798 w 2170444"/>
              <a:gd name="connsiteY35" fmla="*/ 326572 h 4104752"/>
              <a:gd name="connsiteX36" fmla="*/ 195943 w 2170444"/>
              <a:gd name="connsiteY36" fmla="*/ 216040 h 4104752"/>
              <a:gd name="connsiteX37" fmla="*/ 231112 w 2170444"/>
              <a:gd name="connsiteY37" fmla="*/ 145701 h 4104752"/>
              <a:gd name="connsiteX38" fmla="*/ 286378 w 2170444"/>
              <a:gd name="connsiteY38" fmla="*/ 0 h 410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70444" h="4104752">
                <a:moveTo>
                  <a:pt x="286378" y="0"/>
                </a:moveTo>
                <a:lnTo>
                  <a:pt x="205991" y="130629"/>
                </a:lnTo>
                <a:lnTo>
                  <a:pt x="115556" y="356717"/>
                </a:lnTo>
                <a:lnTo>
                  <a:pt x="35169" y="718457"/>
                </a:lnTo>
                <a:lnTo>
                  <a:pt x="5024" y="1060101"/>
                </a:lnTo>
                <a:cubicBezTo>
                  <a:pt x="3349" y="1148862"/>
                  <a:pt x="1675" y="1237622"/>
                  <a:pt x="0" y="1326383"/>
                </a:cubicBezTo>
                <a:lnTo>
                  <a:pt x="25121" y="1592664"/>
                </a:lnTo>
                <a:lnTo>
                  <a:pt x="70338" y="1818752"/>
                </a:lnTo>
                <a:lnTo>
                  <a:pt x="170822" y="2145323"/>
                </a:lnTo>
                <a:lnTo>
                  <a:pt x="326571" y="2481943"/>
                </a:lnTo>
                <a:lnTo>
                  <a:pt x="512466" y="2788418"/>
                </a:lnTo>
                <a:lnTo>
                  <a:pt x="743578" y="3069772"/>
                </a:lnTo>
                <a:lnTo>
                  <a:pt x="929472" y="3265714"/>
                </a:lnTo>
                <a:lnTo>
                  <a:pt x="1165609" y="3466681"/>
                </a:lnTo>
                <a:lnTo>
                  <a:pt x="1472083" y="3697794"/>
                </a:lnTo>
                <a:lnTo>
                  <a:pt x="1713244" y="3863591"/>
                </a:lnTo>
                <a:lnTo>
                  <a:pt x="1904162" y="3974123"/>
                </a:lnTo>
                <a:lnTo>
                  <a:pt x="2034791" y="4039438"/>
                </a:lnTo>
                <a:lnTo>
                  <a:pt x="2150347" y="4104752"/>
                </a:lnTo>
                <a:lnTo>
                  <a:pt x="2130250" y="3863591"/>
                </a:lnTo>
                <a:cubicBezTo>
                  <a:pt x="2131925" y="3739661"/>
                  <a:pt x="2133599" y="3615732"/>
                  <a:pt x="2135274" y="3491802"/>
                </a:cubicBezTo>
                <a:lnTo>
                  <a:pt x="2145323" y="3225521"/>
                </a:lnTo>
                <a:lnTo>
                  <a:pt x="2170444" y="3024554"/>
                </a:lnTo>
                <a:lnTo>
                  <a:pt x="1808703" y="2868805"/>
                </a:lnTo>
                <a:lnTo>
                  <a:pt x="1361551" y="2617596"/>
                </a:lnTo>
                <a:lnTo>
                  <a:pt x="1050052" y="2406580"/>
                </a:lnTo>
                <a:lnTo>
                  <a:pt x="738554" y="2160396"/>
                </a:lnTo>
                <a:lnTo>
                  <a:pt x="497393" y="1868994"/>
                </a:lnTo>
                <a:lnTo>
                  <a:pt x="346668" y="1637881"/>
                </a:lnTo>
                <a:lnTo>
                  <a:pt x="251209" y="1451987"/>
                </a:lnTo>
                <a:lnTo>
                  <a:pt x="170822" y="1225899"/>
                </a:lnTo>
                <a:lnTo>
                  <a:pt x="130628" y="989763"/>
                </a:lnTo>
                <a:lnTo>
                  <a:pt x="115556" y="798844"/>
                </a:lnTo>
                <a:lnTo>
                  <a:pt x="125604" y="633046"/>
                </a:lnTo>
                <a:lnTo>
                  <a:pt x="145701" y="472273"/>
                </a:lnTo>
                <a:lnTo>
                  <a:pt x="165798" y="326572"/>
                </a:lnTo>
                <a:lnTo>
                  <a:pt x="195943" y="216040"/>
                </a:lnTo>
                <a:lnTo>
                  <a:pt x="231112" y="145701"/>
                </a:lnTo>
                <a:lnTo>
                  <a:pt x="286378" y="0"/>
                </a:lnTo>
                <a:close/>
              </a:path>
            </a:pathLst>
          </a:custGeom>
          <a:solidFill>
            <a:srgbClr val="9954CC"/>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Shape 175">
            <a:extLst>
              <a:ext uri="{FF2B5EF4-FFF2-40B4-BE49-F238E27FC236}">
                <a16:creationId xmlns:a16="http://schemas.microsoft.com/office/drawing/2014/main" id="{4B846B69-6D2E-4388-8707-734A5B4D491E}"/>
              </a:ext>
            </a:extLst>
          </p:cNvPr>
          <p:cNvSpPr/>
          <p:nvPr/>
        </p:nvSpPr>
        <p:spPr>
          <a:xfrm>
            <a:off x="1074446" y="1110860"/>
            <a:ext cx="3971117" cy="856650"/>
          </a:xfrm>
          <a:custGeom>
            <a:avLst/>
            <a:gdLst>
              <a:gd name="connsiteX0" fmla="*/ 608665 w 5663109"/>
              <a:gd name="connsiteY0" fmla="*/ 1203305 h 1203305"/>
              <a:gd name="connsiteX1" fmla="*/ 423541 w 5663109"/>
              <a:gd name="connsiteY1" fmla="*/ 1189281 h 1203305"/>
              <a:gd name="connsiteX2" fmla="*/ 230002 w 5663109"/>
              <a:gd name="connsiteY2" fmla="*/ 1186476 h 1203305"/>
              <a:gd name="connsiteX3" fmla="*/ 81342 w 5663109"/>
              <a:gd name="connsiteY3" fmla="*/ 1186476 h 1203305"/>
              <a:gd name="connsiteX4" fmla="*/ 0 w 5663109"/>
              <a:gd name="connsiteY4" fmla="*/ 1186476 h 1203305"/>
              <a:gd name="connsiteX5" fmla="*/ 126220 w 5663109"/>
              <a:gd name="connsiteY5" fmla="*/ 1077085 h 1203305"/>
              <a:gd name="connsiteX6" fmla="*/ 300125 w 5663109"/>
              <a:gd name="connsiteY6" fmla="*/ 945254 h 1203305"/>
              <a:gd name="connsiteX7" fmla="*/ 532932 w 5663109"/>
              <a:gd name="connsiteY7" fmla="*/ 793789 h 1203305"/>
              <a:gd name="connsiteX8" fmla="*/ 768544 w 5663109"/>
              <a:gd name="connsiteY8" fmla="*/ 656348 h 1203305"/>
              <a:gd name="connsiteX9" fmla="*/ 1001352 w 5663109"/>
              <a:gd name="connsiteY9" fmla="*/ 538542 h 1203305"/>
              <a:gd name="connsiteX10" fmla="*/ 1239769 w 5663109"/>
              <a:gd name="connsiteY10" fmla="*/ 429151 h 1203305"/>
              <a:gd name="connsiteX11" fmla="*/ 1486601 w 5663109"/>
              <a:gd name="connsiteY11" fmla="*/ 336589 h 1203305"/>
              <a:gd name="connsiteX12" fmla="*/ 1761482 w 5663109"/>
              <a:gd name="connsiteY12" fmla="*/ 249637 h 1203305"/>
              <a:gd name="connsiteX13" fmla="*/ 2033558 w 5663109"/>
              <a:gd name="connsiteY13" fmla="*/ 173904 h 1203305"/>
              <a:gd name="connsiteX14" fmla="*/ 2473928 w 5663109"/>
              <a:gd name="connsiteY14" fmla="*/ 86952 h 1203305"/>
              <a:gd name="connsiteX15" fmla="*/ 2821737 w 5663109"/>
              <a:gd name="connsiteY15" fmla="*/ 44878 h 1203305"/>
              <a:gd name="connsiteX16" fmla="*/ 3360279 w 5663109"/>
              <a:gd name="connsiteY16" fmla="*/ 2805 h 1203305"/>
              <a:gd name="connsiteX17" fmla="*/ 3752966 w 5663109"/>
              <a:gd name="connsiteY17" fmla="*/ 0 h 1203305"/>
              <a:gd name="connsiteX18" fmla="*/ 4016628 w 5663109"/>
              <a:gd name="connsiteY18" fmla="*/ 8415 h 1203305"/>
              <a:gd name="connsiteX19" fmla="*/ 4288704 w 5663109"/>
              <a:gd name="connsiteY19" fmla="*/ 28049 h 1203305"/>
              <a:gd name="connsiteX20" fmla="*/ 4557975 w 5663109"/>
              <a:gd name="connsiteY20" fmla="*/ 47683 h 1203305"/>
              <a:gd name="connsiteX21" fmla="*/ 4956272 w 5663109"/>
              <a:gd name="connsiteY21" fmla="*/ 106586 h 1203305"/>
              <a:gd name="connsiteX22" fmla="*/ 5233958 w 5663109"/>
              <a:gd name="connsiteY22" fmla="*/ 171099 h 1203305"/>
              <a:gd name="connsiteX23" fmla="*/ 5472375 w 5663109"/>
              <a:gd name="connsiteY23" fmla="*/ 230002 h 1203305"/>
              <a:gd name="connsiteX24" fmla="*/ 5663109 w 5663109"/>
              <a:gd name="connsiteY24" fmla="*/ 288905 h 1203305"/>
              <a:gd name="connsiteX25" fmla="*/ 5466765 w 5663109"/>
              <a:gd name="connsiteY25" fmla="*/ 423541 h 1203305"/>
              <a:gd name="connsiteX26" fmla="*/ 5309690 w 5663109"/>
              <a:gd name="connsiteY26" fmla="*/ 370248 h 1203305"/>
              <a:gd name="connsiteX27" fmla="*/ 5001151 w 5663109"/>
              <a:gd name="connsiteY27" fmla="*/ 286101 h 1203305"/>
              <a:gd name="connsiteX28" fmla="*/ 4726270 w 5663109"/>
              <a:gd name="connsiteY28" fmla="*/ 224393 h 1203305"/>
              <a:gd name="connsiteX29" fmla="*/ 4395290 w 5663109"/>
              <a:gd name="connsiteY29" fmla="*/ 179514 h 1203305"/>
              <a:gd name="connsiteX30" fmla="*/ 4109190 w 5663109"/>
              <a:gd name="connsiteY30" fmla="*/ 148660 h 1203305"/>
              <a:gd name="connsiteX31" fmla="*/ 3845528 w 5663109"/>
              <a:gd name="connsiteY31" fmla="*/ 143050 h 1203305"/>
              <a:gd name="connsiteX32" fmla="*/ 3562233 w 5663109"/>
              <a:gd name="connsiteY32" fmla="*/ 140245 h 1203305"/>
              <a:gd name="connsiteX33" fmla="*/ 3287352 w 5663109"/>
              <a:gd name="connsiteY33" fmla="*/ 151465 h 1203305"/>
              <a:gd name="connsiteX34" fmla="*/ 3034910 w 5663109"/>
              <a:gd name="connsiteY34" fmla="*/ 165489 h 1203305"/>
              <a:gd name="connsiteX35" fmla="*/ 2678687 w 5663109"/>
              <a:gd name="connsiteY35" fmla="*/ 213173 h 1203305"/>
              <a:gd name="connsiteX36" fmla="*/ 2426245 w 5663109"/>
              <a:gd name="connsiteY36" fmla="*/ 255247 h 1203305"/>
              <a:gd name="connsiteX37" fmla="*/ 2151364 w 5663109"/>
              <a:gd name="connsiteY37" fmla="*/ 328174 h 1203305"/>
              <a:gd name="connsiteX38" fmla="*/ 1862458 w 5663109"/>
              <a:gd name="connsiteY38" fmla="*/ 415126 h 1203305"/>
              <a:gd name="connsiteX39" fmla="*/ 1635261 w 5663109"/>
              <a:gd name="connsiteY39" fmla="*/ 504883 h 1203305"/>
              <a:gd name="connsiteX40" fmla="*/ 1424893 w 5663109"/>
              <a:gd name="connsiteY40" fmla="*/ 603055 h 1203305"/>
              <a:gd name="connsiteX41" fmla="*/ 1256598 w 5663109"/>
              <a:gd name="connsiteY41" fmla="*/ 687202 h 1203305"/>
              <a:gd name="connsiteX42" fmla="*/ 1006962 w 5663109"/>
              <a:gd name="connsiteY42" fmla="*/ 849887 h 1203305"/>
              <a:gd name="connsiteX43" fmla="*/ 776959 w 5663109"/>
              <a:gd name="connsiteY43" fmla="*/ 1026596 h 1203305"/>
              <a:gd name="connsiteX44" fmla="*/ 653543 w 5663109"/>
              <a:gd name="connsiteY44" fmla="*/ 1152817 h 1203305"/>
              <a:gd name="connsiteX45" fmla="*/ 608665 w 5663109"/>
              <a:gd name="connsiteY45" fmla="*/ 1203305 h 120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663109" h="1203305">
                <a:moveTo>
                  <a:pt x="608665" y="1203305"/>
                </a:moveTo>
                <a:lnTo>
                  <a:pt x="423541" y="1189281"/>
                </a:lnTo>
                <a:lnTo>
                  <a:pt x="230002" y="1186476"/>
                </a:lnTo>
                <a:lnTo>
                  <a:pt x="81342" y="1186476"/>
                </a:lnTo>
                <a:lnTo>
                  <a:pt x="0" y="1186476"/>
                </a:lnTo>
                <a:lnTo>
                  <a:pt x="126220" y="1077085"/>
                </a:lnTo>
                <a:lnTo>
                  <a:pt x="300125" y="945254"/>
                </a:lnTo>
                <a:lnTo>
                  <a:pt x="532932" y="793789"/>
                </a:lnTo>
                <a:lnTo>
                  <a:pt x="768544" y="656348"/>
                </a:lnTo>
                <a:lnTo>
                  <a:pt x="1001352" y="538542"/>
                </a:lnTo>
                <a:lnTo>
                  <a:pt x="1239769" y="429151"/>
                </a:lnTo>
                <a:lnTo>
                  <a:pt x="1486601" y="336589"/>
                </a:lnTo>
                <a:lnTo>
                  <a:pt x="1761482" y="249637"/>
                </a:lnTo>
                <a:lnTo>
                  <a:pt x="2033558" y="173904"/>
                </a:lnTo>
                <a:lnTo>
                  <a:pt x="2473928" y="86952"/>
                </a:lnTo>
                <a:lnTo>
                  <a:pt x="2821737" y="44878"/>
                </a:lnTo>
                <a:lnTo>
                  <a:pt x="3360279" y="2805"/>
                </a:lnTo>
                <a:lnTo>
                  <a:pt x="3752966" y="0"/>
                </a:lnTo>
                <a:lnTo>
                  <a:pt x="4016628" y="8415"/>
                </a:lnTo>
                <a:lnTo>
                  <a:pt x="4288704" y="28049"/>
                </a:lnTo>
                <a:lnTo>
                  <a:pt x="4557975" y="47683"/>
                </a:lnTo>
                <a:lnTo>
                  <a:pt x="4956272" y="106586"/>
                </a:lnTo>
                <a:lnTo>
                  <a:pt x="5233958" y="171099"/>
                </a:lnTo>
                <a:lnTo>
                  <a:pt x="5472375" y="230002"/>
                </a:lnTo>
                <a:lnTo>
                  <a:pt x="5663109" y="288905"/>
                </a:lnTo>
                <a:lnTo>
                  <a:pt x="5466765" y="423541"/>
                </a:lnTo>
                <a:lnTo>
                  <a:pt x="5309690" y="370248"/>
                </a:lnTo>
                <a:lnTo>
                  <a:pt x="5001151" y="286101"/>
                </a:lnTo>
                <a:lnTo>
                  <a:pt x="4726270" y="224393"/>
                </a:lnTo>
                <a:lnTo>
                  <a:pt x="4395290" y="179514"/>
                </a:lnTo>
                <a:lnTo>
                  <a:pt x="4109190" y="148660"/>
                </a:lnTo>
                <a:lnTo>
                  <a:pt x="3845528" y="143050"/>
                </a:lnTo>
                <a:lnTo>
                  <a:pt x="3562233" y="140245"/>
                </a:lnTo>
                <a:lnTo>
                  <a:pt x="3287352" y="151465"/>
                </a:lnTo>
                <a:lnTo>
                  <a:pt x="3034910" y="165489"/>
                </a:lnTo>
                <a:lnTo>
                  <a:pt x="2678687" y="213173"/>
                </a:lnTo>
                <a:lnTo>
                  <a:pt x="2426245" y="255247"/>
                </a:lnTo>
                <a:lnTo>
                  <a:pt x="2151364" y="328174"/>
                </a:lnTo>
                <a:lnTo>
                  <a:pt x="1862458" y="415126"/>
                </a:lnTo>
                <a:lnTo>
                  <a:pt x="1635261" y="504883"/>
                </a:lnTo>
                <a:lnTo>
                  <a:pt x="1424893" y="603055"/>
                </a:lnTo>
                <a:lnTo>
                  <a:pt x="1256598" y="687202"/>
                </a:lnTo>
                <a:lnTo>
                  <a:pt x="1006962" y="849887"/>
                </a:lnTo>
                <a:lnTo>
                  <a:pt x="776959" y="1026596"/>
                </a:lnTo>
                <a:lnTo>
                  <a:pt x="653543" y="1152817"/>
                </a:lnTo>
                <a:lnTo>
                  <a:pt x="608665" y="1203305"/>
                </a:lnTo>
                <a:close/>
              </a:path>
            </a:pathLst>
          </a:custGeom>
          <a:solidFill>
            <a:srgbClr val="9DC3E6"/>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Shape 176">
            <a:extLst>
              <a:ext uri="{FF2B5EF4-FFF2-40B4-BE49-F238E27FC236}">
                <a16:creationId xmlns:a16="http://schemas.microsoft.com/office/drawing/2014/main" id="{E51CD2C1-1449-47FC-A042-57F03EB8E48B}"/>
              </a:ext>
            </a:extLst>
          </p:cNvPr>
          <p:cNvSpPr/>
          <p:nvPr/>
        </p:nvSpPr>
        <p:spPr>
          <a:xfrm>
            <a:off x="1485122" y="1200904"/>
            <a:ext cx="3412524" cy="1423756"/>
          </a:xfrm>
          <a:custGeom>
            <a:avLst/>
            <a:gdLst>
              <a:gd name="connsiteX0" fmla="*/ 1509040 w 4866515"/>
              <a:gd name="connsiteY0" fmla="*/ 1999900 h 1999900"/>
              <a:gd name="connsiteX1" fmla="*/ 1380014 w 4866515"/>
              <a:gd name="connsiteY1" fmla="*/ 1792337 h 1999900"/>
              <a:gd name="connsiteX2" fmla="*/ 1164037 w 4866515"/>
              <a:gd name="connsiteY2" fmla="*/ 1551114 h 1999900"/>
              <a:gd name="connsiteX3" fmla="*/ 905985 w 4866515"/>
              <a:gd name="connsiteY3" fmla="*/ 1360381 h 1999900"/>
              <a:gd name="connsiteX4" fmla="*/ 642324 w 4866515"/>
              <a:gd name="connsiteY4" fmla="*/ 1220135 h 1999900"/>
              <a:gd name="connsiteX5" fmla="*/ 429151 w 4866515"/>
              <a:gd name="connsiteY5" fmla="*/ 1147208 h 1999900"/>
              <a:gd name="connsiteX6" fmla="*/ 176709 w 4866515"/>
              <a:gd name="connsiteY6" fmla="*/ 1091110 h 1999900"/>
              <a:gd name="connsiteX7" fmla="*/ 0 w 4866515"/>
              <a:gd name="connsiteY7" fmla="*/ 1065865 h 1999900"/>
              <a:gd name="connsiteX8" fmla="*/ 255246 w 4866515"/>
              <a:gd name="connsiteY8" fmla="*/ 816229 h 1999900"/>
              <a:gd name="connsiteX9" fmla="*/ 479639 w 4866515"/>
              <a:gd name="connsiteY9" fmla="*/ 653544 h 1999900"/>
              <a:gd name="connsiteX10" fmla="*/ 776959 w 4866515"/>
              <a:gd name="connsiteY10" fmla="*/ 479640 h 1999900"/>
              <a:gd name="connsiteX11" fmla="*/ 1141597 w 4866515"/>
              <a:gd name="connsiteY11" fmla="*/ 319760 h 1999900"/>
              <a:gd name="connsiteX12" fmla="*/ 1472576 w 4866515"/>
              <a:gd name="connsiteY12" fmla="*/ 201954 h 1999900"/>
              <a:gd name="connsiteX13" fmla="*/ 1904532 w 4866515"/>
              <a:gd name="connsiteY13" fmla="*/ 103782 h 1999900"/>
              <a:gd name="connsiteX14" fmla="*/ 2316854 w 4866515"/>
              <a:gd name="connsiteY14" fmla="*/ 39269 h 1999900"/>
              <a:gd name="connsiteX15" fmla="*/ 2695516 w 4866515"/>
              <a:gd name="connsiteY15" fmla="*/ 5610 h 1999900"/>
              <a:gd name="connsiteX16" fmla="*/ 3197595 w 4866515"/>
              <a:gd name="connsiteY16" fmla="*/ 0 h 1999900"/>
              <a:gd name="connsiteX17" fmla="*/ 3545403 w 4866515"/>
              <a:gd name="connsiteY17" fmla="*/ 14025 h 1999900"/>
              <a:gd name="connsiteX18" fmla="*/ 3741747 w 4866515"/>
              <a:gd name="connsiteY18" fmla="*/ 33659 h 1999900"/>
              <a:gd name="connsiteX19" fmla="*/ 4092360 w 4866515"/>
              <a:gd name="connsiteY19" fmla="*/ 81343 h 1999900"/>
              <a:gd name="connsiteX20" fmla="*/ 4431754 w 4866515"/>
              <a:gd name="connsiteY20" fmla="*/ 151465 h 1999900"/>
              <a:gd name="connsiteX21" fmla="*/ 4672976 w 4866515"/>
              <a:gd name="connsiteY21" fmla="*/ 221588 h 1999900"/>
              <a:gd name="connsiteX22" fmla="*/ 4866515 w 4866515"/>
              <a:gd name="connsiteY22" fmla="*/ 283296 h 1999900"/>
              <a:gd name="connsiteX23" fmla="*/ 4650537 w 4866515"/>
              <a:gd name="connsiteY23" fmla="*/ 460005 h 1999900"/>
              <a:gd name="connsiteX24" fmla="*/ 4473828 w 4866515"/>
              <a:gd name="connsiteY24" fmla="*/ 653544 h 1999900"/>
              <a:gd name="connsiteX25" fmla="*/ 4327973 w 4866515"/>
              <a:gd name="connsiteY25" fmla="*/ 852692 h 1999900"/>
              <a:gd name="connsiteX26" fmla="*/ 4179313 w 4866515"/>
              <a:gd name="connsiteY26" fmla="*/ 1099524 h 1999900"/>
              <a:gd name="connsiteX27" fmla="*/ 4078336 w 4866515"/>
              <a:gd name="connsiteY27" fmla="*/ 1349161 h 1999900"/>
              <a:gd name="connsiteX28" fmla="*/ 4025043 w 4866515"/>
              <a:gd name="connsiteY28" fmla="*/ 1520260 h 1999900"/>
              <a:gd name="connsiteX29" fmla="*/ 3848333 w 4866515"/>
              <a:gd name="connsiteY29" fmla="*/ 1458552 h 1999900"/>
              <a:gd name="connsiteX30" fmla="*/ 3612721 w 4866515"/>
              <a:gd name="connsiteY30" fmla="*/ 1394040 h 1999900"/>
              <a:gd name="connsiteX31" fmla="*/ 3407963 w 4866515"/>
              <a:gd name="connsiteY31" fmla="*/ 1351966 h 1999900"/>
              <a:gd name="connsiteX32" fmla="*/ 3175156 w 4866515"/>
              <a:gd name="connsiteY32" fmla="*/ 1335137 h 1999900"/>
              <a:gd name="connsiteX33" fmla="*/ 2945153 w 4866515"/>
              <a:gd name="connsiteY33" fmla="*/ 1337941 h 1999900"/>
              <a:gd name="connsiteX34" fmla="*/ 2754419 w 4866515"/>
              <a:gd name="connsiteY34" fmla="*/ 1351966 h 1999900"/>
              <a:gd name="connsiteX35" fmla="*/ 2527222 w 4866515"/>
              <a:gd name="connsiteY35" fmla="*/ 1380015 h 1999900"/>
              <a:gd name="connsiteX36" fmla="*/ 2353317 w 4866515"/>
              <a:gd name="connsiteY36" fmla="*/ 1416479 h 1999900"/>
              <a:gd name="connsiteX37" fmla="*/ 2162584 w 4866515"/>
              <a:gd name="connsiteY37" fmla="*/ 1475382 h 1999900"/>
              <a:gd name="connsiteX38" fmla="*/ 2002704 w 4866515"/>
              <a:gd name="connsiteY38" fmla="*/ 1545505 h 1999900"/>
              <a:gd name="connsiteX39" fmla="*/ 1873678 w 4866515"/>
              <a:gd name="connsiteY39" fmla="*/ 1621237 h 1999900"/>
              <a:gd name="connsiteX40" fmla="*/ 1758677 w 4866515"/>
              <a:gd name="connsiteY40" fmla="*/ 1699775 h 1999900"/>
              <a:gd name="connsiteX41" fmla="*/ 1668920 w 4866515"/>
              <a:gd name="connsiteY41" fmla="*/ 1778312 h 1999900"/>
              <a:gd name="connsiteX42" fmla="*/ 1576358 w 4866515"/>
              <a:gd name="connsiteY42" fmla="*/ 1876484 h 1999900"/>
              <a:gd name="connsiteX43" fmla="*/ 1545504 w 4866515"/>
              <a:gd name="connsiteY43" fmla="*/ 1926972 h 1999900"/>
              <a:gd name="connsiteX44" fmla="*/ 1509040 w 4866515"/>
              <a:gd name="connsiteY44" fmla="*/ 1999900 h 199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66515" h="1999900">
                <a:moveTo>
                  <a:pt x="1509040" y="1999900"/>
                </a:moveTo>
                <a:lnTo>
                  <a:pt x="1380014" y="1792337"/>
                </a:lnTo>
                <a:lnTo>
                  <a:pt x="1164037" y="1551114"/>
                </a:lnTo>
                <a:lnTo>
                  <a:pt x="905985" y="1360381"/>
                </a:lnTo>
                <a:lnTo>
                  <a:pt x="642324" y="1220135"/>
                </a:lnTo>
                <a:lnTo>
                  <a:pt x="429151" y="1147208"/>
                </a:lnTo>
                <a:lnTo>
                  <a:pt x="176709" y="1091110"/>
                </a:lnTo>
                <a:lnTo>
                  <a:pt x="0" y="1065865"/>
                </a:lnTo>
                <a:lnTo>
                  <a:pt x="255246" y="816229"/>
                </a:lnTo>
                <a:lnTo>
                  <a:pt x="479639" y="653544"/>
                </a:lnTo>
                <a:lnTo>
                  <a:pt x="776959" y="479640"/>
                </a:lnTo>
                <a:lnTo>
                  <a:pt x="1141597" y="319760"/>
                </a:lnTo>
                <a:lnTo>
                  <a:pt x="1472576" y="201954"/>
                </a:lnTo>
                <a:lnTo>
                  <a:pt x="1904532" y="103782"/>
                </a:lnTo>
                <a:lnTo>
                  <a:pt x="2316854" y="39269"/>
                </a:lnTo>
                <a:lnTo>
                  <a:pt x="2695516" y="5610"/>
                </a:lnTo>
                <a:lnTo>
                  <a:pt x="3197595" y="0"/>
                </a:lnTo>
                <a:lnTo>
                  <a:pt x="3545403" y="14025"/>
                </a:lnTo>
                <a:lnTo>
                  <a:pt x="3741747" y="33659"/>
                </a:lnTo>
                <a:lnTo>
                  <a:pt x="4092360" y="81343"/>
                </a:lnTo>
                <a:lnTo>
                  <a:pt x="4431754" y="151465"/>
                </a:lnTo>
                <a:lnTo>
                  <a:pt x="4672976" y="221588"/>
                </a:lnTo>
                <a:lnTo>
                  <a:pt x="4866515" y="283296"/>
                </a:lnTo>
                <a:lnTo>
                  <a:pt x="4650537" y="460005"/>
                </a:lnTo>
                <a:lnTo>
                  <a:pt x="4473828" y="653544"/>
                </a:lnTo>
                <a:lnTo>
                  <a:pt x="4327973" y="852692"/>
                </a:lnTo>
                <a:lnTo>
                  <a:pt x="4179313" y="1099524"/>
                </a:lnTo>
                <a:lnTo>
                  <a:pt x="4078336" y="1349161"/>
                </a:lnTo>
                <a:lnTo>
                  <a:pt x="4025043" y="1520260"/>
                </a:lnTo>
                <a:lnTo>
                  <a:pt x="3848333" y="1458552"/>
                </a:lnTo>
                <a:lnTo>
                  <a:pt x="3612721" y="1394040"/>
                </a:lnTo>
                <a:lnTo>
                  <a:pt x="3407963" y="1351966"/>
                </a:lnTo>
                <a:lnTo>
                  <a:pt x="3175156" y="1335137"/>
                </a:lnTo>
                <a:lnTo>
                  <a:pt x="2945153" y="1337941"/>
                </a:lnTo>
                <a:lnTo>
                  <a:pt x="2754419" y="1351966"/>
                </a:lnTo>
                <a:lnTo>
                  <a:pt x="2527222" y="1380015"/>
                </a:lnTo>
                <a:lnTo>
                  <a:pt x="2353317" y="1416479"/>
                </a:lnTo>
                <a:lnTo>
                  <a:pt x="2162584" y="1475382"/>
                </a:lnTo>
                <a:lnTo>
                  <a:pt x="2002704" y="1545505"/>
                </a:lnTo>
                <a:lnTo>
                  <a:pt x="1873678" y="1621237"/>
                </a:lnTo>
                <a:lnTo>
                  <a:pt x="1758677" y="1699775"/>
                </a:lnTo>
                <a:lnTo>
                  <a:pt x="1668920" y="1778312"/>
                </a:lnTo>
                <a:lnTo>
                  <a:pt x="1576358" y="1876484"/>
                </a:lnTo>
                <a:lnTo>
                  <a:pt x="1545504" y="1926972"/>
                </a:lnTo>
                <a:lnTo>
                  <a:pt x="1509040" y="1999900"/>
                </a:lnTo>
                <a:close/>
              </a:path>
            </a:pathLst>
          </a:custGeom>
          <a:solidFill>
            <a:srgbClr val="DEEBF7"/>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Freeform: Shape 177">
            <a:extLst>
              <a:ext uri="{FF2B5EF4-FFF2-40B4-BE49-F238E27FC236}">
                <a16:creationId xmlns:a16="http://schemas.microsoft.com/office/drawing/2014/main" id="{276711D6-EADD-4B2F-88E3-C7194317CBAF}"/>
              </a:ext>
            </a:extLst>
          </p:cNvPr>
          <p:cNvSpPr/>
          <p:nvPr/>
        </p:nvSpPr>
        <p:spPr>
          <a:xfrm>
            <a:off x="4307094" y="1405617"/>
            <a:ext cx="1643675" cy="1969924"/>
          </a:xfrm>
          <a:custGeom>
            <a:avLst/>
            <a:gdLst>
              <a:gd name="connsiteX0" fmla="*/ 0 w 2344003"/>
              <a:gd name="connsiteY0" fmla="*/ 1241946 h 2767083"/>
              <a:gd name="connsiteX1" fmla="*/ 61415 w 2344003"/>
              <a:gd name="connsiteY1" fmla="*/ 1050877 h 2767083"/>
              <a:gd name="connsiteX2" fmla="*/ 139889 w 2344003"/>
              <a:gd name="connsiteY2" fmla="*/ 866633 h 2767083"/>
              <a:gd name="connsiteX3" fmla="*/ 245659 w 2344003"/>
              <a:gd name="connsiteY3" fmla="*/ 658504 h 2767083"/>
              <a:gd name="connsiteX4" fmla="*/ 341194 w 2344003"/>
              <a:gd name="connsiteY4" fmla="*/ 518615 h 2767083"/>
              <a:gd name="connsiteX5" fmla="*/ 453788 w 2344003"/>
              <a:gd name="connsiteY5" fmla="*/ 371901 h 2767083"/>
              <a:gd name="connsiteX6" fmla="*/ 576618 w 2344003"/>
              <a:gd name="connsiteY6" fmla="*/ 235424 h 2767083"/>
              <a:gd name="connsiteX7" fmla="*/ 702859 w 2344003"/>
              <a:gd name="connsiteY7" fmla="*/ 112594 h 2767083"/>
              <a:gd name="connsiteX8" fmla="*/ 839337 w 2344003"/>
              <a:gd name="connsiteY8" fmla="*/ 0 h 2767083"/>
              <a:gd name="connsiteX9" fmla="*/ 986050 w 2344003"/>
              <a:gd name="connsiteY9" fmla="*/ 51179 h 2767083"/>
              <a:gd name="connsiteX10" fmla="*/ 1180531 w 2344003"/>
              <a:gd name="connsiteY10" fmla="*/ 133065 h 2767083"/>
              <a:gd name="connsiteX11" fmla="*/ 1351128 w 2344003"/>
              <a:gd name="connsiteY11" fmla="*/ 225188 h 2767083"/>
              <a:gd name="connsiteX12" fmla="*/ 1552432 w 2344003"/>
              <a:gd name="connsiteY12" fmla="*/ 337782 h 2767083"/>
              <a:gd name="connsiteX13" fmla="*/ 1740089 w 2344003"/>
              <a:gd name="connsiteY13" fmla="*/ 470848 h 2767083"/>
              <a:gd name="connsiteX14" fmla="*/ 1903862 w 2344003"/>
              <a:gd name="connsiteY14" fmla="*/ 603913 h 2767083"/>
              <a:gd name="connsiteX15" fmla="*/ 1968689 w 2344003"/>
              <a:gd name="connsiteY15" fmla="*/ 661916 h 2767083"/>
              <a:gd name="connsiteX16" fmla="*/ 2142698 w 2344003"/>
              <a:gd name="connsiteY16" fmla="*/ 846161 h 2767083"/>
              <a:gd name="connsiteX17" fmla="*/ 2245056 w 2344003"/>
              <a:gd name="connsiteY17" fmla="*/ 1013346 h 2767083"/>
              <a:gd name="connsiteX18" fmla="*/ 2323531 w 2344003"/>
              <a:gd name="connsiteY18" fmla="*/ 1252182 h 2767083"/>
              <a:gd name="connsiteX19" fmla="*/ 2344003 w 2344003"/>
              <a:gd name="connsiteY19" fmla="*/ 1385248 h 2767083"/>
              <a:gd name="connsiteX20" fmla="*/ 2340591 w 2344003"/>
              <a:gd name="connsiteY20" fmla="*/ 1675262 h 2767083"/>
              <a:gd name="connsiteX21" fmla="*/ 2296235 w 2344003"/>
              <a:gd name="connsiteY21" fmla="*/ 1856095 h 2767083"/>
              <a:gd name="connsiteX22" fmla="*/ 2197289 w 2344003"/>
              <a:gd name="connsiteY22" fmla="*/ 2074459 h 2767083"/>
              <a:gd name="connsiteX23" fmla="*/ 2091519 w 2344003"/>
              <a:gd name="connsiteY23" fmla="*/ 2221173 h 2767083"/>
              <a:gd name="connsiteX24" fmla="*/ 1958453 w 2344003"/>
              <a:gd name="connsiteY24" fmla="*/ 2378122 h 2767083"/>
              <a:gd name="connsiteX25" fmla="*/ 1736677 w 2344003"/>
              <a:gd name="connsiteY25" fmla="*/ 2562367 h 2767083"/>
              <a:gd name="connsiteX26" fmla="*/ 1552432 w 2344003"/>
              <a:gd name="connsiteY26" fmla="*/ 2681785 h 2767083"/>
              <a:gd name="connsiteX27" fmla="*/ 1412543 w 2344003"/>
              <a:gd name="connsiteY27" fmla="*/ 2767083 h 2767083"/>
              <a:gd name="connsiteX28" fmla="*/ 1245358 w 2344003"/>
              <a:gd name="connsiteY28" fmla="*/ 2664725 h 2767083"/>
              <a:gd name="connsiteX29" fmla="*/ 1020170 w 2344003"/>
              <a:gd name="connsiteY29" fmla="*/ 2558955 h 2767083"/>
              <a:gd name="connsiteX30" fmla="*/ 849573 w 2344003"/>
              <a:gd name="connsiteY30" fmla="*/ 2494128 h 2767083"/>
              <a:gd name="connsiteX31" fmla="*/ 668740 w 2344003"/>
              <a:gd name="connsiteY31" fmla="*/ 2439537 h 2767083"/>
              <a:gd name="connsiteX32" fmla="*/ 450376 w 2344003"/>
              <a:gd name="connsiteY32" fmla="*/ 2388358 h 2767083"/>
              <a:gd name="connsiteX33" fmla="*/ 330958 w 2344003"/>
              <a:gd name="connsiteY33" fmla="*/ 2388358 h 2767083"/>
              <a:gd name="connsiteX34" fmla="*/ 423080 w 2344003"/>
              <a:gd name="connsiteY34" fmla="*/ 2313295 h 2767083"/>
              <a:gd name="connsiteX35" fmla="*/ 494731 w 2344003"/>
              <a:gd name="connsiteY35" fmla="*/ 2204113 h 2767083"/>
              <a:gd name="connsiteX36" fmla="*/ 549322 w 2344003"/>
              <a:gd name="connsiteY36" fmla="*/ 2101755 h 2767083"/>
              <a:gd name="connsiteX37" fmla="*/ 586853 w 2344003"/>
              <a:gd name="connsiteY37" fmla="*/ 1948218 h 2767083"/>
              <a:gd name="connsiteX38" fmla="*/ 580029 w 2344003"/>
              <a:gd name="connsiteY38" fmla="*/ 1815152 h 2767083"/>
              <a:gd name="connsiteX39" fmla="*/ 518615 w 2344003"/>
              <a:gd name="connsiteY39" fmla="*/ 1651379 h 2767083"/>
              <a:gd name="connsiteX40" fmla="*/ 440140 w 2344003"/>
              <a:gd name="connsiteY40" fmla="*/ 1528549 h 2767083"/>
              <a:gd name="connsiteX41" fmla="*/ 296838 w 2344003"/>
              <a:gd name="connsiteY41" fmla="*/ 1412543 h 2767083"/>
              <a:gd name="connsiteX42" fmla="*/ 191068 w 2344003"/>
              <a:gd name="connsiteY42" fmla="*/ 1344304 h 2767083"/>
              <a:gd name="connsiteX43" fmla="*/ 105770 w 2344003"/>
              <a:gd name="connsiteY43" fmla="*/ 1293125 h 2767083"/>
              <a:gd name="connsiteX44" fmla="*/ 0 w 2344003"/>
              <a:gd name="connsiteY44" fmla="*/ 1241946 h 27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44003" h="2767083">
                <a:moveTo>
                  <a:pt x="0" y="1241946"/>
                </a:moveTo>
                <a:lnTo>
                  <a:pt x="61415" y="1050877"/>
                </a:lnTo>
                <a:lnTo>
                  <a:pt x="139889" y="866633"/>
                </a:lnTo>
                <a:lnTo>
                  <a:pt x="245659" y="658504"/>
                </a:lnTo>
                <a:lnTo>
                  <a:pt x="341194" y="518615"/>
                </a:lnTo>
                <a:lnTo>
                  <a:pt x="453788" y="371901"/>
                </a:lnTo>
                <a:lnTo>
                  <a:pt x="576618" y="235424"/>
                </a:lnTo>
                <a:lnTo>
                  <a:pt x="702859" y="112594"/>
                </a:lnTo>
                <a:lnTo>
                  <a:pt x="839337" y="0"/>
                </a:lnTo>
                <a:lnTo>
                  <a:pt x="986050" y="51179"/>
                </a:lnTo>
                <a:lnTo>
                  <a:pt x="1180531" y="133065"/>
                </a:lnTo>
                <a:lnTo>
                  <a:pt x="1351128" y="225188"/>
                </a:lnTo>
                <a:lnTo>
                  <a:pt x="1552432" y="337782"/>
                </a:lnTo>
                <a:lnTo>
                  <a:pt x="1740089" y="470848"/>
                </a:lnTo>
                <a:lnTo>
                  <a:pt x="1903862" y="603913"/>
                </a:lnTo>
                <a:lnTo>
                  <a:pt x="1968689" y="661916"/>
                </a:lnTo>
                <a:lnTo>
                  <a:pt x="2142698" y="846161"/>
                </a:lnTo>
                <a:lnTo>
                  <a:pt x="2245056" y="1013346"/>
                </a:lnTo>
                <a:lnTo>
                  <a:pt x="2323531" y="1252182"/>
                </a:lnTo>
                <a:lnTo>
                  <a:pt x="2344003" y="1385248"/>
                </a:lnTo>
                <a:cubicBezTo>
                  <a:pt x="2342866" y="1481919"/>
                  <a:pt x="2341728" y="1578591"/>
                  <a:pt x="2340591" y="1675262"/>
                </a:cubicBezTo>
                <a:lnTo>
                  <a:pt x="2296235" y="1856095"/>
                </a:lnTo>
                <a:lnTo>
                  <a:pt x="2197289" y="2074459"/>
                </a:lnTo>
                <a:lnTo>
                  <a:pt x="2091519" y="2221173"/>
                </a:lnTo>
                <a:lnTo>
                  <a:pt x="1958453" y="2378122"/>
                </a:lnTo>
                <a:lnTo>
                  <a:pt x="1736677" y="2562367"/>
                </a:lnTo>
                <a:lnTo>
                  <a:pt x="1552432" y="2681785"/>
                </a:lnTo>
                <a:lnTo>
                  <a:pt x="1412543" y="2767083"/>
                </a:lnTo>
                <a:lnTo>
                  <a:pt x="1245358" y="2664725"/>
                </a:lnTo>
                <a:lnTo>
                  <a:pt x="1020170" y="2558955"/>
                </a:lnTo>
                <a:lnTo>
                  <a:pt x="849573" y="2494128"/>
                </a:lnTo>
                <a:lnTo>
                  <a:pt x="668740" y="2439537"/>
                </a:lnTo>
                <a:lnTo>
                  <a:pt x="450376" y="2388358"/>
                </a:lnTo>
                <a:lnTo>
                  <a:pt x="330958" y="2388358"/>
                </a:lnTo>
                <a:lnTo>
                  <a:pt x="423080" y="2313295"/>
                </a:lnTo>
                <a:lnTo>
                  <a:pt x="494731" y="2204113"/>
                </a:lnTo>
                <a:lnTo>
                  <a:pt x="549322" y="2101755"/>
                </a:lnTo>
                <a:lnTo>
                  <a:pt x="586853" y="1948218"/>
                </a:lnTo>
                <a:lnTo>
                  <a:pt x="580029" y="1815152"/>
                </a:lnTo>
                <a:lnTo>
                  <a:pt x="518615" y="1651379"/>
                </a:lnTo>
                <a:lnTo>
                  <a:pt x="440140" y="1528549"/>
                </a:lnTo>
                <a:lnTo>
                  <a:pt x="296838" y="1412543"/>
                </a:lnTo>
                <a:lnTo>
                  <a:pt x="191068" y="1344304"/>
                </a:lnTo>
                <a:lnTo>
                  <a:pt x="105770" y="1293125"/>
                </a:lnTo>
                <a:lnTo>
                  <a:pt x="0" y="1241946"/>
                </a:lnTo>
                <a:close/>
              </a:path>
            </a:pathLst>
          </a:custGeom>
          <a:solidFill>
            <a:srgbClr val="FFE699"/>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Shape 178">
            <a:extLst>
              <a:ext uri="{FF2B5EF4-FFF2-40B4-BE49-F238E27FC236}">
                <a16:creationId xmlns:a16="http://schemas.microsoft.com/office/drawing/2014/main" id="{B688A56D-3FF2-4A68-8C84-402AE4F08E33}"/>
              </a:ext>
            </a:extLst>
          </p:cNvPr>
          <p:cNvSpPr/>
          <p:nvPr/>
        </p:nvSpPr>
        <p:spPr>
          <a:xfrm>
            <a:off x="4895634" y="1307311"/>
            <a:ext cx="1775632" cy="2957997"/>
          </a:xfrm>
          <a:custGeom>
            <a:avLst/>
            <a:gdLst>
              <a:gd name="connsiteX0" fmla="*/ 0 w 2532184"/>
              <a:gd name="connsiteY0" fmla="*/ 135652 h 4154993"/>
              <a:gd name="connsiteX1" fmla="*/ 165797 w 2532184"/>
              <a:gd name="connsiteY1" fmla="*/ 0 h 4154993"/>
              <a:gd name="connsiteX2" fmla="*/ 341644 w 2532184"/>
              <a:gd name="connsiteY2" fmla="*/ 55266 h 4154993"/>
              <a:gd name="connsiteX3" fmla="*/ 607925 w 2532184"/>
              <a:gd name="connsiteY3" fmla="*/ 160773 h 4154993"/>
              <a:gd name="connsiteX4" fmla="*/ 839037 w 2532184"/>
              <a:gd name="connsiteY4" fmla="*/ 266281 h 4154993"/>
              <a:gd name="connsiteX5" fmla="*/ 1009859 w 2532184"/>
              <a:gd name="connsiteY5" fmla="*/ 351692 h 4154993"/>
              <a:gd name="connsiteX6" fmla="*/ 1205802 w 2532184"/>
              <a:gd name="connsiteY6" fmla="*/ 462224 h 4154993"/>
              <a:gd name="connsiteX7" fmla="*/ 1401745 w 2532184"/>
              <a:gd name="connsiteY7" fmla="*/ 577780 h 4154993"/>
              <a:gd name="connsiteX8" fmla="*/ 1592663 w 2532184"/>
              <a:gd name="connsiteY8" fmla="*/ 718457 h 4154993"/>
              <a:gd name="connsiteX9" fmla="*/ 1773534 w 2532184"/>
              <a:gd name="connsiteY9" fmla="*/ 864158 h 4154993"/>
              <a:gd name="connsiteX10" fmla="*/ 1919235 w 2532184"/>
              <a:gd name="connsiteY10" fmla="*/ 1004835 h 4154993"/>
              <a:gd name="connsiteX11" fmla="*/ 2014694 w 2532184"/>
              <a:gd name="connsiteY11" fmla="*/ 1105318 h 4154993"/>
              <a:gd name="connsiteX12" fmla="*/ 2135274 w 2532184"/>
              <a:gd name="connsiteY12" fmla="*/ 1251019 h 4154993"/>
              <a:gd name="connsiteX13" fmla="*/ 2235758 w 2532184"/>
              <a:gd name="connsiteY13" fmla="*/ 1386672 h 4154993"/>
              <a:gd name="connsiteX14" fmla="*/ 2331217 w 2532184"/>
              <a:gd name="connsiteY14" fmla="*/ 1547446 h 4154993"/>
              <a:gd name="connsiteX15" fmla="*/ 2411604 w 2532184"/>
              <a:gd name="connsiteY15" fmla="*/ 1738364 h 4154993"/>
              <a:gd name="connsiteX16" fmla="*/ 2471894 w 2532184"/>
              <a:gd name="connsiteY16" fmla="*/ 1914211 h 4154993"/>
              <a:gd name="connsiteX17" fmla="*/ 2502039 w 2532184"/>
              <a:gd name="connsiteY17" fmla="*/ 2059912 h 4154993"/>
              <a:gd name="connsiteX18" fmla="*/ 2522136 w 2532184"/>
              <a:gd name="connsiteY18" fmla="*/ 2215661 h 4154993"/>
              <a:gd name="connsiteX19" fmla="*/ 2532184 w 2532184"/>
              <a:gd name="connsiteY19" fmla="*/ 2366386 h 4154993"/>
              <a:gd name="connsiteX20" fmla="*/ 2517112 w 2532184"/>
              <a:gd name="connsiteY20" fmla="*/ 2572378 h 4154993"/>
              <a:gd name="connsiteX21" fmla="*/ 2486967 w 2532184"/>
              <a:gd name="connsiteY21" fmla="*/ 2743200 h 4154993"/>
              <a:gd name="connsiteX22" fmla="*/ 2431701 w 2532184"/>
              <a:gd name="connsiteY22" fmla="*/ 2944167 h 4154993"/>
              <a:gd name="connsiteX23" fmla="*/ 2346290 w 2532184"/>
              <a:gd name="connsiteY23" fmla="*/ 3150158 h 4154993"/>
              <a:gd name="connsiteX24" fmla="*/ 2195564 w 2532184"/>
              <a:gd name="connsiteY24" fmla="*/ 3391318 h 4154993"/>
              <a:gd name="connsiteX25" fmla="*/ 2024742 w 2532184"/>
              <a:gd name="connsiteY25" fmla="*/ 3612382 h 4154993"/>
              <a:gd name="connsiteX26" fmla="*/ 1848896 w 2532184"/>
              <a:gd name="connsiteY26" fmla="*/ 3788228 h 4154993"/>
              <a:gd name="connsiteX27" fmla="*/ 1673050 w 2532184"/>
              <a:gd name="connsiteY27" fmla="*/ 3943978 h 4154993"/>
              <a:gd name="connsiteX28" fmla="*/ 1487156 w 2532184"/>
              <a:gd name="connsiteY28" fmla="*/ 4079630 h 4154993"/>
              <a:gd name="connsiteX29" fmla="*/ 1386672 w 2532184"/>
              <a:gd name="connsiteY29" fmla="*/ 4154993 h 4154993"/>
              <a:gd name="connsiteX30" fmla="*/ 1346479 w 2532184"/>
              <a:gd name="connsiteY30" fmla="*/ 4009292 h 4154993"/>
              <a:gd name="connsiteX31" fmla="*/ 1281164 w 2532184"/>
              <a:gd name="connsiteY31" fmla="*/ 3833446 h 4154993"/>
              <a:gd name="connsiteX32" fmla="*/ 1185705 w 2532184"/>
              <a:gd name="connsiteY32" fmla="*/ 3607358 h 4154993"/>
              <a:gd name="connsiteX33" fmla="*/ 1095270 w 2532184"/>
              <a:gd name="connsiteY33" fmla="*/ 3456633 h 4154993"/>
              <a:gd name="connsiteX34" fmla="*/ 974690 w 2532184"/>
              <a:gd name="connsiteY34" fmla="*/ 3295859 h 4154993"/>
              <a:gd name="connsiteX35" fmla="*/ 828989 w 2532184"/>
              <a:gd name="connsiteY35" fmla="*/ 3114989 h 4154993"/>
              <a:gd name="connsiteX36" fmla="*/ 673239 w 2532184"/>
              <a:gd name="connsiteY36" fmla="*/ 2994408 h 4154993"/>
              <a:gd name="connsiteX37" fmla="*/ 552659 w 2532184"/>
              <a:gd name="connsiteY37" fmla="*/ 2903973 h 4154993"/>
              <a:gd name="connsiteX38" fmla="*/ 763674 w 2532184"/>
              <a:gd name="connsiteY38" fmla="*/ 2778369 h 4154993"/>
              <a:gd name="connsiteX39" fmla="*/ 1009859 w 2532184"/>
              <a:gd name="connsiteY39" fmla="*/ 2592474 h 4154993"/>
              <a:gd name="connsiteX40" fmla="*/ 1230923 w 2532184"/>
              <a:gd name="connsiteY40" fmla="*/ 2371411 h 4154993"/>
              <a:gd name="connsiteX41" fmla="*/ 1386672 w 2532184"/>
              <a:gd name="connsiteY41" fmla="*/ 2130250 h 4154993"/>
              <a:gd name="connsiteX42" fmla="*/ 1482131 w 2532184"/>
              <a:gd name="connsiteY42" fmla="*/ 1858945 h 4154993"/>
              <a:gd name="connsiteX43" fmla="*/ 1502228 w 2532184"/>
              <a:gd name="connsiteY43" fmla="*/ 1557494 h 4154993"/>
              <a:gd name="connsiteX44" fmla="*/ 1457011 w 2532184"/>
              <a:gd name="connsiteY44" fmla="*/ 1331406 h 4154993"/>
              <a:gd name="connsiteX45" fmla="*/ 1381648 w 2532184"/>
              <a:gd name="connsiteY45" fmla="*/ 1145512 h 4154993"/>
              <a:gd name="connsiteX46" fmla="*/ 1261068 w 2532184"/>
              <a:gd name="connsiteY46" fmla="*/ 949569 h 4154993"/>
              <a:gd name="connsiteX47" fmla="*/ 1095270 w 2532184"/>
              <a:gd name="connsiteY47" fmla="*/ 773723 h 4154993"/>
              <a:gd name="connsiteX48" fmla="*/ 869182 w 2532184"/>
              <a:gd name="connsiteY48" fmla="*/ 597877 h 4154993"/>
              <a:gd name="connsiteX49" fmla="*/ 693336 w 2532184"/>
              <a:gd name="connsiteY49" fmla="*/ 467248 h 4154993"/>
              <a:gd name="connsiteX50" fmla="*/ 562707 w 2532184"/>
              <a:gd name="connsiteY50" fmla="*/ 391885 h 4154993"/>
              <a:gd name="connsiteX51" fmla="*/ 422030 w 2532184"/>
              <a:gd name="connsiteY51" fmla="*/ 321547 h 4154993"/>
              <a:gd name="connsiteX52" fmla="*/ 241160 w 2532184"/>
              <a:gd name="connsiteY52" fmla="*/ 231112 h 4154993"/>
              <a:gd name="connsiteX53" fmla="*/ 95459 w 2532184"/>
              <a:gd name="connsiteY53" fmla="*/ 175846 h 4154993"/>
              <a:gd name="connsiteX54" fmla="*/ 0 w 2532184"/>
              <a:gd name="connsiteY54" fmla="*/ 135652 h 4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32184" h="4154993">
                <a:moveTo>
                  <a:pt x="0" y="135652"/>
                </a:moveTo>
                <a:lnTo>
                  <a:pt x="165797" y="0"/>
                </a:lnTo>
                <a:lnTo>
                  <a:pt x="341644" y="55266"/>
                </a:lnTo>
                <a:lnTo>
                  <a:pt x="607925" y="160773"/>
                </a:lnTo>
                <a:lnTo>
                  <a:pt x="839037" y="266281"/>
                </a:lnTo>
                <a:lnTo>
                  <a:pt x="1009859" y="351692"/>
                </a:lnTo>
                <a:lnTo>
                  <a:pt x="1205802" y="462224"/>
                </a:lnTo>
                <a:lnTo>
                  <a:pt x="1401745" y="577780"/>
                </a:lnTo>
                <a:lnTo>
                  <a:pt x="1592663" y="718457"/>
                </a:lnTo>
                <a:lnTo>
                  <a:pt x="1773534" y="864158"/>
                </a:lnTo>
                <a:lnTo>
                  <a:pt x="1919235" y="1004835"/>
                </a:lnTo>
                <a:lnTo>
                  <a:pt x="2014694" y="1105318"/>
                </a:lnTo>
                <a:lnTo>
                  <a:pt x="2135274" y="1251019"/>
                </a:lnTo>
                <a:lnTo>
                  <a:pt x="2235758" y="1386672"/>
                </a:lnTo>
                <a:lnTo>
                  <a:pt x="2331217" y="1547446"/>
                </a:lnTo>
                <a:lnTo>
                  <a:pt x="2411604" y="1738364"/>
                </a:lnTo>
                <a:lnTo>
                  <a:pt x="2471894" y="1914211"/>
                </a:lnTo>
                <a:lnTo>
                  <a:pt x="2502039" y="2059912"/>
                </a:lnTo>
                <a:lnTo>
                  <a:pt x="2522136" y="2215661"/>
                </a:lnTo>
                <a:lnTo>
                  <a:pt x="2532184" y="2366386"/>
                </a:lnTo>
                <a:lnTo>
                  <a:pt x="2517112" y="2572378"/>
                </a:lnTo>
                <a:lnTo>
                  <a:pt x="2486967" y="2743200"/>
                </a:lnTo>
                <a:lnTo>
                  <a:pt x="2431701" y="2944167"/>
                </a:lnTo>
                <a:lnTo>
                  <a:pt x="2346290" y="3150158"/>
                </a:lnTo>
                <a:lnTo>
                  <a:pt x="2195564" y="3391318"/>
                </a:lnTo>
                <a:lnTo>
                  <a:pt x="2024742" y="3612382"/>
                </a:lnTo>
                <a:lnTo>
                  <a:pt x="1848896" y="3788228"/>
                </a:lnTo>
                <a:lnTo>
                  <a:pt x="1673050" y="3943978"/>
                </a:lnTo>
                <a:lnTo>
                  <a:pt x="1487156" y="4079630"/>
                </a:lnTo>
                <a:lnTo>
                  <a:pt x="1386672" y="4154993"/>
                </a:lnTo>
                <a:lnTo>
                  <a:pt x="1346479" y="4009292"/>
                </a:lnTo>
                <a:lnTo>
                  <a:pt x="1281164" y="3833446"/>
                </a:lnTo>
                <a:lnTo>
                  <a:pt x="1185705" y="3607358"/>
                </a:lnTo>
                <a:lnTo>
                  <a:pt x="1095270" y="3456633"/>
                </a:lnTo>
                <a:lnTo>
                  <a:pt x="974690" y="3295859"/>
                </a:lnTo>
                <a:lnTo>
                  <a:pt x="828989" y="3114989"/>
                </a:lnTo>
                <a:lnTo>
                  <a:pt x="673239" y="2994408"/>
                </a:lnTo>
                <a:lnTo>
                  <a:pt x="552659" y="2903973"/>
                </a:lnTo>
                <a:lnTo>
                  <a:pt x="763674" y="2778369"/>
                </a:lnTo>
                <a:lnTo>
                  <a:pt x="1009859" y="2592474"/>
                </a:lnTo>
                <a:lnTo>
                  <a:pt x="1230923" y="2371411"/>
                </a:lnTo>
                <a:lnTo>
                  <a:pt x="1386672" y="2130250"/>
                </a:lnTo>
                <a:lnTo>
                  <a:pt x="1482131" y="1858945"/>
                </a:lnTo>
                <a:lnTo>
                  <a:pt x="1502228" y="1557494"/>
                </a:lnTo>
                <a:lnTo>
                  <a:pt x="1457011" y="1331406"/>
                </a:lnTo>
                <a:lnTo>
                  <a:pt x="1381648" y="1145512"/>
                </a:lnTo>
                <a:lnTo>
                  <a:pt x="1261068" y="949569"/>
                </a:lnTo>
                <a:lnTo>
                  <a:pt x="1095270" y="773723"/>
                </a:lnTo>
                <a:lnTo>
                  <a:pt x="869182" y="597877"/>
                </a:lnTo>
                <a:lnTo>
                  <a:pt x="693336" y="467248"/>
                </a:lnTo>
                <a:lnTo>
                  <a:pt x="562707" y="391885"/>
                </a:lnTo>
                <a:lnTo>
                  <a:pt x="422030" y="321547"/>
                </a:lnTo>
                <a:lnTo>
                  <a:pt x="241160" y="231112"/>
                </a:lnTo>
                <a:lnTo>
                  <a:pt x="95459" y="175846"/>
                </a:lnTo>
                <a:lnTo>
                  <a:pt x="0" y="135652"/>
                </a:lnTo>
                <a:close/>
              </a:path>
            </a:pathLst>
          </a:custGeom>
          <a:solidFill>
            <a:srgbClr val="FFC000"/>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Freeform: Shape 179">
            <a:extLst>
              <a:ext uri="{FF2B5EF4-FFF2-40B4-BE49-F238E27FC236}">
                <a16:creationId xmlns:a16="http://schemas.microsoft.com/office/drawing/2014/main" id="{30DDDE73-23CC-4B20-97EF-C9640EE536A9}"/>
              </a:ext>
            </a:extLst>
          </p:cNvPr>
          <p:cNvSpPr/>
          <p:nvPr/>
        </p:nvSpPr>
        <p:spPr>
          <a:xfrm>
            <a:off x="5874284" y="2428538"/>
            <a:ext cx="880193" cy="2479620"/>
          </a:xfrm>
          <a:custGeom>
            <a:avLst/>
            <a:gdLst>
              <a:gd name="connsiteX0" fmla="*/ 960120 w 1255222"/>
              <a:gd name="connsiteY0" fmla="*/ 0 h 3483033"/>
              <a:gd name="connsiteX1" fmla="*/ 1051560 w 1255222"/>
              <a:gd name="connsiteY1" fmla="*/ 128847 h 3483033"/>
              <a:gd name="connsiteX2" fmla="*/ 1130531 w 1255222"/>
              <a:gd name="connsiteY2" fmla="*/ 349134 h 3483033"/>
              <a:gd name="connsiteX3" fmla="*/ 1192876 w 1255222"/>
              <a:gd name="connsiteY3" fmla="*/ 594360 h 3483033"/>
              <a:gd name="connsiteX4" fmla="*/ 1230284 w 1255222"/>
              <a:gd name="connsiteY4" fmla="*/ 814647 h 3483033"/>
              <a:gd name="connsiteX5" fmla="*/ 1255222 w 1255222"/>
              <a:gd name="connsiteY5" fmla="*/ 1059873 h 3483033"/>
              <a:gd name="connsiteX6" fmla="*/ 1251066 w 1255222"/>
              <a:gd name="connsiteY6" fmla="*/ 1392382 h 3483033"/>
              <a:gd name="connsiteX7" fmla="*/ 1217815 w 1255222"/>
              <a:gd name="connsiteY7" fmla="*/ 1675014 h 3483033"/>
              <a:gd name="connsiteX8" fmla="*/ 1151313 w 1255222"/>
              <a:gd name="connsiteY8" fmla="*/ 1965960 h 3483033"/>
              <a:gd name="connsiteX9" fmla="*/ 1026622 w 1255222"/>
              <a:gd name="connsiteY9" fmla="*/ 2290156 h 3483033"/>
              <a:gd name="connsiteX10" fmla="*/ 897775 w 1255222"/>
              <a:gd name="connsiteY10" fmla="*/ 2552007 h 3483033"/>
              <a:gd name="connsiteX11" fmla="*/ 739833 w 1255222"/>
              <a:gd name="connsiteY11" fmla="*/ 2801389 h 3483033"/>
              <a:gd name="connsiteX12" fmla="*/ 577735 w 1255222"/>
              <a:gd name="connsiteY12" fmla="*/ 3009207 h 3483033"/>
              <a:gd name="connsiteX13" fmla="*/ 324196 w 1255222"/>
              <a:gd name="connsiteY13" fmla="*/ 3275214 h 3483033"/>
              <a:gd name="connsiteX14" fmla="*/ 178724 w 1255222"/>
              <a:gd name="connsiteY14" fmla="*/ 3420687 h 3483033"/>
              <a:gd name="connsiteX15" fmla="*/ 103909 w 1255222"/>
              <a:gd name="connsiteY15" fmla="*/ 3483033 h 3483033"/>
              <a:gd name="connsiteX16" fmla="*/ 95596 w 1255222"/>
              <a:gd name="connsiteY16" fmla="*/ 3308465 h 3483033"/>
              <a:gd name="connsiteX17" fmla="*/ 87284 w 1255222"/>
              <a:gd name="connsiteY17" fmla="*/ 3121429 h 3483033"/>
              <a:gd name="connsiteX18" fmla="*/ 70658 w 1255222"/>
              <a:gd name="connsiteY18" fmla="*/ 2955174 h 3483033"/>
              <a:gd name="connsiteX19" fmla="*/ 45720 w 1255222"/>
              <a:gd name="connsiteY19" fmla="*/ 2776451 h 3483033"/>
              <a:gd name="connsiteX20" fmla="*/ 16626 w 1255222"/>
              <a:gd name="connsiteY20" fmla="*/ 2635134 h 3483033"/>
              <a:gd name="connsiteX21" fmla="*/ 0 w 1255222"/>
              <a:gd name="connsiteY21" fmla="*/ 2568633 h 3483033"/>
              <a:gd name="connsiteX22" fmla="*/ 203662 w 1255222"/>
              <a:gd name="connsiteY22" fmla="*/ 2435629 h 3483033"/>
              <a:gd name="connsiteX23" fmla="*/ 407324 w 1255222"/>
              <a:gd name="connsiteY23" fmla="*/ 2265218 h 3483033"/>
              <a:gd name="connsiteX24" fmla="*/ 548640 w 1255222"/>
              <a:gd name="connsiteY24" fmla="*/ 2123902 h 3483033"/>
              <a:gd name="connsiteX25" fmla="*/ 714895 w 1255222"/>
              <a:gd name="connsiteY25" fmla="*/ 1928553 h 3483033"/>
              <a:gd name="connsiteX26" fmla="*/ 831273 w 1255222"/>
              <a:gd name="connsiteY26" fmla="*/ 1783080 h 3483033"/>
              <a:gd name="connsiteX27" fmla="*/ 926869 w 1255222"/>
              <a:gd name="connsiteY27" fmla="*/ 1616825 h 3483033"/>
              <a:gd name="connsiteX28" fmla="*/ 1014153 w 1255222"/>
              <a:gd name="connsiteY28" fmla="*/ 1438102 h 3483033"/>
              <a:gd name="connsiteX29" fmla="*/ 1072342 w 1255222"/>
              <a:gd name="connsiteY29" fmla="*/ 1255222 h 3483033"/>
              <a:gd name="connsiteX30" fmla="*/ 1118062 w 1255222"/>
              <a:gd name="connsiteY30" fmla="*/ 1076498 h 3483033"/>
              <a:gd name="connsiteX31" fmla="*/ 1134687 w 1255222"/>
              <a:gd name="connsiteY31" fmla="*/ 922713 h 3483033"/>
              <a:gd name="connsiteX32" fmla="*/ 1138844 w 1255222"/>
              <a:gd name="connsiteY32" fmla="*/ 727363 h 3483033"/>
              <a:gd name="connsiteX33" fmla="*/ 1122218 w 1255222"/>
              <a:gd name="connsiteY33" fmla="*/ 561109 h 3483033"/>
              <a:gd name="connsiteX34" fmla="*/ 1105593 w 1255222"/>
              <a:gd name="connsiteY34" fmla="*/ 432262 h 3483033"/>
              <a:gd name="connsiteX35" fmla="*/ 1072342 w 1255222"/>
              <a:gd name="connsiteY35" fmla="*/ 299258 h 3483033"/>
              <a:gd name="connsiteX36" fmla="*/ 1034935 w 1255222"/>
              <a:gd name="connsiteY36" fmla="*/ 187036 h 3483033"/>
              <a:gd name="connsiteX37" fmla="*/ 960120 w 1255222"/>
              <a:gd name="connsiteY37" fmla="*/ 0 h 348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222" h="3483033">
                <a:moveTo>
                  <a:pt x="960120" y="0"/>
                </a:moveTo>
                <a:lnTo>
                  <a:pt x="1051560" y="128847"/>
                </a:lnTo>
                <a:lnTo>
                  <a:pt x="1130531" y="349134"/>
                </a:lnTo>
                <a:lnTo>
                  <a:pt x="1192876" y="594360"/>
                </a:lnTo>
                <a:lnTo>
                  <a:pt x="1230284" y="814647"/>
                </a:lnTo>
                <a:lnTo>
                  <a:pt x="1255222" y="1059873"/>
                </a:lnTo>
                <a:cubicBezTo>
                  <a:pt x="1253837" y="1170709"/>
                  <a:pt x="1252451" y="1281546"/>
                  <a:pt x="1251066" y="1392382"/>
                </a:cubicBezTo>
                <a:lnTo>
                  <a:pt x="1217815" y="1675014"/>
                </a:lnTo>
                <a:lnTo>
                  <a:pt x="1151313" y="1965960"/>
                </a:lnTo>
                <a:lnTo>
                  <a:pt x="1026622" y="2290156"/>
                </a:lnTo>
                <a:lnTo>
                  <a:pt x="897775" y="2552007"/>
                </a:lnTo>
                <a:lnTo>
                  <a:pt x="739833" y="2801389"/>
                </a:lnTo>
                <a:lnTo>
                  <a:pt x="577735" y="3009207"/>
                </a:lnTo>
                <a:lnTo>
                  <a:pt x="324196" y="3275214"/>
                </a:lnTo>
                <a:lnTo>
                  <a:pt x="178724" y="3420687"/>
                </a:lnTo>
                <a:lnTo>
                  <a:pt x="103909" y="3483033"/>
                </a:lnTo>
                <a:lnTo>
                  <a:pt x="95596" y="3308465"/>
                </a:lnTo>
                <a:lnTo>
                  <a:pt x="87284" y="3121429"/>
                </a:lnTo>
                <a:lnTo>
                  <a:pt x="70658" y="2955174"/>
                </a:lnTo>
                <a:lnTo>
                  <a:pt x="45720" y="2776451"/>
                </a:lnTo>
                <a:lnTo>
                  <a:pt x="16626" y="2635134"/>
                </a:lnTo>
                <a:lnTo>
                  <a:pt x="0" y="2568633"/>
                </a:lnTo>
                <a:lnTo>
                  <a:pt x="203662" y="2435629"/>
                </a:lnTo>
                <a:lnTo>
                  <a:pt x="407324" y="2265218"/>
                </a:lnTo>
                <a:lnTo>
                  <a:pt x="548640" y="2123902"/>
                </a:lnTo>
                <a:lnTo>
                  <a:pt x="714895" y="1928553"/>
                </a:lnTo>
                <a:lnTo>
                  <a:pt x="831273" y="1783080"/>
                </a:lnTo>
                <a:lnTo>
                  <a:pt x="926869" y="1616825"/>
                </a:lnTo>
                <a:lnTo>
                  <a:pt x="1014153" y="1438102"/>
                </a:lnTo>
                <a:lnTo>
                  <a:pt x="1072342" y="1255222"/>
                </a:lnTo>
                <a:lnTo>
                  <a:pt x="1118062" y="1076498"/>
                </a:lnTo>
                <a:lnTo>
                  <a:pt x="1134687" y="922713"/>
                </a:lnTo>
                <a:cubicBezTo>
                  <a:pt x="1136073" y="857596"/>
                  <a:pt x="1137458" y="792480"/>
                  <a:pt x="1138844" y="727363"/>
                </a:cubicBezTo>
                <a:lnTo>
                  <a:pt x="1122218" y="561109"/>
                </a:lnTo>
                <a:lnTo>
                  <a:pt x="1105593" y="432262"/>
                </a:lnTo>
                <a:lnTo>
                  <a:pt x="1072342" y="299258"/>
                </a:lnTo>
                <a:lnTo>
                  <a:pt x="1034935" y="187036"/>
                </a:lnTo>
                <a:lnTo>
                  <a:pt x="960120" y="0"/>
                </a:lnTo>
                <a:close/>
              </a:path>
            </a:pathLst>
          </a:custGeom>
          <a:solidFill>
            <a:srgbClr val="ED7D3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Shape 180">
            <a:extLst>
              <a:ext uri="{FF2B5EF4-FFF2-40B4-BE49-F238E27FC236}">
                <a16:creationId xmlns:a16="http://schemas.microsoft.com/office/drawing/2014/main" id="{D8BDCBB9-CCF7-466B-98C6-BD85C3828A44}"/>
              </a:ext>
            </a:extLst>
          </p:cNvPr>
          <p:cNvSpPr/>
          <p:nvPr/>
        </p:nvSpPr>
        <p:spPr>
          <a:xfrm>
            <a:off x="1967279" y="4262580"/>
            <a:ext cx="3980787" cy="1441443"/>
          </a:xfrm>
          <a:custGeom>
            <a:avLst/>
            <a:gdLst>
              <a:gd name="connsiteX0" fmla="*/ 21772 w 5676900"/>
              <a:gd name="connsiteY0" fmla="*/ 1543050 h 2024743"/>
              <a:gd name="connsiteX1" fmla="*/ 5443 w 5676900"/>
              <a:gd name="connsiteY1" fmla="*/ 1303565 h 2024743"/>
              <a:gd name="connsiteX2" fmla="*/ 0 w 5676900"/>
              <a:gd name="connsiteY2" fmla="*/ 1015093 h 2024743"/>
              <a:gd name="connsiteX3" fmla="*/ 8165 w 5676900"/>
              <a:gd name="connsiteY3" fmla="*/ 843643 h 2024743"/>
              <a:gd name="connsiteX4" fmla="*/ 16329 w 5676900"/>
              <a:gd name="connsiteY4" fmla="*/ 636815 h 2024743"/>
              <a:gd name="connsiteX5" fmla="*/ 32658 w 5676900"/>
              <a:gd name="connsiteY5" fmla="*/ 459922 h 2024743"/>
              <a:gd name="connsiteX6" fmla="*/ 190500 w 5676900"/>
              <a:gd name="connsiteY6" fmla="*/ 525236 h 2024743"/>
              <a:gd name="connsiteX7" fmla="*/ 359229 w 5676900"/>
              <a:gd name="connsiteY7" fmla="*/ 579665 h 2024743"/>
              <a:gd name="connsiteX8" fmla="*/ 552450 w 5676900"/>
              <a:gd name="connsiteY8" fmla="*/ 634093 h 2024743"/>
              <a:gd name="connsiteX9" fmla="*/ 819150 w 5676900"/>
              <a:gd name="connsiteY9" fmla="*/ 702129 h 2024743"/>
              <a:gd name="connsiteX10" fmla="*/ 1202872 w 5676900"/>
              <a:gd name="connsiteY10" fmla="*/ 775608 h 2024743"/>
              <a:gd name="connsiteX11" fmla="*/ 1600200 w 5676900"/>
              <a:gd name="connsiteY11" fmla="*/ 827315 h 2024743"/>
              <a:gd name="connsiteX12" fmla="*/ 2032908 w 5676900"/>
              <a:gd name="connsiteY12" fmla="*/ 851808 h 2024743"/>
              <a:gd name="connsiteX13" fmla="*/ 2354036 w 5676900"/>
              <a:gd name="connsiteY13" fmla="*/ 862693 h 2024743"/>
              <a:gd name="connsiteX14" fmla="*/ 2762250 w 5676900"/>
              <a:gd name="connsiteY14" fmla="*/ 851808 h 2024743"/>
              <a:gd name="connsiteX15" fmla="*/ 3094265 w 5676900"/>
              <a:gd name="connsiteY15" fmla="*/ 830036 h 2024743"/>
              <a:gd name="connsiteX16" fmla="*/ 3619500 w 5676900"/>
              <a:gd name="connsiteY16" fmla="*/ 753836 h 2024743"/>
              <a:gd name="connsiteX17" fmla="*/ 3978729 w 5676900"/>
              <a:gd name="connsiteY17" fmla="*/ 674915 h 2024743"/>
              <a:gd name="connsiteX18" fmla="*/ 4386943 w 5676900"/>
              <a:gd name="connsiteY18" fmla="*/ 563336 h 2024743"/>
              <a:gd name="connsiteX19" fmla="*/ 4697186 w 5676900"/>
              <a:gd name="connsiteY19" fmla="*/ 454479 h 2024743"/>
              <a:gd name="connsiteX20" fmla="*/ 4980215 w 5676900"/>
              <a:gd name="connsiteY20" fmla="*/ 329293 h 2024743"/>
              <a:gd name="connsiteX21" fmla="*/ 5233308 w 5676900"/>
              <a:gd name="connsiteY21" fmla="*/ 198665 h 2024743"/>
              <a:gd name="connsiteX22" fmla="*/ 5459186 w 5676900"/>
              <a:gd name="connsiteY22" fmla="*/ 76200 h 2024743"/>
              <a:gd name="connsiteX23" fmla="*/ 5576208 w 5676900"/>
              <a:gd name="connsiteY23" fmla="*/ 0 h 2024743"/>
              <a:gd name="connsiteX24" fmla="*/ 5619750 w 5676900"/>
              <a:gd name="connsiteY24" fmla="*/ 201386 h 2024743"/>
              <a:gd name="connsiteX25" fmla="*/ 5644243 w 5676900"/>
              <a:gd name="connsiteY25" fmla="*/ 370115 h 2024743"/>
              <a:gd name="connsiteX26" fmla="*/ 5666015 w 5676900"/>
              <a:gd name="connsiteY26" fmla="*/ 604158 h 2024743"/>
              <a:gd name="connsiteX27" fmla="*/ 5674179 w 5676900"/>
              <a:gd name="connsiteY27" fmla="*/ 762000 h 2024743"/>
              <a:gd name="connsiteX28" fmla="*/ 5676900 w 5676900"/>
              <a:gd name="connsiteY28" fmla="*/ 900793 h 2024743"/>
              <a:gd name="connsiteX29" fmla="*/ 5543550 w 5676900"/>
              <a:gd name="connsiteY29" fmla="*/ 1006929 h 2024743"/>
              <a:gd name="connsiteX30" fmla="*/ 5374822 w 5676900"/>
              <a:gd name="connsiteY30" fmla="*/ 1132115 h 2024743"/>
              <a:gd name="connsiteX31" fmla="*/ 5203372 w 5676900"/>
              <a:gd name="connsiteY31" fmla="*/ 1246415 h 2024743"/>
              <a:gd name="connsiteX32" fmla="*/ 5015593 w 5676900"/>
              <a:gd name="connsiteY32" fmla="*/ 1363436 h 2024743"/>
              <a:gd name="connsiteX33" fmla="*/ 4751615 w 5676900"/>
              <a:gd name="connsiteY33" fmla="*/ 1502229 h 2024743"/>
              <a:gd name="connsiteX34" fmla="*/ 4509408 w 5676900"/>
              <a:gd name="connsiteY34" fmla="*/ 1616529 h 2024743"/>
              <a:gd name="connsiteX35" fmla="*/ 4201886 w 5676900"/>
              <a:gd name="connsiteY35" fmla="*/ 1736272 h 2024743"/>
              <a:gd name="connsiteX36" fmla="*/ 3829050 w 5676900"/>
              <a:gd name="connsiteY36" fmla="*/ 1847850 h 2024743"/>
              <a:gd name="connsiteX37" fmla="*/ 3526972 w 5676900"/>
              <a:gd name="connsiteY37" fmla="*/ 1915886 h 2024743"/>
              <a:gd name="connsiteX38" fmla="*/ 3233058 w 5676900"/>
              <a:gd name="connsiteY38" fmla="*/ 1967593 h 2024743"/>
              <a:gd name="connsiteX39" fmla="*/ 2895600 w 5676900"/>
              <a:gd name="connsiteY39" fmla="*/ 2008415 h 2024743"/>
              <a:gd name="connsiteX40" fmla="*/ 2626179 w 5676900"/>
              <a:gd name="connsiteY40" fmla="*/ 2024743 h 2024743"/>
              <a:gd name="connsiteX41" fmla="*/ 2071008 w 5676900"/>
              <a:gd name="connsiteY41" fmla="*/ 2024743 h 2024743"/>
              <a:gd name="connsiteX42" fmla="*/ 1793422 w 5676900"/>
              <a:gd name="connsiteY42" fmla="*/ 2008415 h 2024743"/>
              <a:gd name="connsiteX43" fmla="*/ 1540329 w 5676900"/>
              <a:gd name="connsiteY43" fmla="*/ 1981200 h 2024743"/>
              <a:gd name="connsiteX44" fmla="*/ 1240972 w 5676900"/>
              <a:gd name="connsiteY44" fmla="*/ 1929493 h 2024743"/>
              <a:gd name="connsiteX45" fmla="*/ 1009650 w 5676900"/>
              <a:gd name="connsiteY45" fmla="*/ 1883229 h 2024743"/>
              <a:gd name="connsiteX46" fmla="*/ 794658 w 5676900"/>
              <a:gd name="connsiteY46" fmla="*/ 1826079 h 2024743"/>
              <a:gd name="connsiteX47" fmla="*/ 595993 w 5676900"/>
              <a:gd name="connsiteY47" fmla="*/ 1766208 h 2024743"/>
              <a:gd name="connsiteX48" fmla="*/ 231322 w 5676900"/>
              <a:gd name="connsiteY48" fmla="*/ 1630136 h 2024743"/>
              <a:gd name="connsiteX49" fmla="*/ 21772 w 5676900"/>
              <a:gd name="connsiteY49" fmla="*/ 1543050 h 202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76900" h="2024743">
                <a:moveTo>
                  <a:pt x="21772" y="1543050"/>
                </a:moveTo>
                <a:lnTo>
                  <a:pt x="5443" y="1303565"/>
                </a:lnTo>
                <a:lnTo>
                  <a:pt x="0" y="1015093"/>
                </a:lnTo>
                <a:lnTo>
                  <a:pt x="8165" y="843643"/>
                </a:lnTo>
                <a:lnTo>
                  <a:pt x="16329" y="636815"/>
                </a:lnTo>
                <a:lnTo>
                  <a:pt x="32658" y="459922"/>
                </a:lnTo>
                <a:lnTo>
                  <a:pt x="190500" y="525236"/>
                </a:lnTo>
                <a:lnTo>
                  <a:pt x="359229" y="579665"/>
                </a:lnTo>
                <a:lnTo>
                  <a:pt x="552450" y="634093"/>
                </a:lnTo>
                <a:lnTo>
                  <a:pt x="819150" y="702129"/>
                </a:lnTo>
                <a:lnTo>
                  <a:pt x="1202872" y="775608"/>
                </a:lnTo>
                <a:lnTo>
                  <a:pt x="1600200" y="827315"/>
                </a:lnTo>
                <a:lnTo>
                  <a:pt x="2032908" y="851808"/>
                </a:lnTo>
                <a:lnTo>
                  <a:pt x="2354036" y="862693"/>
                </a:lnTo>
                <a:lnTo>
                  <a:pt x="2762250" y="851808"/>
                </a:lnTo>
                <a:lnTo>
                  <a:pt x="3094265" y="830036"/>
                </a:lnTo>
                <a:lnTo>
                  <a:pt x="3619500" y="753836"/>
                </a:lnTo>
                <a:lnTo>
                  <a:pt x="3978729" y="674915"/>
                </a:lnTo>
                <a:lnTo>
                  <a:pt x="4386943" y="563336"/>
                </a:lnTo>
                <a:lnTo>
                  <a:pt x="4697186" y="454479"/>
                </a:lnTo>
                <a:lnTo>
                  <a:pt x="4980215" y="329293"/>
                </a:lnTo>
                <a:lnTo>
                  <a:pt x="5233308" y="198665"/>
                </a:lnTo>
                <a:lnTo>
                  <a:pt x="5459186" y="76200"/>
                </a:lnTo>
                <a:lnTo>
                  <a:pt x="5576208" y="0"/>
                </a:lnTo>
                <a:lnTo>
                  <a:pt x="5619750" y="201386"/>
                </a:lnTo>
                <a:lnTo>
                  <a:pt x="5644243" y="370115"/>
                </a:lnTo>
                <a:lnTo>
                  <a:pt x="5666015" y="604158"/>
                </a:lnTo>
                <a:lnTo>
                  <a:pt x="5674179" y="762000"/>
                </a:lnTo>
                <a:lnTo>
                  <a:pt x="5676900" y="900793"/>
                </a:lnTo>
                <a:lnTo>
                  <a:pt x="5543550" y="1006929"/>
                </a:lnTo>
                <a:lnTo>
                  <a:pt x="5374822" y="1132115"/>
                </a:lnTo>
                <a:lnTo>
                  <a:pt x="5203372" y="1246415"/>
                </a:lnTo>
                <a:lnTo>
                  <a:pt x="5015593" y="1363436"/>
                </a:lnTo>
                <a:lnTo>
                  <a:pt x="4751615" y="1502229"/>
                </a:lnTo>
                <a:lnTo>
                  <a:pt x="4509408" y="1616529"/>
                </a:lnTo>
                <a:lnTo>
                  <a:pt x="4201886" y="1736272"/>
                </a:lnTo>
                <a:lnTo>
                  <a:pt x="3829050" y="1847850"/>
                </a:lnTo>
                <a:lnTo>
                  <a:pt x="3526972" y="1915886"/>
                </a:lnTo>
                <a:lnTo>
                  <a:pt x="3233058" y="1967593"/>
                </a:lnTo>
                <a:lnTo>
                  <a:pt x="2895600" y="2008415"/>
                </a:lnTo>
                <a:lnTo>
                  <a:pt x="2626179" y="2024743"/>
                </a:lnTo>
                <a:lnTo>
                  <a:pt x="2071008" y="2024743"/>
                </a:lnTo>
                <a:lnTo>
                  <a:pt x="1793422" y="2008415"/>
                </a:lnTo>
                <a:lnTo>
                  <a:pt x="1540329" y="1981200"/>
                </a:lnTo>
                <a:lnTo>
                  <a:pt x="1240972" y="1929493"/>
                </a:lnTo>
                <a:lnTo>
                  <a:pt x="1009650" y="1883229"/>
                </a:lnTo>
                <a:lnTo>
                  <a:pt x="794658" y="1826079"/>
                </a:lnTo>
                <a:lnTo>
                  <a:pt x="595993" y="1766208"/>
                </a:lnTo>
                <a:lnTo>
                  <a:pt x="231322" y="1630136"/>
                </a:lnTo>
                <a:lnTo>
                  <a:pt x="21772" y="1543050"/>
                </a:lnTo>
                <a:close/>
              </a:path>
            </a:pathLst>
          </a:custGeom>
          <a:solidFill>
            <a:srgbClr val="70AD47"/>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2" name="Rectangle 181">
            <a:extLst>
              <a:ext uri="{FF2B5EF4-FFF2-40B4-BE49-F238E27FC236}">
                <a16:creationId xmlns:a16="http://schemas.microsoft.com/office/drawing/2014/main" id="{DA6CBED6-4900-4B9D-BDB7-4E1BE528EAEF}"/>
              </a:ext>
            </a:extLst>
          </p:cNvPr>
          <p:cNvSpPr/>
          <p:nvPr/>
        </p:nvSpPr>
        <p:spPr>
          <a:xfrm>
            <a:off x="7456522" y="1307311"/>
            <a:ext cx="994604" cy="994604"/>
          </a:xfrm>
          <a:prstGeom prst="rect">
            <a:avLst/>
          </a:prstGeom>
          <a:solidFill>
            <a:srgbClr val="C00000"/>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id="{9EB7FBA9-9C93-4E02-B498-DE800F010170}"/>
              </a:ext>
            </a:extLst>
          </p:cNvPr>
          <p:cNvSpPr/>
          <p:nvPr/>
        </p:nvSpPr>
        <p:spPr>
          <a:xfrm>
            <a:off x="8451126" y="1313111"/>
            <a:ext cx="994604" cy="994604"/>
          </a:xfrm>
          <a:prstGeom prst="rect">
            <a:avLst/>
          </a:prstGeom>
          <a:solidFill>
            <a:schemeClr val="accent6">
              <a:lumMod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a:extLst>
              <a:ext uri="{FF2B5EF4-FFF2-40B4-BE49-F238E27FC236}">
                <a16:creationId xmlns:a16="http://schemas.microsoft.com/office/drawing/2014/main" id="{05C01093-ADAA-4B43-A204-C7182F4F7C0E}"/>
              </a:ext>
            </a:extLst>
          </p:cNvPr>
          <p:cNvSpPr/>
          <p:nvPr/>
        </p:nvSpPr>
        <p:spPr>
          <a:xfrm>
            <a:off x="9445730" y="1313248"/>
            <a:ext cx="994604" cy="994604"/>
          </a:xfrm>
          <a:prstGeom prst="rect">
            <a:avLst/>
          </a:prstGeom>
          <a:solidFill>
            <a:srgbClr val="7030A0"/>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F55F1D05-2833-4289-A5ED-19352935CB74}"/>
              </a:ext>
            </a:extLst>
          </p:cNvPr>
          <p:cNvSpPr/>
          <p:nvPr/>
        </p:nvSpPr>
        <p:spPr>
          <a:xfrm>
            <a:off x="10440335" y="1313248"/>
            <a:ext cx="994604" cy="994604"/>
          </a:xfrm>
          <a:prstGeom prst="rect">
            <a:avLst/>
          </a:prstGeom>
          <a:solidFill>
            <a:schemeClr val="accent1">
              <a:lumMod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B2BC054E-AD18-4699-9204-D6403FBC3113}"/>
              </a:ext>
            </a:extLst>
          </p:cNvPr>
          <p:cNvSpPr/>
          <p:nvPr/>
        </p:nvSpPr>
        <p:spPr>
          <a:xfrm>
            <a:off x="7456522" y="2305018"/>
            <a:ext cx="994604" cy="994604"/>
          </a:xfrm>
          <a:prstGeom prst="rect">
            <a:avLst/>
          </a:prstGeom>
          <a:solidFill>
            <a:schemeClr val="accent2"/>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C9185AF6-4344-413E-B481-9BBEDBFA7CA7}"/>
              </a:ext>
            </a:extLst>
          </p:cNvPr>
          <p:cNvSpPr/>
          <p:nvPr/>
        </p:nvSpPr>
        <p:spPr>
          <a:xfrm>
            <a:off x="8451126" y="2310818"/>
            <a:ext cx="994604" cy="994604"/>
          </a:xfrm>
          <a:prstGeom prst="rect">
            <a:avLst/>
          </a:prstGeom>
          <a:solidFill>
            <a:schemeClr val="accent6"/>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3A872B89-1704-4810-B854-56991AE858F8}"/>
              </a:ext>
            </a:extLst>
          </p:cNvPr>
          <p:cNvSpPr/>
          <p:nvPr/>
        </p:nvSpPr>
        <p:spPr>
          <a:xfrm>
            <a:off x="9445730" y="2310955"/>
            <a:ext cx="994604" cy="994604"/>
          </a:xfrm>
          <a:prstGeom prst="rect">
            <a:avLst/>
          </a:prstGeom>
          <a:solidFill>
            <a:srgbClr val="9954CC"/>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a:extLst>
              <a:ext uri="{FF2B5EF4-FFF2-40B4-BE49-F238E27FC236}">
                <a16:creationId xmlns:a16="http://schemas.microsoft.com/office/drawing/2014/main" id="{85431400-9D27-48BB-AECD-0A9CA8B60AE6}"/>
              </a:ext>
            </a:extLst>
          </p:cNvPr>
          <p:cNvSpPr/>
          <p:nvPr/>
        </p:nvSpPr>
        <p:spPr>
          <a:xfrm>
            <a:off x="10440335" y="2310955"/>
            <a:ext cx="994604" cy="994604"/>
          </a:xfrm>
          <a:prstGeom prst="rect">
            <a:avLst/>
          </a:prstGeom>
          <a:solidFill>
            <a:schemeClr val="accent5">
              <a:lumMod val="7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a:extLst>
              <a:ext uri="{FF2B5EF4-FFF2-40B4-BE49-F238E27FC236}">
                <a16:creationId xmlns:a16="http://schemas.microsoft.com/office/drawing/2014/main" id="{A725CA13-856B-42EA-AE0D-B75FC7AFC061}"/>
              </a:ext>
            </a:extLst>
          </p:cNvPr>
          <p:cNvSpPr/>
          <p:nvPr/>
        </p:nvSpPr>
        <p:spPr>
          <a:xfrm>
            <a:off x="7456522" y="3309502"/>
            <a:ext cx="994604" cy="994604"/>
          </a:xfrm>
          <a:prstGeom prst="rect">
            <a:avLst/>
          </a:prstGeom>
          <a:solidFill>
            <a:schemeClr val="accent4"/>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Rectangle 190">
            <a:extLst>
              <a:ext uri="{FF2B5EF4-FFF2-40B4-BE49-F238E27FC236}">
                <a16:creationId xmlns:a16="http://schemas.microsoft.com/office/drawing/2014/main" id="{FF91B426-E700-4081-97A3-81A29977C18A}"/>
              </a:ext>
            </a:extLst>
          </p:cNvPr>
          <p:cNvSpPr/>
          <p:nvPr/>
        </p:nvSpPr>
        <p:spPr>
          <a:xfrm>
            <a:off x="8451126" y="3305422"/>
            <a:ext cx="994604" cy="994604"/>
          </a:xfrm>
          <a:prstGeom prst="rect">
            <a:avLst/>
          </a:prstGeom>
          <a:solidFill>
            <a:schemeClr val="accent6">
              <a:lumMod val="60000"/>
              <a:lumOff val="4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AC54C086-9E27-4226-B582-C19E1C902634}"/>
              </a:ext>
            </a:extLst>
          </p:cNvPr>
          <p:cNvSpPr/>
          <p:nvPr/>
        </p:nvSpPr>
        <p:spPr>
          <a:xfrm>
            <a:off x="9445730" y="3305559"/>
            <a:ext cx="994604" cy="994604"/>
          </a:xfrm>
          <a:prstGeom prst="rect">
            <a:avLst/>
          </a:prstGeom>
          <a:solidFill>
            <a:srgbClr val="CBA9E5"/>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ectangle 192">
            <a:extLst>
              <a:ext uri="{FF2B5EF4-FFF2-40B4-BE49-F238E27FC236}">
                <a16:creationId xmlns:a16="http://schemas.microsoft.com/office/drawing/2014/main" id="{00B8FD13-EE3C-4E18-A541-C8D7C5A090ED}"/>
              </a:ext>
            </a:extLst>
          </p:cNvPr>
          <p:cNvSpPr/>
          <p:nvPr/>
        </p:nvSpPr>
        <p:spPr>
          <a:xfrm>
            <a:off x="10440335" y="3305559"/>
            <a:ext cx="994604" cy="994604"/>
          </a:xfrm>
          <a:prstGeom prst="rect">
            <a:avLst/>
          </a:prstGeom>
          <a:solidFill>
            <a:schemeClr val="accent5">
              <a:lumMod val="60000"/>
              <a:lumOff val="4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A3A54BA4-EEA7-4341-A310-E16A295E42DF}"/>
              </a:ext>
            </a:extLst>
          </p:cNvPr>
          <p:cNvSpPr/>
          <p:nvPr/>
        </p:nvSpPr>
        <p:spPr>
          <a:xfrm>
            <a:off x="7454152" y="4301975"/>
            <a:ext cx="994604" cy="994604"/>
          </a:xfrm>
          <a:prstGeom prst="rect">
            <a:avLst/>
          </a:prstGeom>
          <a:solidFill>
            <a:schemeClr val="accent4">
              <a:lumMod val="40000"/>
              <a:lumOff val="6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5" name="Rectangle 194">
            <a:extLst>
              <a:ext uri="{FF2B5EF4-FFF2-40B4-BE49-F238E27FC236}">
                <a16:creationId xmlns:a16="http://schemas.microsoft.com/office/drawing/2014/main" id="{C3DFDD7B-6B64-47F5-AFB8-0DE60E678899}"/>
              </a:ext>
            </a:extLst>
          </p:cNvPr>
          <p:cNvSpPr/>
          <p:nvPr/>
        </p:nvSpPr>
        <p:spPr>
          <a:xfrm>
            <a:off x="8448756" y="4307775"/>
            <a:ext cx="994604" cy="994604"/>
          </a:xfrm>
          <a:prstGeom prst="rect">
            <a:avLst/>
          </a:prstGeom>
          <a:solidFill>
            <a:schemeClr val="accent6">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a:extLst>
              <a:ext uri="{FF2B5EF4-FFF2-40B4-BE49-F238E27FC236}">
                <a16:creationId xmlns:a16="http://schemas.microsoft.com/office/drawing/2014/main" id="{CCBDAF80-B9DB-4ECE-8E88-D33ADD44CE34}"/>
              </a:ext>
            </a:extLst>
          </p:cNvPr>
          <p:cNvSpPr/>
          <p:nvPr/>
        </p:nvSpPr>
        <p:spPr>
          <a:xfrm>
            <a:off x="9443361" y="4307912"/>
            <a:ext cx="994604" cy="994604"/>
          </a:xfrm>
          <a:prstGeom prst="rect">
            <a:avLst/>
          </a:prstGeom>
          <a:solidFill>
            <a:srgbClr val="E8D9F3"/>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B0E5433A-A6BD-4D18-9F72-8F465E564267}"/>
              </a:ext>
            </a:extLst>
          </p:cNvPr>
          <p:cNvSpPr/>
          <p:nvPr/>
        </p:nvSpPr>
        <p:spPr>
          <a:xfrm>
            <a:off x="10437965" y="4307912"/>
            <a:ext cx="994604" cy="994604"/>
          </a:xfrm>
          <a:prstGeom prst="rect">
            <a:avLst/>
          </a:prstGeom>
          <a:solidFill>
            <a:schemeClr val="accent5">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D70899D3-6F81-489A-8569-9CD4855D9F23}"/>
              </a:ext>
            </a:extLst>
          </p:cNvPr>
          <p:cNvSpPr/>
          <p:nvPr/>
        </p:nvSpPr>
        <p:spPr>
          <a:xfrm>
            <a:off x="10770167" y="1333110"/>
            <a:ext cx="330200" cy="330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FE67C294-4813-447F-BA58-BBA05CE5BBD5}"/>
              </a:ext>
            </a:extLst>
          </p:cNvPr>
          <p:cNvSpPr/>
          <p:nvPr/>
        </p:nvSpPr>
        <p:spPr>
          <a:xfrm>
            <a:off x="3226422" y="2218140"/>
            <a:ext cx="330200" cy="330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A55143EE-69D3-4933-A6A3-1A37DDFFC054}"/>
              </a:ext>
            </a:extLst>
          </p:cNvPr>
          <p:cNvSpPr/>
          <p:nvPr/>
        </p:nvSpPr>
        <p:spPr>
          <a:xfrm>
            <a:off x="2280005" y="862869"/>
            <a:ext cx="330200" cy="330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87DF6E65-ABB8-4D24-A402-042D8EBC41DD}"/>
              </a:ext>
            </a:extLst>
          </p:cNvPr>
          <p:cNvSpPr/>
          <p:nvPr/>
        </p:nvSpPr>
        <p:spPr>
          <a:xfrm>
            <a:off x="10770167" y="958449"/>
            <a:ext cx="330200" cy="330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2" name="Freeform: Shape 201">
            <a:extLst>
              <a:ext uri="{FF2B5EF4-FFF2-40B4-BE49-F238E27FC236}">
                <a16:creationId xmlns:a16="http://schemas.microsoft.com/office/drawing/2014/main" id="{B45985FB-56C6-4663-9529-2251442E253F}"/>
              </a:ext>
            </a:extLst>
          </p:cNvPr>
          <p:cNvSpPr/>
          <p:nvPr/>
        </p:nvSpPr>
        <p:spPr>
          <a:xfrm>
            <a:off x="2889106" y="3034910"/>
            <a:ext cx="1483518" cy="319088"/>
          </a:xfrm>
          <a:custGeom>
            <a:avLst/>
            <a:gdLst>
              <a:gd name="connsiteX0" fmla="*/ 0 w 1483518"/>
              <a:gd name="connsiteY0" fmla="*/ 159544 h 319088"/>
              <a:gd name="connsiteX1" fmla="*/ 209550 w 1483518"/>
              <a:gd name="connsiteY1" fmla="*/ 83344 h 319088"/>
              <a:gd name="connsiteX2" fmla="*/ 397668 w 1483518"/>
              <a:gd name="connsiteY2" fmla="*/ 35719 h 319088"/>
              <a:gd name="connsiteX3" fmla="*/ 592931 w 1483518"/>
              <a:gd name="connsiteY3" fmla="*/ 7144 h 319088"/>
              <a:gd name="connsiteX4" fmla="*/ 678656 w 1483518"/>
              <a:gd name="connsiteY4" fmla="*/ 2381 h 319088"/>
              <a:gd name="connsiteX5" fmla="*/ 890587 w 1483518"/>
              <a:gd name="connsiteY5" fmla="*/ 0 h 319088"/>
              <a:gd name="connsiteX6" fmla="*/ 1033462 w 1483518"/>
              <a:gd name="connsiteY6" fmla="*/ 19050 h 319088"/>
              <a:gd name="connsiteX7" fmla="*/ 1183481 w 1483518"/>
              <a:gd name="connsiteY7" fmla="*/ 47625 h 319088"/>
              <a:gd name="connsiteX8" fmla="*/ 1309687 w 1483518"/>
              <a:gd name="connsiteY8" fmla="*/ 80963 h 319088"/>
              <a:gd name="connsiteX9" fmla="*/ 1423987 w 1483518"/>
              <a:gd name="connsiteY9" fmla="*/ 123825 h 319088"/>
              <a:gd name="connsiteX10" fmla="*/ 1483518 w 1483518"/>
              <a:gd name="connsiteY10" fmla="*/ 147638 h 319088"/>
              <a:gd name="connsiteX11" fmla="*/ 1350168 w 1483518"/>
              <a:gd name="connsiteY11" fmla="*/ 209550 h 319088"/>
              <a:gd name="connsiteX12" fmla="*/ 1159668 w 1483518"/>
              <a:gd name="connsiteY12" fmla="*/ 276225 h 319088"/>
              <a:gd name="connsiteX13" fmla="*/ 997743 w 1483518"/>
              <a:gd name="connsiteY13" fmla="*/ 307181 h 319088"/>
              <a:gd name="connsiteX14" fmla="*/ 845343 w 1483518"/>
              <a:gd name="connsiteY14" fmla="*/ 319088 h 319088"/>
              <a:gd name="connsiteX15" fmla="*/ 597693 w 1483518"/>
              <a:gd name="connsiteY15" fmla="*/ 319088 h 319088"/>
              <a:gd name="connsiteX16" fmla="*/ 452437 w 1483518"/>
              <a:gd name="connsiteY16" fmla="*/ 304800 h 319088"/>
              <a:gd name="connsiteX17" fmla="*/ 323850 w 1483518"/>
              <a:gd name="connsiteY17" fmla="*/ 280988 h 319088"/>
              <a:gd name="connsiteX18" fmla="*/ 204787 w 1483518"/>
              <a:gd name="connsiteY18" fmla="*/ 242888 h 319088"/>
              <a:gd name="connsiteX19" fmla="*/ 85725 w 1483518"/>
              <a:gd name="connsiteY19" fmla="*/ 204788 h 319088"/>
              <a:gd name="connsiteX20" fmla="*/ 0 w 1483518"/>
              <a:gd name="connsiteY20" fmla="*/ 159544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83518" h="319088">
                <a:moveTo>
                  <a:pt x="0" y="159544"/>
                </a:moveTo>
                <a:lnTo>
                  <a:pt x="209550" y="83344"/>
                </a:lnTo>
                <a:lnTo>
                  <a:pt x="397668" y="35719"/>
                </a:lnTo>
                <a:lnTo>
                  <a:pt x="592931" y="7144"/>
                </a:lnTo>
                <a:lnTo>
                  <a:pt x="678656" y="2381"/>
                </a:lnTo>
                <a:lnTo>
                  <a:pt x="890587" y="0"/>
                </a:lnTo>
                <a:lnTo>
                  <a:pt x="1033462" y="19050"/>
                </a:lnTo>
                <a:lnTo>
                  <a:pt x="1183481" y="47625"/>
                </a:lnTo>
                <a:lnTo>
                  <a:pt x="1309687" y="80963"/>
                </a:lnTo>
                <a:lnTo>
                  <a:pt x="1423987" y="123825"/>
                </a:lnTo>
                <a:lnTo>
                  <a:pt x="1483518" y="147638"/>
                </a:lnTo>
                <a:lnTo>
                  <a:pt x="1350168" y="209550"/>
                </a:lnTo>
                <a:lnTo>
                  <a:pt x="1159668" y="276225"/>
                </a:lnTo>
                <a:lnTo>
                  <a:pt x="997743" y="307181"/>
                </a:lnTo>
                <a:lnTo>
                  <a:pt x="845343" y="319088"/>
                </a:lnTo>
                <a:lnTo>
                  <a:pt x="597693" y="319088"/>
                </a:lnTo>
                <a:lnTo>
                  <a:pt x="452437" y="304800"/>
                </a:lnTo>
                <a:lnTo>
                  <a:pt x="323850" y="280988"/>
                </a:lnTo>
                <a:lnTo>
                  <a:pt x="204787" y="242888"/>
                </a:lnTo>
                <a:lnTo>
                  <a:pt x="85725" y="204788"/>
                </a:lnTo>
                <a:lnTo>
                  <a:pt x="0" y="15954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A38B7D7C-212B-4093-A06D-388C9232AAF7}"/>
              </a:ext>
            </a:extLst>
          </p:cNvPr>
          <p:cNvSpPr/>
          <p:nvPr/>
        </p:nvSpPr>
        <p:spPr>
          <a:xfrm>
            <a:off x="2264462" y="873588"/>
            <a:ext cx="330200" cy="330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Freeform: Shape 203">
            <a:extLst>
              <a:ext uri="{FF2B5EF4-FFF2-40B4-BE49-F238E27FC236}">
                <a16:creationId xmlns:a16="http://schemas.microsoft.com/office/drawing/2014/main" id="{A371CA73-CC8C-492D-9EAA-1A6AB3DF27AA}"/>
              </a:ext>
            </a:extLst>
          </p:cNvPr>
          <p:cNvSpPr/>
          <p:nvPr/>
        </p:nvSpPr>
        <p:spPr>
          <a:xfrm>
            <a:off x="1687368" y="628260"/>
            <a:ext cx="3384550" cy="869950"/>
          </a:xfrm>
          <a:custGeom>
            <a:avLst/>
            <a:gdLst>
              <a:gd name="connsiteX0" fmla="*/ 2587625 w 3384550"/>
              <a:gd name="connsiteY0" fmla="*/ 482600 h 869950"/>
              <a:gd name="connsiteX1" fmla="*/ 2225675 w 3384550"/>
              <a:gd name="connsiteY1" fmla="*/ 454025 h 869950"/>
              <a:gd name="connsiteX2" fmla="*/ 1892300 w 3384550"/>
              <a:gd name="connsiteY2" fmla="*/ 447675 h 869950"/>
              <a:gd name="connsiteX3" fmla="*/ 1647825 w 3384550"/>
              <a:gd name="connsiteY3" fmla="*/ 457200 h 869950"/>
              <a:gd name="connsiteX4" fmla="*/ 1346200 w 3384550"/>
              <a:gd name="connsiteY4" fmla="*/ 482600 h 869950"/>
              <a:gd name="connsiteX5" fmla="*/ 1073150 w 3384550"/>
              <a:gd name="connsiteY5" fmla="*/ 520700 h 869950"/>
              <a:gd name="connsiteX6" fmla="*/ 806450 w 3384550"/>
              <a:gd name="connsiteY6" fmla="*/ 571500 h 869950"/>
              <a:gd name="connsiteX7" fmla="*/ 536575 w 3384550"/>
              <a:gd name="connsiteY7" fmla="*/ 650875 h 869950"/>
              <a:gd name="connsiteX8" fmla="*/ 314325 w 3384550"/>
              <a:gd name="connsiteY8" fmla="*/ 723900 h 869950"/>
              <a:gd name="connsiteX9" fmla="*/ 0 w 3384550"/>
              <a:gd name="connsiteY9" fmla="*/ 869950 h 869950"/>
              <a:gd name="connsiteX10" fmla="*/ 0 w 3384550"/>
              <a:gd name="connsiteY10" fmla="*/ 3175 h 869950"/>
              <a:gd name="connsiteX11" fmla="*/ 3384550 w 3384550"/>
              <a:gd name="connsiteY11" fmla="*/ 0 h 869950"/>
              <a:gd name="connsiteX12" fmla="*/ 2587625 w 3384550"/>
              <a:gd name="connsiteY12" fmla="*/ 482600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4550" h="869950">
                <a:moveTo>
                  <a:pt x="2587625" y="482600"/>
                </a:moveTo>
                <a:lnTo>
                  <a:pt x="2225675" y="454025"/>
                </a:lnTo>
                <a:lnTo>
                  <a:pt x="1892300" y="447675"/>
                </a:lnTo>
                <a:lnTo>
                  <a:pt x="1647825" y="457200"/>
                </a:lnTo>
                <a:lnTo>
                  <a:pt x="1346200" y="482600"/>
                </a:lnTo>
                <a:lnTo>
                  <a:pt x="1073150" y="520700"/>
                </a:lnTo>
                <a:lnTo>
                  <a:pt x="806450" y="571500"/>
                </a:lnTo>
                <a:lnTo>
                  <a:pt x="536575" y="650875"/>
                </a:lnTo>
                <a:lnTo>
                  <a:pt x="314325" y="723900"/>
                </a:lnTo>
                <a:lnTo>
                  <a:pt x="0" y="869950"/>
                </a:lnTo>
                <a:lnTo>
                  <a:pt x="0" y="3175"/>
                </a:lnTo>
                <a:lnTo>
                  <a:pt x="3384550" y="0"/>
                </a:lnTo>
                <a:lnTo>
                  <a:pt x="2587625" y="4826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5" name="Oval 204">
            <a:extLst>
              <a:ext uri="{FF2B5EF4-FFF2-40B4-BE49-F238E27FC236}">
                <a16:creationId xmlns:a16="http://schemas.microsoft.com/office/drawing/2014/main" id="{AD66F599-82A1-49CA-B372-DF35C7A93508}"/>
              </a:ext>
            </a:extLst>
          </p:cNvPr>
          <p:cNvSpPr/>
          <p:nvPr/>
        </p:nvSpPr>
        <p:spPr>
          <a:xfrm>
            <a:off x="7099545" y="4634177"/>
            <a:ext cx="330200" cy="330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9517B268-57E6-4B62-8AAE-A9386F12EC56}"/>
              </a:ext>
            </a:extLst>
          </p:cNvPr>
          <p:cNvSpPr/>
          <p:nvPr/>
        </p:nvSpPr>
        <p:spPr>
          <a:xfrm>
            <a:off x="7099545" y="4634177"/>
            <a:ext cx="330200" cy="330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7" name="Group 206">
            <a:extLst>
              <a:ext uri="{FF2B5EF4-FFF2-40B4-BE49-F238E27FC236}">
                <a16:creationId xmlns:a16="http://schemas.microsoft.com/office/drawing/2014/main" id="{BAC67550-A734-43D7-89A9-27CDE7E1C5F6}"/>
              </a:ext>
            </a:extLst>
          </p:cNvPr>
          <p:cNvGrpSpPr/>
          <p:nvPr/>
        </p:nvGrpSpPr>
        <p:grpSpPr>
          <a:xfrm>
            <a:off x="6837218" y="628260"/>
            <a:ext cx="5105400" cy="5350563"/>
            <a:chOff x="7086600" y="546100"/>
            <a:chExt cx="5105400" cy="5350563"/>
          </a:xfrm>
          <a:solidFill>
            <a:schemeClr val="bg1"/>
          </a:solidFill>
        </p:grpSpPr>
        <p:sp>
          <p:nvSpPr>
            <p:cNvPr id="208" name="Rectangle 207">
              <a:extLst>
                <a:ext uri="{FF2B5EF4-FFF2-40B4-BE49-F238E27FC236}">
                  <a16:creationId xmlns:a16="http://schemas.microsoft.com/office/drawing/2014/main" id="{BB97DA30-9F8F-493A-B323-DC4E2EAA33CA}"/>
                </a:ext>
              </a:extLst>
            </p:cNvPr>
            <p:cNvSpPr/>
            <p:nvPr/>
          </p:nvSpPr>
          <p:spPr>
            <a:xfrm>
              <a:off x="7563904" y="546100"/>
              <a:ext cx="4257675" cy="66097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05CB729B-DAE5-42D1-A7D6-C4F39012FCE0}"/>
                </a:ext>
              </a:extLst>
            </p:cNvPr>
            <p:cNvSpPr/>
            <p:nvPr/>
          </p:nvSpPr>
          <p:spPr>
            <a:xfrm>
              <a:off x="7595365" y="5235684"/>
              <a:ext cx="4257675" cy="66097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6E925F85-8D97-420D-97DB-60721E7040AF}"/>
                </a:ext>
              </a:extLst>
            </p:cNvPr>
            <p:cNvSpPr/>
            <p:nvPr/>
          </p:nvSpPr>
          <p:spPr>
            <a:xfrm rot="5400000">
              <a:off x="9819145" y="2945798"/>
              <a:ext cx="4257675" cy="4880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17F5D914-96F6-490C-A5E8-122ED236C957}"/>
                </a:ext>
              </a:extLst>
            </p:cNvPr>
            <p:cNvSpPr/>
            <p:nvPr/>
          </p:nvSpPr>
          <p:spPr>
            <a:xfrm rot="5400000">
              <a:off x="5261647" y="2989497"/>
              <a:ext cx="4257675" cy="60776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2" name="Oval 211">
            <a:extLst>
              <a:ext uri="{FF2B5EF4-FFF2-40B4-BE49-F238E27FC236}">
                <a16:creationId xmlns:a16="http://schemas.microsoft.com/office/drawing/2014/main" id="{E6B2FFDD-FBEB-4BD4-A1DA-2DFBB36940A2}"/>
              </a:ext>
            </a:extLst>
          </p:cNvPr>
          <p:cNvSpPr/>
          <p:nvPr/>
        </p:nvSpPr>
        <p:spPr>
          <a:xfrm>
            <a:off x="4581554" y="1683991"/>
            <a:ext cx="330200" cy="330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47CE9668-EE36-FC4D-AC05-A5F20134C79D}"/>
              </a:ext>
            </a:extLst>
          </p:cNvPr>
          <p:cNvSpPr/>
          <p:nvPr/>
        </p:nvSpPr>
        <p:spPr>
          <a:xfrm>
            <a:off x="176565" y="6332874"/>
            <a:ext cx="11873725" cy="376296"/>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To put it another way, we can move off any edge of a </a:t>
            </a:r>
            <a:r>
              <a:rPr lang="en-GB" sz="1600" b="1" dirty="0">
                <a:solidFill>
                  <a:schemeClr val="tx1"/>
                </a:solidFill>
              </a:rPr>
              <a:t>Karnaugh map </a:t>
            </a:r>
            <a:r>
              <a:rPr lang="en-GB" sz="1600" dirty="0">
                <a:solidFill>
                  <a:schemeClr val="tx1"/>
                </a:solidFill>
              </a:rPr>
              <a:t>and it continues on the opposite edge.</a:t>
            </a:r>
          </a:p>
        </p:txBody>
      </p:sp>
    </p:spTree>
    <p:extLst>
      <p:ext uri="{BB962C8B-B14F-4D97-AF65-F5344CB8AC3E}">
        <p14:creationId xmlns:p14="http://schemas.microsoft.com/office/powerpoint/2010/main" val="148262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E-6 1.48148E-6 L 0.00105 0.58426 " pathEditMode="relative" rAng="0" ptsTypes="AA">
                                      <p:cBhvr>
                                        <p:cTn id="6" dur="6000" fill="hold"/>
                                        <p:tgtEl>
                                          <p:spTgt spid="198"/>
                                        </p:tgtEl>
                                        <p:attrNameLst>
                                          <p:attrName>ppt_x</p:attrName>
                                          <p:attrName>ppt_y</p:attrName>
                                        </p:attrNameLst>
                                      </p:cBhvr>
                                      <p:rCtr x="52" y="29213"/>
                                    </p:animMotion>
                                  </p:childTnLst>
                                </p:cTn>
                              </p:par>
                              <p:par>
                                <p:cTn id="7" presetID="42" presetClass="path" presetSubtype="0" accel="50000" decel="50000" fill="hold" grpId="0" nodeType="withEffect">
                                  <p:stCondLst>
                                    <p:cond delay="0"/>
                                  </p:stCondLst>
                                  <p:childTnLst>
                                    <p:animMotion origin="layout" path="M 5E-6 0.00139 L 0.01055 0.11922 " pathEditMode="relative" rAng="0" ptsTypes="AA">
                                      <p:cBhvr>
                                        <p:cTn id="8" dur="2500" fill="hold"/>
                                        <p:tgtEl>
                                          <p:spTgt spid="199"/>
                                        </p:tgtEl>
                                        <p:attrNameLst>
                                          <p:attrName>ppt_x</p:attrName>
                                          <p:attrName>ppt_y</p:attrName>
                                        </p:attrNameLst>
                                      </p:cBhvr>
                                      <p:rCtr x="521" y="5880"/>
                                    </p:animMotion>
                                  </p:childTnLst>
                                </p:cTn>
                              </p:par>
                              <p:par>
                                <p:cTn id="9" presetID="0" presetClass="path" presetSubtype="0" accel="50000" decel="50000" fill="hold" grpId="0" nodeType="withEffect">
                                  <p:stCondLst>
                                    <p:cond delay="2500"/>
                                  </p:stCondLst>
                                  <p:childTnLst>
                                    <p:animMotion origin="layout" path="M 0.00013 0.00093 L 0.0056 0.01343 L 0.01185 0.02454 L 0.0181 0.03287 L 0.02435 0.03981 L 0.0306 0.04676 L 0.03607 0.05648 L 0.04076 0.0662 L 0.04466 0.07454 L 0.05326 0.08981 L 0.05638 0.10093 L 0.06107 0.11204 L 0.06576 0.12454 L 0.0681 0.13843 L 0.07122 0.15509 L 0.07591 0.17176 L 0.07982 0.1912 L 0.08216 0.20787 L 0.08216 0.22731 L 0.08372 0.24676 L 0.08919 0.3162 " pathEditMode="relative" rAng="0" ptsTypes="AAAAAAAAAAAAAAAAAAAAA">
                                      <p:cBhvr>
                                        <p:cTn id="10" dur="3750" fill="hold"/>
                                        <p:tgtEl>
                                          <p:spTgt spid="200"/>
                                        </p:tgtEl>
                                        <p:attrNameLst>
                                          <p:attrName>ppt_x</p:attrName>
                                          <p:attrName>ppt_y</p:attrName>
                                        </p:attrNameLst>
                                      </p:cBhvr>
                                      <p:rCtr x="4453" y="15764"/>
                                    </p:animMotion>
                                  </p:childTnLst>
                                </p:cTn>
                              </p:par>
                              <p:par>
                                <p:cTn id="11" presetID="42" presetClass="path" presetSubtype="0" accel="50000" decel="50000" fill="hold" grpId="0" nodeType="withEffect">
                                  <p:stCondLst>
                                    <p:cond delay="4000"/>
                                  </p:stCondLst>
                                  <p:childTnLst>
                                    <p:animMotion origin="layout" path="M 5E-6 1.11111E-6 L -0.00156 0.58009 " pathEditMode="relative" rAng="0" ptsTypes="AA">
                                      <p:cBhvr>
                                        <p:cTn id="12" dur="5000" fill="hold"/>
                                        <p:tgtEl>
                                          <p:spTgt spid="201"/>
                                        </p:tgtEl>
                                        <p:attrNameLst>
                                          <p:attrName>ppt_x</p:attrName>
                                          <p:attrName>ppt_y</p:attrName>
                                        </p:attrNameLst>
                                      </p:cBhvr>
                                      <p:rCtr x="-78" y="29005"/>
                                    </p:animMotion>
                                  </p:childTnLst>
                                </p:cTn>
                              </p:par>
                              <p:par>
                                <p:cTn id="13" presetID="0" presetClass="path" presetSubtype="0" accel="50000" decel="50000" fill="hold" grpId="0" nodeType="withEffect">
                                  <p:stCondLst>
                                    <p:cond delay="6000"/>
                                  </p:stCondLst>
                                  <p:childTnLst>
                                    <p:animMotion origin="layout" path="M 0.00208 0.00347 L 0.00833 0.01319 L 0.01614 0.02569 L 0.02708 0.04236 L 0.04271 0.0618 L 0.05208 0.08264 L 0.05911 0.0993 L 0.06458 0.11736 L 0.07005 0.13264 " pathEditMode="relative" rAng="0" ptsTypes="AAAAAAAAA">
                                      <p:cBhvr>
                                        <p:cTn id="14" dur="3000" fill="hold"/>
                                        <p:tgtEl>
                                          <p:spTgt spid="203"/>
                                        </p:tgtEl>
                                        <p:attrNameLst>
                                          <p:attrName>ppt_x</p:attrName>
                                          <p:attrName>ppt_y</p:attrName>
                                        </p:attrNameLst>
                                      </p:cBhvr>
                                      <p:rCtr x="3398" y="6458"/>
                                    </p:animMotion>
                                  </p:childTnLst>
                                </p:cTn>
                              </p:par>
                              <p:par>
                                <p:cTn id="15" presetID="42" presetClass="path" presetSubtype="0" fill="hold" grpId="0" nodeType="withEffect">
                                  <p:stCondLst>
                                    <p:cond delay="0"/>
                                  </p:stCondLst>
                                  <p:childTnLst>
                                    <p:animMotion origin="layout" path="M 0.00157 1.48148E-6 L 0.35743 0.00231 " pathEditMode="relative" rAng="0" ptsTypes="AA">
                                      <p:cBhvr>
                                        <p:cTn id="16" dur="4500" fill="hold"/>
                                        <p:tgtEl>
                                          <p:spTgt spid="205"/>
                                        </p:tgtEl>
                                        <p:attrNameLst>
                                          <p:attrName>ppt_x</p:attrName>
                                          <p:attrName>ppt_y</p:attrName>
                                        </p:attrNameLst>
                                      </p:cBhvr>
                                      <p:rCtr x="17786" y="116"/>
                                    </p:animMotion>
                                  </p:childTnLst>
                                </p:cTn>
                              </p:par>
                              <p:par>
                                <p:cTn id="17" presetID="42" presetClass="path" presetSubtype="0" fill="hold" grpId="0" nodeType="withEffect">
                                  <p:stCondLst>
                                    <p:cond delay="4500"/>
                                  </p:stCondLst>
                                  <p:childTnLst>
                                    <p:animMotion origin="layout" path="M 0.00157 1.48148E-6 L 0.32344 0.00648 " pathEditMode="relative" rAng="0" ptsTypes="AA">
                                      <p:cBhvr>
                                        <p:cTn id="18" dur="4500" fill="hold"/>
                                        <p:tgtEl>
                                          <p:spTgt spid="206"/>
                                        </p:tgtEl>
                                        <p:attrNameLst>
                                          <p:attrName>ppt_x</p:attrName>
                                          <p:attrName>ppt_y</p:attrName>
                                        </p:attrNameLst>
                                      </p:cBhvr>
                                      <p:rCtr x="16094" y="324"/>
                                    </p:animMotion>
                                  </p:childTnLst>
                                </p:cTn>
                              </p:par>
                              <p:par>
                                <p:cTn id="19" presetID="0" presetClass="path" presetSubtype="0" fill="hold" grpId="0" nodeType="withEffect">
                                  <p:stCondLst>
                                    <p:cond delay="0"/>
                                  </p:stCondLst>
                                  <p:childTnLst>
                                    <p:animMotion origin="layout" path="M -0.00039 -0.0007 L 0.01211 0.01458 L 0.02774 0.03958 L 0.03633 0.07708 L 0.03555 0.11875 L 0.02852 0.15486 L 0.01289 0.19236 L -0.00742 0.21597 L -0.03242 0.23819 L -0.06601 0.24791 L -0.10429 0.25069 L -0.14883 0.24097 L -0.17695 0.22152 L -0.20273 0.19375 L -0.22539 0.15486 L -0.23476 0.11041 L -0.23398 0.07291 L -0.23008 0.03541 L -0.20898 0.00486 L -0.18711 -0.01598 L -0.15976 -0.02987 L -0.13086 -0.0382 L -0.09961 -0.03959 L -0.0582 -0.03264 L -0.02851 -0.02292 L 0.0168 0.02291 L 0.02852 0.03958 L 0.03555 0.07291 L 0.03633 0.1118 L 0.02617 0.15902 L 0.01211 0.19375 L -0.01367 0.22152 L -0.03164 0.24097 L -0.07226 0.2493 L -0.10898 0.25208 L -0.1457 0.24236 L -0.16523 0.22986 L -0.18164 0.21597 L -0.20586 0.19236 L -0.22461 0.15625 L -0.23164 0.12152 L -0.23476 0.09097 L -0.23164 0.04375 L -0.22226 0.02152 L -0.1957 -0.01042 L -0.16054 -0.02848 L -0.12461 -0.03959 L -0.09179 -0.03681 L -0.05586 -0.03403 L -0.03398 -0.02431 " pathEditMode="relative" rAng="0" ptsTypes="AAAAAAAAAAAAAAAAAAAAAAAAAAAAAAAAAAAAAAAAAAAAAAAAAA">
                                      <p:cBhvr>
                                        <p:cTn id="20" dur="9000" fill="hold"/>
                                        <p:tgtEl>
                                          <p:spTgt spid="212"/>
                                        </p:tgtEl>
                                        <p:attrNameLst>
                                          <p:attrName>ppt_x</p:attrName>
                                          <p:attrName>ppt_y</p:attrName>
                                        </p:attrNameLst>
                                      </p:cBhvr>
                                      <p:rCtr x="-9883" y="10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9" grpId="0" animBg="1"/>
      <p:bldP spid="200" grpId="0" animBg="1"/>
      <p:bldP spid="201" grpId="0" animBg="1"/>
      <p:bldP spid="203" grpId="0" animBg="1"/>
      <p:bldP spid="205" grpId="0" animBg="1"/>
      <p:bldP spid="206" grpId="0" animBg="1"/>
      <p:bldP spid="2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Back to our example, now we’ve covered wrapping, we now see that one of our boxes will look like this.</a:t>
            </a:r>
          </a:p>
          <a:p>
            <a:pPr marL="285750" indent="-285750">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38092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Knowing this new rule, you might be tempted to draw your second box as shown here.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However, we can’t do that, as one of the rules states we need boxes that contain 2</a:t>
            </a:r>
            <a:r>
              <a:rPr lang="en-GB" sz="1600" baseline="30000" dirty="0">
                <a:solidFill>
                  <a:schemeClr val="tx1"/>
                </a:solidFill>
              </a:rPr>
              <a:t>n</a:t>
            </a:r>
            <a:r>
              <a:rPr lang="en-GB" sz="1600" dirty="0">
                <a:solidFill>
                  <a:schemeClr val="tx1"/>
                </a:solidFill>
              </a:rPr>
              <a:t> 1s.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This box would give us a group of three 1s when we need two or four.</a:t>
            </a: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36144DE1-42FB-4398-B85A-A1EF5794F4CE}"/>
              </a:ext>
            </a:extLst>
          </p:cNvPr>
          <p:cNvGrpSpPr/>
          <p:nvPr/>
        </p:nvGrpSpPr>
        <p:grpSpPr>
          <a:xfrm>
            <a:off x="2742231" y="4368800"/>
            <a:ext cx="915067" cy="603596"/>
            <a:chOff x="2742533" y="5232746"/>
            <a:chExt cx="915067" cy="1358900"/>
          </a:xfrm>
        </p:grpSpPr>
        <p:sp>
          <p:nvSpPr>
            <p:cNvPr id="16" name="Rectangle 15">
              <a:extLst>
                <a:ext uri="{FF2B5EF4-FFF2-40B4-BE49-F238E27FC236}">
                  <a16:creationId xmlns:a16="http://schemas.microsoft.com/office/drawing/2014/main" id="{8175E6D1-A874-42CB-942E-A49F7F1E3908}"/>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D254D129-85CC-407F-ADFA-D5390AFA520C}"/>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6DB5689-5645-4117-A9DC-BB10106A2EF1}"/>
              </a:ext>
            </a:extLst>
          </p:cNvPr>
          <p:cNvGrpSpPr/>
          <p:nvPr/>
        </p:nvGrpSpPr>
        <p:grpSpPr>
          <a:xfrm>
            <a:off x="5033820" y="4368798"/>
            <a:ext cx="2835762" cy="603597"/>
            <a:chOff x="6164606" y="5232746"/>
            <a:chExt cx="1704975" cy="1358900"/>
          </a:xfrm>
        </p:grpSpPr>
        <p:sp>
          <p:nvSpPr>
            <p:cNvPr id="19" name="Rectangle 18">
              <a:extLst>
                <a:ext uri="{FF2B5EF4-FFF2-40B4-BE49-F238E27FC236}">
                  <a16:creationId xmlns:a16="http://schemas.microsoft.com/office/drawing/2014/main" id="{0C82C16D-DAAC-420F-8646-CF9DF2D94DCB}"/>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7B96D71A-47CD-41F7-9379-04A1CF3F0502}"/>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58424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Given all these rules, the most optimal outcome is shown here.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These two boxes will now allow us to simplify the original expression.</a:t>
            </a: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424300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can choose either box to start with – we have chosen the wrap-around square.</a:t>
            </a: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3656141275"/>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FF9EC9C-DF35-4906-BAD6-999CEFCCC5D5}"/>
              </a:ext>
            </a:extLst>
          </p:cNvPr>
          <p:cNvSpPr/>
          <p:nvPr/>
        </p:nvSpPr>
        <p:spPr>
          <a:xfrm>
            <a:off x="8520652" y="1593184"/>
            <a:ext cx="3529637" cy="280221"/>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6751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can choose either box to start with – we have chosen the wrap-around square.</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Take each variable in turn – we have decided to start with A.</a:t>
            </a: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3833856222"/>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a:t>
                      </a:r>
                      <a:r>
                        <a:rPr lang="en-GB" sz="2500" b="1" dirty="0">
                          <a:solidFill>
                            <a:schemeClr val="bg2">
                              <a:lumMod val="90000"/>
                            </a:schemeClr>
                          </a:solidFill>
                        </a:rPr>
                        <a:t>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a:t>
                      </a:r>
                      <a:r>
                        <a:rPr lang="en-GB" sz="2500" dirty="0">
                          <a:solidFill>
                            <a:schemeClr val="bg2">
                              <a:lumMod val="90000"/>
                            </a:schemeClr>
                          </a:solidFill>
                        </a:rPr>
                        <a:t>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a:t>
                      </a:r>
                      <a:r>
                        <a:rPr lang="en-GB" sz="2500" dirty="0">
                          <a:solidFill>
                            <a:schemeClr val="bg2">
                              <a:lumMod val="90000"/>
                            </a:schemeClr>
                          </a:solidFill>
                        </a:rPr>
                        <a:t>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FF9EC9C-DF35-4906-BAD6-999CEFCCC5D5}"/>
              </a:ext>
            </a:extLst>
          </p:cNvPr>
          <p:cNvSpPr/>
          <p:nvPr/>
        </p:nvSpPr>
        <p:spPr>
          <a:xfrm>
            <a:off x="8520652" y="1838533"/>
            <a:ext cx="3529637" cy="281771"/>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20236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can choose either box to start with – we have chosen the wrap-around square.</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Take each variable in turn – we have decided to start with A.</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The digit in the heading changes from 0 to 1, so we discard A.</a:t>
            </a: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a:t>
                      </a:r>
                      <a:r>
                        <a:rPr lang="en-GB" sz="2500" b="1" dirty="0">
                          <a:solidFill>
                            <a:schemeClr val="bg2">
                              <a:lumMod val="90000"/>
                            </a:schemeClr>
                          </a:solidFill>
                        </a:rPr>
                        <a:t>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a:t>
                      </a:r>
                      <a:r>
                        <a:rPr lang="en-GB" sz="2500" dirty="0">
                          <a:solidFill>
                            <a:schemeClr val="bg2">
                              <a:lumMod val="90000"/>
                            </a:schemeClr>
                          </a:solidFill>
                        </a:rPr>
                        <a:t>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a:t>
                      </a:r>
                      <a:r>
                        <a:rPr lang="en-GB" sz="2500" dirty="0">
                          <a:solidFill>
                            <a:schemeClr val="bg2">
                              <a:lumMod val="90000"/>
                            </a:schemeClr>
                          </a:solidFill>
                        </a:rPr>
                        <a:t>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FF9EC9C-DF35-4906-BAD6-999CEFCCC5D5}"/>
              </a:ext>
            </a:extLst>
          </p:cNvPr>
          <p:cNvSpPr/>
          <p:nvPr/>
        </p:nvSpPr>
        <p:spPr>
          <a:xfrm>
            <a:off x="8520652" y="2076763"/>
            <a:ext cx="3529637" cy="1497936"/>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7917B883-58E5-4843-858A-58F187C49071}"/>
              </a:ext>
            </a:extLst>
          </p:cNvPr>
          <p:cNvSpPr/>
          <p:nvPr/>
        </p:nvSpPr>
        <p:spPr>
          <a:xfrm>
            <a:off x="2865921" y="2960800"/>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9AA8661-B0F3-4B81-BA25-8DA6F7ED1670}"/>
              </a:ext>
            </a:extLst>
          </p:cNvPr>
          <p:cNvSpPr/>
          <p:nvPr/>
        </p:nvSpPr>
        <p:spPr>
          <a:xfrm>
            <a:off x="6324939" y="2960800"/>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F33D1B5-D972-4ED1-9F62-5C324278C0C1}"/>
              </a:ext>
            </a:extLst>
          </p:cNvPr>
          <p:cNvSpPr txBox="1"/>
          <p:nvPr/>
        </p:nvSpPr>
        <p:spPr>
          <a:xfrm>
            <a:off x="309560" y="5278085"/>
            <a:ext cx="3535904" cy="830997"/>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endParaRPr lang="en-GB" sz="2000" dirty="0"/>
          </a:p>
        </p:txBody>
      </p:sp>
    </p:spTree>
    <p:extLst>
      <p:ext uri="{BB962C8B-B14F-4D97-AF65-F5344CB8AC3E}">
        <p14:creationId xmlns:p14="http://schemas.microsoft.com/office/powerpoint/2010/main" val="223256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With two variables across the top of our map, we have four possible headings: 00, 01, 10, 11</a:t>
            </a:r>
          </a:p>
          <a:p>
            <a:pPr marL="742950" lvl="1"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You may be tempted to write them in this order. It would make sense, as we are counting up in binary from zero to three.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However, the order of the binary numbers in the headings matters – we </a:t>
            </a:r>
            <a:r>
              <a:rPr lang="en-GB" sz="1600" i="1" dirty="0">
                <a:solidFill>
                  <a:schemeClr val="tx1"/>
                </a:solidFill>
              </a:rPr>
              <a:t>cannot</a:t>
            </a:r>
            <a:r>
              <a:rPr lang="en-GB" sz="1600" dirty="0">
                <a:solidFill>
                  <a:schemeClr val="tx1"/>
                </a:solidFill>
              </a:rPr>
              <a:t> simply count up in binary.</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As we move from one position to the next, we can only change a single digit at a time.</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1190870173"/>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A2B7E51-76A5-4785-AEA3-76FE74A73781}"/>
              </a:ext>
            </a:extLst>
          </p:cNvPr>
          <p:cNvSpPr txBox="1"/>
          <p:nvPr/>
        </p:nvSpPr>
        <p:spPr>
          <a:xfrm>
            <a:off x="2895240" y="2903826"/>
            <a:ext cx="635812" cy="477054"/>
          </a:xfrm>
          <a:prstGeom prst="rect">
            <a:avLst/>
          </a:prstGeom>
          <a:noFill/>
        </p:spPr>
        <p:txBody>
          <a:bodyPr wrap="square" rtlCol="0">
            <a:spAutoFit/>
          </a:bodyPr>
          <a:lstStyle/>
          <a:p>
            <a:r>
              <a:rPr lang="en-GB" sz="2500" dirty="0"/>
              <a:t>0 0</a:t>
            </a:r>
          </a:p>
        </p:txBody>
      </p:sp>
      <p:sp>
        <p:nvSpPr>
          <p:cNvPr id="10" name="TextBox 9">
            <a:extLst>
              <a:ext uri="{FF2B5EF4-FFF2-40B4-BE49-F238E27FC236}">
                <a16:creationId xmlns:a16="http://schemas.microsoft.com/office/drawing/2014/main" id="{6A64D2E1-78BC-4147-A1FE-3ECF2AD91907}"/>
              </a:ext>
            </a:extLst>
          </p:cNvPr>
          <p:cNvSpPr txBox="1"/>
          <p:nvPr/>
        </p:nvSpPr>
        <p:spPr>
          <a:xfrm>
            <a:off x="4049994" y="2903826"/>
            <a:ext cx="635812" cy="477054"/>
          </a:xfrm>
          <a:prstGeom prst="rect">
            <a:avLst/>
          </a:prstGeom>
          <a:noFill/>
        </p:spPr>
        <p:txBody>
          <a:bodyPr wrap="square" rtlCol="0">
            <a:spAutoFit/>
          </a:bodyPr>
          <a:lstStyle/>
          <a:p>
            <a:r>
              <a:rPr lang="en-GB" sz="2500" dirty="0"/>
              <a:t>0 1</a:t>
            </a:r>
          </a:p>
        </p:txBody>
      </p:sp>
      <p:pic>
        <p:nvPicPr>
          <p:cNvPr id="3" name="Graphic 2" descr="Close with solid fill">
            <a:extLst>
              <a:ext uri="{FF2B5EF4-FFF2-40B4-BE49-F238E27FC236}">
                <a16:creationId xmlns:a16="http://schemas.microsoft.com/office/drawing/2014/main" id="{B6B5C420-4026-462A-AE37-7B41BA8609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5408" y="2685153"/>
            <a:ext cx="914400" cy="914400"/>
          </a:xfrm>
          <a:prstGeom prst="rect">
            <a:avLst/>
          </a:prstGeom>
        </p:spPr>
      </p:pic>
      <p:sp>
        <p:nvSpPr>
          <p:cNvPr id="12" name="TextBox 11">
            <a:extLst>
              <a:ext uri="{FF2B5EF4-FFF2-40B4-BE49-F238E27FC236}">
                <a16:creationId xmlns:a16="http://schemas.microsoft.com/office/drawing/2014/main" id="{9E0FA89D-EC4D-4FBD-B9D1-8723043D2968}"/>
              </a:ext>
            </a:extLst>
          </p:cNvPr>
          <p:cNvSpPr txBox="1"/>
          <p:nvPr/>
        </p:nvSpPr>
        <p:spPr>
          <a:xfrm>
            <a:off x="5204748" y="2903826"/>
            <a:ext cx="635812" cy="477054"/>
          </a:xfrm>
          <a:prstGeom prst="rect">
            <a:avLst/>
          </a:prstGeom>
          <a:noFill/>
        </p:spPr>
        <p:txBody>
          <a:bodyPr wrap="square" rtlCol="0">
            <a:spAutoFit/>
          </a:bodyPr>
          <a:lstStyle/>
          <a:p>
            <a:r>
              <a:rPr lang="en-GB" sz="2500" dirty="0"/>
              <a:t>1 0</a:t>
            </a:r>
          </a:p>
        </p:txBody>
      </p:sp>
      <p:sp>
        <p:nvSpPr>
          <p:cNvPr id="13" name="TextBox 12">
            <a:extLst>
              <a:ext uri="{FF2B5EF4-FFF2-40B4-BE49-F238E27FC236}">
                <a16:creationId xmlns:a16="http://schemas.microsoft.com/office/drawing/2014/main" id="{442B6638-3E41-4ECB-AF25-37DB1D34FE20}"/>
              </a:ext>
            </a:extLst>
          </p:cNvPr>
          <p:cNvSpPr txBox="1"/>
          <p:nvPr/>
        </p:nvSpPr>
        <p:spPr>
          <a:xfrm>
            <a:off x="6351442" y="2903826"/>
            <a:ext cx="635812" cy="477054"/>
          </a:xfrm>
          <a:prstGeom prst="rect">
            <a:avLst/>
          </a:prstGeom>
          <a:noFill/>
        </p:spPr>
        <p:txBody>
          <a:bodyPr wrap="square" rtlCol="0">
            <a:spAutoFit/>
          </a:bodyPr>
          <a:lstStyle/>
          <a:p>
            <a:r>
              <a:rPr lang="en-GB" sz="2500" dirty="0"/>
              <a:t>1 1</a:t>
            </a:r>
          </a:p>
        </p:txBody>
      </p:sp>
      <p:sp>
        <p:nvSpPr>
          <p:cNvPr id="17" name="TextBox 16">
            <a:extLst>
              <a:ext uri="{FF2B5EF4-FFF2-40B4-BE49-F238E27FC236}">
                <a16:creationId xmlns:a16="http://schemas.microsoft.com/office/drawing/2014/main" id="{3DB6EBA9-A549-4F5E-A46D-37723FB5E46A}"/>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1" name="TextBox 20">
            <a:extLst>
              <a:ext uri="{FF2B5EF4-FFF2-40B4-BE49-F238E27FC236}">
                <a16:creationId xmlns:a16="http://schemas.microsoft.com/office/drawing/2014/main" id="{3A5D4637-9DA1-46AE-82E0-36C8916A1D22}"/>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39681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Effect transition="in" filter="fade">
                                      <p:cBhvr>
                                        <p:cTn id="15" dur="1000"/>
                                        <p:tgtEl>
                                          <p:spTgt spid="10"/>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Effect transition="in" filter="fade">
                                      <p:cBhvr>
                                        <p:cTn id="27" dur="1000"/>
                                        <p:tgtEl>
                                          <p:spTgt spid="13"/>
                                        </p:tgtEl>
                                      </p:cBhvr>
                                    </p:animEffect>
                                  </p:childTnLst>
                                </p:cTn>
                              </p:par>
                            </p:childTnLst>
                          </p:cTn>
                        </p:par>
                        <p:par>
                          <p:cTn id="28" fill="hold">
                            <p:stCondLst>
                              <p:cond delay="4000"/>
                            </p:stCondLst>
                            <p:childTnLst>
                              <p:par>
                                <p:cTn id="29" presetID="10" presetClass="entr" presetSubtype="0" fill="hold" nodeType="afterEffect">
                                  <p:stCondLst>
                                    <p:cond delay="10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par>
                                <p:cTn id="32" presetID="26" presetClass="emph" presetSubtype="0" fill="hold" nodeType="withEffect">
                                  <p:stCondLst>
                                    <p:cond delay="1000"/>
                                  </p:stCondLst>
                                  <p:childTnLst>
                                    <p:animEffect transition="out" filter="fade">
                                      <p:cBhvr>
                                        <p:cTn id="33" dur="1000" tmFilter="0, 0; .2, .5; .8, .5; 1, 0"/>
                                        <p:tgtEl>
                                          <p:spTgt spid="3"/>
                                        </p:tgtEl>
                                      </p:cBhvr>
                                    </p:animEffect>
                                    <p:animScale>
                                      <p:cBhvr>
                                        <p:cTn id="34"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look at the next variable, B.</a:t>
            </a: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2966151391"/>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bg2">
                              <a:lumMod val="90000"/>
                            </a:schemeClr>
                          </a:solidFill>
                        </a:rPr>
                        <a:t>A</a:t>
                      </a:r>
                      <a:r>
                        <a:rPr lang="en-GB" sz="2500" b="1" dirty="0">
                          <a:solidFill>
                            <a:schemeClr val="tx1"/>
                          </a:solidFill>
                        </a:rPr>
                        <a:t>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bg2">
                              <a:lumMod val="90000"/>
                            </a:schemeClr>
                          </a:solidFill>
                        </a:rPr>
                        <a:t>0</a:t>
                      </a:r>
                      <a:r>
                        <a:rPr lang="en-GB" sz="2500" dirty="0">
                          <a:solidFill>
                            <a:schemeClr val="tx1"/>
                          </a:solidFill>
                        </a:rPr>
                        <a:t>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bg2">
                              <a:lumMod val="90000"/>
                            </a:schemeClr>
                          </a:solidFill>
                        </a:rPr>
                        <a:t>1</a:t>
                      </a:r>
                      <a:r>
                        <a:rPr lang="en-GB" sz="2500" dirty="0">
                          <a:solidFill>
                            <a:schemeClr val="tx1"/>
                          </a:solidFill>
                        </a:rPr>
                        <a:t> 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FF9EC9C-DF35-4906-BAD6-999CEFCCC5D5}"/>
              </a:ext>
            </a:extLst>
          </p:cNvPr>
          <p:cNvSpPr/>
          <p:nvPr/>
        </p:nvSpPr>
        <p:spPr>
          <a:xfrm>
            <a:off x="8520652" y="1838539"/>
            <a:ext cx="3529637" cy="272531"/>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7917B883-58E5-4843-858A-58F187C49071}"/>
              </a:ext>
            </a:extLst>
          </p:cNvPr>
          <p:cNvSpPr/>
          <p:nvPr/>
        </p:nvSpPr>
        <p:spPr>
          <a:xfrm>
            <a:off x="3106065" y="2960800"/>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9AA8661-B0F3-4B81-BA25-8DA6F7ED1670}"/>
              </a:ext>
            </a:extLst>
          </p:cNvPr>
          <p:cNvSpPr/>
          <p:nvPr/>
        </p:nvSpPr>
        <p:spPr>
          <a:xfrm>
            <a:off x="6565083" y="2960800"/>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F33D1B5-D972-4ED1-9F62-5C324278C0C1}"/>
              </a:ext>
            </a:extLst>
          </p:cNvPr>
          <p:cNvSpPr txBox="1"/>
          <p:nvPr/>
        </p:nvSpPr>
        <p:spPr>
          <a:xfrm>
            <a:off x="309560" y="5278085"/>
            <a:ext cx="3535904" cy="830997"/>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endParaRPr lang="en-GB" sz="2000" dirty="0"/>
          </a:p>
        </p:txBody>
      </p:sp>
    </p:spTree>
    <p:extLst>
      <p:ext uri="{BB962C8B-B14F-4D97-AF65-F5344CB8AC3E}">
        <p14:creationId xmlns:p14="http://schemas.microsoft.com/office/powerpoint/2010/main" val="1829967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look at the next variable, B.</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The digit in the heading stays the same – it is 0 in both cases – so we can keep ¬B.</a:t>
            </a: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bg2">
                              <a:lumMod val="90000"/>
                            </a:schemeClr>
                          </a:solidFill>
                        </a:rPr>
                        <a:t>A</a:t>
                      </a:r>
                      <a:r>
                        <a:rPr lang="en-GB" sz="2500" b="1" dirty="0">
                          <a:solidFill>
                            <a:schemeClr val="tx1"/>
                          </a:solidFill>
                        </a:rPr>
                        <a:t>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bg2">
                              <a:lumMod val="90000"/>
                            </a:schemeClr>
                          </a:solidFill>
                        </a:rPr>
                        <a:t>0</a:t>
                      </a:r>
                      <a:r>
                        <a:rPr lang="en-GB" sz="2500" dirty="0">
                          <a:solidFill>
                            <a:schemeClr val="tx1"/>
                          </a:solidFill>
                        </a:rPr>
                        <a:t>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bg2">
                              <a:lumMod val="90000"/>
                            </a:schemeClr>
                          </a:solidFill>
                        </a:rPr>
                        <a:t>1</a:t>
                      </a:r>
                      <a:r>
                        <a:rPr lang="en-GB" sz="2500" dirty="0">
                          <a:solidFill>
                            <a:schemeClr val="tx1"/>
                          </a:solidFill>
                        </a:rPr>
                        <a:t> 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FF9EC9C-DF35-4906-BAD6-999CEFCCC5D5}"/>
              </a:ext>
            </a:extLst>
          </p:cNvPr>
          <p:cNvSpPr/>
          <p:nvPr/>
        </p:nvSpPr>
        <p:spPr>
          <a:xfrm>
            <a:off x="8520652" y="2087921"/>
            <a:ext cx="3529637" cy="1497933"/>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7917B883-58E5-4843-858A-58F187C49071}"/>
              </a:ext>
            </a:extLst>
          </p:cNvPr>
          <p:cNvSpPr/>
          <p:nvPr/>
        </p:nvSpPr>
        <p:spPr>
          <a:xfrm>
            <a:off x="3106065" y="2960800"/>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9AA8661-B0F3-4B81-BA25-8DA6F7ED1670}"/>
              </a:ext>
            </a:extLst>
          </p:cNvPr>
          <p:cNvSpPr/>
          <p:nvPr/>
        </p:nvSpPr>
        <p:spPr>
          <a:xfrm>
            <a:off x="6565083" y="2960800"/>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5A1AB63-A3CA-4872-9F2A-CC0AE12F340F}"/>
              </a:ext>
            </a:extLst>
          </p:cNvPr>
          <p:cNvSpPr txBox="1"/>
          <p:nvPr/>
        </p:nvSpPr>
        <p:spPr>
          <a:xfrm>
            <a:off x="309560" y="5278085"/>
            <a:ext cx="3535904" cy="1261884"/>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pPr marL="457200" indent="-457200">
              <a:buFont typeface="Wingdings" panose="05000000000000000000" pitchFamily="2" charset="2"/>
              <a:buChar char="ü"/>
            </a:pPr>
            <a:r>
              <a:rPr lang="en-GB" sz="2800" dirty="0">
                <a:solidFill>
                  <a:schemeClr val="accent6"/>
                </a:solidFill>
              </a:rPr>
              <a:t>Variable ¬B – Keep</a:t>
            </a:r>
          </a:p>
          <a:p>
            <a:endParaRPr lang="en-GB" sz="2000" dirty="0"/>
          </a:p>
        </p:txBody>
      </p:sp>
    </p:spTree>
    <p:extLst>
      <p:ext uri="{BB962C8B-B14F-4D97-AF65-F5344CB8AC3E}">
        <p14:creationId xmlns:p14="http://schemas.microsoft.com/office/powerpoint/2010/main" val="18738190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move to the final variable for the current box – in this case, C.</a:t>
            </a: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1350664475"/>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chemeClr val="accent4"/>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FF9EC9C-DF35-4906-BAD6-999CEFCCC5D5}"/>
              </a:ext>
            </a:extLst>
          </p:cNvPr>
          <p:cNvSpPr/>
          <p:nvPr/>
        </p:nvSpPr>
        <p:spPr>
          <a:xfrm>
            <a:off x="8520652" y="1836626"/>
            <a:ext cx="3529637" cy="272529"/>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7917B883-58E5-4843-858A-58F187C49071}"/>
              </a:ext>
            </a:extLst>
          </p:cNvPr>
          <p:cNvSpPr/>
          <p:nvPr/>
        </p:nvSpPr>
        <p:spPr>
          <a:xfrm>
            <a:off x="1827586" y="371488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5A1AB63-A3CA-4872-9F2A-CC0AE12F340F}"/>
              </a:ext>
            </a:extLst>
          </p:cNvPr>
          <p:cNvSpPr txBox="1"/>
          <p:nvPr/>
        </p:nvSpPr>
        <p:spPr>
          <a:xfrm>
            <a:off x="309560" y="5278085"/>
            <a:ext cx="3535904" cy="1261884"/>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pPr marL="457200" indent="-457200">
              <a:buFont typeface="Wingdings" panose="05000000000000000000" pitchFamily="2" charset="2"/>
              <a:buChar char="ü"/>
            </a:pPr>
            <a:r>
              <a:rPr lang="en-GB" sz="2800" dirty="0">
                <a:solidFill>
                  <a:schemeClr val="accent6"/>
                </a:solidFill>
              </a:rPr>
              <a:t>Variable ¬B – Keep</a:t>
            </a:r>
          </a:p>
          <a:p>
            <a:endParaRPr lang="en-GB" sz="2000" dirty="0"/>
          </a:p>
        </p:txBody>
      </p:sp>
      <p:sp>
        <p:nvSpPr>
          <p:cNvPr id="19" name="Oval 18">
            <a:extLst>
              <a:ext uri="{FF2B5EF4-FFF2-40B4-BE49-F238E27FC236}">
                <a16:creationId xmlns:a16="http://schemas.microsoft.com/office/drawing/2014/main" id="{CE51194A-BE11-41EC-B7B8-82DCF39B41C1}"/>
              </a:ext>
            </a:extLst>
          </p:cNvPr>
          <p:cNvSpPr/>
          <p:nvPr/>
        </p:nvSpPr>
        <p:spPr>
          <a:xfrm>
            <a:off x="1836823" y="4489045"/>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5746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move to the final variable for the current box – in this case, C.</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The digit in the heading changes from 0 to 1, so we discard C.</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chemeClr val="accent4"/>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7917B883-58E5-4843-858A-58F187C49071}"/>
              </a:ext>
            </a:extLst>
          </p:cNvPr>
          <p:cNvSpPr/>
          <p:nvPr/>
        </p:nvSpPr>
        <p:spPr>
          <a:xfrm>
            <a:off x="1827586" y="3714886"/>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E51194A-BE11-41EC-B7B8-82DCF39B41C1}"/>
              </a:ext>
            </a:extLst>
          </p:cNvPr>
          <p:cNvSpPr/>
          <p:nvPr/>
        </p:nvSpPr>
        <p:spPr>
          <a:xfrm>
            <a:off x="1836823" y="4489045"/>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B6DC680-1604-406B-880A-07717311BE78}"/>
              </a:ext>
            </a:extLst>
          </p:cNvPr>
          <p:cNvSpPr txBox="1"/>
          <p:nvPr/>
        </p:nvSpPr>
        <p:spPr>
          <a:xfrm>
            <a:off x="309560" y="5278085"/>
            <a:ext cx="3535904" cy="1692771"/>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pPr marL="457200" indent="-457200">
              <a:buFont typeface="Wingdings" panose="05000000000000000000" pitchFamily="2" charset="2"/>
              <a:buChar char="ü"/>
            </a:pPr>
            <a:r>
              <a:rPr lang="en-GB" sz="2800" dirty="0">
                <a:solidFill>
                  <a:schemeClr val="accent6"/>
                </a:solidFill>
              </a:rPr>
              <a:t>Variable ¬B – Keep</a:t>
            </a:r>
          </a:p>
          <a:p>
            <a:pPr marL="457200" indent="-457200">
              <a:buFont typeface="Wingdings" panose="05000000000000000000" pitchFamily="2" charset="2"/>
              <a:buChar char="û"/>
            </a:pPr>
            <a:r>
              <a:rPr lang="en-GB" sz="2800" dirty="0">
                <a:solidFill>
                  <a:srgbClr val="C00000"/>
                </a:solidFill>
              </a:rPr>
              <a:t>Variable C – Discard</a:t>
            </a:r>
          </a:p>
          <a:p>
            <a:endParaRPr lang="en-GB" sz="2000" dirty="0"/>
          </a:p>
        </p:txBody>
      </p:sp>
      <p:sp>
        <p:nvSpPr>
          <p:cNvPr id="20" name="Rectangle 19">
            <a:extLst>
              <a:ext uri="{FF2B5EF4-FFF2-40B4-BE49-F238E27FC236}">
                <a16:creationId xmlns:a16="http://schemas.microsoft.com/office/drawing/2014/main" id="{B8A775C5-EF62-D74E-BB1F-469B6F3B6695}"/>
              </a:ext>
            </a:extLst>
          </p:cNvPr>
          <p:cNvSpPr/>
          <p:nvPr/>
        </p:nvSpPr>
        <p:spPr>
          <a:xfrm>
            <a:off x="8520652" y="2087921"/>
            <a:ext cx="3529637" cy="1497933"/>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0077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have considered all the variables for the first box, and the only variable we are keeping is ¬B.</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know this entire box can be simplified down to just ¬B.</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389453200"/>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accent4">
                        <a:lumMod val="20000"/>
                        <a:lumOff val="80000"/>
                      </a:schemeClr>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8B6DC680-1604-406B-880A-07717311BE78}"/>
              </a:ext>
            </a:extLst>
          </p:cNvPr>
          <p:cNvSpPr txBox="1"/>
          <p:nvPr/>
        </p:nvSpPr>
        <p:spPr>
          <a:xfrm>
            <a:off x="309560" y="5278085"/>
            <a:ext cx="3535904" cy="1692771"/>
          </a:xfrm>
          <a:prstGeom prst="rect">
            <a:avLst/>
          </a:prstGeom>
          <a:noFill/>
        </p:spPr>
        <p:txBody>
          <a:bodyPr wrap="none" rtlCol="0">
            <a:spAutoFit/>
          </a:bodyPr>
          <a:lstStyle/>
          <a:p>
            <a:pPr marL="457200" indent="-457200">
              <a:buFont typeface="Wingdings" panose="05000000000000000000" pitchFamily="2" charset="2"/>
              <a:buChar char="û"/>
            </a:pPr>
            <a:r>
              <a:rPr lang="en-GB" sz="2800" dirty="0">
                <a:solidFill>
                  <a:srgbClr val="C00000"/>
                </a:solidFill>
              </a:rPr>
              <a:t>Variable A – Discard</a:t>
            </a:r>
          </a:p>
          <a:p>
            <a:pPr marL="457200" indent="-457200">
              <a:buFont typeface="Wingdings" panose="05000000000000000000" pitchFamily="2" charset="2"/>
              <a:buChar char="ü"/>
            </a:pPr>
            <a:r>
              <a:rPr lang="en-GB" sz="2800" dirty="0">
                <a:solidFill>
                  <a:schemeClr val="accent6"/>
                </a:solidFill>
              </a:rPr>
              <a:t>Variable ¬B – Keep</a:t>
            </a:r>
          </a:p>
          <a:p>
            <a:pPr marL="457200" indent="-457200">
              <a:buFont typeface="Wingdings" panose="05000000000000000000" pitchFamily="2" charset="2"/>
              <a:buChar char="û"/>
            </a:pPr>
            <a:r>
              <a:rPr lang="en-GB" sz="2800" dirty="0">
                <a:solidFill>
                  <a:srgbClr val="C00000"/>
                </a:solidFill>
              </a:rPr>
              <a:t>Variable C – Discard</a:t>
            </a:r>
          </a:p>
          <a:p>
            <a:endParaRPr lang="en-GB" sz="2000" dirty="0"/>
          </a:p>
        </p:txBody>
      </p:sp>
      <p:cxnSp>
        <p:nvCxnSpPr>
          <p:cNvPr id="20" name="Straight Arrow Connector 19">
            <a:extLst>
              <a:ext uri="{FF2B5EF4-FFF2-40B4-BE49-F238E27FC236}">
                <a16:creationId xmlns:a16="http://schemas.microsoft.com/office/drawing/2014/main" id="{817EBF6D-A062-4EEE-A605-3E2716AEFC14}"/>
              </a:ext>
            </a:extLst>
          </p:cNvPr>
          <p:cNvCxnSpPr>
            <a:cxnSpLocks/>
          </p:cNvCxnSpPr>
          <p:nvPr/>
        </p:nvCxnSpPr>
        <p:spPr>
          <a:xfrm flipH="1">
            <a:off x="7310674" y="2946400"/>
            <a:ext cx="438635" cy="66709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5D3E92-20DE-4BFB-B56B-9734B71009DA}"/>
              </a:ext>
            </a:extLst>
          </p:cNvPr>
          <p:cNvSpPr txBox="1"/>
          <p:nvPr/>
        </p:nvSpPr>
        <p:spPr>
          <a:xfrm>
            <a:off x="7634124" y="2524809"/>
            <a:ext cx="642063" cy="461665"/>
          </a:xfrm>
          <a:prstGeom prst="rect">
            <a:avLst/>
          </a:prstGeom>
          <a:noFill/>
        </p:spPr>
        <p:txBody>
          <a:bodyPr wrap="square">
            <a:spAutoFit/>
          </a:bodyPr>
          <a:lstStyle/>
          <a:p>
            <a:r>
              <a:rPr lang="en-GB" sz="2400" b="1" i="0" dirty="0">
                <a:solidFill>
                  <a:schemeClr val="tx1"/>
                </a:solidFill>
                <a:effectLst/>
              </a:rPr>
              <a:t>¬B</a:t>
            </a:r>
            <a:endParaRPr lang="en-GB" dirty="0"/>
          </a:p>
        </p:txBody>
      </p:sp>
    </p:spTree>
    <p:extLst>
      <p:ext uri="{BB962C8B-B14F-4D97-AF65-F5344CB8AC3E}">
        <p14:creationId xmlns:p14="http://schemas.microsoft.com/office/powerpoint/2010/main" val="4025889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move onto the other box.</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1482636248"/>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a:extLst>
              <a:ext uri="{FF2B5EF4-FFF2-40B4-BE49-F238E27FC236}">
                <a16:creationId xmlns:a16="http://schemas.microsoft.com/office/drawing/2014/main" id="{817EBF6D-A062-4EEE-A605-3E2716AEFC14}"/>
              </a:ext>
            </a:extLst>
          </p:cNvPr>
          <p:cNvCxnSpPr>
            <a:cxnSpLocks/>
          </p:cNvCxnSpPr>
          <p:nvPr/>
        </p:nvCxnSpPr>
        <p:spPr>
          <a:xfrm flipH="1">
            <a:off x="7310674" y="2946400"/>
            <a:ext cx="438635" cy="66709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5D3E92-20DE-4BFB-B56B-9734B71009DA}"/>
              </a:ext>
            </a:extLst>
          </p:cNvPr>
          <p:cNvSpPr txBox="1"/>
          <p:nvPr/>
        </p:nvSpPr>
        <p:spPr>
          <a:xfrm>
            <a:off x="7634124" y="2524809"/>
            <a:ext cx="642063"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8" name="Rectangle 17">
            <a:extLst>
              <a:ext uri="{FF2B5EF4-FFF2-40B4-BE49-F238E27FC236}">
                <a16:creationId xmlns:a16="http://schemas.microsoft.com/office/drawing/2014/main" id="{6428D26D-9132-4B3B-B50C-5A18BE100F0F}"/>
              </a:ext>
            </a:extLst>
          </p:cNvPr>
          <p:cNvSpPr/>
          <p:nvPr/>
        </p:nvSpPr>
        <p:spPr>
          <a:xfrm>
            <a:off x="8514401" y="1591015"/>
            <a:ext cx="3529637" cy="293541"/>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9699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move onto the other box.</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Take each variable in turn – we have decided to start with A again.</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252870810"/>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a:t>
                      </a:r>
                      <a:r>
                        <a:rPr lang="en-GB" sz="2500" dirty="0">
                          <a:solidFill>
                            <a:schemeClr val="bg2">
                              <a:lumMod val="90000"/>
                            </a:schemeClr>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a:t>
                      </a:r>
                      <a:r>
                        <a:rPr lang="en-GB" sz="2500" dirty="0">
                          <a:solidFill>
                            <a:schemeClr val="bg2">
                              <a:lumMod val="90000"/>
                            </a:schemeClr>
                          </a:solidFill>
                        </a:rPr>
                        <a:t>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a:extLst>
              <a:ext uri="{FF2B5EF4-FFF2-40B4-BE49-F238E27FC236}">
                <a16:creationId xmlns:a16="http://schemas.microsoft.com/office/drawing/2014/main" id="{817EBF6D-A062-4EEE-A605-3E2716AEFC14}"/>
              </a:ext>
            </a:extLst>
          </p:cNvPr>
          <p:cNvCxnSpPr>
            <a:cxnSpLocks/>
          </p:cNvCxnSpPr>
          <p:nvPr/>
        </p:nvCxnSpPr>
        <p:spPr>
          <a:xfrm flipH="1">
            <a:off x="7310674" y="2946400"/>
            <a:ext cx="438635" cy="66709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5D3E92-20DE-4BFB-B56B-9734B71009DA}"/>
              </a:ext>
            </a:extLst>
          </p:cNvPr>
          <p:cNvSpPr txBox="1"/>
          <p:nvPr/>
        </p:nvSpPr>
        <p:spPr>
          <a:xfrm>
            <a:off x="7634124" y="2524809"/>
            <a:ext cx="642063"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9" name="Rectangle 18">
            <a:extLst>
              <a:ext uri="{FF2B5EF4-FFF2-40B4-BE49-F238E27FC236}">
                <a16:creationId xmlns:a16="http://schemas.microsoft.com/office/drawing/2014/main" id="{1CD902AC-7749-43E7-8EDA-6CD31BDC2BCC}"/>
              </a:ext>
            </a:extLst>
          </p:cNvPr>
          <p:cNvSpPr/>
          <p:nvPr/>
        </p:nvSpPr>
        <p:spPr>
          <a:xfrm>
            <a:off x="8520652" y="1843554"/>
            <a:ext cx="3529637" cy="267045"/>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89994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move onto the other box.</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Take each variable in turn – we have decided to start with A again.</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The digit in the heading stays the same – it is 1 in both cases – so we can keep A.</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a:t>
                      </a:r>
                      <a:r>
                        <a:rPr lang="en-GB" sz="2500" b="1" dirty="0">
                          <a:solidFill>
                            <a:schemeClr val="bg2">
                              <a:lumMod val="90000"/>
                            </a:schemeClr>
                          </a:solidFill>
                        </a:rPr>
                        <a:t>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a:t>
                      </a:r>
                      <a:r>
                        <a:rPr lang="en-GB" sz="2500" dirty="0">
                          <a:solidFill>
                            <a:schemeClr val="bg2">
                              <a:lumMod val="90000"/>
                            </a:schemeClr>
                          </a:solidFill>
                        </a:rPr>
                        <a:t>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tx1"/>
                          </a:solidFill>
                        </a:rPr>
                        <a:t>1 </a:t>
                      </a:r>
                      <a:r>
                        <a:rPr lang="en-GB" sz="2500" dirty="0">
                          <a:solidFill>
                            <a:schemeClr val="bg2">
                              <a:lumMod val="90000"/>
                            </a:schemeClr>
                          </a:solidFill>
                        </a:rPr>
                        <a:t>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a:extLst>
              <a:ext uri="{FF2B5EF4-FFF2-40B4-BE49-F238E27FC236}">
                <a16:creationId xmlns:a16="http://schemas.microsoft.com/office/drawing/2014/main" id="{817EBF6D-A062-4EEE-A605-3E2716AEFC14}"/>
              </a:ext>
            </a:extLst>
          </p:cNvPr>
          <p:cNvCxnSpPr>
            <a:cxnSpLocks/>
          </p:cNvCxnSpPr>
          <p:nvPr/>
        </p:nvCxnSpPr>
        <p:spPr>
          <a:xfrm flipH="1">
            <a:off x="7310674" y="2946400"/>
            <a:ext cx="438635" cy="66709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5D3E92-20DE-4BFB-B56B-9734B71009DA}"/>
              </a:ext>
            </a:extLst>
          </p:cNvPr>
          <p:cNvSpPr txBox="1"/>
          <p:nvPr/>
        </p:nvSpPr>
        <p:spPr>
          <a:xfrm>
            <a:off x="7634124" y="2524809"/>
            <a:ext cx="642063"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9" name="Rectangle 18">
            <a:extLst>
              <a:ext uri="{FF2B5EF4-FFF2-40B4-BE49-F238E27FC236}">
                <a16:creationId xmlns:a16="http://schemas.microsoft.com/office/drawing/2014/main" id="{1CD902AC-7749-43E7-8EDA-6CD31BDC2BCC}"/>
              </a:ext>
            </a:extLst>
          </p:cNvPr>
          <p:cNvSpPr/>
          <p:nvPr/>
        </p:nvSpPr>
        <p:spPr>
          <a:xfrm>
            <a:off x="8520652" y="2072548"/>
            <a:ext cx="3529637" cy="1491003"/>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64DA4A4-8625-46F6-9F32-53CBD0C86110}"/>
              </a:ext>
            </a:extLst>
          </p:cNvPr>
          <p:cNvSpPr/>
          <p:nvPr/>
        </p:nvSpPr>
        <p:spPr>
          <a:xfrm>
            <a:off x="5161156" y="2958189"/>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4201F13-4780-4421-A654-DEBD3B741295}"/>
              </a:ext>
            </a:extLst>
          </p:cNvPr>
          <p:cNvSpPr/>
          <p:nvPr/>
        </p:nvSpPr>
        <p:spPr>
          <a:xfrm>
            <a:off x="6323025" y="2958189"/>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37822DB-EF40-4313-A01F-5628BE714B94}"/>
              </a:ext>
            </a:extLst>
          </p:cNvPr>
          <p:cNvSpPr txBox="1"/>
          <p:nvPr/>
        </p:nvSpPr>
        <p:spPr>
          <a:xfrm>
            <a:off x="309560" y="5278085"/>
            <a:ext cx="3186257" cy="830997"/>
          </a:xfrm>
          <a:prstGeom prst="rect">
            <a:avLst/>
          </a:prstGeom>
          <a:noFill/>
        </p:spPr>
        <p:txBody>
          <a:bodyPr wrap="none" rtlCol="0">
            <a:spAutoFit/>
          </a:bodyPr>
          <a:lstStyle/>
          <a:p>
            <a:pPr marL="457200" indent="-457200">
              <a:buFont typeface="Wingdings" panose="05000000000000000000" pitchFamily="2" charset="2"/>
              <a:buChar char="ü"/>
            </a:pPr>
            <a:r>
              <a:rPr lang="en-GB" sz="2800" dirty="0">
                <a:solidFill>
                  <a:schemeClr val="accent6"/>
                </a:solidFill>
              </a:rPr>
              <a:t>Variable A – Keep</a:t>
            </a:r>
          </a:p>
          <a:p>
            <a:endParaRPr lang="en-GB" sz="2000" dirty="0"/>
          </a:p>
        </p:txBody>
      </p:sp>
    </p:spTree>
    <p:extLst>
      <p:ext uri="{BB962C8B-B14F-4D97-AF65-F5344CB8AC3E}">
        <p14:creationId xmlns:p14="http://schemas.microsoft.com/office/powerpoint/2010/main" val="9199503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look at the next variable, B.</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2187247214"/>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bg2">
                              <a:lumMod val="90000"/>
                            </a:schemeClr>
                          </a:solidFill>
                        </a:rPr>
                        <a:t>1</a:t>
                      </a:r>
                      <a:r>
                        <a:rPr lang="en-GB" sz="2500" dirty="0">
                          <a:solidFill>
                            <a:schemeClr val="tx1"/>
                          </a:solidFill>
                        </a:rPr>
                        <a:t>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2">
                              <a:lumMod val="90000"/>
                            </a:schemeClr>
                          </a:solidFill>
                        </a:rPr>
                        <a:t>1</a:t>
                      </a:r>
                      <a:r>
                        <a:rPr lang="en-GB" sz="2500" dirty="0">
                          <a:solidFill>
                            <a:schemeClr val="tx1"/>
                          </a:solidFill>
                        </a:rPr>
                        <a:t> 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a:extLst>
              <a:ext uri="{FF2B5EF4-FFF2-40B4-BE49-F238E27FC236}">
                <a16:creationId xmlns:a16="http://schemas.microsoft.com/office/drawing/2014/main" id="{817EBF6D-A062-4EEE-A605-3E2716AEFC14}"/>
              </a:ext>
            </a:extLst>
          </p:cNvPr>
          <p:cNvCxnSpPr>
            <a:cxnSpLocks/>
          </p:cNvCxnSpPr>
          <p:nvPr/>
        </p:nvCxnSpPr>
        <p:spPr>
          <a:xfrm flipH="1">
            <a:off x="7310674" y="2946400"/>
            <a:ext cx="438635" cy="66709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5D3E92-20DE-4BFB-B56B-9734B71009DA}"/>
              </a:ext>
            </a:extLst>
          </p:cNvPr>
          <p:cNvSpPr txBox="1"/>
          <p:nvPr/>
        </p:nvSpPr>
        <p:spPr>
          <a:xfrm>
            <a:off x="7634124" y="2524809"/>
            <a:ext cx="642063"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9" name="Rectangle 18">
            <a:extLst>
              <a:ext uri="{FF2B5EF4-FFF2-40B4-BE49-F238E27FC236}">
                <a16:creationId xmlns:a16="http://schemas.microsoft.com/office/drawing/2014/main" id="{1CD902AC-7749-43E7-8EDA-6CD31BDC2BCC}"/>
              </a:ext>
            </a:extLst>
          </p:cNvPr>
          <p:cNvSpPr/>
          <p:nvPr/>
        </p:nvSpPr>
        <p:spPr>
          <a:xfrm>
            <a:off x="8520652" y="1845470"/>
            <a:ext cx="3529637" cy="274835"/>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37822DB-EF40-4313-A01F-5628BE714B94}"/>
              </a:ext>
            </a:extLst>
          </p:cNvPr>
          <p:cNvSpPr txBox="1"/>
          <p:nvPr/>
        </p:nvSpPr>
        <p:spPr>
          <a:xfrm>
            <a:off x="309560" y="5278085"/>
            <a:ext cx="3186257" cy="830997"/>
          </a:xfrm>
          <a:prstGeom prst="rect">
            <a:avLst/>
          </a:prstGeom>
          <a:noFill/>
        </p:spPr>
        <p:txBody>
          <a:bodyPr wrap="none" rtlCol="0">
            <a:spAutoFit/>
          </a:bodyPr>
          <a:lstStyle/>
          <a:p>
            <a:pPr marL="457200" indent="-457200">
              <a:buFont typeface="Wingdings" panose="05000000000000000000" pitchFamily="2" charset="2"/>
              <a:buChar char="ü"/>
            </a:pPr>
            <a:r>
              <a:rPr lang="en-GB" sz="2800" dirty="0">
                <a:solidFill>
                  <a:schemeClr val="accent6"/>
                </a:solidFill>
              </a:rPr>
              <a:t>Variable A – Keep</a:t>
            </a:r>
          </a:p>
          <a:p>
            <a:endParaRPr lang="en-GB" sz="2000" dirty="0"/>
          </a:p>
        </p:txBody>
      </p:sp>
      <p:sp>
        <p:nvSpPr>
          <p:cNvPr id="24" name="Oval 23">
            <a:extLst>
              <a:ext uri="{FF2B5EF4-FFF2-40B4-BE49-F238E27FC236}">
                <a16:creationId xmlns:a16="http://schemas.microsoft.com/office/drawing/2014/main" id="{68757FC5-7DE8-4B99-9CF9-9B46F35A7EE1}"/>
              </a:ext>
            </a:extLst>
          </p:cNvPr>
          <p:cNvSpPr/>
          <p:nvPr/>
        </p:nvSpPr>
        <p:spPr>
          <a:xfrm>
            <a:off x="5401301" y="2958189"/>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5F17B24F-FCC2-400C-8641-D305A6B3368A}"/>
              </a:ext>
            </a:extLst>
          </p:cNvPr>
          <p:cNvSpPr/>
          <p:nvPr/>
        </p:nvSpPr>
        <p:spPr>
          <a:xfrm>
            <a:off x="6563170" y="2958189"/>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5730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now look at the next variable, B.</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The digit in the heading changes from 1 to 0, so we discard B.</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bg2">
                              <a:lumMod val="90000"/>
                            </a:schemeClr>
                          </a:solidFill>
                        </a:rPr>
                        <a:t>A</a:t>
                      </a:r>
                      <a:r>
                        <a:rPr lang="en-GB" sz="2500" b="1" dirty="0">
                          <a:solidFill>
                            <a:schemeClr val="tx1"/>
                          </a:solidFill>
                        </a:rPr>
                        <a:t> B</a:t>
                      </a:r>
                    </a:p>
                  </a:txBody>
                  <a:tcPr marL="125183" marR="125183" marT="62591" marB="62591" anchor="ctr">
                    <a:lnT w="12700" cap="flat" cmpd="sng" algn="ctr">
                      <a:solidFill>
                        <a:schemeClr val="accent2"/>
                      </a:solidFill>
                      <a:prstDash val="solid"/>
                      <a:round/>
                      <a:headEnd type="none" w="med" len="med"/>
                      <a:tailEnd type="none" w="med" len="med"/>
                    </a:lnT>
                    <a:solidFill>
                      <a:schemeClr val="accent4"/>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bg2">
                              <a:lumMod val="90000"/>
                            </a:schemeClr>
                          </a:solidFill>
                        </a:rPr>
                        <a:t>1</a:t>
                      </a:r>
                      <a:r>
                        <a:rPr lang="en-GB" sz="2500" dirty="0">
                          <a:solidFill>
                            <a:schemeClr val="tx1"/>
                          </a:solidFill>
                        </a:rPr>
                        <a:t> 1</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r>
                        <a:rPr lang="en-GB" sz="2500" dirty="0">
                          <a:solidFill>
                            <a:schemeClr val="bg2">
                              <a:lumMod val="90000"/>
                            </a:schemeClr>
                          </a:solidFill>
                        </a:rPr>
                        <a:t>1</a:t>
                      </a:r>
                      <a:r>
                        <a:rPr lang="en-GB" sz="2500" dirty="0">
                          <a:solidFill>
                            <a:schemeClr val="tx1"/>
                          </a:solidFill>
                        </a:rPr>
                        <a:t> 0</a:t>
                      </a:r>
                    </a:p>
                  </a:txBody>
                  <a:tcPr marL="125183" marR="125183" marT="62591" marB="62591" anchor="ctr">
                    <a:lnB w="38100"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a:extLst>
              <a:ext uri="{FF2B5EF4-FFF2-40B4-BE49-F238E27FC236}">
                <a16:creationId xmlns:a16="http://schemas.microsoft.com/office/drawing/2014/main" id="{817EBF6D-A062-4EEE-A605-3E2716AEFC14}"/>
              </a:ext>
            </a:extLst>
          </p:cNvPr>
          <p:cNvCxnSpPr>
            <a:cxnSpLocks/>
          </p:cNvCxnSpPr>
          <p:nvPr/>
        </p:nvCxnSpPr>
        <p:spPr>
          <a:xfrm flipH="1">
            <a:off x="7310674" y="2946400"/>
            <a:ext cx="438635" cy="66709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5D3E92-20DE-4BFB-B56B-9734B71009DA}"/>
              </a:ext>
            </a:extLst>
          </p:cNvPr>
          <p:cNvSpPr txBox="1"/>
          <p:nvPr/>
        </p:nvSpPr>
        <p:spPr>
          <a:xfrm>
            <a:off x="7634124" y="2524809"/>
            <a:ext cx="642063"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9" name="Rectangle 18">
            <a:extLst>
              <a:ext uri="{FF2B5EF4-FFF2-40B4-BE49-F238E27FC236}">
                <a16:creationId xmlns:a16="http://schemas.microsoft.com/office/drawing/2014/main" id="{1CD902AC-7749-43E7-8EDA-6CD31BDC2BCC}"/>
              </a:ext>
            </a:extLst>
          </p:cNvPr>
          <p:cNvSpPr/>
          <p:nvPr/>
        </p:nvSpPr>
        <p:spPr>
          <a:xfrm>
            <a:off x="8520652" y="2074463"/>
            <a:ext cx="3529637" cy="1500239"/>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64DA4A4-8625-46F6-9F32-53CBD0C86110}"/>
              </a:ext>
            </a:extLst>
          </p:cNvPr>
          <p:cNvSpPr/>
          <p:nvPr/>
        </p:nvSpPr>
        <p:spPr>
          <a:xfrm>
            <a:off x="5401301" y="2958189"/>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4201F13-4780-4421-A654-DEBD3B741295}"/>
              </a:ext>
            </a:extLst>
          </p:cNvPr>
          <p:cNvSpPr/>
          <p:nvPr/>
        </p:nvSpPr>
        <p:spPr>
          <a:xfrm>
            <a:off x="6563170" y="2958189"/>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37822DB-EF40-4313-A01F-5628BE714B94}"/>
              </a:ext>
            </a:extLst>
          </p:cNvPr>
          <p:cNvSpPr txBox="1"/>
          <p:nvPr/>
        </p:nvSpPr>
        <p:spPr>
          <a:xfrm>
            <a:off x="309560" y="5278085"/>
            <a:ext cx="3535904" cy="1261884"/>
          </a:xfrm>
          <a:prstGeom prst="rect">
            <a:avLst/>
          </a:prstGeom>
          <a:noFill/>
        </p:spPr>
        <p:txBody>
          <a:bodyPr wrap="none" rtlCol="0">
            <a:spAutoFit/>
          </a:bodyPr>
          <a:lstStyle/>
          <a:p>
            <a:pPr marL="457200" indent="-457200">
              <a:buFont typeface="Wingdings" panose="05000000000000000000" pitchFamily="2" charset="2"/>
              <a:buChar char="ü"/>
            </a:pPr>
            <a:r>
              <a:rPr lang="en-GB" sz="2800" dirty="0">
                <a:solidFill>
                  <a:schemeClr val="accent6"/>
                </a:solidFill>
              </a:rPr>
              <a:t>Variable A – Keep</a:t>
            </a:r>
          </a:p>
          <a:p>
            <a:pPr marL="457200" indent="-457200">
              <a:buFont typeface="Wingdings" panose="05000000000000000000" pitchFamily="2" charset="2"/>
              <a:buChar char="û"/>
            </a:pPr>
            <a:r>
              <a:rPr lang="en-GB" sz="2800" dirty="0">
                <a:solidFill>
                  <a:srgbClr val="C00000"/>
                </a:solidFill>
              </a:rPr>
              <a:t>Variable B – Discard</a:t>
            </a:r>
          </a:p>
          <a:p>
            <a:endParaRPr lang="en-GB" sz="2000" dirty="0"/>
          </a:p>
        </p:txBody>
      </p:sp>
    </p:spTree>
    <p:extLst>
      <p:ext uri="{BB962C8B-B14F-4D97-AF65-F5344CB8AC3E}">
        <p14:creationId xmlns:p14="http://schemas.microsoft.com/office/powerpoint/2010/main" val="144517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In this example, as we move from column heading two to three, we have a situation where both digits have changed at the same time:</a:t>
            </a:r>
          </a:p>
          <a:p>
            <a:pPr marL="742950" lvl="1" indent="-285750">
              <a:buFont typeface="Courier New" panose="02070309020205020404" pitchFamily="49" charset="0"/>
              <a:buChar char="o"/>
            </a:pPr>
            <a:r>
              <a:rPr lang="en-GB" sz="1600" dirty="0">
                <a:solidFill>
                  <a:schemeClr val="tx1"/>
                </a:solidFill>
              </a:rPr>
              <a:t>The 0 changed to a 1</a:t>
            </a:r>
          </a:p>
          <a:p>
            <a:pPr marL="742950" lvl="1" indent="-285750">
              <a:buFont typeface="Courier New" panose="02070309020205020404" pitchFamily="49" charset="0"/>
              <a:buChar char="o"/>
            </a:pPr>
            <a:r>
              <a:rPr lang="en-GB" sz="1600" dirty="0">
                <a:solidFill>
                  <a:schemeClr val="tx1"/>
                </a:solidFill>
              </a:rPr>
              <a:t>The 1 changed to a 0</a:t>
            </a:r>
          </a:p>
          <a:p>
            <a:pPr marL="742950" lvl="1"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A2B7E51-76A5-4785-AEA3-76FE74A73781}"/>
              </a:ext>
            </a:extLst>
          </p:cNvPr>
          <p:cNvSpPr txBox="1"/>
          <p:nvPr/>
        </p:nvSpPr>
        <p:spPr>
          <a:xfrm>
            <a:off x="2895240" y="2903826"/>
            <a:ext cx="635812" cy="477054"/>
          </a:xfrm>
          <a:prstGeom prst="rect">
            <a:avLst/>
          </a:prstGeom>
          <a:noFill/>
        </p:spPr>
        <p:txBody>
          <a:bodyPr wrap="square" rtlCol="0">
            <a:spAutoFit/>
          </a:bodyPr>
          <a:lstStyle/>
          <a:p>
            <a:r>
              <a:rPr lang="en-GB" sz="2500" dirty="0"/>
              <a:t>0 0</a:t>
            </a:r>
          </a:p>
        </p:txBody>
      </p:sp>
      <p:sp>
        <p:nvSpPr>
          <p:cNvPr id="10" name="TextBox 9">
            <a:extLst>
              <a:ext uri="{FF2B5EF4-FFF2-40B4-BE49-F238E27FC236}">
                <a16:creationId xmlns:a16="http://schemas.microsoft.com/office/drawing/2014/main" id="{6A64D2E1-78BC-4147-A1FE-3ECF2AD91907}"/>
              </a:ext>
            </a:extLst>
          </p:cNvPr>
          <p:cNvSpPr txBox="1"/>
          <p:nvPr/>
        </p:nvSpPr>
        <p:spPr>
          <a:xfrm>
            <a:off x="4049994" y="2903826"/>
            <a:ext cx="635812" cy="477054"/>
          </a:xfrm>
          <a:prstGeom prst="rect">
            <a:avLst/>
          </a:prstGeom>
          <a:noFill/>
        </p:spPr>
        <p:txBody>
          <a:bodyPr wrap="square" rtlCol="0">
            <a:spAutoFit/>
          </a:bodyPr>
          <a:lstStyle/>
          <a:p>
            <a:r>
              <a:rPr lang="en-GB" sz="2500" dirty="0"/>
              <a:t>0 1</a:t>
            </a:r>
          </a:p>
        </p:txBody>
      </p:sp>
      <p:pic>
        <p:nvPicPr>
          <p:cNvPr id="3" name="Graphic 2" descr="Close with solid fill">
            <a:extLst>
              <a:ext uri="{FF2B5EF4-FFF2-40B4-BE49-F238E27FC236}">
                <a16:creationId xmlns:a16="http://schemas.microsoft.com/office/drawing/2014/main" id="{B6B5C420-4026-462A-AE37-7B41BA8609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5408" y="2685153"/>
            <a:ext cx="914400" cy="914400"/>
          </a:xfrm>
          <a:prstGeom prst="rect">
            <a:avLst/>
          </a:prstGeom>
        </p:spPr>
      </p:pic>
      <p:sp>
        <p:nvSpPr>
          <p:cNvPr id="12" name="TextBox 11">
            <a:extLst>
              <a:ext uri="{FF2B5EF4-FFF2-40B4-BE49-F238E27FC236}">
                <a16:creationId xmlns:a16="http://schemas.microsoft.com/office/drawing/2014/main" id="{9E0FA89D-EC4D-4FBD-B9D1-8723043D2968}"/>
              </a:ext>
            </a:extLst>
          </p:cNvPr>
          <p:cNvSpPr txBox="1"/>
          <p:nvPr/>
        </p:nvSpPr>
        <p:spPr>
          <a:xfrm>
            <a:off x="5204748" y="2903826"/>
            <a:ext cx="635812" cy="477054"/>
          </a:xfrm>
          <a:prstGeom prst="rect">
            <a:avLst/>
          </a:prstGeom>
          <a:noFill/>
        </p:spPr>
        <p:txBody>
          <a:bodyPr wrap="square" rtlCol="0">
            <a:spAutoFit/>
          </a:bodyPr>
          <a:lstStyle/>
          <a:p>
            <a:r>
              <a:rPr lang="en-GB" sz="2500" dirty="0"/>
              <a:t>1 0</a:t>
            </a:r>
          </a:p>
        </p:txBody>
      </p:sp>
      <p:sp>
        <p:nvSpPr>
          <p:cNvPr id="13" name="TextBox 12">
            <a:extLst>
              <a:ext uri="{FF2B5EF4-FFF2-40B4-BE49-F238E27FC236}">
                <a16:creationId xmlns:a16="http://schemas.microsoft.com/office/drawing/2014/main" id="{442B6638-3E41-4ECB-AF25-37DB1D34FE20}"/>
              </a:ext>
            </a:extLst>
          </p:cNvPr>
          <p:cNvSpPr txBox="1"/>
          <p:nvPr/>
        </p:nvSpPr>
        <p:spPr>
          <a:xfrm>
            <a:off x="6351442" y="2903826"/>
            <a:ext cx="635812" cy="477054"/>
          </a:xfrm>
          <a:prstGeom prst="rect">
            <a:avLst/>
          </a:prstGeom>
          <a:noFill/>
        </p:spPr>
        <p:txBody>
          <a:bodyPr wrap="square" rtlCol="0">
            <a:spAutoFit/>
          </a:bodyPr>
          <a:lstStyle/>
          <a:p>
            <a:r>
              <a:rPr lang="en-GB" sz="2500" dirty="0"/>
              <a:t>1 1</a:t>
            </a:r>
          </a:p>
        </p:txBody>
      </p:sp>
      <p:sp>
        <p:nvSpPr>
          <p:cNvPr id="4" name="Arc 3">
            <a:extLst>
              <a:ext uri="{FF2B5EF4-FFF2-40B4-BE49-F238E27FC236}">
                <a16:creationId xmlns:a16="http://schemas.microsoft.com/office/drawing/2014/main" id="{BE7296DB-599D-4218-A408-4A092D3C6E4A}"/>
              </a:ext>
            </a:extLst>
          </p:cNvPr>
          <p:cNvSpPr/>
          <p:nvPr/>
        </p:nvSpPr>
        <p:spPr>
          <a:xfrm rot="5400000">
            <a:off x="4360804" y="2716185"/>
            <a:ext cx="877368" cy="1150480"/>
          </a:xfrm>
          <a:prstGeom prst="arc">
            <a:avLst>
              <a:gd name="adj1" fmla="val 16117371"/>
              <a:gd name="adj2" fmla="val 5453378"/>
            </a:avLst>
          </a:prstGeom>
          <a:ln w="3810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Arc 15">
            <a:extLst>
              <a:ext uri="{FF2B5EF4-FFF2-40B4-BE49-F238E27FC236}">
                <a16:creationId xmlns:a16="http://schemas.microsoft.com/office/drawing/2014/main" id="{8FB2837D-612B-4266-8185-A3BF31BBA265}"/>
              </a:ext>
            </a:extLst>
          </p:cNvPr>
          <p:cNvSpPr/>
          <p:nvPr/>
        </p:nvSpPr>
        <p:spPr>
          <a:xfrm rot="5400000">
            <a:off x="4437581" y="2716185"/>
            <a:ext cx="1185859" cy="1150480"/>
          </a:xfrm>
          <a:prstGeom prst="arc">
            <a:avLst>
              <a:gd name="adj1" fmla="val 16117371"/>
              <a:gd name="adj2" fmla="val 5453378"/>
            </a:avLst>
          </a:prstGeom>
          <a:ln w="3810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7A98BEDE-8C4A-43E9-AC0E-9EF8E97F4438}"/>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15" name="TextBox 14">
            <a:extLst>
              <a:ext uri="{FF2B5EF4-FFF2-40B4-BE49-F238E27FC236}">
                <a16:creationId xmlns:a16="http://schemas.microsoft.com/office/drawing/2014/main" id="{2E417533-CD14-4692-AAEC-AF33C537A09A}"/>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59635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move onto the final variable for the current box – in this case, C.</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3015137146"/>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chemeClr val="accent4"/>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a:extLst>
              <a:ext uri="{FF2B5EF4-FFF2-40B4-BE49-F238E27FC236}">
                <a16:creationId xmlns:a16="http://schemas.microsoft.com/office/drawing/2014/main" id="{817EBF6D-A062-4EEE-A605-3E2716AEFC14}"/>
              </a:ext>
            </a:extLst>
          </p:cNvPr>
          <p:cNvCxnSpPr>
            <a:cxnSpLocks/>
          </p:cNvCxnSpPr>
          <p:nvPr/>
        </p:nvCxnSpPr>
        <p:spPr>
          <a:xfrm flipH="1">
            <a:off x="7310674" y="2946400"/>
            <a:ext cx="438635" cy="66709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5D3E92-20DE-4BFB-B56B-9734B71009DA}"/>
              </a:ext>
            </a:extLst>
          </p:cNvPr>
          <p:cNvSpPr txBox="1"/>
          <p:nvPr/>
        </p:nvSpPr>
        <p:spPr>
          <a:xfrm>
            <a:off x="7634124" y="2524809"/>
            <a:ext cx="642063"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9" name="Rectangle 18">
            <a:extLst>
              <a:ext uri="{FF2B5EF4-FFF2-40B4-BE49-F238E27FC236}">
                <a16:creationId xmlns:a16="http://schemas.microsoft.com/office/drawing/2014/main" id="{1CD902AC-7749-43E7-8EDA-6CD31BDC2BCC}"/>
              </a:ext>
            </a:extLst>
          </p:cNvPr>
          <p:cNvSpPr/>
          <p:nvPr/>
        </p:nvSpPr>
        <p:spPr>
          <a:xfrm>
            <a:off x="8520652" y="1845468"/>
            <a:ext cx="3529637" cy="265599"/>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64DA4A4-8625-46F6-9F32-53CBD0C86110}"/>
              </a:ext>
            </a:extLst>
          </p:cNvPr>
          <p:cNvSpPr/>
          <p:nvPr/>
        </p:nvSpPr>
        <p:spPr>
          <a:xfrm>
            <a:off x="1836822" y="4501585"/>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37822DB-EF40-4313-A01F-5628BE714B94}"/>
              </a:ext>
            </a:extLst>
          </p:cNvPr>
          <p:cNvSpPr txBox="1"/>
          <p:nvPr/>
        </p:nvSpPr>
        <p:spPr>
          <a:xfrm>
            <a:off x="309560" y="5278085"/>
            <a:ext cx="3535904" cy="1261884"/>
          </a:xfrm>
          <a:prstGeom prst="rect">
            <a:avLst/>
          </a:prstGeom>
          <a:noFill/>
        </p:spPr>
        <p:txBody>
          <a:bodyPr wrap="none" rtlCol="0">
            <a:spAutoFit/>
          </a:bodyPr>
          <a:lstStyle/>
          <a:p>
            <a:pPr marL="457200" indent="-457200">
              <a:buFont typeface="Wingdings" panose="05000000000000000000" pitchFamily="2" charset="2"/>
              <a:buChar char="ü"/>
            </a:pPr>
            <a:r>
              <a:rPr lang="en-GB" sz="2800" dirty="0">
                <a:solidFill>
                  <a:schemeClr val="accent6"/>
                </a:solidFill>
              </a:rPr>
              <a:t>Variable A – Keep</a:t>
            </a:r>
          </a:p>
          <a:p>
            <a:pPr marL="457200" indent="-457200">
              <a:buFont typeface="Wingdings" panose="05000000000000000000" pitchFamily="2" charset="2"/>
              <a:buChar char="û"/>
            </a:pPr>
            <a:r>
              <a:rPr lang="en-GB" sz="2800" dirty="0">
                <a:solidFill>
                  <a:srgbClr val="C00000"/>
                </a:solidFill>
              </a:rPr>
              <a:t>Variable B – Discard</a:t>
            </a:r>
          </a:p>
          <a:p>
            <a:endParaRPr lang="en-GB" sz="2000" dirty="0"/>
          </a:p>
        </p:txBody>
      </p:sp>
    </p:spTree>
    <p:extLst>
      <p:ext uri="{BB962C8B-B14F-4D97-AF65-F5344CB8AC3E}">
        <p14:creationId xmlns:p14="http://schemas.microsoft.com/office/powerpoint/2010/main" val="18276476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move onto the final variable for the current box – in this case, C.</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There is only one heading to consider in this case, so it cannot change – we keep C.</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chemeClr val="accent4"/>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chemeClr val="accent4">
                        <a:lumMod val="40000"/>
                        <a:lumOff val="60000"/>
                      </a:schemeClr>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accent4">
                        <a:lumMod val="20000"/>
                        <a:lumOff val="80000"/>
                      </a:schemeClr>
                    </a:solidFill>
                  </a:tcPr>
                </a:tc>
                <a:tc>
                  <a:txBody>
                    <a:bodyPr/>
                    <a:lstStyle/>
                    <a:p>
                      <a:pPr algn="ctr"/>
                      <a:r>
                        <a:rPr lang="en-GB" sz="2500" dirty="0"/>
                        <a:t>1</a:t>
                      </a:r>
                    </a:p>
                  </a:txBody>
                  <a:tcPr marL="125183" marR="125183" marT="62591" marB="62591" anchor="ctr">
                    <a:solidFill>
                      <a:schemeClr val="accent4">
                        <a:lumMod val="20000"/>
                        <a:lumOff val="80000"/>
                      </a:schemeClr>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a:extLst>
              <a:ext uri="{FF2B5EF4-FFF2-40B4-BE49-F238E27FC236}">
                <a16:creationId xmlns:a16="http://schemas.microsoft.com/office/drawing/2014/main" id="{817EBF6D-A062-4EEE-A605-3E2716AEFC14}"/>
              </a:ext>
            </a:extLst>
          </p:cNvPr>
          <p:cNvCxnSpPr>
            <a:cxnSpLocks/>
          </p:cNvCxnSpPr>
          <p:nvPr/>
        </p:nvCxnSpPr>
        <p:spPr>
          <a:xfrm flipH="1">
            <a:off x="7310674" y="2946400"/>
            <a:ext cx="438635" cy="66709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5D3E92-20DE-4BFB-B56B-9734B71009DA}"/>
              </a:ext>
            </a:extLst>
          </p:cNvPr>
          <p:cNvSpPr txBox="1"/>
          <p:nvPr/>
        </p:nvSpPr>
        <p:spPr>
          <a:xfrm>
            <a:off x="7634124" y="2524809"/>
            <a:ext cx="642063"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19" name="Rectangle 18">
            <a:extLst>
              <a:ext uri="{FF2B5EF4-FFF2-40B4-BE49-F238E27FC236}">
                <a16:creationId xmlns:a16="http://schemas.microsoft.com/office/drawing/2014/main" id="{1CD902AC-7749-43E7-8EDA-6CD31BDC2BCC}"/>
              </a:ext>
            </a:extLst>
          </p:cNvPr>
          <p:cNvSpPr/>
          <p:nvPr/>
        </p:nvSpPr>
        <p:spPr>
          <a:xfrm>
            <a:off x="8520652" y="2085616"/>
            <a:ext cx="3529637" cy="1500238"/>
          </a:xfrm>
          <a:prstGeom prst="rect">
            <a:avLst/>
          </a:prstGeom>
          <a:solidFill>
            <a:schemeClr val="accent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64DA4A4-8625-46F6-9F32-53CBD0C86110}"/>
              </a:ext>
            </a:extLst>
          </p:cNvPr>
          <p:cNvSpPr/>
          <p:nvPr/>
        </p:nvSpPr>
        <p:spPr>
          <a:xfrm>
            <a:off x="1836822" y="4501585"/>
            <a:ext cx="400050" cy="400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37822DB-EF40-4313-A01F-5628BE714B94}"/>
              </a:ext>
            </a:extLst>
          </p:cNvPr>
          <p:cNvSpPr txBox="1"/>
          <p:nvPr/>
        </p:nvSpPr>
        <p:spPr>
          <a:xfrm>
            <a:off x="309560" y="5278085"/>
            <a:ext cx="3523080" cy="1692771"/>
          </a:xfrm>
          <a:prstGeom prst="rect">
            <a:avLst/>
          </a:prstGeom>
          <a:noFill/>
        </p:spPr>
        <p:txBody>
          <a:bodyPr wrap="none" rtlCol="0">
            <a:spAutoFit/>
          </a:bodyPr>
          <a:lstStyle/>
          <a:p>
            <a:pPr marL="457200" indent="-457200">
              <a:buFont typeface="Wingdings" panose="05000000000000000000" pitchFamily="2" charset="2"/>
              <a:buChar char="ü"/>
            </a:pPr>
            <a:r>
              <a:rPr lang="en-GB" sz="2800" dirty="0">
                <a:solidFill>
                  <a:schemeClr val="accent6"/>
                </a:solidFill>
              </a:rPr>
              <a:t>Variable A – Keep</a:t>
            </a:r>
          </a:p>
          <a:p>
            <a:pPr marL="457200" indent="-457200">
              <a:buFont typeface="Wingdings" panose="05000000000000000000" pitchFamily="2" charset="2"/>
              <a:buChar char="û"/>
            </a:pPr>
            <a:r>
              <a:rPr lang="en-GB" sz="2800" dirty="0">
                <a:solidFill>
                  <a:srgbClr val="C00000"/>
                </a:solidFill>
              </a:rPr>
              <a:t>Variable B – Discard</a:t>
            </a:r>
          </a:p>
          <a:p>
            <a:pPr marL="457200" indent="-457200">
              <a:buFont typeface="Wingdings" panose="05000000000000000000" pitchFamily="2" charset="2"/>
              <a:buChar char="ü"/>
            </a:pPr>
            <a:r>
              <a:rPr lang="en-GB" sz="2800" dirty="0">
                <a:solidFill>
                  <a:schemeClr val="accent6"/>
                </a:solidFill>
              </a:rPr>
              <a:t>Variable C – Keep</a:t>
            </a:r>
            <a:endParaRPr lang="en-GB" sz="2800" dirty="0">
              <a:solidFill>
                <a:srgbClr val="C00000"/>
              </a:solidFill>
            </a:endParaRPr>
          </a:p>
          <a:p>
            <a:endParaRPr lang="en-GB" sz="2000" dirty="0"/>
          </a:p>
        </p:txBody>
      </p:sp>
    </p:spTree>
    <p:extLst>
      <p:ext uri="{BB962C8B-B14F-4D97-AF65-F5344CB8AC3E}">
        <p14:creationId xmlns:p14="http://schemas.microsoft.com/office/powerpoint/2010/main" val="1834537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How do we determine the simplified expression from these boxes?</a:t>
            </a:r>
          </a:p>
          <a:p>
            <a:pPr marL="742950" lvl="1" indent="-285750">
              <a:buFont typeface="Courier New" panose="02070309020205020404" pitchFamily="49" charset="0"/>
              <a:buChar char="o"/>
            </a:pPr>
            <a:r>
              <a:rPr lang="en-GB" sz="1600" dirty="0">
                <a:solidFill>
                  <a:schemeClr val="tx1"/>
                </a:solidFill>
              </a:rPr>
              <a:t>Take each box in any order.</a:t>
            </a:r>
          </a:p>
          <a:p>
            <a:pPr marL="752712" lvl="1" indent="-285750">
              <a:buFont typeface="Courier New" panose="02070309020205020404" pitchFamily="49" charset="0"/>
              <a:buChar char="o"/>
            </a:pPr>
            <a:r>
              <a:rPr lang="en-GB" sz="1600" dirty="0">
                <a:solidFill>
                  <a:schemeClr val="tx1"/>
                </a:solidFill>
              </a:rPr>
              <a:t>Take each variable in any order.</a:t>
            </a:r>
          </a:p>
          <a:p>
            <a:pPr marL="742950" lvl="1" indent="-285750">
              <a:buFont typeface="Courier New" panose="02070309020205020404" pitchFamily="49" charset="0"/>
              <a:buChar char="o"/>
            </a:pPr>
            <a:r>
              <a:rPr lang="en-GB" sz="1600" dirty="0">
                <a:solidFill>
                  <a:schemeClr val="tx1"/>
                </a:solidFill>
              </a:rPr>
              <a:t>If the digit for the variable in the heading stays the same, keep the variable.</a:t>
            </a:r>
          </a:p>
          <a:p>
            <a:pPr marL="742950" lvl="1" indent="-285750">
              <a:buFont typeface="Courier New" panose="02070309020205020404" pitchFamily="49" charset="0"/>
              <a:buChar char="o"/>
            </a:pPr>
            <a:r>
              <a:rPr lang="en-GB" sz="1600" dirty="0">
                <a:solidFill>
                  <a:schemeClr val="tx1"/>
                </a:solidFill>
              </a:rPr>
              <a:t>If the digit for the variable in the heading changes, discard the variable.</a:t>
            </a:r>
          </a:p>
          <a:p>
            <a:pPr marL="804863" lvl="2"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r>
              <a:rPr lang="en-GB" sz="1600" dirty="0">
                <a:solidFill>
                  <a:schemeClr val="tx1"/>
                </a:solidFill>
              </a:rPr>
              <a:t>We have considered all the variables for the second box, and we are keeping A AND C.</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extLst>
              <p:ext uri="{D42A27DB-BD31-4B8C-83A1-F6EECF244321}">
                <p14:modId xmlns:p14="http://schemas.microsoft.com/office/powerpoint/2010/main" val="690980806"/>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13" name="Group 12">
            <a:extLst>
              <a:ext uri="{FF2B5EF4-FFF2-40B4-BE49-F238E27FC236}">
                <a16:creationId xmlns:a16="http://schemas.microsoft.com/office/drawing/2014/main" id="{F9DCE67B-8BC5-44AE-B057-458480B4EEF5}"/>
              </a:ext>
            </a:extLst>
          </p:cNvPr>
          <p:cNvGrpSpPr/>
          <p:nvPr/>
        </p:nvGrpSpPr>
        <p:grpSpPr>
          <a:xfrm>
            <a:off x="2742231" y="3613496"/>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164606" y="361349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lumMod val="9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a:extLst>
              <a:ext uri="{FF2B5EF4-FFF2-40B4-BE49-F238E27FC236}">
                <a16:creationId xmlns:a16="http://schemas.microsoft.com/office/drawing/2014/main" id="{817EBF6D-A062-4EEE-A605-3E2716AEFC14}"/>
              </a:ext>
            </a:extLst>
          </p:cNvPr>
          <p:cNvCxnSpPr>
            <a:cxnSpLocks/>
          </p:cNvCxnSpPr>
          <p:nvPr/>
        </p:nvCxnSpPr>
        <p:spPr>
          <a:xfrm flipH="1">
            <a:off x="7310674" y="2946400"/>
            <a:ext cx="438635" cy="66709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5D3E92-20DE-4BFB-B56B-9734B71009DA}"/>
              </a:ext>
            </a:extLst>
          </p:cNvPr>
          <p:cNvSpPr txBox="1"/>
          <p:nvPr/>
        </p:nvSpPr>
        <p:spPr>
          <a:xfrm>
            <a:off x="7634124" y="2524809"/>
            <a:ext cx="642063" cy="461665"/>
          </a:xfrm>
          <a:prstGeom prst="rect">
            <a:avLst/>
          </a:prstGeom>
          <a:noFill/>
        </p:spPr>
        <p:txBody>
          <a:bodyPr wrap="square">
            <a:spAutoFit/>
          </a:bodyPr>
          <a:lstStyle/>
          <a:p>
            <a:r>
              <a:rPr lang="en-GB" sz="2400" b="1" i="0" dirty="0">
                <a:solidFill>
                  <a:schemeClr val="tx1"/>
                </a:solidFill>
                <a:effectLst/>
              </a:rPr>
              <a:t>¬B</a:t>
            </a:r>
            <a:endParaRPr lang="en-GB" dirty="0"/>
          </a:p>
        </p:txBody>
      </p:sp>
      <p:sp>
        <p:nvSpPr>
          <p:cNvPr id="23" name="TextBox 22">
            <a:extLst>
              <a:ext uri="{FF2B5EF4-FFF2-40B4-BE49-F238E27FC236}">
                <a16:creationId xmlns:a16="http://schemas.microsoft.com/office/drawing/2014/main" id="{237822DB-EF40-4313-A01F-5628BE714B94}"/>
              </a:ext>
            </a:extLst>
          </p:cNvPr>
          <p:cNvSpPr txBox="1"/>
          <p:nvPr/>
        </p:nvSpPr>
        <p:spPr>
          <a:xfrm>
            <a:off x="309560" y="5278085"/>
            <a:ext cx="3523080" cy="1692771"/>
          </a:xfrm>
          <a:prstGeom prst="rect">
            <a:avLst/>
          </a:prstGeom>
          <a:noFill/>
        </p:spPr>
        <p:txBody>
          <a:bodyPr wrap="none" rtlCol="0">
            <a:spAutoFit/>
          </a:bodyPr>
          <a:lstStyle/>
          <a:p>
            <a:pPr marL="457200" indent="-457200">
              <a:buFont typeface="Wingdings" panose="05000000000000000000" pitchFamily="2" charset="2"/>
              <a:buChar char="ü"/>
            </a:pPr>
            <a:r>
              <a:rPr lang="en-GB" sz="2800" dirty="0">
                <a:solidFill>
                  <a:schemeClr val="accent6"/>
                </a:solidFill>
              </a:rPr>
              <a:t>Variable A – Keep</a:t>
            </a:r>
          </a:p>
          <a:p>
            <a:pPr marL="457200" indent="-457200">
              <a:buFont typeface="Wingdings" panose="05000000000000000000" pitchFamily="2" charset="2"/>
              <a:buChar char="û"/>
            </a:pPr>
            <a:r>
              <a:rPr lang="en-GB" sz="2800" dirty="0">
                <a:solidFill>
                  <a:srgbClr val="C00000"/>
                </a:solidFill>
              </a:rPr>
              <a:t>Variable B – Discard</a:t>
            </a:r>
          </a:p>
          <a:p>
            <a:pPr marL="457200" indent="-457200">
              <a:buFont typeface="Wingdings" panose="05000000000000000000" pitchFamily="2" charset="2"/>
              <a:buChar char="ü"/>
            </a:pPr>
            <a:r>
              <a:rPr lang="en-GB" sz="2800" dirty="0">
                <a:solidFill>
                  <a:schemeClr val="accent6"/>
                </a:solidFill>
              </a:rPr>
              <a:t>Variable C – Keep</a:t>
            </a:r>
            <a:endParaRPr lang="en-GB" sz="2800" dirty="0">
              <a:solidFill>
                <a:srgbClr val="C00000"/>
              </a:solidFill>
            </a:endParaRPr>
          </a:p>
          <a:p>
            <a:endParaRPr lang="en-GB" sz="2000" dirty="0"/>
          </a:p>
        </p:txBody>
      </p:sp>
      <p:cxnSp>
        <p:nvCxnSpPr>
          <p:cNvPr id="21" name="Straight Arrow Connector 20">
            <a:extLst>
              <a:ext uri="{FF2B5EF4-FFF2-40B4-BE49-F238E27FC236}">
                <a16:creationId xmlns:a16="http://schemas.microsoft.com/office/drawing/2014/main" id="{1714DC87-EA5E-4FB9-A8DC-B9A4E52BDC5A}"/>
              </a:ext>
            </a:extLst>
          </p:cNvPr>
          <p:cNvCxnSpPr>
            <a:cxnSpLocks/>
          </p:cNvCxnSpPr>
          <p:nvPr/>
        </p:nvCxnSpPr>
        <p:spPr>
          <a:xfrm flipV="1">
            <a:off x="6626427" y="4990610"/>
            <a:ext cx="0" cy="7576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18CA6D6-3317-4D41-A244-62574ABA75D4}"/>
              </a:ext>
            </a:extLst>
          </p:cNvPr>
          <p:cNvSpPr txBox="1"/>
          <p:nvPr/>
        </p:nvSpPr>
        <p:spPr>
          <a:xfrm>
            <a:off x="6108544" y="5681134"/>
            <a:ext cx="1021931" cy="461665"/>
          </a:xfrm>
          <a:prstGeom prst="rect">
            <a:avLst/>
          </a:prstGeom>
          <a:noFill/>
        </p:spPr>
        <p:txBody>
          <a:bodyPr wrap="square">
            <a:spAutoFit/>
          </a:bodyPr>
          <a:lstStyle/>
          <a:p>
            <a:pPr algn="ctr"/>
            <a:r>
              <a:rPr lang="en-GB" sz="2400" b="1" i="0" dirty="0">
                <a:solidFill>
                  <a:schemeClr val="tx1"/>
                </a:solidFill>
                <a:effectLst/>
              </a:rPr>
              <a:t>A ∧ C</a:t>
            </a:r>
            <a:endParaRPr lang="en-GB" sz="2400" dirty="0"/>
          </a:p>
        </p:txBody>
      </p:sp>
    </p:spTree>
    <p:extLst>
      <p:ext uri="{BB962C8B-B14F-4D97-AF65-F5344CB8AC3E}">
        <p14:creationId xmlns:p14="http://schemas.microsoft.com/office/powerpoint/2010/main" val="36021106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So, the first box represents ¬B.</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second box represents A</a:t>
            </a:r>
            <a:r>
              <a:rPr lang="en-GB" sz="1600" i="0" dirty="0">
                <a:solidFill>
                  <a:schemeClr val="tx1"/>
                </a:solidFill>
                <a:effectLst/>
              </a:rPr>
              <a:t> ∧ C</a:t>
            </a:r>
            <a:r>
              <a:rPr lang="en-GB" sz="1600" dirty="0">
                <a:solidFill>
                  <a:schemeClr val="tx1"/>
                </a:solidFill>
              </a:rPr>
              <a: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different parts of the expression (the different boxes we are looking at) are separated with </a:t>
            </a:r>
            <a:r>
              <a:rPr lang="en-GB" sz="1600" b="1" dirty="0">
                <a:solidFill>
                  <a:schemeClr val="tx1"/>
                </a:solidFill>
              </a:rPr>
              <a:t>OR</a:t>
            </a:r>
            <a:r>
              <a:rPr lang="en-GB" sz="1600" dirty="0">
                <a:solidFill>
                  <a:schemeClr val="tx1"/>
                </a:solidFill>
              </a:rPr>
              <a:t> symbols.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We have simplified the original expression (¬B V A ∧ B ∧ C) to:</a:t>
            </a:r>
            <a:br>
              <a:rPr lang="en-GB" sz="1600" dirty="0">
                <a:solidFill>
                  <a:schemeClr val="tx1"/>
                </a:solidFill>
              </a:rPr>
            </a:br>
            <a:r>
              <a:rPr lang="en-GB" sz="1600" dirty="0">
                <a:solidFill>
                  <a:schemeClr val="tx1"/>
                </a:solidFill>
              </a:rPr>
              <a:t>¬B V A</a:t>
            </a:r>
            <a:r>
              <a:rPr lang="en-GB" sz="1600" i="0" dirty="0">
                <a:solidFill>
                  <a:schemeClr val="tx1"/>
                </a:solidFill>
                <a:effectLst/>
              </a:rPr>
              <a:t> ∧ C</a:t>
            </a: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26" name="Group 25">
            <a:extLst>
              <a:ext uri="{FF2B5EF4-FFF2-40B4-BE49-F238E27FC236}">
                <a16:creationId xmlns:a16="http://schemas.microsoft.com/office/drawing/2014/main" id="{16D59E8F-EF75-4B80-9D37-780C8E5509A5}"/>
              </a:ext>
            </a:extLst>
          </p:cNvPr>
          <p:cNvGrpSpPr/>
          <p:nvPr/>
        </p:nvGrpSpPr>
        <p:grpSpPr>
          <a:xfrm>
            <a:off x="2746854" y="3608878"/>
            <a:ext cx="915067" cy="1358900"/>
            <a:chOff x="2742533" y="5232746"/>
            <a:chExt cx="915067" cy="1358900"/>
          </a:xfrm>
        </p:grpSpPr>
        <p:sp>
          <p:nvSpPr>
            <p:cNvPr id="27" name="Rectangle 26">
              <a:extLst>
                <a:ext uri="{FF2B5EF4-FFF2-40B4-BE49-F238E27FC236}">
                  <a16:creationId xmlns:a16="http://schemas.microsoft.com/office/drawing/2014/main" id="{245ABB45-35AD-4C4A-A012-D49286E20187}"/>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9" name="Straight Connector 28">
              <a:extLst>
                <a:ext uri="{FF2B5EF4-FFF2-40B4-BE49-F238E27FC236}">
                  <a16:creationId xmlns:a16="http://schemas.microsoft.com/office/drawing/2014/main" id="{C40EF38E-8C21-47CC-829C-F1E31888735F}"/>
                </a:ext>
              </a:extLst>
            </p:cNvPr>
            <p:cNvCxnSpPr>
              <a:cxnSpLocks/>
            </p:cNvCxnSpPr>
            <p:nvPr/>
          </p:nvCxnSpPr>
          <p:spPr>
            <a:xfrm flipV="1">
              <a:off x="2744916" y="5248436"/>
              <a:ext cx="0" cy="1323670"/>
            </a:xfrm>
            <a:prstGeom prst="line">
              <a:avLst/>
            </a:prstGeom>
            <a:ln w="571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BE28FC01-ADA8-4503-96B6-DAD691C71522}"/>
              </a:ext>
            </a:extLst>
          </p:cNvPr>
          <p:cNvGrpSpPr/>
          <p:nvPr/>
        </p:nvGrpSpPr>
        <p:grpSpPr>
          <a:xfrm>
            <a:off x="6209446" y="3520559"/>
            <a:ext cx="1704975" cy="1546498"/>
            <a:chOff x="6164606" y="5129042"/>
            <a:chExt cx="1704975" cy="1546498"/>
          </a:xfrm>
        </p:grpSpPr>
        <p:sp>
          <p:nvSpPr>
            <p:cNvPr id="31" name="Rectangle 30">
              <a:extLst>
                <a:ext uri="{FF2B5EF4-FFF2-40B4-BE49-F238E27FC236}">
                  <a16:creationId xmlns:a16="http://schemas.microsoft.com/office/drawing/2014/main" id="{BBB095C6-2CB1-4B97-8F8C-4613A63ADD2C}"/>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516EDA8E-A302-4053-86D4-0C770A02452E}"/>
                </a:ext>
              </a:extLst>
            </p:cNvPr>
            <p:cNvCxnSpPr>
              <a:cxnSpLocks/>
            </p:cNvCxnSpPr>
            <p:nvPr/>
          </p:nvCxnSpPr>
          <p:spPr>
            <a:xfrm flipV="1">
              <a:off x="7869581" y="5129042"/>
              <a:ext cx="0" cy="1546498"/>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9DCE67B-8BC5-44AE-B057-458480B4EEF5}"/>
              </a:ext>
            </a:extLst>
          </p:cNvPr>
          <p:cNvGrpSpPr/>
          <p:nvPr/>
        </p:nvGrpSpPr>
        <p:grpSpPr>
          <a:xfrm>
            <a:off x="2751164" y="3606800"/>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203311" y="362018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AD5C47ED-1086-47EA-943E-34ED185E238E}"/>
              </a:ext>
            </a:extLst>
          </p:cNvPr>
          <p:cNvGrpSpPr/>
          <p:nvPr/>
        </p:nvGrpSpPr>
        <p:grpSpPr>
          <a:xfrm>
            <a:off x="7310674" y="2524809"/>
            <a:ext cx="965513" cy="1088687"/>
            <a:chOff x="7310674" y="2524809"/>
            <a:chExt cx="965513" cy="1088687"/>
          </a:xfrm>
        </p:grpSpPr>
        <p:cxnSp>
          <p:nvCxnSpPr>
            <p:cNvPr id="20" name="Straight Arrow Connector 19">
              <a:extLst>
                <a:ext uri="{FF2B5EF4-FFF2-40B4-BE49-F238E27FC236}">
                  <a16:creationId xmlns:a16="http://schemas.microsoft.com/office/drawing/2014/main" id="{817EBF6D-A062-4EEE-A605-3E2716AEFC14}"/>
                </a:ext>
              </a:extLst>
            </p:cNvPr>
            <p:cNvCxnSpPr>
              <a:cxnSpLocks/>
            </p:cNvCxnSpPr>
            <p:nvPr/>
          </p:nvCxnSpPr>
          <p:spPr>
            <a:xfrm flipH="1">
              <a:off x="7310674" y="2946400"/>
              <a:ext cx="438635" cy="66709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5D3E92-20DE-4BFB-B56B-9734B71009DA}"/>
                </a:ext>
              </a:extLst>
            </p:cNvPr>
            <p:cNvSpPr txBox="1"/>
            <p:nvPr/>
          </p:nvSpPr>
          <p:spPr>
            <a:xfrm>
              <a:off x="7634124" y="2524809"/>
              <a:ext cx="642063" cy="461665"/>
            </a:xfrm>
            <a:prstGeom prst="rect">
              <a:avLst/>
            </a:prstGeom>
            <a:noFill/>
          </p:spPr>
          <p:txBody>
            <a:bodyPr wrap="square">
              <a:spAutoFit/>
            </a:bodyPr>
            <a:lstStyle/>
            <a:p>
              <a:r>
                <a:rPr lang="en-GB" sz="2400" b="1" i="0" dirty="0">
                  <a:solidFill>
                    <a:schemeClr val="tx1"/>
                  </a:solidFill>
                  <a:effectLst/>
                </a:rPr>
                <a:t>¬B</a:t>
              </a:r>
              <a:endParaRPr lang="en-GB" dirty="0"/>
            </a:p>
          </p:txBody>
        </p:sp>
      </p:grpSp>
      <p:grpSp>
        <p:nvGrpSpPr>
          <p:cNvPr id="38" name="Group 37">
            <a:extLst>
              <a:ext uri="{FF2B5EF4-FFF2-40B4-BE49-F238E27FC236}">
                <a16:creationId xmlns:a16="http://schemas.microsoft.com/office/drawing/2014/main" id="{42CAD41B-D1A1-4315-A177-F5000E896455}"/>
              </a:ext>
            </a:extLst>
          </p:cNvPr>
          <p:cNvGrpSpPr/>
          <p:nvPr/>
        </p:nvGrpSpPr>
        <p:grpSpPr>
          <a:xfrm>
            <a:off x="6108544" y="4990610"/>
            <a:ext cx="1021931" cy="1152189"/>
            <a:chOff x="6108544" y="4990610"/>
            <a:chExt cx="1021931" cy="1152189"/>
          </a:xfrm>
        </p:grpSpPr>
        <p:cxnSp>
          <p:nvCxnSpPr>
            <p:cNvPr id="21" name="Straight Arrow Connector 20">
              <a:extLst>
                <a:ext uri="{FF2B5EF4-FFF2-40B4-BE49-F238E27FC236}">
                  <a16:creationId xmlns:a16="http://schemas.microsoft.com/office/drawing/2014/main" id="{1714DC87-EA5E-4FB9-A8DC-B9A4E52BDC5A}"/>
                </a:ext>
              </a:extLst>
            </p:cNvPr>
            <p:cNvCxnSpPr>
              <a:cxnSpLocks/>
            </p:cNvCxnSpPr>
            <p:nvPr/>
          </p:nvCxnSpPr>
          <p:spPr>
            <a:xfrm flipV="1">
              <a:off x="6626427" y="4990610"/>
              <a:ext cx="0" cy="7576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18CA6D6-3317-4D41-A244-62574ABA75D4}"/>
                </a:ext>
              </a:extLst>
            </p:cNvPr>
            <p:cNvSpPr txBox="1"/>
            <p:nvPr/>
          </p:nvSpPr>
          <p:spPr>
            <a:xfrm>
              <a:off x="6108544" y="5681134"/>
              <a:ext cx="1021931" cy="461665"/>
            </a:xfrm>
            <a:prstGeom prst="rect">
              <a:avLst/>
            </a:prstGeom>
            <a:noFill/>
          </p:spPr>
          <p:txBody>
            <a:bodyPr wrap="square">
              <a:spAutoFit/>
            </a:bodyPr>
            <a:lstStyle/>
            <a:p>
              <a:pPr algn="ctr"/>
              <a:r>
                <a:rPr lang="en-GB" sz="2400" b="1" i="0" dirty="0">
                  <a:solidFill>
                    <a:schemeClr val="tx1"/>
                  </a:solidFill>
                  <a:effectLst/>
                </a:rPr>
                <a:t>A ∧ C</a:t>
              </a:r>
              <a:endParaRPr lang="en-GB" sz="2400" dirty="0"/>
            </a:p>
          </p:txBody>
        </p:sp>
      </p:grpSp>
      <p:sp>
        <p:nvSpPr>
          <p:cNvPr id="25" name="TextBox 24">
            <a:extLst>
              <a:ext uri="{FF2B5EF4-FFF2-40B4-BE49-F238E27FC236}">
                <a16:creationId xmlns:a16="http://schemas.microsoft.com/office/drawing/2014/main" id="{AF6CD18B-F073-4958-8404-FCA64E8501DB}"/>
              </a:ext>
            </a:extLst>
          </p:cNvPr>
          <p:cNvSpPr txBox="1"/>
          <p:nvPr/>
        </p:nvSpPr>
        <p:spPr>
          <a:xfrm>
            <a:off x="1061432" y="5638285"/>
            <a:ext cx="3113723" cy="461665"/>
          </a:xfrm>
          <a:prstGeom prst="rect">
            <a:avLst/>
          </a:prstGeom>
          <a:noFill/>
        </p:spPr>
        <p:txBody>
          <a:bodyPr wrap="square">
            <a:spAutoFit/>
          </a:bodyPr>
          <a:lstStyle/>
          <a:p>
            <a:r>
              <a:rPr lang="en-GB" sz="2400" b="1" dirty="0"/>
              <a:t>Simplified expression: </a:t>
            </a:r>
            <a:endParaRPr lang="en-GB" sz="2400" dirty="0"/>
          </a:p>
        </p:txBody>
      </p:sp>
      <p:sp>
        <p:nvSpPr>
          <p:cNvPr id="36" name="Rectangle 35">
            <a:extLst>
              <a:ext uri="{FF2B5EF4-FFF2-40B4-BE49-F238E27FC236}">
                <a16:creationId xmlns:a16="http://schemas.microsoft.com/office/drawing/2014/main" id="{D0F5BE25-B7A8-4743-A22F-C2DADC0B2CB0}"/>
              </a:ext>
            </a:extLst>
          </p:cNvPr>
          <p:cNvSpPr/>
          <p:nvPr/>
        </p:nvSpPr>
        <p:spPr>
          <a:xfrm>
            <a:off x="5066146" y="4364184"/>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B8DCC57A-4B24-42FD-BB2D-7A80E5725BD6}"/>
              </a:ext>
            </a:extLst>
          </p:cNvPr>
          <p:cNvSpPr txBox="1"/>
          <p:nvPr/>
        </p:nvSpPr>
        <p:spPr>
          <a:xfrm>
            <a:off x="3219230" y="5638286"/>
            <a:ext cx="642063" cy="523220"/>
          </a:xfrm>
          <a:prstGeom prst="rect">
            <a:avLst/>
          </a:prstGeom>
          <a:noFill/>
        </p:spPr>
        <p:txBody>
          <a:bodyPr wrap="square">
            <a:spAutoFit/>
          </a:bodyPr>
          <a:lstStyle/>
          <a:p>
            <a:r>
              <a:rPr lang="en-GB" sz="2800" b="1" i="0" dirty="0">
                <a:solidFill>
                  <a:schemeClr val="tx1"/>
                </a:solidFill>
                <a:effectLst/>
              </a:rPr>
              <a:t>¬B</a:t>
            </a:r>
            <a:endParaRPr lang="en-GB" sz="2000" dirty="0"/>
          </a:p>
        </p:txBody>
      </p:sp>
      <p:sp>
        <p:nvSpPr>
          <p:cNvPr id="44" name="TextBox 43">
            <a:extLst>
              <a:ext uri="{FF2B5EF4-FFF2-40B4-BE49-F238E27FC236}">
                <a16:creationId xmlns:a16="http://schemas.microsoft.com/office/drawing/2014/main" id="{7170A861-AEB3-4F80-8034-F6B8DAD5ABDD}"/>
              </a:ext>
            </a:extLst>
          </p:cNvPr>
          <p:cNvSpPr txBox="1"/>
          <p:nvPr/>
        </p:nvSpPr>
        <p:spPr>
          <a:xfrm>
            <a:off x="5167327" y="5619787"/>
            <a:ext cx="1021931" cy="523220"/>
          </a:xfrm>
          <a:prstGeom prst="rect">
            <a:avLst/>
          </a:prstGeom>
          <a:noFill/>
        </p:spPr>
        <p:txBody>
          <a:bodyPr wrap="square">
            <a:spAutoFit/>
          </a:bodyPr>
          <a:lstStyle/>
          <a:p>
            <a:pPr algn="ctr"/>
            <a:r>
              <a:rPr lang="en-GB" sz="2800" b="1" i="0" dirty="0">
                <a:solidFill>
                  <a:schemeClr val="tx1"/>
                </a:solidFill>
                <a:effectLst/>
              </a:rPr>
              <a:t>A ∧ C</a:t>
            </a:r>
            <a:endParaRPr lang="en-GB" sz="2800" dirty="0"/>
          </a:p>
        </p:txBody>
      </p:sp>
      <p:sp>
        <p:nvSpPr>
          <p:cNvPr id="47" name="TextBox 46">
            <a:extLst>
              <a:ext uri="{FF2B5EF4-FFF2-40B4-BE49-F238E27FC236}">
                <a16:creationId xmlns:a16="http://schemas.microsoft.com/office/drawing/2014/main" id="{72BA6656-4F6D-462D-9BA5-35CEF396B8DD}"/>
              </a:ext>
            </a:extLst>
          </p:cNvPr>
          <p:cNvSpPr txBox="1"/>
          <p:nvPr/>
        </p:nvSpPr>
        <p:spPr>
          <a:xfrm>
            <a:off x="4406248" y="5607508"/>
            <a:ext cx="396262" cy="523220"/>
          </a:xfrm>
          <a:prstGeom prst="rect">
            <a:avLst/>
          </a:prstGeom>
          <a:noFill/>
        </p:spPr>
        <p:txBody>
          <a:bodyPr wrap="none" rtlCol="0">
            <a:spAutoFit/>
          </a:bodyPr>
          <a:lstStyle/>
          <a:p>
            <a:r>
              <a:rPr lang="en-GB" sz="2800" b="1" dirty="0"/>
              <a:t>V</a:t>
            </a:r>
          </a:p>
        </p:txBody>
      </p:sp>
    </p:spTree>
    <p:extLst>
      <p:ext uri="{BB962C8B-B14F-4D97-AF65-F5344CB8AC3E}">
        <p14:creationId xmlns:p14="http://schemas.microsoft.com/office/powerpoint/2010/main" val="338842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2.59259E-6 L -0.29675 0.23009 " pathEditMode="relative" rAng="0" ptsTypes="AA">
                                      <p:cBhvr>
                                        <p:cTn id="6" dur="2000" fill="hold"/>
                                        <p:tgtEl>
                                          <p:spTgt spid="30"/>
                                        </p:tgtEl>
                                        <p:attrNameLst>
                                          <p:attrName>ppt_x</p:attrName>
                                          <p:attrName>ppt_y</p:attrName>
                                        </p:attrNameLst>
                                      </p:cBhvr>
                                      <p:rCtr x="-14844" y="11505"/>
                                    </p:animMotion>
                                  </p:childTnLst>
                                </p:cTn>
                              </p:par>
                              <p:par>
                                <p:cTn id="7" presetID="42" presetClass="path" presetSubtype="0" accel="50000" decel="50000" fill="hold" nodeType="withEffect">
                                  <p:stCondLst>
                                    <p:cond delay="0"/>
                                  </p:stCondLst>
                                  <p:childTnLst>
                                    <p:animMotion origin="layout" path="M -4.16667E-7 -1.48148E-6 L 0.04792 0.23171 " pathEditMode="relative" rAng="0" ptsTypes="AA">
                                      <p:cBhvr>
                                        <p:cTn id="8" dur="2000" fill="hold"/>
                                        <p:tgtEl>
                                          <p:spTgt spid="26"/>
                                        </p:tgtEl>
                                        <p:attrNameLst>
                                          <p:attrName>ppt_x</p:attrName>
                                          <p:attrName>ppt_y</p:attrName>
                                        </p:attrNameLst>
                                      </p:cBhvr>
                                      <p:rCtr x="2396" y="11574"/>
                                    </p:animMotion>
                                  </p:childTnLst>
                                </p:cTn>
                              </p:par>
                              <p:par>
                                <p:cTn id="9" presetID="10" presetClass="exit" presetSubtype="0" fill="hold" nodeType="withEffect">
                                  <p:stCondLst>
                                    <p:cond delay="0"/>
                                  </p:stCondLst>
                                  <p:childTnLst>
                                    <p:animEffect transition="out" filter="fade">
                                      <p:cBhvr>
                                        <p:cTn id="10" dur="1000"/>
                                        <p:tgtEl>
                                          <p:spTgt spid="9"/>
                                        </p:tgtEl>
                                      </p:cBhvr>
                                    </p:animEffect>
                                    <p:set>
                                      <p:cBhvr>
                                        <p:cTn id="11" dur="1" fill="hold">
                                          <p:stCondLst>
                                            <p:cond delay="999"/>
                                          </p:stCondLst>
                                        </p:cTn>
                                        <p:tgtEl>
                                          <p:spTgt spid="9"/>
                                        </p:tgtEl>
                                        <p:attrNameLst>
                                          <p:attrName>style.visibility</p:attrName>
                                        </p:attrNameLst>
                                      </p:cBhvr>
                                      <p:to>
                                        <p:strVal val="hidden"/>
                                      </p:to>
                                    </p:set>
                                  </p:childTnLst>
                                </p:cTn>
                              </p:par>
                              <p:par>
                                <p:cTn id="12" presetID="10" presetClass="entr" presetSubtype="0" fill="hold" grpId="1" nodeType="withEffect">
                                  <p:stCondLst>
                                    <p:cond delay="100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childTnLst>
                                </p:cTn>
                              </p:par>
                            </p:childTnLst>
                          </p:cTn>
                        </p:par>
                        <p:par>
                          <p:cTn id="15" fill="hold">
                            <p:stCondLst>
                              <p:cond delay="2000"/>
                            </p:stCondLst>
                            <p:childTnLst>
                              <p:par>
                                <p:cTn id="16" presetID="42" presetClass="path" presetSubtype="0" accel="50000" decel="50000" fill="hold" grpId="0" nodeType="afterEffect">
                                  <p:stCondLst>
                                    <p:cond delay="0"/>
                                  </p:stCondLst>
                                  <p:childTnLst>
                                    <p:animMotion origin="layout" path="M 2.08333E-7 -4.07407E-6 L -0.03464 0.17732 " pathEditMode="relative" rAng="0" ptsTypes="AA">
                                      <p:cBhvr>
                                        <p:cTn id="17" dur="2000" fill="hold"/>
                                        <p:tgtEl>
                                          <p:spTgt spid="36"/>
                                        </p:tgtEl>
                                        <p:attrNameLst>
                                          <p:attrName>ppt_x</p:attrName>
                                          <p:attrName>ppt_y</p:attrName>
                                        </p:attrNameLst>
                                      </p:cBhvr>
                                      <p:rCtr x="-1732" y="8866"/>
                                    </p:animMotion>
                                  </p:childTnLst>
                                </p:cTn>
                              </p:par>
                              <p:par>
                                <p:cTn id="18" presetID="10" presetClass="exit" presetSubtype="0" fill="hold" nodeType="withEffect">
                                  <p:stCondLst>
                                    <p:cond delay="0"/>
                                  </p:stCondLst>
                                  <p:childTnLst>
                                    <p:animEffect transition="out" filter="fade">
                                      <p:cBhvr>
                                        <p:cTn id="19" dur="1000"/>
                                        <p:tgtEl>
                                          <p:spTgt spid="38"/>
                                        </p:tgtEl>
                                      </p:cBhvr>
                                    </p:animEffect>
                                    <p:set>
                                      <p:cBhvr>
                                        <p:cTn id="20" dur="1" fill="hold">
                                          <p:stCondLst>
                                            <p:cond delay="999"/>
                                          </p:stCondLst>
                                        </p:cTn>
                                        <p:tgtEl>
                                          <p:spTgt spid="38"/>
                                        </p:tgtEl>
                                        <p:attrNameLst>
                                          <p:attrName>style.visibility</p:attrName>
                                        </p:attrNameLst>
                                      </p:cBhvr>
                                      <p:to>
                                        <p:strVal val="hidden"/>
                                      </p:to>
                                    </p:set>
                                  </p:childTnLst>
                                </p:cTn>
                              </p:par>
                              <p:par>
                                <p:cTn id="21" presetID="10" presetClass="entr" presetSubtype="0" fill="hold" grpId="1" nodeType="withEffect">
                                  <p:stCondLst>
                                    <p:cond delay="10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childTnLst>
                                </p:cTn>
                              </p:par>
                            </p:childTnLst>
                          </p:cTn>
                        </p:par>
                        <p:par>
                          <p:cTn id="24" fill="hold">
                            <p:stCondLst>
                              <p:cond delay="4000"/>
                            </p:stCondLst>
                            <p:childTnLst>
                              <p:par>
                                <p:cTn id="25" presetID="10" presetClass="exit" presetSubtype="0" fill="hold" nodeType="afterEffect">
                                  <p:stCondLst>
                                    <p:cond delay="1000"/>
                                  </p:stCondLst>
                                  <p:childTnLst>
                                    <p:animEffect transition="out" filter="fade">
                                      <p:cBhvr>
                                        <p:cTn id="26" dur="1000"/>
                                        <p:tgtEl>
                                          <p:spTgt spid="30"/>
                                        </p:tgtEl>
                                      </p:cBhvr>
                                    </p:animEffect>
                                    <p:set>
                                      <p:cBhvr>
                                        <p:cTn id="27" dur="1" fill="hold">
                                          <p:stCondLst>
                                            <p:cond delay="999"/>
                                          </p:stCondLst>
                                        </p:cTn>
                                        <p:tgtEl>
                                          <p:spTgt spid="30"/>
                                        </p:tgtEl>
                                        <p:attrNameLst>
                                          <p:attrName>style.visibility</p:attrName>
                                        </p:attrNameLst>
                                      </p:cBhvr>
                                      <p:to>
                                        <p:strVal val="hidden"/>
                                      </p:to>
                                    </p:set>
                                  </p:childTnLst>
                                </p:cTn>
                              </p:par>
                              <p:par>
                                <p:cTn id="28" presetID="10" presetClass="exit" presetSubtype="0" fill="hold" nodeType="withEffect">
                                  <p:stCondLst>
                                    <p:cond delay="1000"/>
                                  </p:stCondLst>
                                  <p:childTnLst>
                                    <p:animEffect transition="out" filter="fade">
                                      <p:cBhvr>
                                        <p:cTn id="29" dur="1000"/>
                                        <p:tgtEl>
                                          <p:spTgt spid="26"/>
                                        </p:tgtEl>
                                      </p:cBhvr>
                                    </p:animEffect>
                                    <p:set>
                                      <p:cBhvr>
                                        <p:cTn id="30" dur="1" fill="hold">
                                          <p:stCondLst>
                                            <p:cond delay="999"/>
                                          </p:stCondLst>
                                        </p:cTn>
                                        <p:tgtEl>
                                          <p:spTgt spid="26"/>
                                        </p:tgtEl>
                                        <p:attrNameLst>
                                          <p:attrName>style.visibility</p:attrName>
                                        </p:attrNameLst>
                                      </p:cBhvr>
                                      <p:to>
                                        <p:strVal val="hidden"/>
                                      </p:to>
                                    </p:set>
                                  </p:childTnLst>
                                </p:cTn>
                              </p:par>
                              <p:par>
                                <p:cTn id="31" presetID="10" presetClass="exit" presetSubtype="0" fill="hold" grpId="1" nodeType="withEffect">
                                  <p:stCondLst>
                                    <p:cond delay="1000"/>
                                  </p:stCondLst>
                                  <p:childTnLst>
                                    <p:animEffect transition="out" filter="fade">
                                      <p:cBhvr>
                                        <p:cTn id="32" dur="1000"/>
                                        <p:tgtEl>
                                          <p:spTgt spid="36"/>
                                        </p:tgtEl>
                                      </p:cBhvr>
                                    </p:animEffect>
                                    <p:set>
                                      <p:cBhvr>
                                        <p:cTn id="33" dur="1" fill="hold">
                                          <p:stCondLst>
                                            <p:cond delay="999"/>
                                          </p:stCondLst>
                                        </p:cTn>
                                        <p:tgtEl>
                                          <p:spTgt spid="36"/>
                                        </p:tgtEl>
                                        <p:attrNameLst>
                                          <p:attrName>style.visibility</p:attrName>
                                        </p:attrNameLst>
                                      </p:cBhvr>
                                      <p:to>
                                        <p:strVal val="hidden"/>
                                      </p:to>
                                    </p:set>
                                  </p:childTnLst>
                                </p:cTn>
                              </p:par>
                              <p:par>
                                <p:cTn id="34" presetID="10" presetClass="entr" presetSubtype="0" fill="hold" grpId="0" nodeType="withEffect">
                                  <p:stCondLst>
                                    <p:cond delay="100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childTnLst>
                                </p:cTn>
                              </p:par>
                            </p:childTnLst>
                          </p:cTn>
                        </p:par>
                        <p:par>
                          <p:cTn id="37" fill="hold">
                            <p:stCondLst>
                              <p:cond delay="6000"/>
                            </p:stCondLst>
                            <p:childTnLst>
                              <p:par>
                                <p:cTn id="38" presetID="42" presetClass="path" presetSubtype="0" accel="50000" decel="50000" fill="hold" grpId="0" nodeType="afterEffect">
                                  <p:stCondLst>
                                    <p:cond delay="0"/>
                                  </p:stCondLst>
                                  <p:childTnLst>
                                    <p:animMotion origin="layout" path="M -4.58333E-6 4.81481E-6 L 0.06042 -0.00463 " pathEditMode="relative" rAng="0" ptsTypes="AA">
                                      <p:cBhvr>
                                        <p:cTn id="39" dur="2000" fill="hold"/>
                                        <p:tgtEl>
                                          <p:spTgt spid="42"/>
                                        </p:tgtEl>
                                        <p:attrNameLst>
                                          <p:attrName>ppt_x</p:attrName>
                                          <p:attrName>ppt_y</p:attrName>
                                        </p:attrNameLst>
                                      </p:cBhvr>
                                      <p:rCtr x="3021" y="-231"/>
                                    </p:animMotion>
                                  </p:childTnLst>
                                </p:cTn>
                              </p:par>
                              <p:par>
                                <p:cTn id="40" presetID="42" presetClass="path" presetSubtype="0" accel="50000" decel="50000" fill="hold" grpId="0" nodeType="withEffect">
                                  <p:stCondLst>
                                    <p:cond delay="0"/>
                                  </p:stCondLst>
                                  <p:childTnLst>
                                    <p:animMotion origin="layout" path="M 4.79167E-6 1.11111E-6 L -0.03803 -0.00185 " pathEditMode="relative" rAng="0" ptsTypes="AA">
                                      <p:cBhvr>
                                        <p:cTn id="41" dur="2000" fill="hold"/>
                                        <p:tgtEl>
                                          <p:spTgt spid="44"/>
                                        </p:tgtEl>
                                        <p:attrNameLst>
                                          <p:attrName>ppt_x</p:attrName>
                                          <p:attrName>ppt_y</p:attrName>
                                        </p:attrNameLst>
                                      </p:cBhvr>
                                      <p:rCtr x="-1901" y="-93"/>
                                    </p:animMotion>
                                  </p:childTnLst>
                                </p:cTn>
                              </p:par>
                            </p:childTnLst>
                          </p:cTn>
                        </p:par>
                        <p:par>
                          <p:cTn id="42" fill="hold">
                            <p:stCondLst>
                              <p:cond delay="80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6" grpId="0" animBg="1"/>
      <p:bldP spid="36" grpId="1" animBg="1"/>
      <p:bldP spid="42" grpId="0"/>
      <p:bldP spid="42" grpId="1"/>
      <p:bldP spid="44" grpId="0"/>
      <p:bldP spid="44" grpId="1"/>
      <p:bldP spid="4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To recap, when we are considering variables within the same box, if the headings stay the same, we join the variables together with AND (</a:t>
            </a:r>
            <a:r>
              <a:rPr lang="en-GB" sz="1600" b="1" dirty="0">
                <a:solidFill>
                  <a:schemeClr val="tx1"/>
                </a:solidFill>
              </a:rPr>
              <a:t>∧)</a:t>
            </a:r>
            <a:r>
              <a:rPr lang="en-GB" sz="1600" dirty="0">
                <a:solidFill>
                  <a:schemeClr val="tx1"/>
                </a:solidFill>
              </a:rPr>
              <a: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When we are considering different boxes, we join the expressions together with OR (V).</a:t>
            </a: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26" name="Group 25">
            <a:extLst>
              <a:ext uri="{FF2B5EF4-FFF2-40B4-BE49-F238E27FC236}">
                <a16:creationId xmlns:a16="http://schemas.microsoft.com/office/drawing/2014/main" id="{16D59E8F-EF75-4B80-9D37-780C8E5509A5}"/>
              </a:ext>
            </a:extLst>
          </p:cNvPr>
          <p:cNvGrpSpPr/>
          <p:nvPr/>
        </p:nvGrpSpPr>
        <p:grpSpPr>
          <a:xfrm>
            <a:off x="2746854" y="3608878"/>
            <a:ext cx="915067" cy="1358900"/>
            <a:chOff x="2742533" y="5232746"/>
            <a:chExt cx="915067" cy="1358900"/>
          </a:xfrm>
        </p:grpSpPr>
        <p:sp>
          <p:nvSpPr>
            <p:cNvPr id="27" name="Rectangle 26">
              <a:extLst>
                <a:ext uri="{FF2B5EF4-FFF2-40B4-BE49-F238E27FC236}">
                  <a16:creationId xmlns:a16="http://schemas.microsoft.com/office/drawing/2014/main" id="{245ABB45-35AD-4C4A-A012-D49286E20187}"/>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9" name="Straight Connector 28">
              <a:extLst>
                <a:ext uri="{FF2B5EF4-FFF2-40B4-BE49-F238E27FC236}">
                  <a16:creationId xmlns:a16="http://schemas.microsoft.com/office/drawing/2014/main" id="{C40EF38E-8C21-47CC-829C-F1E31888735F}"/>
                </a:ext>
              </a:extLst>
            </p:cNvPr>
            <p:cNvCxnSpPr>
              <a:cxnSpLocks/>
            </p:cNvCxnSpPr>
            <p:nvPr/>
          </p:nvCxnSpPr>
          <p:spPr>
            <a:xfrm flipV="1">
              <a:off x="2744916" y="5248436"/>
              <a:ext cx="0" cy="1323670"/>
            </a:xfrm>
            <a:prstGeom prst="line">
              <a:avLst/>
            </a:prstGeom>
            <a:ln w="571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BE28FC01-ADA8-4503-96B6-DAD691C71522}"/>
              </a:ext>
            </a:extLst>
          </p:cNvPr>
          <p:cNvGrpSpPr/>
          <p:nvPr/>
        </p:nvGrpSpPr>
        <p:grpSpPr>
          <a:xfrm>
            <a:off x="6209446" y="3520559"/>
            <a:ext cx="1704975" cy="1546498"/>
            <a:chOff x="6164606" y="5129042"/>
            <a:chExt cx="1704975" cy="1546498"/>
          </a:xfrm>
        </p:grpSpPr>
        <p:sp>
          <p:nvSpPr>
            <p:cNvPr id="31" name="Rectangle 30">
              <a:extLst>
                <a:ext uri="{FF2B5EF4-FFF2-40B4-BE49-F238E27FC236}">
                  <a16:creationId xmlns:a16="http://schemas.microsoft.com/office/drawing/2014/main" id="{BBB095C6-2CB1-4B97-8F8C-4613A63ADD2C}"/>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516EDA8E-A302-4053-86D4-0C770A02452E}"/>
                </a:ext>
              </a:extLst>
            </p:cNvPr>
            <p:cNvCxnSpPr>
              <a:cxnSpLocks/>
            </p:cNvCxnSpPr>
            <p:nvPr/>
          </p:nvCxnSpPr>
          <p:spPr>
            <a:xfrm flipV="1">
              <a:off x="7869581" y="5129042"/>
              <a:ext cx="0" cy="1546498"/>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9DCE67B-8BC5-44AE-B057-458480B4EEF5}"/>
              </a:ext>
            </a:extLst>
          </p:cNvPr>
          <p:cNvGrpSpPr/>
          <p:nvPr/>
        </p:nvGrpSpPr>
        <p:grpSpPr>
          <a:xfrm>
            <a:off x="2751164" y="3606800"/>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203311" y="362018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AD5C47ED-1086-47EA-943E-34ED185E238E}"/>
              </a:ext>
            </a:extLst>
          </p:cNvPr>
          <p:cNvGrpSpPr/>
          <p:nvPr/>
        </p:nvGrpSpPr>
        <p:grpSpPr>
          <a:xfrm>
            <a:off x="7310674" y="2524809"/>
            <a:ext cx="965513" cy="1088687"/>
            <a:chOff x="7310674" y="2524809"/>
            <a:chExt cx="965513" cy="1088687"/>
          </a:xfrm>
        </p:grpSpPr>
        <p:cxnSp>
          <p:nvCxnSpPr>
            <p:cNvPr id="20" name="Straight Arrow Connector 19">
              <a:extLst>
                <a:ext uri="{FF2B5EF4-FFF2-40B4-BE49-F238E27FC236}">
                  <a16:creationId xmlns:a16="http://schemas.microsoft.com/office/drawing/2014/main" id="{817EBF6D-A062-4EEE-A605-3E2716AEFC14}"/>
                </a:ext>
              </a:extLst>
            </p:cNvPr>
            <p:cNvCxnSpPr>
              <a:cxnSpLocks/>
            </p:cNvCxnSpPr>
            <p:nvPr/>
          </p:nvCxnSpPr>
          <p:spPr>
            <a:xfrm flipH="1">
              <a:off x="7310674" y="2946400"/>
              <a:ext cx="438635" cy="66709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5D3E92-20DE-4BFB-B56B-9734B71009DA}"/>
                </a:ext>
              </a:extLst>
            </p:cNvPr>
            <p:cNvSpPr txBox="1"/>
            <p:nvPr/>
          </p:nvSpPr>
          <p:spPr>
            <a:xfrm>
              <a:off x="7634124" y="2524809"/>
              <a:ext cx="642063" cy="461665"/>
            </a:xfrm>
            <a:prstGeom prst="rect">
              <a:avLst/>
            </a:prstGeom>
            <a:noFill/>
          </p:spPr>
          <p:txBody>
            <a:bodyPr wrap="square">
              <a:spAutoFit/>
            </a:bodyPr>
            <a:lstStyle/>
            <a:p>
              <a:r>
                <a:rPr lang="en-GB" sz="2400" b="1" i="0" dirty="0">
                  <a:solidFill>
                    <a:schemeClr val="tx1"/>
                  </a:solidFill>
                  <a:effectLst/>
                </a:rPr>
                <a:t>¬B</a:t>
              </a:r>
              <a:endParaRPr lang="en-GB" dirty="0"/>
            </a:p>
          </p:txBody>
        </p:sp>
      </p:grpSp>
      <p:grpSp>
        <p:nvGrpSpPr>
          <p:cNvPr id="38" name="Group 37">
            <a:extLst>
              <a:ext uri="{FF2B5EF4-FFF2-40B4-BE49-F238E27FC236}">
                <a16:creationId xmlns:a16="http://schemas.microsoft.com/office/drawing/2014/main" id="{42CAD41B-D1A1-4315-A177-F5000E896455}"/>
              </a:ext>
            </a:extLst>
          </p:cNvPr>
          <p:cNvGrpSpPr/>
          <p:nvPr/>
        </p:nvGrpSpPr>
        <p:grpSpPr>
          <a:xfrm>
            <a:off x="6108544" y="4990610"/>
            <a:ext cx="1021931" cy="1152189"/>
            <a:chOff x="6108544" y="4990610"/>
            <a:chExt cx="1021931" cy="1152189"/>
          </a:xfrm>
        </p:grpSpPr>
        <p:cxnSp>
          <p:nvCxnSpPr>
            <p:cNvPr id="21" name="Straight Arrow Connector 20">
              <a:extLst>
                <a:ext uri="{FF2B5EF4-FFF2-40B4-BE49-F238E27FC236}">
                  <a16:creationId xmlns:a16="http://schemas.microsoft.com/office/drawing/2014/main" id="{1714DC87-EA5E-4FB9-A8DC-B9A4E52BDC5A}"/>
                </a:ext>
              </a:extLst>
            </p:cNvPr>
            <p:cNvCxnSpPr>
              <a:cxnSpLocks/>
            </p:cNvCxnSpPr>
            <p:nvPr/>
          </p:nvCxnSpPr>
          <p:spPr>
            <a:xfrm flipV="1">
              <a:off x="6626427" y="4990610"/>
              <a:ext cx="0" cy="7576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18CA6D6-3317-4D41-A244-62574ABA75D4}"/>
                </a:ext>
              </a:extLst>
            </p:cNvPr>
            <p:cNvSpPr txBox="1"/>
            <p:nvPr/>
          </p:nvSpPr>
          <p:spPr>
            <a:xfrm>
              <a:off x="6108544" y="5681134"/>
              <a:ext cx="1021931" cy="461665"/>
            </a:xfrm>
            <a:prstGeom prst="rect">
              <a:avLst/>
            </a:prstGeom>
            <a:noFill/>
          </p:spPr>
          <p:txBody>
            <a:bodyPr wrap="square">
              <a:spAutoFit/>
            </a:bodyPr>
            <a:lstStyle/>
            <a:p>
              <a:pPr algn="ctr"/>
              <a:r>
                <a:rPr lang="en-GB" sz="2400" b="1" i="0" dirty="0">
                  <a:solidFill>
                    <a:schemeClr val="tx1"/>
                  </a:solidFill>
                  <a:effectLst/>
                </a:rPr>
                <a:t>A ∧ C</a:t>
              </a:r>
              <a:endParaRPr lang="en-GB" sz="2400" dirty="0"/>
            </a:p>
          </p:txBody>
        </p:sp>
      </p:grpSp>
      <p:sp>
        <p:nvSpPr>
          <p:cNvPr id="25" name="TextBox 24">
            <a:extLst>
              <a:ext uri="{FF2B5EF4-FFF2-40B4-BE49-F238E27FC236}">
                <a16:creationId xmlns:a16="http://schemas.microsoft.com/office/drawing/2014/main" id="{AF6CD18B-F073-4958-8404-FCA64E8501DB}"/>
              </a:ext>
            </a:extLst>
          </p:cNvPr>
          <p:cNvSpPr txBox="1"/>
          <p:nvPr/>
        </p:nvSpPr>
        <p:spPr>
          <a:xfrm>
            <a:off x="264341" y="5688159"/>
            <a:ext cx="5256013" cy="830997"/>
          </a:xfrm>
          <a:prstGeom prst="rect">
            <a:avLst/>
          </a:prstGeom>
          <a:noFill/>
        </p:spPr>
        <p:txBody>
          <a:bodyPr wrap="square">
            <a:spAutoFit/>
          </a:bodyPr>
          <a:lstStyle/>
          <a:p>
            <a:r>
              <a:rPr lang="en-GB" sz="2400" b="1" dirty="0"/>
              <a:t>Simplified expression: ¬B V A ∧ C</a:t>
            </a:r>
          </a:p>
          <a:p>
            <a:r>
              <a:rPr lang="en-GB" sz="2400" b="1" dirty="0"/>
              <a:t> </a:t>
            </a:r>
            <a:endParaRPr lang="en-GB" sz="2400" dirty="0"/>
          </a:p>
        </p:txBody>
      </p:sp>
      <p:sp>
        <p:nvSpPr>
          <p:cNvPr id="36" name="Rectangle 35">
            <a:extLst>
              <a:ext uri="{FF2B5EF4-FFF2-40B4-BE49-F238E27FC236}">
                <a16:creationId xmlns:a16="http://schemas.microsoft.com/office/drawing/2014/main" id="{D0F5BE25-B7A8-4743-A22F-C2DADC0B2CB0}"/>
              </a:ext>
            </a:extLst>
          </p:cNvPr>
          <p:cNvSpPr/>
          <p:nvPr/>
        </p:nvSpPr>
        <p:spPr>
          <a:xfrm>
            <a:off x="5066146" y="4364184"/>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27833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Finally, note that the simplified expression ¬B V A ∧ C could also be written as:</a:t>
            </a:r>
          </a:p>
          <a:p>
            <a:pPr marL="742950" lvl="1" indent="-285750">
              <a:buFont typeface="Courier New" panose="02070309020205020404" pitchFamily="49" charset="0"/>
              <a:buChar char="o"/>
            </a:pPr>
            <a:r>
              <a:rPr lang="en-GB" sz="1600" dirty="0">
                <a:solidFill>
                  <a:schemeClr val="tx1"/>
                </a:solidFill>
              </a:rPr>
              <a:t>A ∧ C V ¬B </a:t>
            </a:r>
          </a:p>
          <a:p>
            <a:pPr marL="742950" lvl="1" indent="-285750">
              <a:buFont typeface="Courier New" panose="02070309020205020404" pitchFamily="49" charset="0"/>
              <a:buChar char="o"/>
            </a:pPr>
            <a:r>
              <a:rPr lang="en-GB" sz="1600" dirty="0">
                <a:solidFill>
                  <a:schemeClr val="tx1"/>
                </a:solidFill>
              </a:rPr>
              <a:t>C ∧ A V ¬B </a:t>
            </a:r>
          </a:p>
          <a:p>
            <a:pPr marL="742950" lvl="1" indent="-285750">
              <a:buFont typeface="Courier New" panose="02070309020205020404" pitchFamily="49" charset="0"/>
              <a:buChar char="o"/>
            </a:pPr>
            <a:r>
              <a:rPr lang="en-GB" sz="1600" dirty="0">
                <a:solidFill>
                  <a:schemeClr val="tx1"/>
                </a:solidFill>
              </a:rPr>
              <a:t>¬B V A ∧ C</a:t>
            </a:r>
          </a:p>
          <a:p>
            <a:pPr marL="742950" lvl="1" indent="-285750">
              <a:buFont typeface="Courier New" panose="02070309020205020404" pitchFamily="49" charset="0"/>
              <a:buChar char="o"/>
            </a:pPr>
            <a:r>
              <a:rPr lang="en-GB" sz="1600" dirty="0">
                <a:solidFill>
                  <a:schemeClr val="tx1"/>
                </a:solidFill>
              </a:rPr>
              <a:t>¬B V C ∧ A</a:t>
            </a:r>
          </a:p>
          <a:p>
            <a:pPr marL="742950" lvl="1"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Any of these expressions would be considered correct in the exam.</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The different answers come from the order in which you look at the boxes and the variables within them.</a:t>
            </a:r>
          </a:p>
          <a:p>
            <a:pPr marL="285750" indent="-285750">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a:p>
            <a:pPr marL="347663" lvl="1" indent="-265113">
              <a:buFont typeface="Arial" panose="020B0604020202020204" pitchFamily="34" charset="0"/>
              <a:buChar char="•"/>
            </a:pPr>
            <a:endParaRPr lang="en-GB" sz="1600" dirty="0">
              <a:solidFill>
                <a:schemeClr val="tx1"/>
              </a:solidFill>
            </a:endParaRPr>
          </a:p>
        </p:txBody>
      </p:sp>
      <p:graphicFrame>
        <p:nvGraphicFramePr>
          <p:cNvPr id="28" name="Table 2">
            <a:extLst>
              <a:ext uri="{FF2B5EF4-FFF2-40B4-BE49-F238E27FC236}">
                <a16:creationId xmlns:a16="http://schemas.microsoft.com/office/drawing/2014/main" id="{3E70BEB2-3C66-4ACC-AA97-C071F0C29592}"/>
              </a:ext>
            </a:extLst>
          </p:cNvPr>
          <p:cNvGraphicFramePr>
            <a:graphicFrameLocks noGrp="1"/>
          </p:cNvGraphicFramePr>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¬B </a:t>
                      </a:r>
                      <a:r>
                        <a:rPr lang="en-GB" sz="2400" b="1" i="0" dirty="0">
                          <a:solidFill>
                            <a:schemeClr val="tx1"/>
                          </a:solidFill>
                          <a:effectLst/>
                        </a:rPr>
                        <a:t>V</a:t>
                      </a:r>
                      <a:r>
                        <a:rPr lang="en-GB" sz="2400" b="1" dirty="0">
                          <a:solidFill>
                            <a:schemeClr val="tx1"/>
                          </a:solidFill>
                        </a:rPr>
                        <a:t> A </a:t>
                      </a:r>
                      <a:r>
                        <a:rPr lang="en-GB" sz="2400" b="1" i="0" dirty="0">
                          <a:solidFill>
                            <a:schemeClr val="tx1"/>
                          </a:solidFill>
                          <a:effectLst/>
                        </a:rPr>
                        <a:t>∧</a:t>
                      </a:r>
                      <a:r>
                        <a:rPr lang="en-GB" sz="2400" b="1" dirty="0">
                          <a:solidFill>
                            <a:schemeClr val="tx1"/>
                          </a:solidFill>
                        </a:rPr>
                        <a:t> B </a:t>
                      </a:r>
                      <a:r>
                        <a:rPr lang="en-GB" sz="2400" b="1" i="0" dirty="0">
                          <a:solidFill>
                            <a:schemeClr val="tx1"/>
                          </a:solidFill>
                          <a:effectLst/>
                        </a:rPr>
                        <a:t>∧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t>1</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t>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tc>
                  <a:txBody>
                    <a:bodyPr/>
                    <a:lstStyle/>
                    <a:p>
                      <a:pPr algn="ctr"/>
                      <a:r>
                        <a:rPr lang="en-GB" sz="2500" dirty="0"/>
                        <a:t>1</a:t>
                      </a:r>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5" name="Straight Connector 4">
            <a:extLst>
              <a:ext uri="{FF2B5EF4-FFF2-40B4-BE49-F238E27FC236}">
                <a16:creationId xmlns:a16="http://schemas.microsoft.com/office/drawing/2014/main" id="{9914B309-6328-415F-A9E6-A7658697601D}"/>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851D21-C0A8-46F7-B1B2-488BBE1643BF}"/>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7" name="TextBox 6">
            <a:extLst>
              <a:ext uri="{FF2B5EF4-FFF2-40B4-BE49-F238E27FC236}">
                <a16:creationId xmlns:a16="http://schemas.microsoft.com/office/drawing/2014/main" id="{6FAB8AC3-47FF-432B-AF79-22B9C97806AC}"/>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grpSp>
        <p:nvGrpSpPr>
          <p:cNvPr id="26" name="Group 25">
            <a:extLst>
              <a:ext uri="{FF2B5EF4-FFF2-40B4-BE49-F238E27FC236}">
                <a16:creationId xmlns:a16="http://schemas.microsoft.com/office/drawing/2014/main" id="{16D59E8F-EF75-4B80-9D37-780C8E5509A5}"/>
              </a:ext>
            </a:extLst>
          </p:cNvPr>
          <p:cNvGrpSpPr/>
          <p:nvPr/>
        </p:nvGrpSpPr>
        <p:grpSpPr>
          <a:xfrm>
            <a:off x="2746854" y="3608878"/>
            <a:ext cx="915067" cy="1358900"/>
            <a:chOff x="2742533" y="5232746"/>
            <a:chExt cx="915067" cy="1358900"/>
          </a:xfrm>
        </p:grpSpPr>
        <p:sp>
          <p:nvSpPr>
            <p:cNvPr id="27" name="Rectangle 26">
              <a:extLst>
                <a:ext uri="{FF2B5EF4-FFF2-40B4-BE49-F238E27FC236}">
                  <a16:creationId xmlns:a16="http://schemas.microsoft.com/office/drawing/2014/main" id="{245ABB45-35AD-4C4A-A012-D49286E20187}"/>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9" name="Straight Connector 28">
              <a:extLst>
                <a:ext uri="{FF2B5EF4-FFF2-40B4-BE49-F238E27FC236}">
                  <a16:creationId xmlns:a16="http://schemas.microsoft.com/office/drawing/2014/main" id="{C40EF38E-8C21-47CC-829C-F1E31888735F}"/>
                </a:ext>
              </a:extLst>
            </p:cNvPr>
            <p:cNvCxnSpPr>
              <a:cxnSpLocks/>
            </p:cNvCxnSpPr>
            <p:nvPr/>
          </p:nvCxnSpPr>
          <p:spPr>
            <a:xfrm flipV="1">
              <a:off x="2744916" y="5248436"/>
              <a:ext cx="0" cy="1323670"/>
            </a:xfrm>
            <a:prstGeom prst="line">
              <a:avLst/>
            </a:prstGeom>
            <a:ln w="571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BE28FC01-ADA8-4503-96B6-DAD691C71522}"/>
              </a:ext>
            </a:extLst>
          </p:cNvPr>
          <p:cNvGrpSpPr/>
          <p:nvPr/>
        </p:nvGrpSpPr>
        <p:grpSpPr>
          <a:xfrm>
            <a:off x="6209446" y="3520559"/>
            <a:ext cx="1704975" cy="1546498"/>
            <a:chOff x="6164606" y="5129042"/>
            <a:chExt cx="1704975" cy="1546498"/>
          </a:xfrm>
        </p:grpSpPr>
        <p:sp>
          <p:nvSpPr>
            <p:cNvPr id="31" name="Rectangle 30">
              <a:extLst>
                <a:ext uri="{FF2B5EF4-FFF2-40B4-BE49-F238E27FC236}">
                  <a16:creationId xmlns:a16="http://schemas.microsoft.com/office/drawing/2014/main" id="{BBB095C6-2CB1-4B97-8F8C-4613A63ADD2C}"/>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516EDA8E-A302-4053-86D4-0C770A02452E}"/>
                </a:ext>
              </a:extLst>
            </p:cNvPr>
            <p:cNvCxnSpPr>
              <a:cxnSpLocks/>
            </p:cNvCxnSpPr>
            <p:nvPr/>
          </p:nvCxnSpPr>
          <p:spPr>
            <a:xfrm flipV="1">
              <a:off x="7869581" y="5129042"/>
              <a:ext cx="0" cy="1546498"/>
            </a:xfrm>
            <a:prstGeom prst="line">
              <a:avLst/>
            </a:prstGeom>
            <a:ln w="381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9DCE67B-8BC5-44AE-B057-458480B4EEF5}"/>
              </a:ext>
            </a:extLst>
          </p:cNvPr>
          <p:cNvGrpSpPr/>
          <p:nvPr/>
        </p:nvGrpSpPr>
        <p:grpSpPr>
          <a:xfrm>
            <a:off x="2751164" y="3606800"/>
            <a:ext cx="915067" cy="1358900"/>
            <a:chOff x="2742533" y="5232746"/>
            <a:chExt cx="915067" cy="1358900"/>
          </a:xfrm>
        </p:grpSpPr>
        <p:sp>
          <p:nvSpPr>
            <p:cNvPr id="10" name="Rectangle 9">
              <a:extLst>
                <a:ext uri="{FF2B5EF4-FFF2-40B4-BE49-F238E27FC236}">
                  <a16:creationId xmlns:a16="http://schemas.microsoft.com/office/drawing/2014/main" id="{E13DD8CA-7A8D-4738-B8EE-4FD2B2D78EAC}"/>
                </a:ext>
              </a:extLst>
            </p:cNvPr>
            <p:cNvSpPr/>
            <p:nvPr/>
          </p:nvSpPr>
          <p:spPr>
            <a:xfrm>
              <a:off x="2742533" y="5232746"/>
              <a:ext cx="915067"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ADC9B303-48E9-42EF-9AA2-45BF356B8142}"/>
                </a:ext>
              </a:extLst>
            </p:cNvPr>
            <p:cNvCxnSpPr/>
            <p:nvPr/>
          </p:nvCxnSpPr>
          <p:spPr>
            <a:xfrm flipV="1">
              <a:off x="2742533"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91B5792-4C64-43D5-AB07-69FE51509C6D}"/>
              </a:ext>
            </a:extLst>
          </p:cNvPr>
          <p:cNvGrpSpPr/>
          <p:nvPr/>
        </p:nvGrpSpPr>
        <p:grpSpPr>
          <a:xfrm>
            <a:off x="6203311" y="3620186"/>
            <a:ext cx="1704975" cy="1358900"/>
            <a:chOff x="6164606" y="5232746"/>
            <a:chExt cx="1704975" cy="1358900"/>
          </a:xfrm>
        </p:grpSpPr>
        <p:sp>
          <p:nvSpPr>
            <p:cNvPr id="12" name="Rectangle 11">
              <a:extLst>
                <a:ext uri="{FF2B5EF4-FFF2-40B4-BE49-F238E27FC236}">
                  <a16:creationId xmlns:a16="http://schemas.microsoft.com/office/drawing/2014/main" id="{1797B49D-91EF-4BF2-A1CD-3208970A8767}"/>
                </a:ext>
              </a:extLst>
            </p:cNvPr>
            <p:cNvSpPr/>
            <p:nvPr/>
          </p:nvSpPr>
          <p:spPr>
            <a:xfrm>
              <a:off x="6164606" y="5232746"/>
              <a:ext cx="1703044" cy="13589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0223E94-ADCF-4662-BCFC-CDBFA404C88D}"/>
                </a:ext>
              </a:extLst>
            </p:cNvPr>
            <p:cNvCxnSpPr/>
            <p:nvPr/>
          </p:nvCxnSpPr>
          <p:spPr>
            <a:xfrm flipV="1">
              <a:off x="7869581" y="5232746"/>
              <a:ext cx="0" cy="1358900"/>
            </a:xfrm>
            <a:prstGeom prst="line">
              <a:avLst/>
            </a:prstGeom>
            <a:ln w="2857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A8F2D7C2-AEE9-42CD-A976-C80FCBB49933}"/>
              </a:ext>
            </a:extLst>
          </p:cNvPr>
          <p:cNvSpPr/>
          <p:nvPr/>
        </p:nvSpPr>
        <p:spPr>
          <a:xfrm>
            <a:off x="5061527" y="4368800"/>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AD5C47ED-1086-47EA-943E-34ED185E238E}"/>
              </a:ext>
            </a:extLst>
          </p:cNvPr>
          <p:cNvGrpSpPr/>
          <p:nvPr/>
        </p:nvGrpSpPr>
        <p:grpSpPr>
          <a:xfrm>
            <a:off x="7310674" y="2524809"/>
            <a:ext cx="965513" cy="1088687"/>
            <a:chOff x="7310674" y="2524809"/>
            <a:chExt cx="965513" cy="1088687"/>
          </a:xfrm>
        </p:grpSpPr>
        <p:cxnSp>
          <p:nvCxnSpPr>
            <p:cNvPr id="20" name="Straight Arrow Connector 19">
              <a:extLst>
                <a:ext uri="{FF2B5EF4-FFF2-40B4-BE49-F238E27FC236}">
                  <a16:creationId xmlns:a16="http://schemas.microsoft.com/office/drawing/2014/main" id="{817EBF6D-A062-4EEE-A605-3E2716AEFC14}"/>
                </a:ext>
              </a:extLst>
            </p:cNvPr>
            <p:cNvCxnSpPr>
              <a:cxnSpLocks/>
            </p:cNvCxnSpPr>
            <p:nvPr/>
          </p:nvCxnSpPr>
          <p:spPr>
            <a:xfrm flipH="1">
              <a:off x="7310674" y="2946400"/>
              <a:ext cx="438635" cy="66709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5D3E92-20DE-4BFB-B56B-9734B71009DA}"/>
                </a:ext>
              </a:extLst>
            </p:cNvPr>
            <p:cNvSpPr txBox="1"/>
            <p:nvPr/>
          </p:nvSpPr>
          <p:spPr>
            <a:xfrm>
              <a:off x="7634124" y="2524809"/>
              <a:ext cx="642063" cy="461665"/>
            </a:xfrm>
            <a:prstGeom prst="rect">
              <a:avLst/>
            </a:prstGeom>
            <a:noFill/>
          </p:spPr>
          <p:txBody>
            <a:bodyPr wrap="square">
              <a:spAutoFit/>
            </a:bodyPr>
            <a:lstStyle/>
            <a:p>
              <a:r>
                <a:rPr lang="en-GB" sz="2400" b="1" i="0" dirty="0">
                  <a:solidFill>
                    <a:schemeClr val="tx1"/>
                  </a:solidFill>
                  <a:effectLst/>
                </a:rPr>
                <a:t>¬B</a:t>
              </a:r>
              <a:endParaRPr lang="en-GB" dirty="0"/>
            </a:p>
          </p:txBody>
        </p:sp>
      </p:grpSp>
      <p:grpSp>
        <p:nvGrpSpPr>
          <p:cNvPr id="38" name="Group 37">
            <a:extLst>
              <a:ext uri="{FF2B5EF4-FFF2-40B4-BE49-F238E27FC236}">
                <a16:creationId xmlns:a16="http://schemas.microsoft.com/office/drawing/2014/main" id="{42CAD41B-D1A1-4315-A177-F5000E896455}"/>
              </a:ext>
            </a:extLst>
          </p:cNvPr>
          <p:cNvGrpSpPr/>
          <p:nvPr/>
        </p:nvGrpSpPr>
        <p:grpSpPr>
          <a:xfrm>
            <a:off x="6108544" y="4990610"/>
            <a:ext cx="1021931" cy="1152189"/>
            <a:chOff x="6108544" y="4990610"/>
            <a:chExt cx="1021931" cy="1152189"/>
          </a:xfrm>
        </p:grpSpPr>
        <p:cxnSp>
          <p:nvCxnSpPr>
            <p:cNvPr id="21" name="Straight Arrow Connector 20">
              <a:extLst>
                <a:ext uri="{FF2B5EF4-FFF2-40B4-BE49-F238E27FC236}">
                  <a16:creationId xmlns:a16="http://schemas.microsoft.com/office/drawing/2014/main" id="{1714DC87-EA5E-4FB9-A8DC-B9A4E52BDC5A}"/>
                </a:ext>
              </a:extLst>
            </p:cNvPr>
            <p:cNvCxnSpPr>
              <a:cxnSpLocks/>
            </p:cNvCxnSpPr>
            <p:nvPr/>
          </p:nvCxnSpPr>
          <p:spPr>
            <a:xfrm flipV="1">
              <a:off x="6626427" y="4990610"/>
              <a:ext cx="0" cy="7576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18CA6D6-3317-4D41-A244-62574ABA75D4}"/>
                </a:ext>
              </a:extLst>
            </p:cNvPr>
            <p:cNvSpPr txBox="1"/>
            <p:nvPr/>
          </p:nvSpPr>
          <p:spPr>
            <a:xfrm>
              <a:off x="6108544" y="5681134"/>
              <a:ext cx="1021931" cy="461665"/>
            </a:xfrm>
            <a:prstGeom prst="rect">
              <a:avLst/>
            </a:prstGeom>
            <a:noFill/>
          </p:spPr>
          <p:txBody>
            <a:bodyPr wrap="square">
              <a:spAutoFit/>
            </a:bodyPr>
            <a:lstStyle/>
            <a:p>
              <a:pPr algn="ctr"/>
              <a:r>
                <a:rPr lang="en-GB" sz="2400" b="1" i="0" dirty="0">
                  <a:solidFill>
                    <a:schemeClr val="tx1"/>
                  </a:solidFill>
                  <a:effectLst/>
                </a:rPr>
                <a:t>A ∧ C</a:t>
              </a:r>
              <a:endParaRPr lang="en-GB" sz="2400" dirty="0"/>
            </a:p>
          </p:txBody>
        </p:sp>
      </p:grpSp>
      <p:sp>
        <p:nvSpPr>
          <p:cNvPr id="25" name="TextBox 24">
            <a:extLst>
              <a:ext uri="{FF2B5EF4-FFF2-40B4-BE49-F238E27FC236}">
                <a16:creationId xmlns:a16="http://schemas.microsoft.com/office/drawing/2014/main" id="{AF6CD18B-F073-4958-8404-FCA64E8501DB}"/>
              </a:ext>
            </a:extLst>
          </p:cNvPr>
          <p:cNvSpPr txBox="1"/>
          <p:nvPr/>
        </p:nvSpPr>
        <p:spPr>
          <a:xfrm>
            <a:off x="264341" y="5688159"/>
            <a:ext cx="5256013" cy="830997"/>
          </a:xfrm>
          <a:prstGeom prst="rect">
            <a:avLst/>
          </a:prstGeom>
          <a:noFill/>
        </p:spPr>
        <p:txBody>
          <a:bodyPr wrap="square">
            <a:spAutoFit/>
          </a:bodyPr>
          <a:lstStyle/>
          <a:p>
            <a:r>
              <a:rPr lang="en-GB" sz="2400" b="1" dirty="0"/>
              <a:t>Simplified expression: ¬B V A ∧ C</a:t>
            </a:r>
          </a:p>
          <a:p>
            <a:r>
              <a:rPr lang="en-GB" sz="2400" b="1" dirty="0"/>
              <a:t> </a:t>
            </a:r>
            <a:endParaRPr lang="en-GB" sz="2400" dirty="0"/>
          </a:p>
        </p:txBody>
      </p:sp>
      <p:sp>
        <p:nvSpPr>
          <p:cNvPr id="36" name="Rectangle 35">
            <a:extLst>
              <a:ext uri="{FF2B5EF4-FFF2-40B4-BE49-F238E27FC236}">
                <a16:creationId xmlns:a16="http://schemas.microsoft.com/office/drawing/2014/main" id="{D0F5BE25-B7A8-4743-A22F-C2DADC0B2CB0}"/>
              </a:ext>
            </a:extLst>
          </p:cNvPr>
          <p:cNvSpPr/>
          <p:nvPr/>
        </p:nvSpPr>
        <p:spPr>
          <a:xfrm>
            <a:off x="5066146" y="4364184"/>
            <a:ext cx="2058037" cy="603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827803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4E5A0B8-DF52-4CA6-8E21-E8D69AA612EA}"/>
              </a:ext>
            </a:extLst>
          </p:cNvPr>
          <p:cNvPicPr>
            <a:picLocks noChangeAspect="1"/>
          </p:cNvPicPr>
          <p:nvPr/>
        </p:nvPicPr>
        <p:blipFill>
          <a:blip r:embed="rId2"/>
          <a:stretch>
            <a:fillRect/>
          </a:stretch>
        </p:blipFill>
        <p:spPr>
          <a:xfrm>
            <a:off x="0" y="415744"/>
            <a:ext cx="12192000" cy="2438400"/>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4C66A59F-2611-4CD7-AE9B-D62C0C3C8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51" y="824969"/>
            <a:ext cx="1470976" cy="1470976"/>
          </a:xfrm>
          <a:prstGeom prst="rect">
            <a:avLst/>
          </a:prstGeom>
        </p:spPr>
      </p:pic>
      <p:sp>
        <p:nvSpPr>
          <p:cNvPr id="17" name="TextBox 16">
            <a:extLst>
              <a:ext uri="{FF2B5EF4-FFF2-40B4-BE49-F238E27FC236}">
                <a16:creationId xmlns:a16="http://schemas.microsoft.com/office/drawing/2014/main" id="{C173DBB5-0C46-42EF-A5DE-7DBA8A354C3C}"/>
              </a:ext>
            </a:extLst>
          </p:cNvPr>
          <p:cNvSpPr txBox="1"/>
          <p:nvPr/>
        </p:nvSpPr>
        <p:spPr>
          <a:xfrm>
            <a:off x="1529854" y="3311359"/>
            <a:ext cx="9132292" cy="954107"/>
          </a:xfrm>
          <a:prstGeom prst="rect">
            <a:avLst/>
          </a:prstGeom>
          <a:noFill/>
        </p:spPr>
        <p:txBody>
          <a:bodyPr wrap="square">
            <a:spAutoFit/>
          </a:bodyPr>
          <a:lstStyle/>
          <a:p>
            <a:pPr marL="342900" indent="-342900">
              <a:buFont typeface="Arial" panose="020B0604020202020204" pitchFamily="34" charset="0"/>
              <a:buChar char="•"/>
            </a:pPr>
            <a:r>
              <a:rPr lang="en-GB" sz="2800"/>
              <a:t>How can Karnaugh maps be used to simplify Boolean expressions?</a:t>
            </a:r>
            <a:endParaRPr lang="en-GB" sz="2800" dirty="0"/>
          </a:p>
        </p:txBody>
      </p:sp>
      <p:sp>
        <p:nvSpPr>
          <p:cNvPr id="13" name="Rectangle 12">
            <a:extLst>
              <a:ext uri="{FF2B5EF4-FFF2-40B4-BE49-F238E27FC236}">
                <a16:creationId xmlns:a16="http://schemas.microsoft.com/office/drawing/2014/main" id="{B1F1938E-8769-44AB-8F10-383347A5A6E1}"/>
              </a:ext>
            </a:extLst>
          </p:cNvPr>
          <p:cNvSpPr/>
          <p:nvPr/>
        </p:nvSpPr>
        <p:spPr>
          <a:xfrm>
            <a:off x="2277502" y="1063494"/>
            <a:ext cx="6960765" cy="993926"/>
          </a:xfrm>
          <a:prstGeom prst="rect">
            <a:avLst/>
          </a:prstGeom>
        </p:spPr>
        <p:txBody>
          <a:bodyPr wrap="square">
            <a:spAutoFit/>
          </a:bodyPr>
          <a:lstStyle/>
          <a:p>
            <a:pPr>
              <a:lnSpc>
                <a:spcPct val="107000"/>
              </a:lnSpc>
              <a:spcAft>
                <a:spcPts val="800"/>
              </a:spcAft>
            </a:pPr>
            <a:r>
              <a:rPr lang="en-GB"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Having watched this video, you should be able to answer the following key question.</a:t>
            </a:r>
            <a:endParaRPr lang="en-GB" sz="1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6796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342EC1-2AFD-4406-9F14-4D674F90CAE8}"/>
              </a:ext>
            </a:extLst>
          </p:cNvPr>
          <p:cNvSpPr txBox="1"/>
          <p:nvPr/>
        </p:nvSpPr>
        <p:spPr>
          <a:xfrm>
            <a:off x="304800" y="92954"/>
            <a:ext cx="987927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C00000"/>
                </a:solidFill>
                <a:latin typeface="Century Gothic" panose="020B0502020202020204" pitchFamily="34" charset="0"/>
                <a:ea typeface="+mj-ea"/>
                <a:cs typeface="+mj-cs"/>
              </a:rPr>
              <a:t>SLR15 Boolean algebra</a:t>
            </a:r>
          </a:p>
        </p:txBody>
      </p:sp>
      <p:sp>
        <p:nvSpPr>
          <p:cNvPr id="6" name="TextBox 5">
            <a:extLst>
              <a:ext uri="{FF2B5EF4-FFF2-40B4-BE49-F238E27FC236}">
                <a16:creationId xmlns:a16="http://schemas.microsoft.com/office/drawing/2014/main" id="{5FABF442-A178-4CA8-8D0A-DF0A8E18C046}"/>
              </a:ext>
            </a:extLst>
          </p:cNvPr>
          <p:cNvSpPr txBox="1"/>
          <p:nvPr/>
        </p:nvSpPr>
        <p:spPr>
          <a:xfrm>
            <a:off x="927651" y="1650609"/>
            <a:ext cx="8473523" cy="3450613"/>
          </a:xfrm>
          <a:prstGeom prst="rect">
            <a:avLst/>
          </a:prstGeom>
        </p:spPr>
        <p:txBody>
          <a:bodyPr vert="horz" lIns="91440" tIns="45720" rIns="91440" bIns="45720" rtlCol="0" anchor="ctr">
            <a:normAutofit/>
          </a:bodyPr>
          <a:lstStyle/>
          <a:p>
            <a:pPr algn="ctr">
              <a:lnSpc>
                <a:spcPct val="90000"/>
              </a:lnSpc>
              <a:spcAft>
                <a:spcPts val="1200"/>
              </a:spcAft>
            </a:pPr>
            <a:r>
              <a:rPr lang="en-GB" sz="4000" dirty="0">
                <a:solidFill>
                  <a:srgbClr val="C00000"/>
                </a:solidFill>
              </a:rPr>
              <a:t>Going beyond the specification</a:t>
            </a:r>
            <a:endParaRPr lang="en-US" sz="4000" dirty="0">
              <a:solidFill>
                <a:srgbClr val="C00000"/>
              </a:solidFill>
            </a:endParaRPr>
          </a:p>
        </p:txBody>
      </p:sp>
      <p:pic>
        <p:nvPicPr>
          <p:cNvPr id="7" name="Picture 6" descr="A close up of a sign&#10;&#10;Description automatically generated">
            <a:extLst>
              <a:ext uri="{FF2B5EF4-FFF2-40B4-BE49-F238E27FC236}">
                <a16:creationId xmlns:a16="http://schemas.microsoft.com/office/drawing/2014/main" id="{D0590891-F990-439E-B303-C9EF7D49F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92" y="2662950"/>
            <a:ext cx="1403535" cy="1403535"/>
          </a:xfrm>
          <a:prstGeom prst="rect">
            <a:avLst/>
          </a:prstGeom>
        </p:spPr>
      </p:pic>
    </p:spTree>
    <p:extLst>
      <p:ext uri="{BB962C8B-B14F-4D97-AF65-F5344CB8AC3E}">
        <p14:creationId xmlns:p14="http://schemas.microsoft.com/office/powerpoint/2010/main" val="15493415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169">
            <a:extLst>
              <a:ext uri="{FF2B5EF4-FFF2-40B4-BE49-F238E27FC236}">
                <a16:creationId xmlns:a16="http://schemas.microsoft.com/office/drawing/2014/main" id="{1570F366-D62A-4F86-BE23-37B6DC9DCAAA}"/>
              </a:ext>
            </a:extLst>
          </p:cNvPr>
          <p:cNvSpPr/>
          <p:nvPr/>
        </p:nvSpPr>
        <p:spPr>
          <a:xfrm>
            <a:off x="8520652" y="1075981"/>
            <a:ext cx="3529637" cy="5633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We mentioned earlier that the headings in </a:t>
            </a:r>
            <a:r>
              <a:rPr lang="en-GB" sz="1600" b="1" dirty="0">
                <a:solidFill>
                  <a:schemeClr val="tx1"/>
                </a:solidFill>
              </a:rPr>
              <a:t>Karnaugh maps </a:t>
            </a:r>
            <a:r>
              <a:rPr lang="en-GB" sz="1600" dirty="0">
                <a:solidFill>
                  <a:schemeClr val="tx1"/>
                </a:solidFill>
              </a:rPr>
              <a:t>must use </a:t>
            </a:r>
            <a:r>
              <a:rPr lang="en-GB" sz="1600" b="1" dirty="0">
                <a:solidFill>
                  <a:schemeClr val="tx1"/>
                </a:solidFill>
              </a:rPr>
              <a:t>Gray code</a:t>
            </a:r>
            <a:r>
              <a:rPr lang="en-GB" sz="1600" dirty="0">
                <a:solidFill>
                  <a:schemeClr val="tx1"/>
                </a:solidFill>
              </a:rPr>
              <a:t> sequences and not traditional binary sequences.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That means we can only change one bit as we go from one binary number heading to the next – but why?</a:t>
            </a:r>
          </a:p>
          <a:p>
            <a:pPr marL="285750" indent="-285750">
              <a:buFont typeface="Arial" panose="020B0604020202020204" pitchFamily="34" charset="0"/>
              <a:buChar char="•"/>
            </a:pPr>
            <a:endParaRPr lang="en-GB" sz="1600" dirty="0">
              <a:solidFill>
                <a:schemeClr val="tx1"/>
              </a:solidFill>
            </a:endParaRPr>
          </a:p>
        </p:txBody>
      </p:sp>
      <p:sp>
        <p:nvSpPr>
          <p:cNvPr id="17" name="Rectangle 16">
            <a:extLst>
              <a:ext uri="{FF2B5EF4-FFF2-40B4-BE49-F238E27FC236}">
                <a16:creationId xmlns:a16="http://schemas.microsoft.com/office/drawing/2014/main" id="{F76A7BB4-64C8-44B9-AF5E-E613DB123E7E}"/>
              </a:ext>
            </a:extLst>
          </p:cNvPr>
          <p:cNvSpPr/>
          <p:nvPr/>
        </p:nvSpPr>
        <p:spPr>
          <a:xfrm>
            <a:off x="176565" y="523174"/>
            <a:ext cx="1555106" cy="470000"/>
          </a:xfrm>
          <a:prstGeom prst="rect">
            <a:avLst/>
          </a:prstGeom>
        </p:spPr>
        <p:txBody>
          <a:bodyPr wrap="non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Gray codes</a:t>
            </a:r>
          </a:p>
        </p:txBody>
      </p:sp>
      <p:graphicFrame>
        <p:nvGraphicFramePr>
          <p:cNvPr id="4" name="Table 2">
            <a:extLst>
              <a:ext uri="{FF2B5EF4-FFF2-40B4-BE49-F238E27FC236}">
                <a16:creationId xmlns:a16="http://schemas.microsoft.com/office/drawing/2014/main" id="{583E806F-3775-4EDA-A4EB-49474E0D259C}"/>
              </a:ext>
            </a:extLst>
          </p:cNvPr>
          <p:cNvGraphicFramePr>
            <a:graphicFrameLocks noGrp="1"/>
          </p:cNvGraphicFramePr>
          <p:nvPr>
            <p:extLst>
              <p:ext uri="{D42A27DB-BD31-4B8C-83A1-F6EECF244321}">
                <p14:modId xmlns:p14="http://schemas.microsoft.com/office/powerpoint/2010/main" val="1285781579"/>
              </p:ext>
            </p:extLst>
          </p:nvPr>
        </p:nvGraphicFramePr>
        <p:xfrm>
          <a:off x="309560" y="1217651"/>
          <a:ext cx="6905058" cy="4619286"/>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C D</a:t>
                      </a:r>
                    </a:p>
                  </a:txBody>
                  <a:tcPr marL="125183" marR="125183" marT="62591" marB="62591" anchor="ctr">
                    <a:solidFill>
                      <a:srgbClr val="F8D7CD"/>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433434338"/>
                  </a:ext>
                </a:extLst>
              </a:tr>
              <a:tr h="769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69313422"/>
                  </a:ext>
                </a:extLst>
              </a:tr>
            </a:tbl>
          </a:graphicData>
        </a:graphic>
      </p:graphicFrame>
      <p:sp>
        <p:nvSpPr>
          <p:cNvPr id="5" name="TextBox 4">
            <a:extLst>
              <a:ext uri="{FF2B5EF4-FFF2-40B4-BE49-F238E27FC236}">
                <a16:creationId xmlns:a16="http://schemas.microsoft.com/office/drawing/2014/main" id="{9DA0D62A-9C6D-40DC-9E0E-426C68E64585}"/>
              </a:ext>
            </a:extLst>
          </p:cNvPr>
          <p:cNvSpPr txBox="1"/>
          <p:nvPr/>
        </p:nvSpPr>
        <p:spPr>
          <a:xfrm>
            <a:off x="1656969" y="1389721"/>
            <a:ext cx="868680" cy="477054"/>
          </a:xfrm>
          <a:prstGeom prst="rect">
            <a:avLst/>
          </a:prstGeom>
          <a:noFill/>
        </p:spPr>
        <p:txBody>
          <a:bodyPr wrap="square" rtlCol="0">
            <a:spAutoFit/>
          </a:bodyPr>
          <a:lstStyle/>
          <a:p>
            <a:r>
              <a:rPr lang="en-GB" sz="2500" b="1" dirty="0"/>
              <a:t>A B</a:t>
            </a:r>
          </a:p>
        </p:txBody>
      </p:sp>
      <p:sp>
        <p:nvSpPr>
          <p:cNvPr id="6" name="TextBox 5">
            <a:extLst>
              <a:ext uri="{FF2B5EF4-FFF2-40B4-BE49-F238E27FC236}">
                <a16:creationId xmlns:a16="http://schemas.microsoft.com/office/drawing/2014/main" id="{5E1B0FDF-39A3-4A7D-A184-6B409846E228}"/>
              </a:ext>
            </a:extLst>
          </p:cNvPr>
          <p:cNvSpPr txBox="1"/>
          <p:nvPr/>
        </p:nvSpPr>
        <p:spPr>
          <a:xfrm>
            <a:off x="598168" y="2142196"/>
            <a:ext cx="868680" cy="477054"/>
          </a:xfrm>
          <a:prstGeom prst="rect">
            <a:avLst/>
          </a:prstGeom>
          <a:noFill/>
        </p:spPr>
        <p:txBody>
          <a:bodyPr wrap="square" rtlCol="0">
            <a:spAutoFit/>
          </a:bodyPr>
          <a:lstStyle/>
          <a:p>
            <a:r>
              <a:rPr lang="en-GB" sz="2500" b="1" dirty="0"/>
              <a:t>C D</a:t>
            </a:r>
          </a:p>
        </p:txBody>
      </p:sp>
      <p:cxnSp>
        <p:nvCxnSpPr>
          <p:cNvPr id="7" name="Straight Connector 6">
            <a:extLst>
              <a:ext uri="{FF2B5EF4-FFF2-40B4-BE49-F238E27FC236}">
                <a16:creationId xmlns:a16="http://schemas.microsoft.com/office/drawing/2014/main" id="{8725E581-DAAD-4BBB-BD93-27F7B15E2C19}"/>
              </a:ext>
            </a:extLst>
          </p:cNvPr>
          <p:cNvCxnSpPr>
            <a:cxnSpLocks/>
          </p:cNvCxnSpPr>
          <p:nvPr/>
        </p:nvCxnSpPr>
        <p:spPr>
          <a:xfrm flipH="1" flipV="1">
            <a:off x="309560" y="1217651"/>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D03CFA4C-CBC1-4ADB-A471-DD2549215186}"/>
              </a:ext>
            </a:extLst>
          </p:cNvPr>
          <p:cNvSpPr/>
          <p:nvPr/>
        </p:nvSpPr>
        <p:spPr>
          <a:xfrm>
            <a:off x="2820506" y="2066925"/>
            <a:ext cx="4247043" cy="5904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6AEAE182-B272-409E-9227-1DCD6823AC35}"/>
              </a:ext>
            </a:extLst>
          </p:cNvPr>
          <p:cNvSpPr/>
          <p:nvPr/>
        </p:nvSpPr>
        <p:spPr>
          <a:xfrm rot="5400000">
            <a:off x="640680" y="3917285"/>
            <a:ext cx="2824022" cy="75236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72BB209-5112-4964-B4DC-1673346FD73E}"/>
              </a:ext>
            </a:extLst>
          </p:cNvPr>
          <p:cNvSpPr/>
          <p:nvPr/>
        </p:nvSpPr>
        <p:spPr>
          <a:xfrm>
            <a:off x="3574351" y="3638526"/>
            <a:ext cx="2701252" cy="470000"/>
          </a:xfrm>
          <a:prstGeom prst="rect">
            <a:avLst/>
          </a:prstGeom>
          <a:solidFill>
            <a:schemeClr val="tx1">
              <a:alpha val="50000"/>
            </a:schemeClr>
          </a:solidFill>
        </p:spPr>
        <p:txBody>
          <a:bodyPr wrap="none">
            <a:spAutoFit/>
          </a:bodyPr>
          <a:lstStyle/>
          <a:p>
            <a:pPr>
              <a:lnSpc>
                <a:spcPct val="107000"/>
              </a:lnSpc>
              <a:spcAft>
                <a:spcPts val="800"/>
              </a:spcAf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Gray code sequence</a:t>
            </a:r>
          </a:p>
        </p:txBody>
      </p:sp>
      <p:cxnSp>
        <p:nvCxnSpPr>
          <p:cNvPr id="8" name="Straight Arrow Connector 7">
            <a:extLst>
              <a:ext uri="{FF2B5EF4-FFF2-40B4-BE49-F238E27FC236}">
                <a16:creationId xmlns:a16="http://schemas.microsoft.com/office/drawing/2014/main" id="{163815B0-5A0E-4219-868A-67FD6A67ADCB}"/>
              </a:ext>
            </a:extLst>
          </p:cNvPr>
          <p:cNvCxnSpPr/>
          <p:nvPr/>
        </p:nvCxnSpPr>
        <p:spPr>
          <a:xfrm flipV="1">
            <a:off x="4915452" y="2657350"/>
            <a:ext cx="0" cy="9812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4EB8667-E4D8-40BC-9B5E-6814E2B375AB}"/>
              </a:ext>
            </a:extLst>
          </p:cNvPr>
          <p:cNvCxnSpPr>
            <a:cxnSpLocks/>
          </p:cNvCxnSpPr>
          <p:nvPr/>
        </p:nvCxnSpPr>
        <p:spPr>
          <a:xfrm flipH="1">
            <a:off x="2428874" y="3906801"/>
            <a:ext cx="11454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9981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169">
            <a:extLst>
              <a:ext uri="{FF2B5EF4-FFF2-40B4-BE49-F238E27FC236}">
                <a16:creationId xmlns:a16="http://schemas.microsoft.com/office/drawing/2014/main" id="{1570F366-D62A-4F86-BE23-37B6DC9DCAAA}"/>
              </a:ext>
            </a:extLst>
          </p:cNvPr>
          <p:cNvSpPr/>
          <p:nvPr/>
        </p:nvSpPr>
        <p:spPr>
          <a:xfrm>
            <a:off x="8520652" y="1075981"/>
            <a:ext cx="3529637" cy="5633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By using </a:t>
            </a:r>
            <a:r>
              <a:rPr lang="en-GB" sz="1600" b="1" dirty="0">
                <a:solidFill>
                  <a:schemeClr val="tx1"/>
                </a:solidFill>
              </a:rPr>
              <a:t>Gray codes,</a:t>
            </a:r>
            <a:r>
              <a:rPr lang="en-GB" sz="1600" dirty="0">
                <a:solidFill>
                  <a:schemeClr val="tx1"/>
                </a:solidFill>
              </a:rPr>
              <a:t> we ensure that adjacent cells will only ever vary by one bit or Boolean variable.</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b="1" dirty="0">
                <a:solidFill>
                  <a:schemeClr val="tx1"/>
                </a:solidFill>
              </a:rPr>
              <a:t>Gray codes</a:t>
            </a:r>
            <a:r>
              <a:rPr lang="en-GB" sz="1600" dirty="0">
                <a:solidFill>
                  <a:schemeClr val="tx1"/>
                </a:solidFill>
              </a:rPr>
              <a:t> are required to organise the outputs of a logic function so we can spot commonality.</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Without them, when we place 1s into the map, cells sharing common Boolean variables would no longer be adjacent and would not show visual patterns of commonality.</a:t>
            </a:r>
          </a:p>
        </p:txBody>
      </p:sp>
      <p:sp>
        <p:nvSpPr>
          <p:cNvPr id="17" name="Rectangle 16">
            <a:extLst>
              <a:ext uri="{FF2B5EF4-FFF2-40B4-BE49-F238E27FC236}">
                <a16:creationId xmlns:a16="http://schemas.microsoft.com/office/drawing/2014/main" id="{F76A7BB4-64C8-44B9-AF5E-E613DB123E7E}"/>
              </a:ext>
            </a:extLst>
          </p:cNvPr>
          <p:cNvSpPr/>
          <p:nvPr/>
        </p:nvSpPr>
        <p:spPr>
          <a:xfrm>
            <a:off x="176565" y="523174"/>
            <a:ext cx="1555106" cy="470000"/>
          </a:xfrm>
          <a:prstGeom prst="rect">
            <a:avLst/>
          </a:prstGeom>
        </p:spPr>
        <p:txBody>
          <a:bodyPr wrap="non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Gray codes</a:t>
            </a:r>
          </a:p>
        </p:txBody>
      </p:sp>
      <p:graphicFrame>
        <p:nvGraphicFramePr>
          <p:cNvPr id="4" name="Table 2">
            <a:extLst>
              <a:ext uri="{FF2B5EF4-FFF2-40B4-BE49-F238E27FC236}">
                <a16:creationId xmlns:a16="http://schemas.microsoft.com/office/drawing/2014/main" id="{583E806F-3775-4EDA-A4EB-49474E0D259C}"/>
              </a:ext>
            </a:extLst>
          </p:cNvPr>
          <p:cNvGraphicFramePr>
            <a:graphicFrameLocks noGrp="1"/>
          </p:cNvGraphicFramePr>
          <p:nvPr/>
        </p:nvGraphicFramePr>
        <p:xfrm>
          <a:off x="309560" y="1217651"/>
          <a:ext cx="6905058" cy="4619286"/>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chemeClr val="tx1"/>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chemeClr val="tx1"/>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C D</a:t>
                      </a:r>
                    </a:p>
                  </a:txBody>
                  <a:tcPr marL="125183" marR="125183" marT="62591" marB="62591" anchor="ctr">
                    <a:solidFill>
                      <a:srgbClr val="F8D7CD"/>
                    </a:solidFill>
                  </a:tcPr>
                </a:tc>
                <a:tc>
                  <a:txBody>
                    <a:bodyPr/>
                    <a:lstStyle/>
                    <a:p>
                      <a:pPr algn="ctr"/>
                      <a:r>
                        <a:rPr lang="en-GB" sz="2500" dirty="0"/>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433434338"/>
                  </a:ext>
                </a:extLst>
              </a:tr>
              <a:tr h="769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C D</a:t>
                      </a:r>
                    </a:p>
                  </a:txBody>
                  <a:tcPr marL="125183" marR="125183" marT="62591" marB="62591" anchor="ctr">
                    <a:solidFill>
                      <a:srgbClr val="F8D7CD"/>
                    </a:solidFill>
                  </a:tcPr>
                </a:tc>
                <a:tc>
                  <a:txBody>
                    <a:bodyPr/>
                    <a:lstStyle/>
                    <a:p>
                      <a:pPr algn="ctr"/>
                      <a:r>
                        <a:rPr lang="en-GB" sz="2500" dirty="0"/>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69313422"/>
                  </a:ext>
                </a:extLst>
              </a:tr>
            </a:tbl>
          </a:graphicData>
        </a:graphic>
      </p:graphicFrame>
      <p:sp>
        <p:nvSpPr>
          <p:cNvPr id="5" name="TextBox 4">
            <a:extLst>
              <a:ext uri="{FF2B5EF4-FFF2-40B4-BE49-F238E27FC236}">
                <a16:creationId xmlns:a16="http://schemas.microsoft.com/office/drawing/2014/main" id="{9DA0D62A-9C6D-40DC-9E0E-426C68E64585}"/>
              </a:ext>
            </a:extLst>
          </p:cNvPr>
          <p:cNvSpPr txBox="1"/>
          <p:nvPr/>
        </p:nvSpPr>
        <p:spPr>
          <a:xfrm>
            <a:off x="1656969" y="1389721"/>
            <a:ext cx="868680" cy="477054"/>
          </a:xfrm>
          <a:prstGeom prst="rect">
            <a:avLst/>
          </a:prstGeom>
          <a:noFill/>
        </p:spPr>
        <p:txBody>
          <a:bodyPr wrap="square" rtlCol="0">
            <a:spAutoFit/>
          </a:bodyPr>
          <a:lstStyle/>
          <a:p>
            <a:r>
              <a:rPr lang="en-GB" sz="2500" b="1" dirty="0"/>
              <a:t>A B</a:t>
            </a:r>
          </a:p>
        </p:txBody>
      </p:sp>
      <p:sp>
        <p:nvSpPr>
          <p:cNvPr id="6" name="TextBox 5">
            <a:extLst>
              <a:ext uri="{FF2B5EF4-FFF2-40B4-BE49-F238E27FC236}">
                <a16:creationId xmlns:a16="http://schemas.microsoft.com/office/drawing/2014/main" id="{5E1B0FDF-39A3-4A7D-A184-6B409846E228}"/>
              </a:ext>
            </a:extLst>
          </p:cNvPr>
          <p:cNvSpPr txBox="1"/>
          <p:nvPr/>
        </p:nvSpPr>
        <p:spPr>
          <a:xfrm>
            <a:off x="598168" y="2142196"/>
            <a:ext cx="868680" cy="477054"/>
          </a:xfrm>
          <a:prstGeom prst="rect">
            <a:avLst/>
          </a:prstGeom>
          <a:noFill/>
        </p:spPr>
        <p:txBody>
          <a:bodyPr wrap="square" rtlCol="0">
            <a:spAutoFit/>
          </a:bodyPr>
          <a:lstStyle/>
          <a:p>
            <a:r>
              <a:rPr lang="en-GB" sz="2500" b="1" dirty="0"/>
              <a:t>C D</a:t>
            </a:r>
          </a:p>
        </p:txBody>
      </p:sp>
      <p:cxnSp>
        <p:nvCxnSpPr>
          <p:cNvPr id="7" name="Straight Connector 6">
            <a:extLst>
              <a:ext uri="{FF2B5EF4-FFF2-40B4-BE49-F238E27FC236}">
                <a16:creationId xmlns:a16="http://schemas.microsoft.com/office/drawing/2014/main" id="{8725E581-DAAD-4BBB-BD93-27F7B15E2C19}"/>
              </a:ext>
            </a:extLst>
          </p:cNvPr>
          <p:cNvCxnSpPr>
            <a:cxnSpLocks/>
          </p:cNvCxnSpPr>
          <p:nvPr/>
        </p:nvCxnSpPr>
        <p:spPr>
          <a:xfrm flipH="1" flipV="1">
            <a:off x="309560" y="1217651"/>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9229DBB2-984C-4775-9E46-00E7800E9D6E}"/>
              </a:ext>
            </a:extLst>
          </p:cNvPr>
          <p:cNvSpPr/>
          <p:nvPr/>
        </p:nvSpPr>
        <p:spPr>
          <a:xfrm>
            <a:off x="2820506" y="2066925"/>
            <a:ext cx="4247043" cy="5904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923901C9-ABA4-4878-A6A3-8025471BF627}"/>
              </a:ext>
            </a:extLst>
          </p:cNvPr>
          <p:cNvSpPr/>
          <p:nvPr/>
        </p:nvSpPr>
        <p:spPr>
          <a:xfrm rot="5400000">
            <a:off x="640680" y="3917285"/>
            <a:ext cx="2824022" cy="75236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1CB9634C-EE51-4A76-A4D5-F0CD5934EE70}"/>
              </a:ext>
            </a:extLst>
          </p:cNvPr>
          <p:cNvSpPr/>
          <p:nvPr/>
        </p:nvSpPr>
        <p:spPr>
          <a:xfrm>
            <a:off x="3574351" y="3638526"/>
            <a:ext cx="2701252" cy="470000"/>
          </a:xfrm>
          <a:prstGeom prst="rect">
            <a:avLst/>
          </a:prstGeom>
          <a:solidFill>
            <a:schemeClr val="tx1">
              <a:alpha val="50000"/>
            </a:schemeClr>
          </a:solidFill>
        </p:spPr>
        <p:txBody>
          <a:bodyPr wrap="none">
            <a:spAutoFit/>
          </a:bodyPr>
          <a:lstStyle/>
          <a:p>
            <a:pPr>
              <a:lnSpc>
                <a:spcPct val="107000"/>
              </a:lnSpc>
              <a:spcAft>
                <a:spcPts val="800"/>
              </a:spcAf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Gray code sequence</a:t>
            </a:r>
          </a:p>
        </p:txBody>
      </p:sp>
      <p:cxnSp>
        <p:nvCxnSpPr>
          <p:cNvPr id="12" name="Straight Arrow Connector 11">
            <a:extLst>
              <a:ext uri="{FF2B5EF4-FFF2-40B4-BE49-F238E27FC236}">
                <a16:creationId xmlns:a16="http://schemas.microsoft.com/office/drawing/2014/main" id="{2654CF31-4F16-4669-A997-54F984D9A4EA}"/>
              </a:ext>
            </a:extLst>
          </p:cNvPr>
          <p:cNvCxnSpPr/>
          <p:nvPr/>
        </p:nvCxnSpPr>
        <p:spPr>
          <a:xfrm flipV="1">
            <a:off x="4915452" y="2657350"/>
            <a:ext cx="0" cy="9812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CDA813B-8E2A-4D02-9945-D84A4E9FB3E8}"/>
              </a:ext>
            </a:extLst>
          </p:cNvPr>
          <p:cNvCxnSpPr>
            <a:cxnSpLocks/>
          </p:cNvCxnSpPr>
          <p:nvPr/>
        </p:nvCxnSpPr>
        <p:spPr>
          <a:xfrm flipH="1">
            <a:off x="2428874" y="3906801"/>
            <a:ext cx="11454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29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In this example, as we move from column heading two to three, we have a situation where both digits have changed at the same time:</a:t>
            </a:r>
          </a:p>
          <a:p>
            <a:pPr marL="742950" lvl="1" indent="-285750">
              <a:buFont typeface="Courier New" panose="02070309020205020404" pitchFamily="49" charset="0"/>
              <a:buChar char="o"/>
            </a:pPr>
            <a:r>
              <a:rPr lang="en-GB" sz="1600" dirty="0">
                <a:solidFill>
                  <a:schemeClr val="tx1"/>
                </a:solidFill>
              </a:rPr>
              <a:t>The 0 changed to a 1</a:t>
            </a:r>
          </a:p>
          <a:p>
            <a:pPr marL="742950" lvl="1" indent="-285750">
              <a:buFont typeface="Courier New" panose="02070309020205020404" pitchFamily="49" charset="0"/>
              <a:buChar char="o"/>
            </a:pPr>
            <a:r>
              <a:rPr lang="en-GB" sz="1600" dirty="0">
                <a:solidFill>
                  <a:schemeClr val="tx1"/>
                </a:solidFill>
              </a:rPr>
              <a:t>The 1 changed to a 0</a:t>
            </a:r>
          </a:p>
          <a:p>
            <a:pPr marL="742950" lvl="1" indent="-285750">
              <a:buFont typeface="Arial" panose="020B0604020202020204" pitchFamily="34" charset="0"/>
              <a:buChar char="•"/>
            </a:pPr>
            <a:endParaRPr lang="en-GB" sz="1100" dirty="0">
              <a:solidFill>
                <a:schemeClr val="tx1"/>
              </a:solidFill>
            </a:endParaRPr>
          </a:p>
          <a:p>
            <a:pPr marL="285750" indent="-285750">
              <a:buFont typeface="Arial" panose="020B0604020202020204" pitchFamily="34" charset="0"/>
              <a:buChar char="•"/>
            </a:pPr>
            <a:r>
              <a:rPr lang="en-GB" sz="1600" dirty="0">
                <a:solidFill>
                  <a:schemeClr val="tx1"/>
                </a:solidFill>
              </a:rPr>
              <a:t>We can only change one digit at a time. We have fixed the issue now – only one digit is changing as we move from heading to heading. As long as you follow this rule, you will always have a valid </a:t>
            </a:r>
            <a:r>
              <a:rPr lang="en-GB" sz="1600" b="1" dirty="0">
                <a:solidFill>
                  <a:schemeClr val="tx1"/>
                </a:solidFill>
              </a:rPr>
              <a:t>Karnaugh map</a:t>
            </a:r>
            <a:r>
              <a:rPr lang="en-GB" sz="1600" dirty="0">
                <a:solidFill>
                  <a:schemeClr val="tx1"/>
                </a:solidFill>
              </a:rPr>
              <a:t>.</a:t>
            </a:r>
          </a:p>
          <a:p>
            <a:pPr marL="285750" indent="-285750">
              <a:buFont typeface="Arial" panose="020B0604020202020204" pitchFamily="34" charset="0"/>
              <a:buChar char="•"/>
            </a:pPr>
            <a:endParaRPr lang="en-GB" sz="1100" dirty="0">
              <a:solidFill>
                <a:schemeClr val="tx1"/>
              </a:solidFill>
            </a:endParaRPr>
          </a:p>
          <a:p>
            <a:pPr marL="285750" indent="-285750">
              <a:buFont typeface="Arial" panose="020B0604020202020204" pitchFamily="34" charset="0"/>
              <a:buChar char="•"/>
            </a:pPr>
            <a:r>
              <a:rPr lang="en-GB" sz="1600" dirty="0">
                <a:solidFill>
                  <a:schemeClr val="tx1"/>
                </a:solidFill>
              </a:rPr>
              <a:t>Here, we are using a sequence known as </a:t>
            </a:r>
            <a:r>
              <a:rPr lang="en-GB" sz="1600" b="1" dirty="0">
                <a:solidFill>
                  <a:schemeClr val="tx1"/>
                </a:solidFill>
              </a:rPr>
              <a:t>Gray codes</a:t>
            </a:r>
            <a:r>
              <a:rPr lang="en-GB" sz="1600" dirty="0">
                <a:solidFill>
                  <a:schemeClr val="tx1"/>
                </a:solidFill>
              </a:rPr>
              <a:t>. They won’t appear in the exam, but if you want to know more, we will mention them again at the end of this video.</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3967597416"/>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endParaRPr lang="en-GB" sz="2500" dirty="0"/>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A2B7E51-76A5-4785-AEA3-76FE74A73781}"/>
              </a:ext>
            </a:extLst>
          </p:cNvPr>
          <p:cNvSpPr txBox="1"/>
          <p:nvPr/>
        </p:nvSpPr>
        <p:spPr>
          <a:xfrm>
            <a:off x="2895240" y="2903826"/>
            <a:ext cx="635812" cy="477054"/>
          </a:xfrm>
          <a:prstGeom prst="rect">
            <a:avLst/>
          </a:prstGeom>
          <a:noFill/>
        </p:spPr>
        <p:txBody>
          <a:bodyPr wrap="square" rtlCol="0">
            <a:spAutoFit/>
          </a:bodyPr>
          <a:lstStyle/>
          <a:p>
            <a:r>
              <a:rPr lang="en-GB" sz="2500" dirty="0"/>
              <a:t>0 0</a:t>
            </a:r>
          </a:p>
        </p:txBody>
      </p:sp>
      <p:sp>
        <p:nvSpPr>
          <p:cNvPr id="10" name="TextBox 9">
            <a:extLst>
              <a:ext uri="{FF2B5EF4-FFF2-40B4-BE49-F238E27FC236}">
                <a16:creationId xmlns:a16="http://schemas.microsoft.com/office/drawing/2014/main" id="{6A64D2E1-78BC-4147-A1FE-3ECF2AD91907}"/>
              </a:ext>
            </a:extLst>
          </p:cNvPr>
          <p:cNvSpPr txBox="1"/>
          <p:nvPr/>
        </p:nvSpPr>
        <p:spPr>
          <a:xfrm>
            <a:off x="4049994" y="2903826"/>
            <a:ext cx="635812" cy="477054"/>
          </a:xfrm>
          <a:prstGeom prst="rect">
            <a:avLst/>
          </a:prstGeom>
          <a:noFill/>
        </p:spPr>
        <p:txBody>
          <a:bodyPr wrap="square" rtlCol="0">
            <a:spAutoFit/>
          </a:bodyPr>
          <a:lstStyle/>
          <a:p>
            <a:r>
              <a:rPr lang="en-GB" sz="2500" dirty="0"/>
              <a:t>0 1</a:t>
            </a:r>
          </a:p>
        </p:txBody>
      </p:sp>
      <p:sp>
        <p:nvSpPr>
          <p:cNvPr id="14" name="TextBox 13">
            <a:extLst>
              <a:ext uri="{FF2B5EF4-FFF2-40B4-BE49-F238E27FC236}">
                <a16:creationId xmlns:a16="http://schemas.microsoft.com/office/drawing/2014/main" id="{B9CA0240-37DD-4FD5-834F-9D705ADFBDAD}"/>
              </a:ext>
            </a:extLst>
          </p:cNvPr>
          <p:cNvSpPr txBox="1"/>
          <p:nvPr/>
        </p:nvSpPr>
        <p:spPr>
          <a:xfrm>
            <a:off x="5204748" y="2904321"/>
            <a:ext cx="635812" cy="477054"/>
          </a:xfrm>
          <a:prstGeom prst="rect">
            <a:avLst/>
          </a:prstGeom>
          <a:noFill/>
        </p:spPr>
        <p:txBody>
          <a:bodyPr wrap="square" rtlCol="0">
            <a:spAutoFit/>
          </a:bodyPr>
          <a:lstStyle/>
          <a:p>
            <a:r>
              <a:rPr lang="en-GB" sz="2500" dirty="0"/>
              <a:t>1 1</a:t>
            </a:r>
          </a:p>
        </p:txBody>
      </p:sp>
      <p:sp>
        <p:nvSpPr>
          <p:cNvPr id="15" name="TextBox 14">
            <a:extLst>
              <a:ext uri="{FF2B5EF4-FFF2-40B4-BE49-F238E27FC236}">
                <a16:creationId xmlns:a16="http://schemas.microsoft.com/office/drawing/2014/main" id="{86A28959-239B-4746-86A6-29ABECBD3FBD}"/>
              </a:ext>
            </a:extLst>
          </p:cNvPr>
          <p:cNvSpPr txBox="1"/>
          <p:nvPr/>
        </p:nvSpPr>
        <p:spPr>
          <a:xfrm>
            <a:off x="6351442" y="2904321"/>
            <a:ext cx="635812" cy="477054"/>
          </a:xfrm>
          <a:prstGeom prst="rect">
            <a:avLst/>
          </a:prstGeom>
          <a:noFill/>
        </p:spPr>
        <p:txBody>
          <a:bodyPr wrap="square" rtlCol="0">
            <a:spAutoFit/>
          </a:bodyPr>
          <a:lstStyle/>
          <a:p>
            <a:r>
              <a:rPr lang="en-GB" sz="2500" dirty="0"/>
              <a:t>1 0</a:t>
            </a:r>
          </a:p>
        </p:txBody>
      </p:sp>
      <p:sp>
        <p:nvSpPr>
          <p:cNvPr id="17" name="TextBox 16">
            <a:extLst>
              <a:ext uri="{FF2B5EF4-FFF2-40B4-BE49-F238E27FC236}">
                <a16:creationId xmlns:a16="http://schemas.microsoft.com/office/drawing/2014/main" id="{D701EBA7-418D-4284-BF59-68F9242A8F65}"/>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18" name="TextBox 17">
            <a:extLst>
              <a:ext uri="{FF2B5EF4-FFF2-40B4-BE49-F238E27FC236}">
                <a16:creationId xmlns:a16="http://schemas.microsoft.com/office/drawing/2014/main" id="{2824A8A3-16F6-4A26-B84D-F0D1857FBCA9}"/>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200270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169">
            <a:extLst>
              <a:ext uri="{FF2B5EF4-FFF2-40B4-BE49-F238E27FC236}">
                <a16:creationId xmlns:a16="http://schemas.microsoft.com/office/drawing/2014/main" id="{1570F366-D62A-4F86-BE23-37B6DC9DCAAA}"/>
              </a:ext>
            </a:extLst>
          </p:cNvPr>
          <p:cNvSpPr/>
          <p:nvPr/>
        </p:nvSpPr>
        <p:spPr>
          <a:xfrm>
            <a:off x="8520652" y="1075981"/>
            <a:ext cx="3529637" cy="5633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A </a:t>
            </a:r>
            <a:r>
              <a:rPr lang="en-GB" sz="1600" b="1" dirty="0">
                <a:solidFill>
                  <a:schemeClr val="tx1"/>
                </a:solidFill>
              </a:rPr>
              <a:t>Karnaugh map</a:t>
            </a:r>
            <a:r>
              <a:rPr lang="en-GB" sz="1600" dirty="0">
                <a:solidFill>
                  <a:schemeClr val="tx1"/>
                </a:solidFill>
              </a:rPr>
              <a:t> is simply a representation of all the possible states of a truth table for a specified number of variables.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Four variables in a truth table produce 16 possible outputs.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All 16 states are represented on this four-input </a:t>
            </a:r>
            <a:r>
              <a:rPr lang="en-GB" sz="1600" b="1" dirty="0">
                <a:solidFill>
                  <a:schemeClr val="tx1"/>
                </a:solidFill>
              </a:rPr>
              <a:t>Karnaugh map</a:t>
            </a:r>
            <a:r>
              <a:rPr lang="en-GB" sz="1600" dirty="0">
                <a:solidFill>
                  <a:schemeClr val="tx1"/>
                </a:solidFill>
              </a:rPr>
              <a:t>. </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Using </a:t>
            </a:r>
            <a:r>
              <a:rPr lang="en-GB" sz="1600" b="1" dirty="0">
                <a:solidFill>
                  <a:schemeClr val="tx1"/>
                </a:solidFill>
              </a:rPr>
              <a:t>Gray codes</a:t>
            </a:r>
            <a:r>
              <a:rPr lang="en-GB" sz="1600" dirty="0">
                <a:solidFill>
                  <a:schemeClr val="tx1"/>
                </a:solidFill>
              </a:rPr>
              <a:t>, we can transition through the map any way we like and only see single-digit changes.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Remember, we can also move off any edge of the map and re-enter at the opposite edge.</a:t>
            </a:r>
          </a:p>
          <a:p>
            <a:pPr marL="285750" indent="-285750">
              <a:buFont typeface="Arial" panose="020B0604020202020204" pitchFamily="34" charset="0"/>
              <a:buChar char="•"/>
            </a:pPr>
            <a:endParaRPr lang="en-GB" sz="1600" dirty="0">
              <a:solidFill>
                <a:schemeClr val="tx1"/>
              </a:solidFill>
            </a:endParaRPr>
          </a:p>
        </p:txBody>
      </p:sp>
      <p:sp>
        <p:nvSpPr>
          <p:cNvPr id="17" name="Rectangle 16">
            <a:extLst>
              <a:ext uri="{FF2B5EF4-FFF2-40B4-BE49-F238E27FC236}">
                <a16:creationId xmlns:a16="http://schemas.microsoft.com/office/drawing/2014/main" id="{F76A7BB4-64C8-44B9-AF5E-E613DB123E7E}"/>
              </a:ext>
            </a:extLst>
          </p:cNvPr>
          <p:cNvSpPr/>
          <p:nvPr/>
        </p:nvSpPr>
        <p:spPr>
          <a:xfrm>
            <a:off x="176565" y="523174"/>
            <a:ext cx="1555106" cy="470000"/>
          </a:xfrm>
          <a:prstGeom prst="rect">
            <a:avLst/>
          </a:prstGeom>
        </p:spPr>
        <p:txBody>
          <a:bodyPr wrap="non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Gray codes</a:t>
            </a:r>
          </a:p>
        </p:txBody>
      </p:sp>
      <p:graphicFrame>
        <p:nvGraphicFramePr>
          <p:cNvPr id="4" name="Table 2">
            <a:extLst>
              <a:ext uri="{FF2B5EF4-FFF2-40B4-BE49-F238E27FC236}">
                <a16:creationId xmlns:a16="http://schemas.microsoft.com/office/drawing/2014/main" id="{583E806F-3775-4EDA-A4EB-49474E0D259C}"/>
              </a:ext>
            </a:extLst>
          </p:cNvPr>
          <p:cNvGraphicFramePr>
            <a:graphicFrameLocks noGrp="1"/>
          </p:cNvGraphicFramePr>
          <p:nvPr>
            <p:extLst>
              <p:ext uri="{D42A27DB-BD31-4B8C-83A1-F6EECF244321}">
                <p14:modId xmlns:p14="http://schemas.microsoft.com/office/powerpoint/2010/main" val="1984375562"/>
              </p:ext>
            </p:extLst>
          </p:nvPr>
        </p:nvGraphicFramePr>
        <p:xfrm>
          <a:off x="309560" y="1217651"/>
          <a:ext cx="6905058" cy="4619286"/>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rgbClr val="FF0000"/>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rgbClr val="FF0000"/>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rgbClr val="FF0000"/>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rgbClr val="FF0000"/>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769881">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rgbClr val="0070C0"/>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solidFill>
                            <a:srgbClr val="FF0000"/>
                          </a:solidFill>
                        </a:rPr>
                        <a:t>00</a:t>
                      </a:r>
                      <a:r>
                        <a:rPr lang="en-GB" sz="2500" dirty="0">
                          <a:solidFill>
                            <a:srgbClr val="0070C0"/>
                          </a:solidFill>
                        </a:rPr>
                        <a:t>00</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solidFill>
                            <a:srgbClr val="FF0000"/>
                          </a:solidFill>
                        </a:rPr>
                        <a:t>01</a:t>
                      </a:r>
                      <a:r>
                        <a:rPr lang="en-GB" sz="2500" dirty="0">
                          <a:solidFill>
                            <a:srgbClr val="0070C0"/>
                          </a:solidFill>
                        </a:rPr>
                        <a:t>00</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solidFill>
                            <a:srgbClr val="FF0000"/>
                          </a:solidFill>
                        </a:rPr>
                        <a:t>11</a:t>
                      </a:r>
                      <a:r>
                        <a:rPr lang="en-GB" sz="2500" dirty="0">
                          <a:solidFill>
                            <a:srgbClr val="0070C0"/>
                          </a:solidFill>
                        </a:rPr>
                        <a:t>00</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solidFill>
                            <a:srgbClr val="FF0000"/>
                          </a:solidFill>
                        </a:rPr>
                        <a:t>10</a:t>
                      </a:r>
                      <a:r>
                        <a:rPr lang="en-GB" sz="2500" dirty="0">
                          <a:solidFill>
                            <a:srgbClr val="0070C0"/>
                          </a:solidFill>
                        </a:rPr>
                        <a:t>00</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solidFill>
                            <a:srgbClr val="0070C0"/>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solidFill>
                            <a:srgbClr val="FF0000"/>
                          </a:solidFill>
                        </a:rPr>
                        <a:t>00</a:t>
                      </a:r>
                      <a:r>
                        <a:rPr lang="en-GB" sz="2500" dirty="0">
                          <a:solidFill>
                            <a:srgbClr val="0070C0"/>
                          </a:solidFill>
                        </a:rPr>
                        <a:t>01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solidFill>
                            <a:srgbClr val="FF0000"/>
                          </a:solidFill>
                        </a:rPr>
                        <a:t>01</a:t>
                      </a:r>
                      <a:r>
                        <a:rPr lang="en-GB" sz="2500" dirty="0">
                          <a:solidFill>
                            <a:srgbClr val="0070C0"/>
                          </a:solidFill>
                        </a:rPr>
                        <a:t>01</a:t>
                      </a:r>
                    </a:p>
                  </a:txBody>
                  <a:tcPr marL="125183" marR="125183" marT="62591" marB="62591" anchor="ctr">
                    <a:solidFill>
                      <a:schemeClr val="bg1"/>
                    </a:solidFill>
                  </a:tcPr>
                </a:tc>
                <a:tc>
                  <a:txBody>
                    <a:bodyPr/>
                    <a:lstStyle/>
                    <a:p>
                      <a:pPr algn="ctr"/>
                      <a:r>
                        <a:rPr lang="en-GB" sz="2500" dirty="0">
                          <a:solidFill>
                            <a:srgbClr val="FF0000"/>
                          </a:solidFill>
                        </a:rPr>
                        <a:t>11</a:t>
                      </a:r>
                      <a:r>
                        <a:rPr lang="en-GB" sz="2500" dirty="0">
                          <a:solidFill>
                            <a:srgbClr val="0070C0"/>
                          </a:solidFill>
                        </a:rPr>
                        <a:t>01</a:t>
                      </a:r>
                    </a:p>
                  </a:txBody>
                  <a:tcPr marL="125183" marR="125183" marT="62591" marB="62591" anchor="ctr">
                    <a:solidFill>
                      <a:schemeClr val="bg1"/>
                    </a:solidFill>
                  </a:tcPr>
                </a:tc>
                <a:tc>
                  <a:txBody>
                    <a:bodyPr/>
                    <a:lstStyle/>
                    <a:p>
                      <a:pPr algn="ctr"/>
                      <a:r>
                        <a:rPr lang="en-GB" sz="2500" dirty="0">
                          <a:solidFill>
                            <a:srgbClr val="FF0000"/>
                          </a:solidFill>
                        </a:rPr>
                        <a:t>10</a:t>
                      </a:r>
                      <a:r>
                        <a:rPr lang="en-GB" sz="2500" dirty="0">
                          <a:solidFill>
                            <a:srgbClr val="0070C0"/>
                          </a:solidFill>
                        </a:rPr>
                        <a:t>01</a:t>
                      </a:r>
                    </a:p>
                  </a:txBody>
                  <a:tcPr marL="125183" marR="125183" marT="62591" marB="62591" anchor="ctr">
                    <a:solidFill>
                      <a:schemeClr val="bg1"/>
                    </a:solidFill>
                  </a:tcPr>
                </a:tc>
                <a:extLst>
                  <a:ext uri="{0D108BD9-81ED-4DB2-BD59-A6C34878D82A}">
                    <a16:rowId xmlns:a16="http://schemas.microsoft.com/office/drawing/2014/main" val="1181444203"/>
                  </a:ext>
                </a:extLst>
              </a:tr>
              <a:tr h="769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C D</a:t>
                      </a:r>
                    </a:p>
                  </a:txBody>
                  <a:tcPr marL="125183" marR="125183" marT="62591" marB="62591" anchor="ctr">
                    <a:solidFill>
                      <a:srgbClr val="F8D7CD"/>
                    </a:solidFill>
                  </a:tcPr>
                </a:tc>
                <a:tc>
                  <a:txBody>
                    <a:bodyPr/>
                    <a:lstStyle/>
                    <a:p>
                      <a:pPr algn="ctr"/>
                      <a:r>
                        <a:rPr lang="en-GB" sz="2500" dirty="0">
                          <a:solidFill>
                            <a:srgbClr val="0070C0"/>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solidFill>
                            <a:srgbClr val="FF0000"/>
                          </a:solidFill>
                        </a:rPr>
                        <a:t>00</a:t>
                      </a:r>
                      <a:r>
                        <a:rPr lang="en-GB" sz="2500" dirty="0">
                          <a:solidFill>
                            <a:srgbClr val="0070C0"/>
                          </a:solidFill>
                        </a:rPr>
                        <a:t>11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solidFill>
                            <a:srgbClr val="FF0000"/>
                          </a:solidFill>
                        </a:rPr>
                        <a:t>01</a:t>
                      </a:r>
                      <a:r>
                        <a:rPr lang="en-GB" sz="2500" dirty="0">
                          <a:solidFill>
                            <a:srgbClr val="0070C0"/>
                          </a:solidFill>
                        </a:rPr>
                        <a:t>11</a:t>
                      </a:r>
                    </a:p>
                  </a:txBody>
                  <a:tcPr marL="125183" marR="125183" marT="62591" marB="62591" anchor="ctr">
                    <a:solidFill>
                      <a:schemeClr val="bg1"/>
                    </a:solidFill>
                  </a:tcPr>
                </a:tc>
                <a:tc>
                  <a:txBody>
                    <a:bodyPr/>
                    <a:lstStyle/>
                    <a:p>
                      <a:pPr algn="ctr"/>
                      <a:r>
                        <a:rPr lang="en-GB" sz="2500" dirty="0">
                          <a:solidFill>
                            <a:srgbClr val="FF0000"/>
                          </a:solidFill>
                        </a:rPr>
                        <a:t>11</a:t>
                      </a:r>
                      <a:r>
                        <a:rPr lang="en-GB" sz="2500" dirty="0">
                          <a:solidFill>
                            <a:srgbClr val="0070C0"/>
                          </a:solidFill>
                        </a:rPr>
                        <a:t>11</a:t>
                      </a:r>
                    </a:p>
                  </a:txBody>
                  <a:tcPr marL="125183" marR="125183" marT="62591" marB="62591" anchor="ctr">
                    <a:solidFill>
                      <a:schemeClr val="bg1"/>
                    </a:solidFill>
                  </a:tcPr>
                </a:tc>
                <a:tc>
                  <a:txBody>
                    <a:bodyPr/>
                    <a:lstStyle/>
                    <a:p>
                      <a:pPr algn="ctr"/>
                      <a:r>
                        <a:rPr lang="en-GB" sz="2500" dirty="0">
                          <a:solidFill>
                            <a:srgbClr val="FF0000"/>
                          </a:solidFill>
                        </a:rPr>
                        <a:t>10</a:t>
                      </a:r>
                      <a:r>
                        <a:rPr lang="en-GB" sz="2500" dirty="0">
                          <a:solidFill>
                            <a:srgbClr val="0070C0"/>
                          </a:solidFill>
                        </a:rPr>
                        <a:t>11</a:t>
                      </a:r>
                    </a:p>
                  </a:txBody>
                  <a:tcPr marL="125183" marR="125183" marT="62591" marB="62591" anchor="ctr">
                    <a:solidFill>
                      <a:schemeClr val="bg1"/>
                    </a:solidFill>
                  </a:tcPr>
                </a:tc>
                <a:extLst>
                  <a:ext uri="{0D108BD9-81ED-4DB2-BD59-A6C34878D82A}">
                    <a16:rowId xmlns:a16="http://schemas.microsoft.com/office/drawing/2014/main" val="1433434338"/>
                  </a:ext>
                </a:extLst>
              </a:tr>
              <a:tr h="769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C D</a:t>
                      </a:r>
                    </a:p>
                  </a:txBody>
                  <a:tcPr marL="125183" marR="125183" marT="62591" marB="62591" anchor="ctr">
                    <a:solidFill>
                      <a:srgbClr val="F8D7CD"/>
                    </a:solidFill>
                  </a:tcPr>
                </a:tc>
                <a:tc>
                  <a:txBody>
                    <a:bodyPr/>
                    <a:lstStyle/>
                    <a:p>
                      <a:pPr algn="ctr"/>
                      <a:r>
                        <a:rPr lang="en-GB" sz="2500" dirty="0">
                          <a:solidFill>
                            <a:srgbClr val="0070C0"/>
                          </a:solidFill>
                        </a:rPr>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solidFill>
                            <a:srgbClr val="FF0000"/>
                          </a:solidFill>
                        </a:rPr>
                        <a:t>00</a:t>
                      </a:r>
                      <a:r>
                        <a:rPr lang="en-GB" sz="2500" dirty="0">
                          <a:solidFill>
                            <a:srgbClr val="0070C0"/>
                          </a:solidFill>
                        </a:rPr>
                        <a:t>10</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solidFill>
                            <a:srgbClr val="FF0000"/>
                          </a:solidFill>
                        </a:rPr>
                        <a:t>01</a:t>
                      </a:r>
                      <a:r>
                        <a:rPr lang="en-GB" sz="2500" dirty="0">
                          <a:solidFill>
                            <a:srgbClr val="0070C0"/>
                          </a:solidFill>
                        </a:rPr>
                        <a:t>10</a:t>
                      </a:r>
                    </a:p>
                  </a:txBody>
                  <a:tcPr marL="125183" marR="125183" marT="62591" marB="62591" anchor="ctr">
                    <a:solidFill>
                      <a:schemeClr val="bg1"/>
                    </a:solidFill>
                  </a:tcPr>
                </a:tc>
                <a:tc>
                  <a:txBody>
                    <a:bodyPr/>
                    <a:lstStyle/>
                    <a:p>
                      <a:pPr algn="ctr"/>
                      <a:r>
                        <a:rPr lang="en-GB" sz="2500" dirty="0">
                          <a:solidFill>
                            <a:srgbClr val="FF0000"/>
                          </a:solidFill>
                        </a:rPr>
                        <a:t>11</a:t>
                      </a:r>
                      <a:r>
                        <a:rPr lang="en-GB" sz="2500" dirty="0">
                          <a:solidFill>
                            <a:srgbClr val="0070C0"/>
                          </a:solidFill>
                        </a:rPr>
                        <a:t>10</a:t>
                      </a:r>
                    </a:p>
                  </a:txBody>
                  <a:tcPr marL="125183" marR="125183" marT="62591" marB="62591" anchor="ctr">
                    <a:solidFill>
                      <a:schemeClr val="bg1"/>
                    </a:solidFill>
                  </a:tcPr>
                </a:tc>
                <a:tc>
                  <a:txBody>
                    <a:bodyPr/>
                    <a:lstStyle/>
                    <a:p>
                      <a:pPr algn="ctr"/>
                      <a:r>
                        <a:rPr lang="en-GB" sz="2500" dirty="0">
                          <a:solidFill>
                            <a:srgbClr val="FF0000"/>
                          </a:solidFill>
                        </a:rPr>
                        <a:t>10</a:t>
                      </a:r>
                      <a:r>
                        <a:rPr lang="en-GB" sz="2500" dirty="0">
                          <a:solidFill>
                            <a:srgbClr val="0070C0"/>
                          </a:solidFill>
                        </a:rPr>
                        <a:t>10</a:t>
                      </a:r>
                    </a:p>
                  </a:txBody>
                  <a:tcPr marL="125183" marR="125183" marT="62591" marB="62591" anchor="ctr">
                    <a:solidFill>
                      <a:schemeClr val="bg1"/>
                    </a:solidFill>
                  </a:tcPr>
                </a:tc>
                <a:extLst>
                  <a:ext uri="{0D108BD9-81ED-4DB2-BD59-A6C34878D82A}">
                    <a16:rowId xmlns:a16="http://schemas.microsoft.com/office/drawing/2014/main" val="69313422"/>
                  </a:ext>
                </a:extLst>
              </a:tr>
            </a:tbl>
          </a:graphicData>
        </a:graphic>
      </p:graphicFrame>
      <p:sp>
        <p:nvSpPr>
          <p:cNvPr id="5" name="TextBox 4">
            <a:extLst>
              <a:ext uri="{FF2B5EF4-FFF2-40B4-BE49-F238E27FC236}">
                <a16:creationId xmlns:a16="http://schemas.microsoft.com/office/drawing/2014/main" id="{9DA0D62A-9C6D-40DC-9E0E-426C68E64585}"/>
              </a:ext>
            </a:extLst>
          </p:cNvPr>
          <p:cNvSpPr txBox="1"/>
          <p:nvPr/>
        </p:nvSpPr>
        <p:spPr>
          <a:xfrm>
            <a:off x="1656969" y="1389721"/>
            <a:ext cx="868680" cy="477054"/>
          </a:xfrm>
          <a:prstGeom prst="rect">
            <a:avLst/>
          </a:prstGeom>
          <a:noFill/>
        </p:spPr>
        <p:txBody>
          <a:bodyPr wrap="square" rtlCol="0">
            <a:spAutoFit/>
          </a:bodyPr>
          <a:lstStyle/>
          <a:p>
            <a:r>
              <a:rPr lang="en-GB" sz="2500" b="1" dirty="0"/>
              <a:t>A B</a:t>
            </a:r>
          </a:p>
        </p:txBody>
      </p:sp>
      <p:sp>
        <p:nvSpPr>
          <p:cNvPr id="6" name="TextBox 5">
            <a:extLst>
              <a:ext uri="{FF2B5EF4-FFF2-40B4-BE49-F238E27FC236}">
                <a16:creationId xmlns:a16="http://schemas.microsoft.com/office/drawing/2014/main" id="{5E1B0FDF-39A3-4A7D-A184-6B409846E228}"/>
              </a:ext>
            </a:extLst>
          </p:cNvPr>
          <p:cNvSpPr txBox="1"/>
          <p:nvPr/>
        </p:nvSpPr>
        <p:spPr>
          <a:xfrm>
            <a:off x="598168" y="2142196"/>
            <a:ext cx="868680" cy="477054"/>
          </a:xfrm>
          <a:prstGeom prst="rect">
            <a:avLst/>
          </a:prstGeom>
          <a:noFill/>
        </p:spPr>
        <p:txBody>
          <a:bodyPr wrap="square" rtlCol="0">
            <a:spAutoFit/>
          </a:bodyPr>
          <a:lstStyle/>
          <a:p>
            <a:r>
              <a:rPr lang="en-GB" sz="2500" b="1" dirty="0"/>
              <a:t>C D</a:t>
            </a:r>
          </a:p>
        </p:txBody>
      </p:sp>
      <p:cxnSp>
        <p:nvCxnSpPr>
          <p:cNvPr id="7" name="Straight Connector 6">
            <a:extLst>
              <a:ext uri="{FF2B5EF4-FFF2-40B4-BE49-F238E27FC236}">
                <a16:creationId xmlns:a16="http://schemas.microsoft.com/office/drawing/2014/main" id="{8725E581-DAAD-4BBB-BD93-27F7B15E2C19}"/>
              </a:ext>
            </a:extLst>
          </p:cNvPr>
          <p:cNvCxnSpPr>
            <a:cxnSpLocks/>
          </p:cNvCxnSpPr>
          <p:nvPr/>
        </p:nvCxnSpPr>
        <p:spPr>
          <a:xfrm flipH="1" flipV="1">
            <a:off x="309560" y="1217651"/>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A42AD85-3021-48A3-A6C5-6289DE030210}"/>
              </a:ext>
            </a:extLst>
          </p:cNvPr>
          <p:cNvGrpSpPr/>
          <p:nvPr/>
        </p:nvGrpSpPr>
        <p:grpSpPr>
          <a:xfrm>
            <a:off x="2781300" y="3370263"/>
            <a:ext cx="4333875" cy="2355851"/>
            <a:chOff x="2781300" y="3370263"/>
            <a:chExt cx="4333875" cy="2355851"/>
          </a:xfrm>
        </p:grpSpPr>
        <p:cxnSp>
          <p:nvCxnSpPr>
            <p:cNvPr id="3" name="Straight Connector 2">
              <a:extLst>
                <a:ext uri="{FF2B5EF4-FFF2-40B4-BE49-F238E27FC236}">
                  <a16:creationId xmlns:a16="http://schemas.microsoft.com/office/drawing/2014/main" id="{9C57DC06-324B-4D68-8F9B-0CDF4BF77193}"/>
                </a:ext>
              </a:extLst>
            </p:cNvPr>
            <p:cNvCxnSpPr/>
            <p:nvPr/>
          </p:nvCxnSpPr>
          <p:spPr>
            <a:xfrm>
              <a:off x="3217069" y="3398044"/>
              <a:ext cx="3895725" cy="0"/>
            </a:xfrm>
            <a:prstGeom prst="line">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755BBA2-35E2-40F7-BF21-F6D15BE20A4A}"/>
                </a:ext>
              </a:extLst>
            </p:cNvPr>
            <p:cNvGrpSpPr/>
            <p:nvPr/>
          </p:nvGrpSpPr>
          <p:grpSpPr>
            <a:xfrm>
              <a:off x="2781300" y="4171950"/>
              <a:ext cx="4333875" cy="781050"/>
              <a:chOff x="3219450" y="4171950"/>
              <a:chExt cx="3895725" cy="781050"/>
            </a:xfrm>
          </p:grpSpPr>
          <p:cxnSp>
            <p:nvCxnSpPr>
              <p:cNvPr id="15" name="Straight Connector 14">
                <a:extLst>
                  <a:ext uri="{FF2B5EF4-FFF2-40B4-BE49-F238E27FC236}">
                    <a16:creationId xmlns:a16="http://schemas.microsoft.com/office/drawing/2014/main" id="{20319FC3-38BE-4F71-AE8B-BE0BE34DD4CC}"/>
                  </a:ext>
                </a:extLst>
              </p:cNvPr>
              <p:cNvCxnSpPr/>
              <p:nvPr/>
            </p:nvCxnSpPr>
            <p:spPr>
              <a:xfrm>
                <a:off x="3219450" y="4171950"/>
                <a:ext cx="3895725" cy="0"/>
              </a:xfrm>
              <a:prstGeom prst="line">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B5ACA4-953E-42BC-BC43-3D1F77C8B02F}"/>
                  </a:ext>
                </a:extLst>
              </p:cNvPr>
              <p:cNvCxnSpPr/>
              <p:nvPr/>
            </p:nvCxnSpPr>
            <p:spPr>
              <a:xfrm>
                <a:off x="3219450" y="4953000"/>
                <a:ext cx="3895725" cy="0"/>
              </a:xfrm>
              <a:prstGeom prst="line">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78247692-5DE1-4311-908C-AE830A242236}"/>
                </a:ext>
              </a:extLst>
            </p:cNvPr>
            <p:cNvCxnSpPr/>
            <p:nvPr/>
          </p:nvCxnSpPr>
          <p:spPr>
            <a:xfrm>
              <a:off x="3219450" y="5695950"/>
              <a:ext cx="3895725" cy="0"/>
            </a:xfrm>
            <a:prstGeom prst="line">
              <a:avLst/>
            </a:prstGeom>
            <a:ln w="5715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F9598C-279F-4D9B-9488-F2A18802BEBE}"/>
                </a:ext>
              </a:extLst>
            </p:cNvPr>
            <p:cNvCxnSpPr>
              <a:cxnSpLocks/>
            </p:cNvCxnSpPr>
            <p:nvPr/>
          </p:nvCxnSpPr>
          <p:spPr>
            <a:xfrm>
              <a:off x="7085013" y="3370263"/>
              <a:ext cx="0" cy="801689"/>
            </a:xfrm>
            <a:prstGeom prst="line">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DC138F9-670C-4D2A-ACA2-3B82E238304E}"/>
                </a:ext>
              </a:extLst>
            </p:cNvPr>
            <p:cNvCxnSpPr>
              <a:cxnSpLocks/>
            </p:cNvCxnSpPr>
            <p:nvPr/>
          </p:nvCxnSpPr>
          <p:spPr>
            <a:xfrm>
              <a:off x="2808288" y="4171950"/>
              <a:ext cx="0" cy="801689"/>
            </a:xfrm>
            <a:prstGeom prst="line">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FBD4C80-3C83-40BB-930F-B9D0A26E3CA1}"/>
                </a:ext>
              </a:extLst>
            </p:cNvPr>
            <p:cNvCxnSpPr>
              <a:cxnSpLocks/>
            </p:cNvCxnSpPr>
            <p:nvPr/>
          </p:nvCxnSpPr>
          <p:spPr>
            <a:xfrm>
              <a:off x="7085013" y="4924425"/>
              <a:ext cx="0" cy="801689"/>
            </a:xfrm>
            <a:prstGeom prst="line">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D1533760-3327-42AD-8475-3C6AF9650FF8}"/>
              </a:ext>
            </a:extLst>
          </p:cNvPr>
          <p:cNvSpPr/>
          <p:nvPr/>
        </p:nvSpPr>
        <p:spPr>
          <a:xfrm>
            <a:off x="3064684" y="3245659"/>
            <a:ext cx="304770" cy="304770"/>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D578C36-2807-422F-AB61-7A88905332ED}"/>
              </a:ext>
            </a:extLst>
          </p:cNvPr>
          <p:cNvSpPr/>
          <p:nvPr/>
        </p:nvSpPr>
        <p:spPr>
          <a:xfrm>
            <a:off x="2652146" y="5390101"/>
            <a:ext cx="304770" cy="304770"/>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B1130DC4-20CD-4D0B-9AF2-8A21C04A16E0}"/>
              </a:ext>
            </a:extLst>
          </p:cNvPr>
          <p:cNvGrpSpPr/>
          <p:nvPr/>
        </p:nvGrpSpPr>
        <p:grpSpPr>
          <a:xfrm>
            <a:off x="2781300" y="2868318"/>
            <a:ext cx="3441315" cy="2857788"/>
            <a:chOff x="2781300" y="2868318"/>
            <a:chExt cx="3441315" cy="2857788"/>
          </a:xfrm>
        </p:grpSpPr>
        <p:grpSp>
          <p:nvGrpSpPr>
            <p:cNvPr id="38" name="Group 37">
              <a:extLst>
                <a:ext uri="{FF2B5EF4-FFF2-40B4-BE49-F238E27FC236}">
                  <a16:creationId xmlns:a16="http://schemas.microsoft.com/office/drawing/2014/main" id="{9CD252CB-9D41-4632-8B29-80D7368ECCAC}"/>
                </a:ext>
              </a:extLst>
            </p:cNvPr>
            <p:cNvGrpSpPr/>
            <p:nvPr/>
          </p:nvGrpSpPr>
          <p:grpSpPr>
            <a:xfrm>
              <a:off x="2781300" y="2868318"/>
              <a:ext cx="3441315" cy="2857788"/>
              <a:chOff x="2781300" y="2868318"/>
              <a:chExt cx="3441315" cy="2857788"/>
            </a:xfrm>
          </p:grpSpPr>
          <p:cxnSp>
            <p:nvCxnSpPr>
              <p:cNvPr id="28" name="Straight Connector 27">
                <a:extLst>
                  <a:ext uri="{FF2B5EF4-FFF2-40B4-BE49-F238E27FC236}">
                    <a16:creationId xmlns:a16="http://schemas.microsoft.com/office/drawing/2014/main" id="{9FBA84AE-A62B-4201-B3EF-7FF20CB74D19}"/>
                  </a:ext>
                </a:extLst>
              </p:cNvPr>
              <p:cNvCxnSpPr/>
              <p:nvPr/>
            </p:nvCxnSpPr>
            <p:spPr>
              <a:xfrm rot="16200000">
                <a:off x="1478754" y="4204197"/>
                <a:ext cx="2668493" cy="0"/>
              </a:xfrm>
              <a:prstGeom prst="line">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14E79D63-FAF7-4C76-AB0B-711E055CA338}"/>
                  </a:ext>
                </a:extLst>
              </p:cNvPr>
              <p:cNvGrpSpPr/>
              <p:nvPr/>
            </p:nvGrpSpPr>
            <p:grpSpPr>
              <a:xfrm rot="16200000">
                <a:off x="3051468" y="3729310"/>
                <a:ext cx="2857786" cy="1135805"/>
                <a:chOff x="3219450" y="4171950"/>
                <a:chExt cx="3895725" cy="781050"/>
              </a:xfrm>
            </p:grpSpPr>
            <p:cxnSp>
              <p:nvCxnSpPr>
                <p:cNvPr id="34" name="Straight Connector 33">
                  <a:extLst>
                    <a:ext uri="{FF2B5EF4-FFF2-40B4-BE49-F238E27FC236}">
                      <a16:creationId xmlns:a16="http://schemas.microsoft.com/office/drawing/2014/main" id="{8F5C3D8A-93E2-4908-9B1A-76C696BC278E}"/>
                    </a:ext>
                  </a:extLst>
                </p:cNvPr>
                <p:cNvCxnSpPr/>
                <p:nvPr/>
              </p:nvCxnSpPr>
              <p:spPr>
                <a:xfrm>
                  <a:off x="3219450" y="4171950"/>
                  <a:ext cx="3895725" cy="0"/>
                </a:xfrm>
                <a:prstGeom prst="line">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C5F252C-458B-4921-8765-3F3888D9E002}"/>
                    </a:ext>
                  </a:extLst>
                </p:cNvPr>
                <p:cNvCxnSpPr/>
                <p:nvPr/>
              </p:nvCxnSpPr>
              <p:spPr>
                <a:xfrm>
                  <a:off x="3219450" y="4953000"/>
                  <a:ext cx="3895725" cy="0"/>
                </a:xfrm>
                <a:prstGeom prst="line">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820F325D-A878-4626-80CB-768EC8513A99}"/>
                  </a:ext>
                </a:extLst>
              </p:cNvPr>
              <p:cNvCxnSpPr/>
              <p:nvPr/>
            </p:nvCxnSpPr>
            <p:spPr>
              <a:xfrm rot="16200000">
                <a:off x="4878844" y="4202565"/>
                <a:ext cx="2668493" cy="0"/>
              </a:xfrm>
              <a:prstGeom prst="line">
                <a:avLst/>
              </a:prstGeom>
              <a:ln w="5715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2675C3-D3EC-4F03-AAB9-EE6E2C1BCB93}"/>
                  </a:ext>
                </a:extLst>
              </p:cNvPr>
              <p:cNvCxnSpPr>
                <a:cxnSpLocks/>
              </p:cNvCxnSpPr>
              <p:nvPr/>
            </p:nvCxnSpPr>
            <p:spPr>
              <a:xfrm>
                <a:off x="2781300" y="2888980"/>
                <a:ext cx="1159766" cy="0"/>
              </a:xfrm>
              <a:prstGeom prst="line">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57A536D-33F7-4E9C-97FD-456027D5E728}"/>
                  </a:ext>
                </a:extLst>
              </p:cNvPr>
              <p:cNvCxnSpPr>
                <a:cxnSpLocks/>
              </p:cNvCxnSpPr>
              <p:nvPr/>
            </p:nvCxnSpPr>
            <p:spPr>
              <a:xfrm>
                <a:off x="5029913" y="2888980"/>
                <a:ext cx="1192702" cy="0"/>
              </a:xfrm>
              <a:prstGeom prst="line">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450F154B-6CAD-4258-BA9B-26CBAA7A16A3}"/>
                </a:ext>
              </a:extLst>
            </p:cNvPr>
            <p:cNvCxnSpPr>
              <a:cxnSpLocks/>
            </p:cNvCxnSpPr>
            <p:nvPr/>
          </p:nvCxnSpPr>
          <p:spPr>
            <a:xfrm>
              <a:off x="3912459" y="5694871"/>
              <a:ext cx="1159766" cy="0"/>
            </a:xfrm>
            <a:prstGeom prst="line">
              <a:avLst/>
            </a:prstGeom>
            <a:ln w="5715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96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0" presetClass="path" presetSubtype="0" accel="50000" decel="50000" fill="hold" grpId="1" nodeType="withEffect">
                                  <p:stCondLst>
                                    <p:cond delay="1000"/>
                                  </p:stCondLst>
                                  <p:childTnLst>
                                    <p:animMotion origin="layout" path="M 0.00026 -3.7037E-7 L 0.31797 -3.7037E-7 L 0.31797 0.11389 L -0.03359 0.11296 L -0.03359 0.22685 L 0.31797 0.22685 C 0.31771 0.26296 0.31758 0.29907 0.31745 0.33519 L -0.01692 0.33519 " pathEditMode="relative" ptsTypes="AAAAAAAA">
                                      <p:cBhvr>
                                        <p:cTn id="12" dur="5000" fill="hold"/>
                                        <p:tgtEl>
                                          <p:spTgt spid="25"/>
                                        </p:tgtEl>
                                        <p:attrNameLst>
                                          <p:attrName>ppt_x</p:attrName>
                                          <p:attrName>ppt_y</p:attrName>
                                        </p:attrNameLst>
                                      </p:cBhvr>
                                    </p:animMotion>
                                  </p:childTnLst>
                                </p:cTn>
                              </p:par>
                            </p:childTnLst>
                          </p:cTn>
                        </p:par>
                        <p:par>
                          <p:cTn id="13" fill="hold">
                            <p:stCondLst>
                              <p:cond delay="6000"/>
                            </p:stCondLst>
                            <p:childTnLst>
                              <p:par>
                                <p:cTn id="14" presetID="10" presetClass="exit" presetSubtype="0" fill="hold" nodeType="afterEffect">
                                  <p:stCondLst>
                                    <p:cond delay="500"/>
                                  </p:stCondLst>
                                  <p:childTnLst>
                                    <p:animEffect transition="out" filter="fade">
                                      <p:cBhvr>
                                        <p:cTn id="15" dur="1000"/>
                                        <p:tgtEl>
                                          <p:spTgt spid="21"/>
                                        </p:tgtEl>
                                      </p:cBhvr>
                                    </p:animEffect>
                                    <p:set>
                                      <p:cBhvr>
                                        <p:cTn id="16" dur="1" fill="hold">
                                          <p:stCondLst>
                                            <p:cond delay="999"/>
                                          </p:stCondLst>
                                        </p:cTn>
                                        <p:tgtEl>
                                          <p:spTgt spid="21"/>
                                        </p:tgtEl>
                                        <p:attrNameLst>
                                          <p:attrName>style.visibility</p:attrName>
                                        </p:attrNameLst>
                                      </p:cBhvr>
                                      <p:to>
                                        <p:strVal val="hidden"/>
                                      </p:to>
                                    </p:set>
                                  </p:childTnLst>
                                </p:cTn>
                              </p:par>
                              <p:par>
                                <p:cTn id="17" presetID="10" presetClass="exit" presetSubtype="0" fill="hold" grpId="2" nodeType="withEffect">
                                  <p:stCondLst>
                                    <p:cond delay="500"/>
                                  </p:stCondLst>
                                  <p:childTnLst>
                                    <p:animEffect transition="out" filter="fade">
                                      <p:cBhvr>
                                        <p:cTn id="18" dur="1000"/>
                                        <p:tgtEl>
                                          <p:spTgt spid="25"/>
                                        </p:tgtEl>
                                      </p:cBhvr>
                                    </p:animEffect>
                                    <p:set>
                                      <p:cBhvr>
                                        <p:cTn id="19" dur="1" fill="hold">
                                          <p:stCondLst>
                                            <p:cond delay="999"/>
                                          </p:stCondLst>
                                        </p:cTn>
                                        <p:tgtEl>
                                          <p:spTgt spid="25"/>
                                        </p:tgtEl>
                                        <p:attrNameLst>
                                          <p:attrName>style.visibility</p:attrName>
                                        </p:attrNameLst>
                                      </p:cBhvr>
                                      <p:to>
                                        <p:strVal val="hidden"/>
                                      </p:to>
                                    </p:set>
                                  </p:childTnLst>
                                </p:cTn>
                              </p:par>
                            </p:childTnLst>
                          </p:cTn>
                        </p:par>
                        <p:par>
                          <p:cTn id="20" fill="hold">
                            <p:stCondLst>
                              <p:cond delay="7500"/>
                            </p:stCondLst>
                            <p:childTnLst>
                              <p:par>
                                <p:cTn id="21" presetID="10" presetClass="entr" presetSubtype="0" fill="hold" nodeType="afterEffect">
                                  <p:stCondLst>
                                    <p:cond delay="100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1000"/>
                                        <p:tgtEl>
                                          <p:spTgt spid="40"/>
                                        </p:tgtEl>
                                      </p:cBhvr>
                                    </p:animEffect>
                                  </p:childTnLst>
                                </p:cTn>
                              </p:par>
                              <p:par>
                                <p:cTn id="27" presetID="0" presetClass="path" presetSubtype="0" accel="50000" decel="50000" fill="hold" grpId="1" nodeType="withEffect">
                                  <p:stCondLst>
                                    <p:cond delay="1000"/>
                                  </p:stCondLst>
                                  <p:childTnLst>
                                    <p:animMotion origin="layout" path="M -0.00039 0.00162 L 0.00039 -0.38588 L 0.09101 -0.38727 L 0.09101 0.02246 L 0.18398 0.02246 L 0.18398 -0.38588 L 0.2793 -0.38727 L 0.28008 0.02384 " pathEditMode="relative" ptsTypes="AAAAAAAA">
                                      <p:cBhvr>
                                        <p:cTn id="28" dur="5000" fill="hold"/>
                                        <p:tgtEl>
                                          <p:spTgt spid="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P spid="40" grpId="0" animBg="1"/>
      <p:bldP spid="40"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176565" y="6141079"/>
            <a:ext cx="11873725" cy="568091"/>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If we overlay the </a:t>
            </a:r>
            <a:r>
              <a:rPr lang="en-GB" sz="1600" b="1" dirty="0">
                <a:solidFill>
                  <a:schemeClr val="tx1"/>
                </a:solidFill>
              </a:rPr>
              <a:t>Gray codes</a:t>
            </a:r>
            <a:r>
              <a:rPr lang="en-GB" sz="1600" dirty="0">
                <a:solidFill>
                  <a:schemeClr val="tx1"/>
                </a:solidFill>
              </a:rPr>
              <a:t> onto our 2D map and our torus, we can see it still works.</a:t>
            </a:r>
          </a:p>
          <a:p>
            <a:pPr marL="285750" indent="-285750">
              <a:buFont typeface="Arial" panose="020B0604020202020204" pitchFamily="34" charset="0"/>
              <a:buChar char="•"/>
            </a:pPr>
            <a:r>
              <a:rPr lang="en-GB" sz="1600" dirty="0">
                <a:solidFill>
                  <a:schemeClr val="tx1"/>
                </a:solidFill>
              </a:rPr>
              <a:t>The four corners of a </a:t>
            </a:r>
            <a:r>
              <a:rPr lang="en-GB" sz="1600" b="1" dirty="0">
                <a:solidFill>
                  <a:schemeClr val="tx1"/>
                </a:solidFill>
              </a:rPr>
              <a:t>Karnaugh map </a:t>
            </a:r>
            <a:r>
              <a:rPr lang="en-GB" sz="1600" dirty="0">
                <a:solidFill>
                  <a:schemeClr val="tx1"/>
                </a:solidFill>
              </a:rPr>
              <a:t>are next to each other, and as you move from cell to cell, only a single digit changes.</a:t>
            </a:r>
          </a:p>
        </p:txBody>
      </p:sp>
      <p:grpSp>
        <p:nvGrpSpPr>
          <p:cNvPr id="7" name="Group 6">
            <a:extLst>
              <a:ext uri="{FF2B5EF4-FFF2-40B4-BE49-F238E27FC236}">
                <a16:creationId xmlns:a16="http://schemas.microsoft.com/office/drawing/2014/main" id="{C8D7BB33-CB6F-40B6-8474-A2EF7F7765C7}"/>
              </a:ext>
            </a:extLst>
          </p:cNvPr>
          <p:cNvGrpSpPr/>
          <p:nvPr/>
        </p:nvGrpSpPr>
        <p:grpSpPr>
          <a:xfrm>
            <a:off x="486307" y="1141056"/>
            <a:ext cx="6268170" cy="4593163"/>
            <a:chOff x="486307" y="1141056"/>
            <a:chExt cx="6268170" cy="4593163"/>
          </a:xfrm>
        </p:grpSpPr>
        <p:sp>
          <p:nvSpPr>
            <p:cNvPr id="36" name="Freeform: Shape 35">
              <a:extLst>
                <a:ext uri="{FF2B5EF4-FFF2-40B4-BE49-F238E27FC236}">
                  <a16:creationId xmlns:a16="http://schemas.microsoft.com/office/drawing/2014/main" id="{B5F644A3-E2C8-487E-B8A5-157158088782}"/>
                </a:ext>
              </a:extLst>
            </p:cNvPr>
            <p:cNvSpPr/>
            <p:nvPr/>
          </p:nvSpPr>
          <p:spPr>
            <a:xfrm>
              <a:off x="2517873" y="2668277"/>
              <a:ext cx="203715" cy="495011"/>
            </a:xfrm>
            <a:custGeom>
              <a:avLst/>
              <a:gdLst>
                <a:gd name="connsiteX0" fmla="*/ 38100 w 290512"/>
                <a:gd name="connsiteY0" fmla="*/ 0 h 695325"/>
                <a:gd name="connsiteX1" fmla="*/ 95250 w 290512"/>
                <a:gd name="connsiteY1" fmla="*/ 104775 h 695325"/>
                <a:gd name="connsiteX2" fmla="*/ 150018 w 290512"/>
                <a:gd name="connsiteY2" fmla="*/ 228600 h 695325"/>
                <a:gd name="connsiteX3" fmla="*/ 200025 w 290512"/>
                <a:gd name="connsiteY3" fmla="*/ 357188 h 695325"/>
                <a:gd name="connsiteX4" fmla="*/ 245268 w 290512"/>
                <a:gd name="connsiteY4" fmla="*/ 502444 h 695325"/>
                <a:gd name="connsiteX5" fmla="*/ 269081 w 290512"/>
                <a:gd name="connsiteY5" fmla="*/ 604838 h 695325"/>
                <a:gd name="connsiteX6" fmla="*/ 290512 w 290512"/>
                <a:gd name="connsiteY6" fmla="*/ 695325 h 695325"/>
                <a:gd name="connsiteX7" fmla="*/ 209550 w 290512"/>
                <a:gd name="connsiteY7" fmla="*/ 631032 h 695325"/>
                <a:gd name="connsiteX8" fmla="*/ 135731 w 290512"/>
                <a:gd name="connsiteY8" fmla="*/ 554832 h 695325"/>
                <a:gd name="connsiteX9" fmla="*/ 76200 w 290512"/>
                <a:gd name="connsiteY9" fmla="*/ 469107 h 695325"/>
                <a:gd name="connsiteX10" fmla="*/ 42862 w 290512"/>
                <a:gd name="connsiteY10" fmla="*/ 407194 h 695325"/>
                <a:gd name="connsiteX11" fmla="*/ 11906 w 290512"/>
                <a:gd name="connsiteY11" fmla="*/ 319088 h 695325"/>
                <a:gd name="connsiteX12" fmla="*/ 0 w 290512"/>
                <a:gd name="connsiteY12" fmla="*/ 233363 h 695325"/>
                <a:gd name="connsiteX13" fmla="*/ 0 w 290512"/>
                <a:gd name="connsiteY13" fmla="*/ 126207 h 695325"/>
                <a:gd name="connsiteX14" fmla="*/ 16668 w 290512"/>
                <a:gd name="connsiteY14" fmla="*/ 57150 h 695325"/>
                <a:gd name="connsiteX15" fmla="*/ 38100 w 290512"/>
                <a:gd name="connsiteY15"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0512" h="695325">
                  <a:moveTo>
                    <a:pt x="38100" y="0"/>
                  </a:moveTo>
                  <a:lnTo>
                    <a:pt x="95250" y="104775"/>
                  </a:lnTo>
                  <a:lnTo>
                    <a:pt x="150018" y="228600"/>
                  </a:lnTo>
                  <a:lnTo>
                    <a:pt x="200025" y="357188"/>
                  </a:lnTo>
                  <a:lnTo>
                    <a:pt x="245268" y="502444"/>
                  </a:lnTo>
                  <a:lnTo>
                    <a:pt x="269081" y="604838"/>
                  </a:lnTo>
                  <a:lnTo>
                    <a:pt x="290512" y="695325"/>
                  </a:lnTo>
                  <a:lnTo>
                    <a:pt x="209550" y="631032"/>
                  </a:lnTo>
                  <a:lnTo>
                    <a:pt x="135731" y="554832"/>
                  </a:lnTo>
                  <a:lnTo>
                    <a:pt x="76200" y="469107"/>
                  </a:lnTo>
                  <a:lnTo>
                    <a:pt x="42862" y="407194"/>
                  </a:lnTo>
                  <a:lnTo>
                    <a:pt x="11906" y="319088"/>
                  </a:lnTo>
                  <a:lnTo>
                    <a:pt x="0" y="233363"/>
                  </a:lnTo>
                  <a:lnTo>
                    <a:pt x="0" y="126207"/>
                  </a:lnTo>
                  <a:lnTo>
                    <a:pt x="16668" y="57150"/>
                  </a:lnTo>
                  <a:lnTo>
                    <a:pt x="38100" y="0"/>
                  </a:lnTo>
                  <a:close/>
                </a:path>
              </a:pathLst>
            </a:custGeom>
            <a:solidFill>
              <a:srgbClr val="7030A0"/>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7AD5A076-3FD8-4ACA-8414-8DE506A8D5FB}"/>
                </a:ext>
              </a:extLst>
            </p:cNvPr>
            <p:cNvSpPr/>
            <p:nvPr/>
          </p:nvSpPr>
          <p:spPr>
            <a:xfrm>
              <a:off x="2545961" y="2180846"/>
              <a:ext cx="1761632" cy="1039186"/>
            </a:xfrm>
            <a:custGeom>
              <a:avLst/>
              <a:gdLst>
                <a:gd name="connsiteX0" fmla="*/ 404812 w 2512219"/>
                <a:gd name="connsiteY0" fmla="*/ 1459707 h 1459707"/>
                <a:gd name="connsiteX1" fmla="*/ 254794 w 2512219"/>
                <a:gd name="connsiteY1" fmla="*/ 1366838 h 1459707"/>
                <a:gd name="connsiteX2" fmla="*/ 178594 w 2512219"/>
                <a:gd name="connsiteY2" fmla="*/ 1083469 h 1459707"/>
                <a:gd name="connsiteX3" fmla="*/ 114300 w 2512219"/>
                <a:gd name="connsiteY3" fmla="*/ 907257 h 1459707"/>
                <a:gd name="connsiteX4" fmla="*/ 64294 w 2512219"/>
                <a:gd name="connsiteY4" fmla="*/ 790575 h 1459707"/>
                <a:gd name="connsiteX5" fmla="*/ 0 w 2512219"/>
                <a:gd name="connsiteY5" fmla="*/ 661988 h 1459707"/>
                <a:gd name="connsiteX6" fmla="*/ 52387 w 2512219"/>
                <a:gd name="connsiteY6" fmla="*/ 559594 h 1459707"/>
                <a:gd name="connsiteX7" fmla="*/ 123825 w 2512219"/>
                <a:gd name="connsiteY7" fmla="*/ 469107 h 1459707"/>
                <a:gd name="connsiteX8" fmla="*/ 228600 w 2512219"/>
                <a:gd name="connsiteY8" fmla="*/ 373857 h 1459707"/>
                <a:gd name="connsiteX9" fmla="*/ 357187 w 2512219"/>
                <a:gd name="connsiteY9" fmla="*/ 288132 h 1459707"/>
                <a:gd name="connsiteX10" fmla="*/ 461962 w 2512219"/>
                <a:gd name="connsiteY10" fmla="*/ 228600 h 1459707"/>
                <a:gd name="connsiteX11" fmla="*/ 604837 w 2512219"/>
                <a:gd name="connsiteY11" fmla="*/ 161925 h 1459707"/>
                <a:gd name="connsiteX12" fmla="*/ 771525 w 2512219"/>
                <a:gd name="connsiteY12" fmla="*/ 102394 h 1459707"/>
                <a:gd name="connsiteX13" fmla="*/ 945356 w 2512219"/>
                <a:gd name="connsiteY13" fmla="*/ 59532 h 1459707"/>
                <a:gd name="connsiteX14" fmla="*/ 1131094 w 2512219"/>
                <a:gd name="connsiteY14" fmla="*/ 26194 h 1459707"/>
                <a:gd name="connsiteX15" fmla="*/ 1328737 w 2512219"/>
                <a:gd name="connsiteY15" fmla="*/ 7144 h 1459707"/>
                <a:gd name="connsiteX16" fmla="*/ 1552575 w 2512219"/>
                <a:gd name="connsiteY16" fmla="*/ 0 h 1459707"/>
                <a:gd name="connsiteX17" fmla="*/ 1776412 w 2512219"/>
                <a:gd name="connsiteY17" fmla="*/ 7144 h 1459707"/>
                <a:gd name="connsiteX18" fmla="*/ 1952625 w 2512219"/>
                <a:gd name="connsiteY18" fmla="*/ 26194 h 1459707"/>
                <a:gd name="connsiteX19" fmla="*/ 2162175 w 2512219"/>
                <a:gd name="connsiteY19" fmla="*/ 69057 h 1459707"/>
                <a:gd name="connsiteX20" fmla="*/ 2319337 w 2512219"/>
                <a:gd name="connsiteY20" fmla="*/ 109538 h 1459707"/>
                <a:gd name="connsiteX21" fmla="*/ 2424112 w 2512219"/>
                <a:gd name="connsiteY21" fmla="*/ 150019 h 1459707"/>
                <a:gd name="connsiteX22" fmla="*/ 2512219 w 2512219"/>
                <a:gd name="connsiteY22" fmla="*/ 188119 h 1459707"/>
                <a:gd name="connsiteX23" fmla="*/ 2462212 w 2512219"/>
                <a:gd name="connsiteY23" fmla="*/ 385763 h 1459707"/>
                <a:gd name="connsiteX24" fmla="*/ 2445544 w 2512219"/>
                <a:gd name="connsiteY24" fmla="*/ 511969 h 1459707"/>
                <a:gd name="connsiteX25" fmla="*/ 2419350 w 2512219"/>
                <a:gd name="connsiteY25" fmla="*/ 692944 h 1459707"/>
                <a:gd name="connsiteX26" fmla="*/ 2409825 w 2512219"/>
                <a:gd name="connsiteY26" fmla="*/ 852488 h 1459707"/>
                <a:gd name="connsiteX27" fmla="*/ 2407444 w 2512219"/>
                <a:gd name="connsiteY27" fmla="*/ 1054894 h 1459707"/>
                <a:gd name="connsiteX28" fmla="*/ 2412206 w 2512219"/>
                <a:gd name="connsiteY28" fmla="*/ 1171575 h 1459707"/>
                <a:gd name="connsiteX29" fmla="*/ 2424112 w 2512219"/>
                <a:gd name="connsiteY29" fmla="*/ 1340644 h 1459707"/>
                <a:gd name="connsiteX30" fmla="*/ 2295525 w 2512219"/>
                <a:gd name="connsiteY30" fmla="*/ 1300163 h 1459707"/>
                <a:gd name="connsiteX31" fmla="*/ 2147887 w 2512219"/>
                <a:gd name="connsiteY31" fmla="*/ 1264444 h 1459707"/>
                <a:gd name="connsiteX32" fmla="*/ 1993106 w 2512219"/>
                <a:gd name="connsiteY32" fmla="*/ 1235869 h 1459707"/>
                <a:gd name="connsiteX33" fmla="*/ 1857375 w 2512219"/>
                <a:gd name="connsiteY33" fmla="*/ 1216819 h 1459707"/>
                <a:gd name="connsiteX34" fmla="*/ 1743075 w 2512219"/>
                <a:gd name="connsiteY34" fmla="*/ 1204913 h 1459707"/>
                <a:gd name="connsiteX35" fmla="*/ 1419225 w 2512219"/>
                <a:gd name="connsiteY35" fmla="*/ 1202532 h 1459707"/>
                <a:gd name="connsiteX36" fmla="*/ 1212056 w 2512219"/>
                <a:gd name="connsiteY36" fmla="*/ 1226344 h 1459707"/>
                <a:gd name="connsiteX37" fmla="*/ 1004887 w 2512219"/>
                <a:gd name="connsiteY37" fmla="*/ 1262063 h 1459707"/>
                <a:gd name="connsiteX38" fmla="*/ 812006 w 2512219"/>
                <a:gd name="connsiteY38" fmla="*/ 1312069 h 1459707"/>
                <a:gd name="connsiteX39" fmla="*/ 661987 w 2512219"/>
                <a:gd name="connsiteY39" fmla="*/ 1362075 h 1459707"/>
                <a:gd name="connsiteX40" fmla="*/ 466725 w 2512219"/>
                <a:gd name="connsiteY40" fmla="*/ 1433513 h 1459707"/>
                <a:gd name="connsiteX41" fmla="*/ 404812 w 2512219"/>
                <a:gd name="connsiteY41" fmla="*/ 1459707 h 14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12219" h="1459707">
                  <a:moveTo>
                    <a:pt x="404812" y="1459707"/>
                  </a:moveTo>
                  <a:lnTo>
                    <a:pt x="254794" y="1366838"/>
                  </a:lnTo>
                  <a:lnTo>
                    <a:pt x="178594" y="1083469"/>
                  </a:lnTo>
                  <a:lnTo>
                    <a:pt x="114300" y="907257"/>
                  </a:lnTo>
                  <a:lnTo>
                    <a:pt x="64294" y="790575"/>
                  </a:lnTo>
                  <a:lnTo>
                    <a:pt x="0" y="661988"/>
                  </a:lnTo>
                  <a:lnTo>
                    <a:pt x="52387" y="559594"/>
                  </a:lnTo>
                  <a:lnTo>
                    <a:pt x="123825" y="469107"/>
                  </a:lnTo>
                  <a:lnTo>
                    <a:pt x="228600" y="373857"/>
                  </a:lnTo>
                  <a:lnTo>
                    <a:pt x="357187" y="288132"/>
                  </a:lnTo>
                  <a:lnTo>
                    <a:pt x="461962" y="228600"/>
                  </a:lnTo>
                  <a:lnTo>
                    <a:pt x="604837" y="161925"/>
                  </a:lnTo>
                  <a:lnTo>
                    <a:pt x="771525" y="102394"/>
                  </a:lnTo>
                  <a:lnTo>
                    <a:pt x="945356" y="59532"/>
                  </a:lnTo>
                  <a:lnTo>
                    <a:pt x="1131094" y="26194"/>
                  </a:lnTo>
                  <a:lnTo>
                    <a:pt x="1328737" y="7144"/>
                  </a:lnTo>
                  <a:lnTo>
                    <a:pt x="1552575" y="0"/>
                  </a:lnTo>
                  <a:lnTo>
                    <a:pt x="1776412" y="7144"/>
                  </a:lnTo>
                  <a:lnTo>
                    <a:pt x="1952625" y="26194"/>
                  </a:lnTo>
                  <a:lnTo>
                    <a:pt x="2162175" y="69057"/>
                  </a:lnTo>
                  <a:lnTo>
                    <a:pt x="2319337" y="109538"/>
                  </a:lnTo>
                  <a:lnTo>
                    <a:pt x="2424112" y="150019"/>
                  </a:lnTo>
                  <a:lnTo>
                    <a:pt x="2512219" y="188119"/>
                  </a:lnTo>
                  <a:lnTo>
                    <a:pt x="2462212" y="385763"/>
                  </a:lnTo>
                  <a:lnTo>
                    <a:pt x="2445544" y="511969"/>
                  </a:lnTo>
                  <a:lnTo>
                    <a:pt x="2419350" y="692944"/>
                  </a:lnTo>
                  <a:lnTo>
                    <a:pt x="2409825" y="852488"/>
                  </a:lnTo>
                  <a:cubicBezTo>
                    <a:pt x="2409031" y="919957"/>
                    <a:pt x="2408238" y="987425"/>
                    <a:pt x="2407444" y="1054894"/>
                  </a:cubicBezTo>
                  <a:lnTo>
                    <a:pt x="2412206" y="1171575"/>
                  </a:lnTo>
                  <a:lnTo>
                    <a:pt x="2424112" y="1340644"/>
                  </a:lnTo>
                  <a:lnTo>
                    <a:pt x="2295525" y="1300163"/>
                  </a:lnTo>
                  <a:lnTo>
                    <a:pt x="2147887" y="1264444"/>
                  </a:lnTo>
                  <a:lnTo>
                    <a:pt x="1993106" y="1235869"/>
                  </a:lnTo>
                  <a:lnTo>
                    <a:pt x="1857375" y="1216819"/>
                  </a:lnTo>
                  <a:lnTo>
                    <a:pt x="1743075" y="1204913"/>
                  </a:lnTo>
                  <a:lnTo>
                    <a:pt x="1419225" y="1202532"/>
                  </a:lnTo>
                  <a:lnTo>
                    <a:pt x="1212056" y="1226344"/>
                  </a:lnTo>
                  <a:lnTo>
                    <a:pt x="1004887" y="1262063"/>
                  </a:lnTo>
                  <a:lnTo>
                    <a:pt x="812006" y="1312069"/>
                  </a:lnTo>
                  <a:lnTo>
                    <a:pt x="661987" y="1362075"/>
                  </a:lnTo>
                  <a:lnTo>
                    <a:pt x="466725" y="1433513"/>
                  </a:lnTo>
                  <a:lnTo>
                    <a:pt x="404812" y="1459707"/>
                  </a:lnTo>
                  <a:close/>
                </a:path>
              </a:pathLst>
            </a:custGeom>
            <a:solidFill>
              <a:srgbClr val="203864"/>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365A7E84-0A21-4E25-8604-6D8F603BD85F}"/>
                </a:ext>
              </a:extLst>
            </p:cNvPr>
            <p:cNvGrpSpPr/>
            <p:nvPr/>
          </p:nvGrpSpPr>
          <p:grpSpPr>
            <a:xfrm>
              <a:off x="486307" y="1141056"/>
              <a:ext cx="6268170" cy="4593163"/>
              <a:chOff x="486307" y="1141056"/>
              <a:chExt cx="6268170" cy="4593163"/>
            </a:xfrm>
          </p:grpSpPr>
          <p:sp>
            <p:nvSpPr>
              <p:cNvPr id="33" name="Freeform: Shape 32">
                <a:extLst>
                  <a:ext uri="{FF2B5EF4-FFF2-40B4-BE49-F238E27FC236}">
                    <a16:creationId xmlns:a16="http://schemas.microsoft.com/office/drawing/2014/main" id="{EAB43E4A-3534-4B56-8BF9-AE02AC9DCC30}"/>
                  </a:ext>
                </a:extLst>
              </p:cNvPr>
              <p:cNvSpPr/>
              <p:nvPr/>
            </p:nvSpPr>
            <p:spPr>
              <a:xfrm>
                <a:off x="569362" y="1974082"/>
                <a:ext cx="1816021" cy="2656178"/>
              </a:xfrm>
              <a:custGeom>
                <a:avLst/>
                <a:gdLst>
                  <a:gd name="connsiteX0" fmla="*/ 1320504 w 2589782"/>
                  <a:gd name="connsiteY0" fmla="*/ 20173 h 3731038"/>
                  <a:gd name="connsiteX1" fmla="*/ 1265913 w 2589782"/>
                  <a:gd name="connsiteY1" fmla="*/ 97510 h 3731038"/>
                  <a:gd name="connsiteX2" fmla="*/ 1197674 w 2589782"/>
                  <a:gd name="connsiteY2" fmla="*/ 197594 h 3731038"/>
                  <a:gd name="connsiteX3" fmla="*/ 1138534 w 2589782"/>
                  <a:gd name="connsiteY3" fmla="*/ 311325 h 3731038"/>
                  <a:gd name="connsiteX4" fmla="*/ 1093041 w 2589782"/>
                  <a:gd name="connsiteY4" fmla="*/ 429606 h 3731038"/>
                  <a:gd name="connsiteX5" fmla="*/ 1061197 w 2589782"/>
                  <a:gd name="connsiteY5" fmla="*/ 561534 h 3731038"/>
                  <a:gd name="connsiteX6" fmla="*/ 1047549 w 2589782"/>
                  <a:gd name="connsiteY6" fmla="*/ 675266 h 3731038"/>
                  <a:gd name="connsiteX7" fmla="*/ 1043000 w 2589782"/>
                  <a:gd name="connsiteY7" fmla="*/ 816293 h 3731038"/>
                  <a:gd name="connsiteX8" fmla="*/ 1056647 w 2589782"/>
                  <a:gd name="connsiteY8" fmla="*/ 948221 h 3731038"/>
                  <a:gd name="connsiteX9" fmla="*/ 1088492 w 2589782"/>
                  <a:gd name="connsiteY9" fmla="*/ 1075600 h 3731038"/>
                  <a:gd name="connsiteX10" fmla="*/ 1147632 w 2589782"/>
                  <a:gd name="connsiteY10" fmla="*/ 1216627 h 3731038"/>
                  <a:gd name="connsiteX11" fmla="*/ 1211322 w 2589782"/>
                  <a:gd name="connsiteY11" fmla="*/ 1339457 h 3731038"/>
                  <a:gd name="connsiteX12" fmla="*/ 1315955 w 2589782"/>
                  <a:gd name="connsiteY12" fmla="*/ 1489582 h 3731038"/>
                  <a:gd name="connsiteX13" fmla="*/ 1443334 w 2589782"/>
                  <a:gd name="connsiteY13" fmla="*/ 1630609 h 3731038"/>
                  <a:gd name="connsiteX14" fmla="*/ 1543417 w 2589782"/>
                  <a:gd name="connsiteY14" fmla="*/ 1717045 h 3731038"/>
                  <a:gd name="connsiteX15" fmla="*/ 1702641 w 2589782"/>
                  <a:gd name="connsiteY15" fmla="*/ 1835325 h 3731038"/>
                  <a:gd name="connsiteX16" fmla="*/ 1875513 w 2589782"/>
                  <a:gd name="connsiteY16" fmla="*/ 1944507 h 3731038"/>
                  <a:gd name="connsiteX17" fmla="*/ 2034737 w 2589782"/>
                  <a:gd name="connsiteY17" fmla="*/ 2040042 h 3731038"/>
                  <a:gd name="connsiteX18" fmla="*/ 2203059 w 2589782"/>
                  <a:gd name="connsiteY18" fmla="*/ 2126478 h 3731038"/>
                  <a:gd name="connsiteX19" fmla="*/ 2394128 w 2589782"/>
                  <a:gd name="connsiteY19" fmla="*/ 2212913 h 3731038"/>
                  <a:gd name="connsiteX20" fmla="*/ 2512408 w 2589782"/>
                  <a:gd name="connsiteY20" fmla="*/ 2258406 h 3731038"/>
                  <a:gd name="connsiteX21" fmla="*/ 2589746 w 2589782"/>
                  <a:gd name="connsiteY21" fmla="*/ 2285702 h 3731038"/>
                  <a:gd name="connsiteX22" fmla="*/ 2503310 w 2589782"/>
                  <a:gd name="connsiteY22" fmla="*/ 2390334 h 3731038"/>
                  <a:gd name="connsiteX23" fmla="*/ 2435071 w 2589782"/>
                  <a:gd name="connsiteY23" fmla="*/ 2499516 h 3731038"/>
                  <a:gd name="connsiteX24" fmla="*/ 2371382 w 2589782"/>
                  <a:gd name="connsiteY24" fmla="*/ 2604149 h 3731038"/>
                  <a:gd name="connsiteX25" fmla="*/ 2280397 w 2589782"/>
                  <a:gd name="connsiteY25" fmla="*/ 2772472 h 3731038"/>
                  <a:gd name="connsiteX26" fmla="*/ 2212158 w 2589782"/>
                  <a:gd name="connsiteY26" fmla="*/ 2963540 h 3731038"/>
                  <a:gd name="connsiteX27" fmla="*/ 2157567 w 2589782"/>
                  <a:gd name="connsiteY27" fmla="*/ 3136412 h 3731038"/>
                  <a:gd name="connsiteX28" fmla="*/ 2116623 w 2589782"/>
                  <a:gd name="connsiteY28" fmla="*/ 3277439 h 3731038"/>
                  <a:gd name="connsiteX29" fmla="*/ 2089328 w 2589782"/>
                  <a:gd name="connsiteY29" fmla="*/ 3404818 h 3731038"/>
                  <a:gd name="connsiteX30" fmla="*/ 2075680 w 2589782"/>
                  <a:gd name="connsiteY30" fmla="*/ 3486705 h 3731038"/>
                  <a:gd name="connsiteX31" fmla="*/ 2048385 w 2589782"/>
                  <a:gd name="connsiteY31" fmla="*/ 3673224 h 3731038"/>
                  <a:gd name="connsiteX32" fmla="*/ 2039286 w 2589782"/>
                  <a:gd name="connsiteY32" fmla="*/ 3727815 h 3731038"/>
                  <a:gd name="connsiteX33" fmla="*/ 1743585 w 2589782"/>
                  <a:gd name="connsiteY33" fmla="*/ 3595887 h 3731038"/>
                  <a:gd name="connsiteX34" fmla="*/ 1452432 w 2589782"/>
                  <a:gd name="connsiteY34" fmla="*/ 3445761 h 3731038"/>
                  <a:gd name="connsiteX35" fmla="*/ 1115788 w 2589782"/>
                  <a:gd name="connsiteY35" fmla="*/ 3241045 h 3731038"/>
                  <a:gd name="connsiteX36" fmla="*/ 870128 w 2589782"/>
                  <a:gd name="connsiteY36" fmla="*/ 3059075 h 3731038"/>
                  <a:gd name="connsiteX37" fmla="*/ 633567 w 2589782"/>
                  <a:gd name="connsiteY37" fmla="*/ 2854358 h 3731038"/>
                  <a:gd name="connsiteX38" fmla="*/ 378808 w 2589782"/>
                  <a:gd name="connsiteY38" fmla="*/ 2572305 h 3731038"/>
                  <a:gd name="connsiteX39" fmla="*/ 251429 w 2589782"/>
                  <a:gd name="connsiteY39" fmla="*/ 2385785 h 3731038"/>
                  <a:gd name="connsiteX40" fmla="*/ 155895 w 2589782"/>
                  <a:gd name="connsiteY40" fmla="*/ 2208364 h 3731038"/>
                  <a:gd name="connsiteX41" fmla="*/ 74008 w 2589782"/>
                  <a:gd name="connsiteY41" fmla="*/ 1980902 h 3731038"/>
                  <a:gd name="connsiteX42" fmla="*/ 23967 w 2589782"/>
                  <a:gd name="connsiteY42" fmla="*/ 1762537 h 3731038"/>
                  <a:gd name="connsiteX43" fmla="*/ 1220 w 2589782"/>
                  <a:gd name="connsiteY43" fmla="*/ 1539624 h 3731038"/>
                  <a:gd name="connsiteX44" fmla="*/ 5770 w 2589782"/>
                  <a:gd name="connsiteY44" fmla="*/ 1334907 h 3731038"/>
                  <a:gd name="connsiteX45" fmla="*/ 28516 w 2589782"/>
                  <a:gd name="connsiteY45" fmla="*/ 1157487 h 3731038"/>
                  <a:gd name="connsiteX46" fmla="*/ 64910 w 2589782"/>
                  <a:gd name="connsiteY46" fmla="*/ 989164 h 3731038"/>
                  <a:gd name="connsiteX47" fmla="*/ 137698 w 2589782"/>
                  <a:gd name="connsiteY47" fmla="*/ 779899 h 3731038"/>
                  <a:gd name="connsiteX48" fmla="*/ 242331 w 2589782"/>
                  <a:gd name="connsiteY48" fmla="*/ 570633 h 3731038"/>
                  <a:gd name="connsiteX49" fmla="*/ 346964 w 2589782"/>
                  <a:gd name="connsiteY49" fmla="*/ 420507 h 3731038"/>
                  <a:gd name="connsiteX50" fmla="*/ 487991 w 2589782"/>
                  <a:gd name="connsiteY50" fmla="*/ 229439 h 3731038"/>
                  <a:gd name="connsiteX51" fmla="*/ 597173 w 2589782"/>
                  <a:gd name="connsiteY51" fmla="*/ 111158 h 3731038"/>
                  <a:gd name="connsiteX52" fmla="*/ 720002 w 2589782"/>
                  <a:gd name="connsiteY52" fmla="*/ 6525 h 3731038"/>
                  <a:gd name="connsiteX53" fmla="*/ 861029 w 2589782"/>
                  <a:gd name="connsiteY53" fmla="*/ 11075 h 3731038"/>
                  <a:gd name="connsiteX54" fmla="*/ 1074844 w 2589782"/>
                  <a:gd name="connsiteY54" fmla="*/ 11075 h 3731038"/>
                  <a:gd name="connsiteX55" fmla="*/ 1224970 w 2589782"/>
                  <a:gd name="connsiteY55" fmla="*/ 15624 h 3731038"/>
                  <a:gd name="connsiteX56" fmla="*/ 1320504 w 2589782"/>
                  <a:gd name="connsiteY56" fmla="*/ 20173 h 373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89782" h="3731038">
                    <a:moveTo>
                      <a:pt x="1320504" y="20173"/>
                    </a:moveTo>
                    <a:cubicBezTo>
                      <a:pt x="1327328" y="33821"/>
                      <a:pt x="1286385" y="67940"/>
                      <a:pt x="1265913" y="97510"/>
                    </a:cubicBezTo>
                    <a:cubicBezTo>
                      <a:pt x="1245441" y="127080"/>
                      <a:pt x="1218904" y="161958"/>
                      <a:pt x="1197674" y="197594"/>
                    </a:cubicBezTo>
                    <a:cubicBezTo>
                      <a:pt x="1176444" y="233230"/>
                      <a:pt x="1155973" y="272656"/>
                      <a:pt x="1138534" y="311325"/>
                    </a:cubicBezTo>
                    <a:cubicBezTo>
                      <a:pt x="1121095" y="349994"/>
                      <a:pt x="1105930" y="387905"/>
                      <a:pt x="1093041" y="429606"/>
                    </a:cubicBezTo>
                    <a:cubicBezTo>
                      <a:pt x="1080152" y="471307"/>
                      <a:pt x="1068779" y="520591"/>
                      <a:pt x="1061197" y="561534"/>
                    </a:cubicBezTo>
                    <a:cubicBezTo>
                      <a:pt x="1053615" y="602477"/>
                      <a:pt x="1050582" y="632806"/>
                      <a:pt x="1047549" y="675266"/>
                    </a:cubicBezTo>
                    <a:cubicBezTo>
                      <a:pt x="1044516" y="717726"/>
                      <a:pt x="1041484" y="770801"/>
                      <a:pt x="1043000" y="816293"/>
                    </a:cubicBezTo>
                    <a:cubicBezTo>
                      <a:pt x="1044516" y="861785"/>
                      <a:pt x="1049065" y="905003"/>
                      <a:pt x="1056647" y="948221"/>
                    </a:cubicBezTo>
                    <a:cubicBezTo>
                      <a:pt x="1064229" y="991439"/>
                      <a:pt x="1073328" y="1030866"/>
                      <a:pt x="1088492" y="1075600"/>
                    </a:cubicBezTo>
                    <a:cubicBezTo>
                      <a:pt x="1103656" y="1120334"/>
                      <a:pt x="1127160" y="1172651"/>
                      <a:pt x="1147632" y="1216627"/>
                    </a:cubicBezTo>
                    <a:cubicBezTo>
                      <a:pt x="1168104" y="1260603"/>
                      <a:pt x="1183268" y="1293965"/>
                      <a:pt x="1211322" y="1339457"/>
                    </a:cubicBezTo>
                    <a:cubicBezTo>
                      <a:pt x="1239376" y="1384949"/>
                      <a:pt x="1277286" y="1441057"/>
                      <a:pt x="1315955" y="1489582"/>
                    </a:cubicBezTo>
                    <a:cubicBezTo>
                      <a:pt x="1354624" y="1538107"/>
                      <a:pt x="1405424" y="1592699"/>
                      <a:pt x="1443334" y="1630609"/>
                    </a:cubicBezTo>
                    <a:cubicBezTo>
                      <a:pt x="1481244" y="1668520"/>
                      <a:pt x="1500199" y="1682926"/>
                      <a:pt x="1543417" y="1717045"/>
                    </a:cubicBezTo>
                    <a:cubicBezTo>
                      <a:pt x="1586635" y="1751164"/>
                      <a:pt x="1647292" y="1797415"/>
                      <a:pt x="1702641" y="1835325"/>
                    </a:cubicBezTo>
                    <a:cubicBezTo>
                      <a:pt x="1757990" y="1873235"/>
                      <a:pt x="1820164" y="1910388"/>
                      <a:pt x="1875513" y="1944507"/>
                    </a:cubicBezTo>
                    <a:cubicBezTo>
                      <a:pt x="1930862" y="1978626"/>
                      <a:pt x="1980146" y="2009713"/>
                      <a:pt x="2034737" y="2040042"/>
                    </a:cubicBezTo>
                    <a:cubicBezTo>
                      <a:pt x="2089328" y="2070371"/>
                      <a:pt x="2143161" y="2097666"/>
                      <a:pt x="2203059" y="2126478"/>
                    </a:cubicBezTo>
                    <a:cubicBezTo>
                      <a:pt x="2262958" y="2155290"/>
                      <a:pt x="2342570" y="2190925"/>
                      <a:pt x="2394128" y="2212913"/>
                    </a:cubicBezTo>
                    <a:cubicBezTo>
                      <a:pt x="2445686" y="2234901"/>
                      <a:pt x="2479805" y="2246275"/>
                      <a:pt x="2512408" y="2258406"/>
                    </a:cubicBezTo>
                    <a:cubicBezTo>
                      <a:pt x="2545011" y="2270537"/>
                      <a:pt x="2591262" y="2263714"/>
                      <a:pt x="2589746" y="2285702"/>
                    </a:cubicBezTo>
                    <a:cubicBezTo>
                      <a:pt x="2588230" y="2307690"/>
                      <a:pt x="2529089" y="2354698"/>
                      <a:pt x="2503310" y="2390334"/>
                    </a:cubicBezTo>
                    <a:cubicBezTo>
                      <a:pt x="2477531" y="2425970"/>
                      <a:pt x="2457059" y="2463880"/>
                      <a:pt x="2435071" y="2499516"/>
                    </a:cubicBezTo>
                    <a:cubicBezTo>
                      <a:pt x="2413083" y="2535152"/>
                      <a:pt x="2397161" y="2558656"/>
                      <a:pt x="2371382" y="2604149"/>
                    </a:cubicBezTo>
                    <a:cubicBezTo>
                      <a:pt x="2345603" y="2649642"/>
                      <a:pt x="2306934" y="2712574"/>
                      <a:pt x="2280397" y="2772472"/>
                    </a:cubicBezTo>
                    <a:cubicBezTo>
                      <a:pt x="2253860" y="2832370"/>
                      <a:pt x="2232630" y="2902883"/>
                      <a:pt x="2212158" y="2963540"/>
                    </a:cubicBezTo>
                    <a:cubicBezTo>
                      <a:pt x="2191686" y="3024197"/>
                      <a:pt x="2173489" y="3084096"/>
                      <a:pt x="2157567" y="3136412"/>
                    </a:cubicBezTo>
                    <a:cubicBezTo>
                      <a:pt x="2141645" y="3188728"/>
                      <a:pt x="2127996" y="3232705"/>
                      <a:pt x="2116623" y="3277439"/>
                    </a:cubicBezTo>
                    <a:cubicBezTo>
                      <a:pt x="2105250" y="3322173"/>
                      <a:pt x="2096152" y="3369940"/>
                      <a:pt x="2089328" y="3404818"/>
                    </a:cubicBezTo>
                    <a:cubicBezTo>
                      <a:pt x="2082504" y="3439696"/>
                      <a:pt x="2082504" y="3441971"/>
                      <a:pt x="2075680" y="3486705"/>
                    </a:cubicBezTo>
                    <a:cubicBezTo>
                      <a:pt x="2068856" y="3531439"/>
                      <a:pt x="2054451" y="3633039"/>
                      <a:pt x="2048385" y="3673224"/>
                    </a:cubicBezTo>
                    <a:cubicBezTo>
                      <a:pt x="2042319" y="3713409"/>
                      <a:pt x="2090086" y="3740704"/>
                      <a:pt x="2039286" y="3727815"/>
                    </a:cubicBezTo>
                    <a:cubicBezTo>
                      <a:pt x="1988486" y="3714926"/>
                      <a:pt x="1841394" y="3642896"/>
                      <a:pt x="1743585" y="3595887"/>
                    </a:cubicBezTo>
                    <a:cubicBezTo>
                      <a:pt x="1645776" y="3548878"/>
                      <a:pt x="1557065" y="3504901"/>
                      <a:pt x="1452432" y="3445761"/>
                    </a:cubicBezTo>
                    <a:cubicBezTo>
                      <a:pt x="1347799" y="3386621"/>
                      <a:pt x="1212839" y="3305493"/>
                      <a:pt x="1115788" y="3241045"/>
                    </a:cubicBezTo>
                    <a:cubicBezTo>
                      <a:pt x="1018737" y="3176597"/>
                      <a:pt x="950498" y="3123523"/>
                      <a:pt x="870128" y="3059075"/>
                    </a:cubicBezTo>
                    <a:cubicBezTo>
                      <a:pt x="789758" y="2994627"/>
                      <a:pt x="715454" y="2935486"/>
                      <a:pt x="633567" y="2854358"/>
                    </a:cubicBezTo>
                    <a:cubicBezTo>
                      <a:pt x="551680" y="2773230"/>
                      <a:pt x="442498" y="2650400"/>
                      <a:pt x="378808" y="2572305"/>
                    </a:cubicBezTo>
                    <a:cubicBezTo>
                      <a:pt x="315118" y="2494210"/>
                      <a:pt x="288581" y="2446442"/>
                      <a:pt x="251429" y="2385785"/>
                    </a:cubicBezTo>
                    <a:cubicBezTo>
                      <a:pt x="214277" y="2325128"/>
                      <a:pt x="185465" y="2275844"/>
                      <a:pt x="155895" y="2208364"/>
                    </a:cubicBezTo>
                    <a:cubicBezTo>
                      <a:pt x="126325" y="2140884"/>
                      <a:pt x="95996" y="2055206"/>
                      <a:pt x="74008" y="1980902"/>
                    </a:cubicBezTo>
                    <a:cubicBezTo>
                      <a:pt x="52020" y="1906598"/>
                      <a:pt x="36098" y="1836083"/>
                      <a:pt x="23967" y="1762537"/>
                    </a:cubicBezTo>
                    <a:cubicBezTo>
                      <a:pt x="11836" y="1688991"/>
                      <a:pt x="4253" y="1610896"/>
                      <a:pt x="1220" y="1539624"/>
                    </a:cubicBezTo>
                    <a:cubicBezTo>
                      <a:pt x="-1813" y="1468352"/>
                      <a:pt x="1221" y="1398596"/>
                      <a:pt x="5770" y="1334907"/>
                    </a:cubicBezTo>
                    <a:cubicBezTo>
                      <a:pt x="10319" y="1271218"/>
                      <a:pt x="18659" y="1215111"/>
                      <a:pt x="28516" y="1157487"/>
                    </a:cubicBezTo>
                    <a:cubicBezTo>
                      <a:pt x="38373" y="1099863"/>
                      <a:pt x="46713" y="1052095"/>
                      <a:pt x="64910" y="989164"/>
                    </a:cubicBezTo>
                    <a:cubicBezTo>
                      <a:pt x="83107" y="926233"/>
                      <a:pt x="108128" y="849654"/>
                      <a:pt x="137698" y="779899"/>
                    </a:cubicBezTo>
                    <a:cubicBezTo>
                      <a:pt x="167268" y="710144"/>
                      <a:pt x="207453" y="630532"/>
                      <a:pt x="242331" y="570633"/>
                    </a:cubicBezTo>
                    <a:cubicBezTo>
                      <a:pt x="277209" y="510734"/>
                      <a:pt x="306021" y="477373"/>
                      <a:pt x="346964" y="420507"/>
                    </a:cubicBezTo>
                    <a:cubicBezTo>
                      <a:pt x="387907" y="363641"/>
                      <a:pt x="446290" y="280997"/>
                      <a:pt x="487991" y="229439"/>
                    </a:cubicBezTo>
                    <a:cubicBezTo>
                      <a:pt x="529692" y="177881"/>
                      <a:pt x="558505" y="148310"/>
                      <a:pt x="597173" y="111158"/>
                    </a:cubicBezTo>
                    <a:cubicBezTo>
                      <a:pt x="635841" y="74006"/>
                      <a:pt x="676026" y="23205"/>
                      <a:pt x="720002" y="6525"/>
                    </a:cubicBezTo>
                    <a:cubicBezTo>
                      <a:pt x="763978" y="-10155"/>
                      <a:pt x="801889" y="10317"/>
                      <a:pt x="861029" y="11075"/>
                    </a:cubicBezTo>
                    <a:cubicBezTo>
                      <a:pt x="920169" y="11833"/>
                      <a:pt x="1014187" y="10317"/>
                      <a:pt x="1074844" y="11075"/>
                    </a:cubicBezTo>
                    <a:cubicBezTo>
                      <a:pt x="1135501" y="11833"/>
                      <a:pt x="1183269" y="12591"/>
                      <a:pt x="1224970" y="15624"/>
                    </a:cubicBezTo>
                    <a:cubicBezTo>
                      <a:pt x="1266671" y="18657"/>
                      <a:pt x="1313680" y="6525"/>
                      <a:pt x="1320504" y="20173"/>
                    </a:cubicBezTo>
                    <a:close/>
                  </a:path>
                </a:pathLst>
              </a:custGeom>
              <a:solidFill>
                <a:srgbClr val="CBA9E5"/>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reeform: Shape 33">
                <a:extLst>
                  <a:ext uri="{FF2B5EF4-FFF2-40B4-BE49-F238E27FC236}">
                    <a16:creationId xmlns:a16="http://schemas.microsoft.com/office/drawing/2014/main" id="{9541C7E5-1F41-4BF2-A574-DDD43D3793F3}"/>
                  </a:ext>
                </a:extLst>
              </p:cNvPr>
              <p:cNvSpPr/>
              <p:nvPr/>
            </p:nvSpPr>
            <p:spPr>
              <a:xfrm>
                <a:off x="1291399" y="1988178"/>
                <a:ext cx="1537057" cy="1610479"/>
              </a:xfrm>
              <a:custGeom>
                <a:avLst/>
                <a:gdLst>
                  <a:gd name="connsiteX0" fmla="*/ 1786582 w 2191958"/>
                  <a:gd name="connsiteY0" fmla="*/ 928580 h 2262183"/>
                  <a:gd name="connsiteX1" fmla="*/ 1759287 w 2191958"/>
                  <a:gd name="connsiteY1" fmla="*/ 1015016 h 2262183"/>
                  <a:gd name="connsiteX2" fmla="*/ 1750188 w 2191958"/>
                  <a:gd name="connsiteY2" fmla="*/ 1087804 h 2262183"/>
                  <a:gd name="connsiteX3" fmla="*/ 1745639 w 2191958"/>
                  <a:gd name="connsiteY3" fmla="*/ 1206085 h 2262183"/>
                  <a:gd name="connsiteX4" fmla="*/ 1791131 w 2191958"/>
                  <a:gd name="connsiteY4" fmla="*/ 1351661 h 2262183"/>
                  <a:gd name="connsiteX5" fmla="*/ 1845723 w 2191958"/>
                  <a:gd name="connsiteY5" fmla="*/ 1442646 h 2262183"/>
                  <a:gd name="connsiteX6" fmla="*/ 1904863 w 2191958"/>
                  <a:gd name="connsiteY6" fmla="*/ 1529082 h 2262183"/>
                  <a:gd name="connsiteX7" fmla="*/ 1982200 w 2191958"/>
                  <a:gd name="connsiteY7" fmla="*/ 1597320 h 2262183"/>
                  <a:gd name="connsiteX8" fmla="*/ 2054988 w 2191958"/>
                  <a:gd name="connsiteY8" fmla="*/ 1656461 h 2262183"/>
                  <a:gd name="connsiteX9" fmla="*/ 2109579 w 2191958"/>
                  <a:gd name="connsiteY9" fmla="*/ 1688306 h 2262183"/>
                  <a:gd name="connsiteX10" fmla="*/ 2191466 w 2191958"/>
                  <a:gd name="connsiteY10" fmla="*/ 1738347 h 2262183"/>
                  <a:gd name="connsiteX11" fmla="*/ 2068636 w 2191958"/>
                  <a:gd name="connsiteY11" fmla="*/ 1806586 h 2262183"/>
                  <a:gd name="connsiteX12" fmla="*/ 1954905 w 2191958"/>
                  <a:gd name="connsiteY12" fmla="*/ 1879374 h 2262183"/>
                  <a:gd name="connsiteX13" fmla="*/ 1832075 w 2191958"/>
                  <a:gd name="connsiteY13" fmla="*/ 1974909 h 2262183"/>
                  <a:gd name="connsiteX14" fmla="*/ 1731991 w 2191958"/>
                  <a:gd name="connsiteY14" fmla="*/ 2056795 h 2262183"/>
                  <a:gd name="connsiteX15" fmla="*/ 1641006 w 2191958"/>
                  <a:gd name="connsiteY15" fmla="*/ 2147780 h 2262183"/>
                  <a:gd name="connsiteX16" fmla="*/ 1586415 w 2191958"/>
                  <a:gd name="connsiteY16" fmla="*/ 2202371 h 2262183"/>
                  <a:gd name="connsiteX17" fmla="*/ 1545472 w 2191958"/>
                  <a:gd name="connsiteY17" fmla="*/ 2261512 h 2262183"/>
                  <a:gd name="connsiteX18" fmla="*/ 1304361 w 2191958"/>
                  <a:gd name="connsiteY18" fmla="*/ 2161428 h 2262183"/>
                  <a:gd name="connsiteX19" fmla="*/ 1104194 w 2191958"/>
                  <a:gd name="connsiteY19" fmla="*/ 2070443 h 2262183"/>
                  <a:gd name="connsiteX20" fmla="*/ 926773 w 2191958"/>
                  <a:gd name="connsiteY20" fmla="*/ 1979458 h 2262183"/>
                  <a:gd name="connsiteX21" fmla="*/ 763000 w 2191958"/>
                  <a:gd name="connsiteY21" fmla="*/ 1883923 h 2262183"/>
                  <a:gd name="connsiteX22" fmla="*/ 626523 w 2191958"/>
                  <a:gd name="connsiteY22" fmla="*/ 1792938 h 2262183"/>
                  <a:gd name="connsiteX23" fmla="*/ 485496 w 2191958"/>
                  <a:gd name="connsiteY23" fmla="*/ 1674658 h 2262183"/>
                  <a:gd name="connsiteX24" fmla="*/ 358117 w 2191958"/>
                  <a:gd name="connsiteY24" fmla="*/ 1551828 h 2262183"/>
                  <a:gd name="connsiteX25" fmla="*/ 226188 w 2191958"/>
                  <a:gd name="connsiteY25" fmla="*/ 1401703 h 2262183"/>
                  <a:gd name="connsiteX26" fmla="*/ 135203 w 2191958"/>
                  <a:gd name="connsiteY26" fmla="*/ 1256126 h 2262183"/>
                  <a:gd name="connsiteX27" fmla="*/ 66964 w 2191958"/>
                  <a:gd name="connsiteY27" fmla="*/ 1106001 h 2262183"/>
                  <a:gd name="connsiteX28" fmla="*/ 39669 w 2191958"/>
                  <a:gd name="connsiteY28" fmla="*/ 1019565 h 2262183"/>
                  <a:gd name="connsiteX29" fmla="*/ 3275 w 2191958"/>
                  <a:gd name="connsiteY29" fmla="*/ 833046 h 2262183"/>
                  <a:gd name="connsiteX30" fmla="*/ 3275 w 2191958"/>
                  <a:gd name="connsiteY30" fmla="*/ 678371 h 2262183"/>
                  <a:gd name="connsiteX31" fmla="*/ 16923 w 2191958"/>
                  <a:gd name="connsiteY31" fmla="*/ 514598 h 2262183"/>
                  <a:gd name="connsiteX32" fmla="*/ 57866 w 2191958"/>
                  <a:gd name="connsiteY32" fmla="*/ 373571 h 2262183"/>
                  <a:gd name="connsiteX33" fmla="*/ 121555 w 2191958"/>
                  <a:gd name="connsiteY33" fmla="*/ 237094 h 2262183"/>
                  <a:gd name="connsiteX34" fmla="*/ 189794 w 2191958"/>
                  <a:gd name="connsiteY34" fmla="*/ 105165 h 2262183"/>
                  <a:gd name="connsiteX35" fmla="*/ 230737 w 2191958"/>
                  <a:gd name="connsiteY35" fmla="*/ 59673 h 2262183"/>
                  <a:gd name="connsiteX36" fmla="*/ 280779 w 2191958"/>
                  <a:gd name="connsiteY36" fmla="*/ 532 h 2262183"/>
                  <a:gd name="connsiteX37" fmla="*/ 480946 w 2191958"/>
                  <a:gd name="connsiteY37" fmla="*/ 32377 h 2262183"/>
                  <a:gd name="connsiteX38" fmla="*/ 644720 w 2191958"/>
                  <a:gd name="connsiteY38" fmla="*/ 64222 h 2262183"/>
                  <a:gd name="connsiteX39" fmla="*/ 826690 w 2191958"/>
                  <a:gd name="connsiteY39" fmla="*/ 123362 h 2262183"/>
                  <a:gd name="connsiteX40" fmla="*/ 1008660 w 2191958"/>
                  <a:gd name="connsiteY40" fmla="*/ 187052 h 2262183"/>
                  <a:gd name="connsiteX41" fmla="*/ 1181531 w 2191958"/>
                  <a:gd name="connsiteY41" fmla="*/ 282586 h 2262183"/>
                  <a:gd name="connsiteX42" fmla="*/ 1349854 w 2191958"/>
                  <a:gd name="connsiteY42" fmla="*/ 400867 h 2262183"/>
                  <a:gd name="connsiteX43" fmla="*/ 1477233 w 2191958"/>
                  <a:gd name="connsiteY43" fmla="*/ 519147 h 2262183"/>
                  <a:gd name="connsiteX44" fmla="*/ 1627358 w 2191958"/>
                  <a:gd name="connsiteY44" fmla="*/ 687470 h 2262183"/>
                  <a:gd name="connsiteX45" fmla="*/ 1727442 w 2191958"/>
                  <a:gd name="connsiteY45" fmla="*/ 837595 h 2262183"/>
                  <a:gd name="connsiteX46" fmla="*/ 1786582 w 2191958"/>
                  <a:gd name="connsiteY46" fmla="*/ 928580 h 226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1958" h="2262183">
                    <a:moveTo>
                      <a:pt x="1786582" y="928580"/>
                    </a:moveTo>
                    <a:cubicBezTo>
                      <a:pt x="1791889" y="958150"/>
                      <a:pt x="1765353" y="988479"/>
                      <a:pt x="1759287" y="1015016"/>
                    </a:cubicBezTo>
                    <a:cubicBezTo>
                      <a:pt x="1753221" y="1041553"/>
                      <a:pt x="1752463" y="1055959"/>
                      <a:pt x="1750188" y="1087804"/>
                    </a:cubicBezTo>
                    <a:cubicBezTo>
                      <a:pt x="1747913" y="1119649"/>
                      <a:pt x="1738815" y="1162109"/>
                      <a:pt x="1745639" y="1206085"/>
                    </a:cubicBezTo>
                    <a:cubicBezTo>
                      <a:pt x="1752463" y="1250061"/>
                      <a:pt x="1774450" y="1312234"/>
                      <a:pt x="1791131" y="1351661"/>
                    </a:cubicBezTo>
                    <a:cubicBezTo>
                      <a:pt x="1807812" y="1391088"/>
                      <a:pt x="1826768" y="1413076"/>
                      <a:pt x="1845723" y="1442646"/>
                    </a:cubicBezTo>
                    <a:cubicBezTo>
                      <a:pt x="1864678" y="1472216"/>
                      <a:pt x="1882117" y="1503303"/>
                      <a:pt x="1904863" y="1529082"/>
                    </a:cubicBezTo>
                    <a:cubicBezTo>
                      <a:pt x="1927609" y="1554861"/>
                      <a:pt x="1957179" y="1576090"/>
                      <a:pt x="1982200" y="1597320"/>
                    </a:cubicBezTo>
                    <a:cubicBezTo>
                      <a:pt x="2007221" y="1618550"/>
                      <a:pt x="2033758" y="1641297"/>
                      <a:pt x="2054988" y="1656461"/>
                    </a:cubicBezTo>
                    <a:cubicBezTo>
                      <a:pt x="2076218" y="1671625"/>
                      <a:pt x="2086833" y="1674658"/>
                      <a:pt x="2109579" y="1688306"/>
                    </a:cubicBezTo>
                    <a:cubicBezTo>
                      <a:pt x="2132325" y="1701954"/>
                      <a:pt x="2198290" y="1718634"/>
                      <a:pt x="2191466" y="1738347"/>
                    </a:cubicBezTo>
                    <a:cubicBezTo>
                      <a:pt x="2184642" y="1758060"/>
                      <a:pt x="2108063" y="1783082"/>
                      <a:pt x="2068636" y="1806586"/>
                    </a:cubicBezTo>
                    <a:cubicBezTo>
                      <a:pt x="2029209" y="1830090"/>
                      <a:pt x="1994332" y="1851320"/>
                      <a:pt x="1954905" y="1879374"/>
                    </a:cubicBezTo>
                    <a:cubicBezTo>
                      <a:pt x="1915478" y="1907428"/>
                      <a:pt x="1869227" y="1945339"/>
                      <a:pt x="1832075" y="1974909"/>
                    </a:cubicBezTo>
                    <a:cubicBezTo>
                      <a:pt x="1794923" y="2004479"/>
                      <a:pt x="1763836" y="2027983"/>
                      <a:pt x="1731991" y="2056795"/>
                    </a:cubicBezTo>
                    <a:cubicBezTo>
                      <a:pt x="1700146" y="2085607"/>
                      <a:pt x="1641006" y="2147780"/>
                      <a:pt x="1641006" y="2147780"/>
                    </a:cubicBezTo>
                    <a:cubicBezTo>
                      <a:pt x="1616743" y="2172043"/>
                      <a:pt x="1602337" y="2183416"/>
                      <a:pt x="1586415" y="2202371"/>
                    </a:cubicBezTo>
                    <a:cubicBezTo>
                      <a:pt x="1570493" y="2221326"/>
                      <a:pt x="1592481" y="2268336"/>
                      <a:pt x="1545472" y="2261512"/>
                    </a:cubicBezTo>
                    <a:cubicBezTo>
                      <a:pt x="1498463" y="2254688"/>
                      <a:pt x="1377907" y="2193273"/>
                      <a:pt x="1304361" y="2161428"/>
                    </a:cubicBezTo>
                    <a:cubicBezTo>
                      <a:pt x="1230815" y="2129583"/>
                      <a:pt x="1167125" y="2100771"/>
                      <a:pt x="1104194" y="2070443"/>
                    </a:cubicBezTo>
                    <a:cubicBezTo>
                      <a:pt x="1041263" y="2040115"/>
                      <a:pt x="983639" y="2010545"/>
                      <a:pt x="926773" y="1979458"/>
                    </a:cubicBezTo>
                    <a:cubicBezTo>
                      <a:pt x="869907" y="1948371"/>
                      <a:pt x="813042" y="1915010"/>
                      <a:pt x="763000" y="1883923"/>
                    </a:cubicBezTo>
                    <a:cubicBezTo>
                      <a:pt x="712958" y="1852836"/>
                      <a:pt x="672774" y="1827815"/>
                      <a:pt x="626523" y="1792938"/>
                    </a:cubicBezTo>
                    <a:cubicBezTo>
                      <a:pt x="580272" y="1758061"/>
                      <a:pt x="530230" y="1714843"/>
                      <a:pt x="485496" y="1674658"/>
                    </a:cubicBezTo>
                    <a:cubicBezTo>
                      <a:pt x="440762" y="1634473"/>
                      <a:pt x="401335" y="1597320"/>
                      <a:pt x="358117" y="1551828"/>
                    </a:cubicBezTo>
                    <a:cubicBezTo>
                      <a:pt x="314899" y="1506336"/>
                      <a:pt x="263340" y="1450987"/>
                      <a:pt x="226188" y="1401703"/>
                    </a:cubicBezTo>
                    <a:cubicBezTo>
                      <a:pt x="189036" y="1352419"/>
                      <a:pt x="161740" y="1305410"/>
                      <a:pt x="135203" y="1256126"/>
                    </a:cubicBezTo>
                    <a:cubicBezTo>
                      <a:pt x="108666" y="1206842"/>
                      <a:pt x="82886" y="1145428"/>
                      <a:pt x="66964" y="1106001"/>
                    </a:cubicBezTo>
                    <a:cubicBezTo>
                      <a:pt x="51042" y="1066574"/>
                      <a:pt x="50284" y="1065057"/>
                      <a:pt x="39669" y="1019565"/>
                    </a:cubicBezTo>
                    <a:cubicBezTo>
                      <a:pt x="29054" y="974073"/>
                      <a:pt x="9341" y="889912"/>
                      <a:pt x="3275" y="833046"/>
                    </a:cubicBezTo>
                    <a:cubicBezTo>
                      <a:pt x="-2791" y="776180"/>
                      <a:pt x="1000" y="731446"/>
                      <a:pt x="3275" y="678371"/>
                    </a:cubicBezTo>
                    <a:cubicBezTo>
                      <a:pt x="5550" y="625296"/>
                      <a:pt x="7825" y="565398"/>
                      <a:pt x="16923" y="514598"/>
                    </a:cubicBezTo>
                    <a:cubicBezTo>
                      <a:pt x="26021" y="463798"/>
                      <a:pt x="40427" y="419822"/>
                      <a:pt x="57866" y="373571"/>
                    </a:cubicBezTo>
                    <a:cubicBezTo>
                      <a:pt x="75305" y="327320"/>
                      <a:pt x="99567" y="281828"/>
                      <a:pt x="121555" y="237094"/>
                    </a:cubicBezTo>
                    <a:cubicBezTo>
                      <a:pt x="143543" y="192360"/>
                      <a:pt x="171597" y="134735"/>
                      <a:pt x="189794" y="105165"/>
                    </a:cubicBezTo>
                    <a:cubicBezTo>
                      <a:pt x="207991" y="75595"/>
                      <a:pt x="215573" y="77112"/>
                      <a:pt x="230737" y="59673"/>
                    </a:cubicBezTo>
                    <a:cubicBezTo>
                      <a:pt x="245901" y="42234"/>
                      <a:pt x="239078" y="5081"/>
                      <a:pt x="280779" y="532"/>
                    </a:cubicBezTo>
                    <a:cubicBezTo>
                      <a:pt x="322480" y="-4017"/>
                      <a:pt x="420289" y="21762"/>
                      <a:pt x="480946" y="32377"/>
                    </a:cubicBezTo>
                    <a:cubicBezTo>
                      <a:pt x="541603" y="42992"/>
                      <a:pt x="587096" y="49058"/>
                      <a:pt x="644720" y="64222"/>
                    </a:cubicBezTo>
                    <a:cubicBezTo>
                      <a:pt x="702344" y="79386"/>
                      <a:pt x="766033" y="102890"/>
                      <a:pt x="826690" y="123362"/>
                    </a:cubicBezTo>
                    <a:cubicBezTo>
                      <a:pt x="887347" y="143834"/>
                      <a:pt x="949520" y="160515"/>
                      <a:pt x="1008660" y="187052"/>
                    </a:cubicBezTo>
                    <a:cubicBezTo>
                      <a:pt x="1067800" y="213589"/>
                      <a:pt x="1124665" y="246950"/>
                      <a:pt x="1181531" y="282586"/>
                    </a:cubicBezTo>
                    <a:cubicBezTo>
                      <a:pt x="1238397" y="318222"/>
                      <a:pt x="1300570" y="361440"/>
                      <a:pt x="1349854" y="400867"/>
                    </a:cubicBezTo>
                    <a:cubicBezTo>
                      <a:pt x="1399138" y="440294"/>
                      <a:pt x="1430982" y="471380"/>
                      <a:pt x="1477233" y="519147"/>
                    </a:cubicBezTo>
                    <a:cubicBezTo>
                      <a:pt x="1523484" y="566914"/>
                      <a:pt x="1585657" y="634395"/>
                      <a:pt x="1627358" y="687470"/>
                    </a:cubicBezTo>
                    <a:cubicBezTo>
                      <a:pt x="1669059" y="740545"/>
                      <a:pt x="1700146" y="795893"/>
                      <a:pt x="1727442" y="837595"/>
                    </a:cubicBezTo>
                    <a:cubicBezTo>
                      <a:pt x="1754737" y="879296"/>
                      <a:pt x="1781275" y="899010"/>
                      <a:pt x="1786582" y="928580"/>
                    </a:cubicBezTo>
                    <a:close/>
                  </a:path>
                </a:pathLst>
              </a:custGeom>
              <a:solidFill>
                <a:srgbClr val="E8D9F3"/>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Freeform: Shape 34">
                <a:extLst>
                  <a:ext uri="{FF2B5EF4-FFF2-40B4-BE49-F238E27FC236}">
                    <a16:creationId xmlns:a16="http://schemas.microsoft.com/office/drawing/2014/main" id="{2051C5C0-DCEA-4CF1-80AD-46C0FB49FABD}"/>
                  </a:ext>
                </a:extLst>
              </p:cNvPr>
              <p:cNvSpPr/>
              <p:nvPr/>
            </p:nvSpPr>
            <p:spPr>
              <a:xfrm>
                <a:off x="2370161" y="3130338"/>
                <a:ext cx="2921025" cy="662276"/>
              </a:xfrm>
              <a:custGeom>
                <a:avLst/>
                <a:gdLst>
                  <a:gd name="connsiteX0" fmla="*/ 0 w 4165600"/>
                  <a:gd name="connsiteY0" fmla="*/ 657225 h 930275"/>
                  <a:gd name="connsiteX1" fmla="*/ 73025 w 4165600"/>
                  <a:gd name="connsiteY1" fmla="*/ 568325 h 930275"/>
                  <a:gd name="connsiteX2" fmla="*/ 174625 w 4165600"/>
                  <a:gd name="connsiteY2" fmla="*/ 469900 h 930275"/>
                  <a:gd name="connsiteX3" fmla="*/ 282575 w 4165600"/>
                  <a:gd name="connsiteY3" fmla="*/ 384175 h 930275"/>
                  <a:gd name="connsiteX4" fmla="*/ 393700 w 4165600"/>
                  <a:gd name="connsiteY4" fmla="*/ 295275 h 930275"/>
                  <a:gd name="connsiteX5" fmla="*/ 520700 w 4165600"/>
                  <a:gd name="connsiteY5" fmla="*/ 206375 h 930275"/>
                  <a:gd name="connsiteX6" fmla="*/ 587375 w 4165600"/>
                  <a:gd name="connsiteY6" fmla="*/ 168275 h 930275"/>
                  <a:gd name="connsiteX7" fmla="*/ 650875 w 4165600"/>
                  <a:gd name="connsiteY7" fmla="*/ 133350 h 930275"/>
                  <a:gd name="connsiteX8" fmla="*/ 768350 w 4165600"/>
                  <a:gd name="connsiteY8" fmla="*/ 200025 h 930275"/>
                  <a:gd name="connsiteX9" fmla="*/ 879475 w 4165600"/>
                  <a:gd name="connsiteY9" fmla="*/ 247650 h 930275"/>
                  <a:gd name="connsiteX10" fmla="*/ 1009650 w 4165600"/>
                  <a:gd name="connsiteY10" fmla="*/ 288925 h 930275"/>
                  <a:gd name="connsiteX11" fmla="*/ 1143000 w 4165600"/>
                  <a:gd name="connsiteY11" fmla="*/ 327025 h 930275"/>
                  <a:gd name="connsiteX12" fmla="*/ 1295400 w 4165600"/>
                  <a:gd name="connsiteY12" fmla="*/ 361950 h 930275"/>
                  <a:gd name="connsiteX13" fmla="*/ 1450975 w 4165600"/>
                  <a:gd name="connsiteY13" fmla="*/ 384175 h 930275"/>
                  <a:gd name="connsiteX14" fmla="*/ 1590675 w 4165600"/>
                  <a:gd name="connsiteY14" fmla="*/ 396875 h 930275"/>
                  <a:gd name="connsiteX15" fmla="*/ 1965325 w 4165600"/>
                  <a:gd name="connsiteY15" fmla="*/ 396875 h 930275"/>
                  <a:gd name="connsiteX16" fmla="*/ 2178050 w 4165600"/>
                  <a:gd name="connsiteY16" fmla="*/ 374650 h 930275"/>
                  <a:gd name="connsiteX17" fmla="*/ 2413000 w 4165600"/>
                  <a:gd name="connsiteY17" fmla="*/ 330200 h 930275"/>
                  <a:gd name="connsiteX18" fmla="*/ 2711450 w 4165600"/>
                  <a:gd name="connsiteY18" fmla="*/ 231775 h 930275"/>
                  <a:gd name="connsiteX19" fmla="*/ 2873375 w 4165600"/>
                  <a:gd name="connsiteY19" fmla="*/ 149225 h 930275"/>
                  <a:gd name="connsiteX20" fmla="*/ 3003550 w 4165600"/>
                  <a:gd name="connsiteY20" fmla="*/ 76200 h 930275"/>
                  <a:gd name="connsiteX21" fmla="*/ 3101975 w 4165600"/>
                  <a:gd name="connsiteY21" fmla="*/ 0 h 930275"/>
                  <a:gd name="connsiteX22" fmla="*/ 3238500 w 4165600"/>
                  <a:gd name="connsiteY22" fmla="*/ 15875 h 930275"/>
                  <a:gd name="connsiteX23" fmla="*/ 3419475 w 4165600"/>
                  <a:gd name="connsiteY23" fmla="*/ 57150 h 930275"/>
                  <a:gd name="connsiteX24" fmla="*/ 3613150 w 4165600"/>
                  <a:gd name="connsiteY24" fmla="*/ 114300 h 930275"/>
                  <a:gd name="connsiteX25" fmla="*/ 3762375 w 4165600"/>
                  <a:gd name="connsiteY25" fmla="*/ 171450 h 930275"/>
                  <a:gd name="connsiteX26" fmla="*/ 3940175 w 4165600"/>
                  <a:gd name="connsiteY26" fmla="*/ 250825 h 930275"/>
                  <a:gd name="connsiteX27" fmla="*/ 4079875 w 4165600"/>
                  <a:gd name="connsiteY27" fmla="*/ 323850 h 930275"/>
                  <a:gd name="connsiteX28" fmla="*/ 4165600 w 4165600"/>
                  <a:gd name="connsiteY28" fmla="*/ 387350 h 930275"/>
                  <a:gd name="connsiteX29" fmla="*/ 4067175 w 4165600"/>
                  <a:gd name="connsiteY29" fmla="*/ 441325 h 930275"/>
                  <a:gd name="connsiteX30" fmla="*/ 3927475 w 4165600"/>
                  <a:gd name="connsiteY30" fmla="*/ 508000 h 930275"/>
                  <a:gd name="connsiteX31" fmla="*/ 3724275 w 4165600"/>
                  <a:gd name="connsiteY31" fmla="*/ 596900 h 930275"/>
                  <a:gd name="connsiteX32" fmla="*/ 3565525 w 4165600"/>
                  <a:gd name="connsiteY32" fmla="*/ 660400 h 930275"/>
                  <a:gd name="connsiteX33" fmla="*/ 3327400 w 4165600"/>
                  <a:gd name="connsiteY33" fmla="*/ 733425 h 930275"/>
                  <a:gd name="connsiteX34" fmla="*/ 3127375 w 4165600"/>
                  <a:gd name="connsiteY34" fmla="*/ 784225 h 930275"/>
                  <a:gd name="connsiteX35" fmla="*/ 2914650 w 4165600"/>
                  <a:gd name="connsiteY35" fmla="*/ 835025 h 930275"/>
                  <a:gd name="connsiteX36" fmla="*/ 2698750 w 4165600"/>
                  <a:gd name="connsiteY36" fmla="*/ 873125 h 930275"/>
                  <a:gd name="connsiteX37" fmla="*/ 2419350 w 4165600"/>
                  <a:gd name="connsiteY37" fmla="*/ 904875 h 930275"/>
                  <a:gd name="connsiteX38" fmla="*/ 2146300 w 4165600"/>
                  <a:gd name="connsiteY38" fmla="*/ 930275 h 930275"/>
                  <a:gd name="connsiteX39" fmla="*/ 1689100 w 4165600"/>
                  <a:gd name="connsiteY39" fmla="*/ 927100 h 930275"/>
                  <a:gd name="connsiteX40" fmla="*/ 1403350 w 4165600"/>
                  <a:gd name="connsiteY40" fmla="*/ 923925 h 930275"/>
                  <a:gd name="connsiteX41" fmla="*/ 1079500 w 4165600"/>
                  <a:gd name="connsiteY41" fmla="*/ 895350 h 930275"/>
                  <a:gd name="connsiteX42" fmla="*/ 758825 w 4165600"/>
                  <a:gd name="connsiteY42" fmla="*/ 847725 h 930275"/>
                  <a:gd name="connsiteX43" fmla="*/ 346075 w 4165600"/>
                  <a:gd name="connsiteY43" fmla="*/ 755650 h 930275"/>
                  <a:gd name="connsiteX44" fmla="*/ 130175 w 4165600"/>
                  <a:gd name="connsiteY44" fmla="*/ 695325 h 930275"/>
                  <a:gd name="connsiteX45" fmla="*/ 0 w 4165600"/>
                  <a:gd name="connsiteY45" fmla="*/ 657225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65600" h="930275">
                    <a:moveTo>
                      <a:pt x="0" y="657225"/>
                    </a:moveTo>
                    <a:lnTo>
                      <a:pt x="73025" y="568325"/>
                    </a:lnTo>
                    <a:lnTo>
                      <a:pt x="174625" y="469900"/>
                    </a:lnTo>
                    <a:lnTo>
                      <a:pt x="282575" y="384175"/>
                    </a:lnTo>
                    <a:lnTo>
                      <a:pt x="393700" y="295275"/>
                    </a:lnTo>
                    <a:lnTo>
                      <a:pt x="520700" y="206375"/>
                    </a:lnTo>
                    <a:lnTo>
                      <a:pt x="587375" y="168275"/>
                    </a:lnTo>
                    <a:lnTo>
                      <a:pt x="650875" y="133350"/>
                    </a:lnTo>
                    <a:lnTo>
                      <a:pt x="768350" y="200025"/>
                    </a:lnTo>
                    <a:lnTo>
                      <a:pt x="879475" y="247650"/>
                    </a:lnTo>
                    <a:lnTo>
                      <a:pt x="1009650" y="288925"/>
                    </a:lnTo>
                    <a:lnTo>
                      <a:pt x="1143000" y="327025"/>
                    </a:lnTo>
                    <a:lnTo>
                      <a:pt x="1295400" y="361950"/>
                    </a:lnTo>
                    <a:lnTo>
                      <a:pt x="1450975" y="384175"/>
                    </a:lnTo>
                    <a:lnTo>
                      <a:pt x="1590675" y="396875"/>
                    </a:lnTo>
                    <a:lnTo>
                      <a:pt x="1965325" y="396875"/>
                    </a:lnTo>
                    <a:lnTo>
                      <a:pt x="2178050" y="374650"/>
                    </a:lnTo>
                    <a:lnTo>
                      <a:pt x="2413000" y="330200"/>
                    </a:lnTo>
                    <a:lnTo>
                      <a:pt x="2711450" y="231775"/>
                    </a:lnTo>
                    <a:lnTo>
                      <a:pt x="2873375" y="149225"/>
                    </a:lnTo>
                    <a:lnTo>
                      <a:pt x="3003550" y="76200"/>
                    </a:lnTo>
                    <a:lnTo>
                      <a:pt x="3101975" y="0"/>
                    </a:lnTo>
                    <a:lnTo>
                      <a:pt x="3238500" y="15875"/>
                    </a:lnTo>
                    <a:lnTo>
                      <a:pt x="3419475" y="57150"/>
                    </a:lnTo>
                    <a:lnTo>
                      <a:pt x="3613150" y="114300"/>
                    </a:lnTo>
                    <a:lnTo>
                      <a:pt x="3762375" y="171450"/>
                    </a:lnTo>
                    <a:lnTo>
                      <a:pt x="3940175" y="250825"/>
                    </a:lnTo>
                    <a:lnTo>
                      <a:pt x="4079875" y="323850"/>
                    </a:lnTo>
                    <a:lnTo>
                      <a:pt x="4165600" y="387350"/>
                    </a:lnTo>
                    <a:lnTo>
                      <a:pt x="4067175" y="441325"/>
                    </a:lnTo>
                    <a:lnTo>
                      <a:pt x="3927475" y="508000"/>
                    </a:lnTo>
                    <a:lnTo>
                      <a:pt x="3724275" y="596900"/>
                    </a:lnTo>
                    <a:lnTo>
                      <a:pt x="3565525" y="660400"/>
                    </a:lnTo>
                    <a:lnTo>
                      <a:pt x="3327400" y="733425"/>
                    </a:lnTo>
                    <a:lnTo>
                      <a:pt x="3127375" y="784225"/>
                    </a:lnTo>
                    <a:lnTo>
                      <a:pt x="2914650" y="835025"/>
                    </a:lnTo>
                    <a:lnTo>
                      <a:pt x="2698750" y="873125"/>
                    </a:lnTo>
                    <a:lnTo>
                      <a:pt x="2419350" y="904875"/>
                    </a:lnTo>
                    <a:lnTo>
                      <a:pt x="2146300" y="930275"/>
                    </a:lnTo>
                    <a:lnTo>
                      <a:pt x="1689100" y="927100"/>
                    </a:lnTo>
                    <a:lnTo>
                      <a:pt x="1403350" y="923925"/>
                    </a:lnTo>
                    <a:lnTo>
                      <a:pt x="1079500" y="895350"/>
                    </a:lnTo>
                    <a:lnTo>
                      <a:pt x="758825" y="847725"/>
                    </a:lnTo>
                    <a:lnTo>
                      <a:pt x="346075" y="755650"/>
                    </a:lnTo>
                    <a:lnTo>
                      <a:pt x="130175" y="695325"/>
                    </a:lnTo>
                    <a:lnTo>
                      <a:pt x="0" y="657225"/>
                    </a:lnTo>
                    <a:close/>
                  </a:path>
                </a:pathLst>
              </a:custGeom>
              <a:solidFill>
                <a:schemeClr val="accent6">
                  <a:lumMod val="20000"/>
                  <a:lumOff val="8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350D0350-F29B-4594-BAE1-0D3D5769C247}"/>
                  </a:ext>
                </a:extLst>
              </p:cNvPr>
              <p:cNvSpPr/>
              <p:nvPr/>
            </p:nvSpPr>
            <p:spPr>
              <a:xfrm>
                <a:off x="4239257" y="2310004"/>
                <a:ext cx="482570" cy="893394"/>
              </a:xfrm>
              <a:custGeom>
                <a:avLst/>
                <a:gdLst>
                  <a:gd name="connsiteX0" fmla="*/ 276225 w 688181"/>
                  <a:gd name="connsiteY0" fmla="*/ 1254919 h 1254919"/>
                  <a:gd name="connsiteX1" fmla="*/ 154781 w 688181"/>
                  <a:gd name="connsiteY1" fmla="*/ 1209675 h 1254919"/>
                  <a:gd name="connsiteX2" fmla="*/ 16669 w 688181"/>
                  <a:gd name="connsiteY2" fmla="*/ 1159669 h 1254919"/>
                  <a:gd name="connsiteX3" fmla="*/ 0 w 688181"/>
                  <a:gd name="connsiteY3" fmla="*/ 862013 h 1254919"/>
                  <a:gd name="connsiteX4" fmla="*/ 4762 w 688181"/>
                  <a:gd name="connsiteY4" fmla="*/ 626269 h 1254919"/>
                  <a:gd name="connsiteX5" fmla="*/ 14287 w 688181"/>
                  <a:gd name="connsiteY5" fmla="*/ 473869 h 1254919"/>
                  <a:gd name="connsiteX6" fmla="*/ 35719 w 688181"/>
                  <a:gd name="connsiteY6" fmla="*/ 302419 h 1254919"/>
                  <a:gd name="connsiteX7" fmla="*/ 59531 w 688181"/>
                  <a:gd name="connsiteY7" fmla="*/ 166688 h 1254919"/>
                  <a:gd name="connsiteX8" fmla="*/ 102394 w 688181"/>
                  <a:gd name="connsiteY8" fmla="*/ 0 h 1254919"/>
                  <a:gd name="connsiteX9" fmla="*/ 238125 w 688181"/>
                  <a:gd name="connsiteY9" fmla="*/ 69056 h 1254919"/>
                  <a:gd name="connsiteX10" fmla="*/ 345281 w 688181"/>
                  <a:gd name="connsiteY10" fmla="*/ 140494 h 1254919"/>
                  <a:gd name="connsiteX11" fmla="*/ 457200 w 688181"/>
                  <a:gd name="connsiteY11" fmla="*/ 228600 h 1254919"/>
                  <a:gd name="connsiteX12" fmla="*/ 521494 w 688181"/>
                  <a:gd name="connsiteY12" fmla="*/ 283369 h 1254919"/>
                  <a:gd name="connsiteX13" fmla="*/ 578644 w 688181"/>
                  <a:gd name="connsiteY13" fmla="*/ 357188 h 1254919"/>
                  <a:gd name="connsiteX14" fmla="*/ 631031 w 688181"/>
                  <a:gd name="connsiteY14" fmla="*/ 438150 h 1254919"/>
                  <a:gd name="connsiteX15" fmla="*/ 671512 w 688181"/>
                  <a:gd name="connsiteY15" fmla="*/ 538163 h 1254919"/>
                  <a:gd name="connsiteX16" fmla="*/ 685800 w 688181"/>
                  <a:gd name="connsiteY16" fmla="*/ 609600 h 1254919"/>
                  <a:gd name="connsiteX17" fmla="*/ 688181 w 688181"/>
                  <a:gd name="connsiteY17" fmla="*/ 695325 h 1254919"/>
                  <a:gd name="connsiteX18" fmla="*/ 683419 w 688181"/>
                  <a:gd name="connsiteY18" fmla="*/ 762000 h 1254919"/>
                  <a:gd name="connsiteX19" fmla="*/ 659606 w 688181"/>
                  <a:gd name="connsiteY19" fmla="*/ 842963 h 1254919"/>
                  <a:gd name="connsiteX20" fmla="*/ 626269 w 688181"/>
                  <a:gd name="connsiteY20" fmla="*/ 919163 h 1254919"/>
                  <a:gd name="connsiteX21" fmla="*/ 590550 w 688181"/>
                  <a:gd name="connsiteY21" fmla="*/ 976313 h 1254919"/>
                  <a:gd name="connsiteX22" fmla="*/ 545306 w 688181"/>
                  <a:gd name="connsiteY22" fmla="*/ 1038225 h 1254919"/>
                  <a:gd name="connsiteX23" fmla="*/ 485775 w 688181"/>
                  <a:gd name="connsiteY23" fmla="*/ 1100138 h 1254919"/>
                  <a:gd name="connsiteX24" fmla="*/ 433387 w 688181"/>
                  <a:gd name="connsiteY24" fmla="*/ 1147763 h 1254919"/>
                  <a:gd name="connsiteX25" fmla="*/ 371475 w 688181"/>
                  <a:gd name="connsiteY25" fmla="*/ 1193006 h 1254919"/>
                  <a:gd name="connsiteX26" fmla="*/ 276225 w 688181"/>
                  <a:gd name="connsiteY26" fmla="*/ 1254919 h 125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8181" h="1254919">
                    <a:moveTo>
                      <a:pt x="276225" y="1254919"/>
                    </a:moveTo>
                    <a:lnTo>
                      <a:pt x="154781" y="1209675"/>
                    </a:lnTo>
                    <a:lnTo>
                      <a:pt x="16669" y="1159669"/>
                    </a:lnTo>
                    <a:lnTo>
                      <a:pt x="0" y="862013"/>
                    </a:lnTo>
                    <a:cubicBezTo>
                      <a:pt x="1587" y="783432"/>
                      <a:pt x="3175" y="704850"/>
                      <a:pt x="4762" y="626269"/>
                    </a:cubicBezTo>
                    <a:lnTo>
                      <a:pt x="14287" y="473869"/>
                    </a:lnTo>
                    <a:lnTo>
                      <a:pt x="35719" y="302419"/>
                    </a:lnTo>
                    <a:lnTo>
                      <a:pt x="59531" y="166688"/>
                    </a:lnTo>
                    <a:lnTo>
                      <a:pt x="102394" y="0"/>
                    </a:lnTo>
                    <a:lnTo>
                      <a:pt x="238125" y="69056"/>
                    </a:lnTo>
                    <a:lnTo>
                      <a:pt x="345281" y="140494"/>
                    </a:lnTo>
                    <a:lnTo>
                      <a:pt x="457200" y="228600"/>
                    </a:lnTo>
                    <a:lnTo>
                      <a:pt x="521494" y="283369"/>
                    </a:lnTo>
                    <a:lnTo>
                      <a:pt x="578644" y="357188"/>
                    </a:lnTo>
                    <a:lnTo>
                      <a:pt x="631031" y="438150"/>
                    </a:lnTo>
                    <a:lnTo>
                      <a:pt x="671512" y="538163"/>
                    </a:lnTo>
                    <a:lnTo>
                      <a:pt x="685800" y="609600"/>
                    </a:lnTo>
                    <a:cubicBezTo>
                      <a:pt x="686594" y="638175"/>
                      <a:pt x="687387" y="666750"/>
                      <a:pt x="688181" y="695325"/>
                    </a:cubicBezTo>
                    <a:lnTo>
                      <a:pt x="683419" y="762000"/>
                    </a:lnTo>
                    <a:lnTo>
                      <a:pt x="659606" y="842963"/>
                    </a:lnTo>
                    <a:lnTo>
                      <a:pt x="626269" y="919163"/>
                    </a:lnTo>
                    <a:lnTo>
                      <a:pt x="590550" y="976313"/>
                    </a:lnTo>
                    <a:lnTo>
                      <a:pt x="545306" y="1038225"/>
                    </a:lnTo>
                    <a:lnTo>
                      <a:pt x="485775" y="1100138"/>
                    </a:lnTo>
                    <a:lnTo>
                      <a:pt x="433387" y="1147763"/>
                    </a:lnTo>
                    <a:lnTo>
                      <a:pt x="371475" y="1193006"/>
                    </a:lnTo>
                    <a:lnTo>
                      <a:pt x="276225" y="1254919"/>
                    </a:lnTo>
                    <a:close/>
                  </a:path>
                </a:pathLst>
              </a:custGeom>
              <a:solidFill>
                <a:srgbClr val="C00000"/>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2A16AF91-7124-4B9C-8569-AF4A60B4356A}"/>
                  </a:ext>
                </a:extLst>
              </p:cNvPr>
              <p:cNvSpPr/>
              <p:nvPr/>
            </p:nvSpPr>
            <p:spPr>
              <a:xfrm>
                <a:off x="1989773" y="3408532"/>
                <a:ext cx="3889188" cy="1495691"/>
              </a:xfrm>
              <a:custGeom>
                <a:avLst/>
                <a:gdLst>
                  <a:gd name="connsiteX0" fmla="*/ 0 w 5546272"/>
                  <a:gd name="connsiteY0" fmla="*/ 1706336 h 2100943"/>
                  <a:gd name="connsiteX1" fmla="*/ 43543 w 5546272"/>
                  <a:gd name="connsiteY1" fmla="*/ 1423307 h 2100943"/>
                  <a:gd name="connsiteX2" fmla="*/ 89807 w 5546272"/>
                  <a:gd name="connsiteY2" fmla="*/ 1221921 h 2100943"/>
                  <a:gd name="connsiteX3" fmla="*/ 146957 w 5546272"/>
                  <a:gd name="connsiteY3" fmla="*/ 1001486 h 2100943"/>
                  <a:gd name="connsiteX4" fmla="*/ 244929 w 5546272"/>
                  <a:gd name="connsiteY4" fmla="*/ 753836 h 2100943"/>
                  <a:gd name="connsiteX5" fmla="*/ 348343 w 5546272"/>
                  <a:gd name="connsiteY5" fmla="*/ 547007 h 2100943"/>
                  <a:gd name="connsiteX6" fmla="*/ 424543 w 5546272"/>
                  <a:gd name="connsiteY6" fmla="*/ 435428 h 2100943"/>
                  <a:gd name="connsiteX7" fmla="*/ 549729 w 5546272"/>
                  <a:gd name="connsiteY7" fmla="*/ 269421 h 2100943"/>
                  <a:gd name="connsiteX8" fmla="*/ 702129 w 5546272"/>
                  <a:gd name="connsiteY8" fmla="*/ 321128 h 2100943"/>
                  <a:gd name="connsiteX9" fmla="*/ 1009650 w 5546272"/>
                  <a:gd name="connsiteY9" fmla="*/ 402771 h 2100943"/>
                  <a:gd name="connsiteX10" fmla="*/ 1328057 w 5546272"/>
                  <a:gd name="connsiteY10" fmla="*/ 465364 h 2100943"/>
                  <a:gd name="connsiteX11" fmla="*/ 1638300 w 5546272"/>
                  <a:gd name="connsiteY11" fmla="*/ 508907 h 2100943"/>
                  <a:gd name="connsiteX12" fmla="*/ 1992086 w 5546272"/>
                  <a:gd name="connsiteY12" fmla="*/ 533400 h 2100943"/>
                  <a:gd name="connsiteX13" fmla="*/ 2266950 w 5546272"/>
                  <a:gd name="connsiteY13" fmla="*/ 538843 h 2100943"/>
                  <a:gd name="connsiteX14" fmla="*/ 2721429 w 5546272"/>
                  <a:gd name="connsiteY14" fmla="*/ 533400 h 2100943"/>
                  <a:gd name="connsiteX15" fmla="*/ 3170464 w 5546272"/>
                  <a:gd name="connsiteY15" fmla="*/ 492578 h 2100943"/>
                  <a:gd name="connsiteX16" fmla="*/ 3505200 w 5546272"/>
                  <a:gd name="connsiteY16" fmla="*/ 432707 h 2100943"/>
                  <a:gd name="connsiteX17" fmla="*/ 3807279 w 5546272"/>
                  <a:gd name="connsiteY17" fmla="*/ 359228 h 2100943"/>
                  <a:gd name="connsiteX18" fmla="*/ 4054929 w 5546272"/>
                  <a:gd name="connsiteY18" fmla="*/ 288471 h 2100943"/>
                  <a:gd name="connsiteX19" fmla="*/ 4239986 w 5546272"/>
                  <a:gd name="connsiteY19" fmla="*/ 220436 h 2100943"/>
                  <a:gd name="connsiteX20" fmla="*/ 4465864 w 5546272"/>
                  <a:gd name="connsiteY20" fmla="*/ 119743 h 2100943"/>
                  <a:gd name="connsiteX21" fmla="*/ 4618264 w 5546272"/>
                  <a:gd name="connsiteY21" fmla="*/ 43543 h 2100943"/>
                  <a:gd name="connsiteX22" fmla="*/ 4708072 w 5546272"/>
                  <a:gd name="connsiteY22" fmla="*/ 0 h 2100943"/>
                  <a:gd name="connsiteX23" fmla="*/ 4806043 w 5546272"/>
                  <a:gd name="connsiteY23" fmla="*/ 62593 h 2100943"/>
                  <a:gd name="connsiteX24" fmla="*/ 4972050 w 5546272"/>
                  <a:gd name="connsiteY24" fmla="*/ 206828 h 2100943"/>
                  <a:gd name="connsiteX25" fmla="*/ 5089072 w 5546272"/>
                  <a:gd name="connsiteY25" fmla="*/ 337457 h 2100943"/>
                  <a:gd name="connsiteX26" fmla="*/ 5184322 w 5546272"/>
                  <a:gd name="connsiteY26" fmla="*/ 457200 h 2100943"/>
                  <a:gd name="connsiteX27" fmla="*/ 5271407 w 5546272"/>
                  <a:gd name="connsiteY27" fmla="*/ 585107 h 2100943"/>
                  <a:gd name="connsiteX28" fmla="*/ 5334000 w 5546272"/>
                  <a:gd name="connsiteY28" fmla="*/ 691243 h 2100943"/>
                  <a:gd name="connsiteX29" fmla="*/ 5382986 w 5546272"/>
                  <a:gd name="connsiteY29" fmla="*/ 791936 h 2100943"/>
                  <a:gd name="connsiteX30" fmla="*/ 5429250 w 5546272"/>
                  <a:gd name="connsiteY30" fmla="*/ 898071 h 2100943"/>
                  <a:gd name="connsiteX31" fmla="*/ 5475514 w 5546272"/>
                  <a:gd name="connsiteY31" fmla="*/ 1020536 h 2100943"/>
                  <a:gd name="connsiteX32" fmla="*/ 5510893 w 5546272"/>
                  <a:gd name="connsiteY32" fmla="*/ 1121228 h 2100943"/>
                  <a:gd name="connsiteX33" fmla="*/ 5546272 w 5546272"/>
                  <a:gd name="connsiteY33" fmla="*/ 1238250 h 2100943"/>
                  <a:gd name="connsiteX34" fmla="*/ 5372100 w 5546272"/>
                  <a:gd name="connsiteY34" fmla="*/ 1341664 h 2100943"/>
                  <a:gd name="connsiteX35" fmla="*/ 5181600 w 5546272"/>
                  <a:gd name="connsiteY35" fmla="*/ 1453243 h 2100943"/>
                  <a:gd name="connsiteX36" fmla="*/ 4977493 w 5546272"/>
                  <a:gd name="connsiteY36" fmla="*/ 1559378 h 2100943"/>
                  <a:gd name="connsiteX37" fmla="*/ 4773386 w 5546272"/>
                  <a:gd name="connsiteY37" fmla="*/ 1646464 h 2100943"/>
                  <a:gd name="connsiteX38" fmla="*/ 4452257 w 5546272"/>
                  <a:gd name="connsiteY38" fmla="*/ 1771650 h 2100943"/>
                  <a:gd name="connsiteX39" fmla="*/ 4171950 w 5546272"/>
                  <a:gd name="connsiteY39" fmla="*/ 1858736 h 2100943"/>
                  <a:gd name="connsiteX40" fmla="*/ 3910693 w 5546272"/>
                  <a:gd name="connsiteY40" fmla="*/ 1926771 h 2100943"/>
                  <a:gd name="connsiteX41" fmla="*/ 3603172 w 5546272"/>
                  <a:gd name="connsiteY41" fmla="*/ 1992086 h 2100943"/>
                  <a:gd name="connsiteX42" fmla="*/ 3290207 w 5546272"/>
                  <a:gd name="connsiteY42" fmla="*/ 2041071 h 2100943"/>
                  <a:gd name="connsiteX43" fmla="*/ 2982686 w 5546272"/>
                  <a:gd name="connsiteY43" fmla="*/ 2076450 h 2100943"/>
                  <a:gd name="connsiteX44" fmla="*/ 2601686 w 5546272"/>
                  <a:gd name="connsiteY44" fmla="*/ 2100943 h 2100943"/>
                  <a:gd name="connsiteX45" fmla="*/ 2149929 w 5546272"/>
                  <a:gd name="connsiteY45" fmla="*/ 2100943 h 2100943"/>
                  <a:gd name="connsiteX46" fmla="*/ 1706336 w 5546272"/>
                  <a:gd name="connsiteY46" fmla="*/ 2076450 h 2100943"/>
                  <a:gd name="connsiteX47" fmla="*/ 1292679 w 5546272"/>
                  <a:gd name="connsiteY47" fmla="*/ 2035628 h 2100943"/>
                  <a:gd name="connsiteX48" fmla="*/ 1012372 w 5546272"/>
                  <a:gd name="connsiteY48" fmla="*/ 1989364 h 2100943"/>
                  <a:gd name="connsiteX49" fmla="*/ 672193 w 5546272"/>
                  <a:gd name="connsiteY49" fmla="*/ 1918607 h 2100943"/>
                  <a:gd name="connsiteX50" fmla="*/ 449036 w 5546272"/>
                  <a:gd name="connsiteY50" fmla="*/ 1856014 h 2100943"/>
                  <a:gd name="connsiteX51" fmla="*/ 179614 w 5546272"/>
                  <a:gd name="connsiteY51" fmla="*/ 1768928 h 2100943"/>
                  <a:gd name="connsiteX52" fmla="*/ 65314 w 5546272"/>
                  <a:gd name="connsiteY52" fmla="*/ 1728107 h 2100943"/>
                  <a:gd name="connsiteX53" fmla="*/ 0 w 5546272"/>
                  <a:gd name="connsiteY53" fmla="*/ 1706336 h 210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46272" h="2100943">
                    <a:moveTo>
                      <a:pt x="0" y="1706336"/>
                    </a:moveTo>
                    <a:lnTo>
                      <a:pt x="43543" y="1423307"/>
                    </a:lnTo>
                    <a:lnTo>
                      <a:pt x="89807" y="1221921"/>
                    </a:lnTo>
                    <a:lnTo>
                      <a:pt x="146957" y="1001486"/>
                    </a:lnTo>
                    <a:lnTo>
                      <a:pt x="244929" y="753836"/>
                    </a:lnTo>
                    <a:lnTo>
                      <a:pt x="348343" y="547007"/>
                    </a:lnTo>
                    <a:lnTo>
                      <a:pt x="424543" y="435428"/>
                    </a:lnTo>
                    <a:lnTo>
                      <a:pt x="549729" y="269421"/>
                    </a:lnTo>
                    <a:lnTo>
                      <a:pt x="702129" y="321128"/>
                    </a:lnTo>
                    <a:lnTo>
                      <a:pt x="1009650" y="402771"/>
                    </a:lnTo>
                    <a:lnTo>
                      <a:pt x="1328057" y="465364"/>
                    </a:lnTo>
                    <a:lnTo>
                      <a:pt x="1638300" y="508907"/>
                    </a:lnTo>
                    <a:lnTo>
                      <a:pt x="1992086" y="533400"/>
                    </a:lnTo>
                    <a:lnTo>
                      <a:pt x="2266950" y="538843"/>
                    </a:lnTo>
                    <a:lnTo>
                      <a:pt x="2721429" y="533400"/>
                    </a:lnTo>
                    <a:lnTo>
                      <a:pt x="3170464" y="492578"/>
                    </a:lnTo>
                    <a:lnTo>
                      <a:pt x="3505200" y="432707"/>
                    </a:lnTo>
                    <a:lnTo>
                      <a:pt x="3807279" y="359228"/>
                    </a:lnTo>
                    <a:lnTo>
                      <a:pt x="4054929" y="288471"/>
                    </a:lnTo>
                    <a:lnTo>
                      <a:pt x="4239986" y="220436"/>
                    </a:lnTo>
                    <a:lnTo>
                      <a:pt x="4465864" y="119743"/>
                    </a:lnTo>
                    <a:lnTo>
                      <a:pt x="4618264" y="43543"/>
                    </a:lnTo>
                    <a:lnTo>
                      <a:pt x="4708072" y="0"/>
                    </a:lnTo>
                    <a:lnTo>
                      <a:pt x="4806043" y="62593"/>
                    </a:lnTo>
                    <a:lnTo>
                      <a:pt x="4972050" y="206828"/>
                    </a:lnTo>
                    <a:lnTo>
                      <a:pt x="5089072" y="337457"/>
                    </a:lnTo>
                    <a:lnTo>
                      <a:pt x="5184322" y="457200"/>
                    </a:lnTo>
                    <a:lnTo>
                      <a:pt x="5271407" y="585107"/>
                    </a:lnTo>
                    <a:lnTo>
                      <a:pt x="5334000" y="691243"/>
                    </a:lnTo>
                    <a:lnTo>
                      <a:pt x="5382986" y="791936"/>
                    </a:lnTo>
                    <a:lnTo>
                      <a:pt x="5429250" y="898071"/>
                    </a:lnTo>
                    <a:lnTo>
                      <a:pt x="5475514" y="1020536"/>
                    </a:lnTo>
                    <a:lnTo>
                      <a:pt x="5510893" y="1121228"/>
                    </a:lnTo>
                    <a:lnTo>
                      <a:pt x="5546272" y="1238250"/>
                    </a:lnTo>
                    <a:lnTo>
                      <a:pt x="5372100" y="1341664"/>
                    </a:lnTo>
                    <a:lnTo>
                      <a:pt x="5181600" y="1453243"/>
                    </a:lnTo>
                    <a:lnTo>
                      <a:pt x="4977493" y="1559378"/>
                    </a:lnTo>
                    <a:lnTo>
                      <a:pt x="4773386" y="1646464"/>
                    </a:lnTo>
                    <a:lnTo>
                      <a:pt x="4452257" y="1771650"/>
                    </a:lnTo>
                    <a:lnTo>
                      <a:pt x="4171950" y="1858736"/>
                    </a:lnTo>
                    <a:lnTo>
                      <a:pt x="3910693" y="1926771"/>
                    </a:lnTo>
                    <a:lnTo>
                      <a:pt x="3603172" y="1992086"/>
                    </a:lnTo>
                    <a:lnTo>
                      <a:pt x="3290207" y="2041071"/>
                    </a:lnTo>
                    <a:lnTo>
                      <a:pt x="2982686" y="2076450"/>
                    </a:lnTo>
                    <a:lnTo>
                      <a:pt x="2601686" y="2100943"/>
                    </a:lnTo>
                    <a:lnTo>
                      <a:pt x="2149929" y="2100943"/>
                    </a:lnTo>
                    <a:lnTo>
                      <a:pt x="1706336" y="2076450"/>
                    </a:lnTo>
                    <a:lnTo>
                      <a:pt x="1292679" y="2035628"/>
                    </a:lnTo>
                    <a:lnTo>
                      <a:pt x="1012372" y="1989364"/>
                    </a:lnTo>
                    <a:lnTo>
                      <a:pt x="672193" y="1918607"/>
                    </a:lnTo>
                    <a:lnTo>
                      <a:pt x="449036" y="1856014"/>
                    </a:lnTo>
                    <a:lnTo>
                      <a:pt x="179614" y="1768928"/>
                    </a:lnTo>
                    <a:lnTo>
                      <a:pt x="65314" y="1728107"/>
                    </a:lnTo>
                    <a:lnTo>
                      <a:pt x="0" y="1706336"/>
                    </a:lnTo>
                    <a:close/>
                  </a:path>
                </a:pathLst>
              </a:custGeom>
              <a:solidFill>
                <a:srgbClr val="A9D18E"/>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12396164-628E-472E-B350-CA9164A07FA9}"/>
                  </a:ext>
                </a:extLst>
              </p:cNvPr>
              <p:cNvSpPr/>
              <p:nvPr/>
            </p:nvSpPr>
            <p:spPr>
              <a:xfrm>
                <a:off x="486307" y="2466800"/>
                <a:ext cx="1521971" cy="2922230"/>
              </a:xfrm>
              <a:custGeom>
                <a:avLst/>
                <a:gdLst>
                  <a:gd name="connsiteX0" fmla="*/ 286378 w 2170444"/>
                  <a:gd name="connsiteY0" fmla="*/ 0 h 4104752"/>
                  <a:gd name="connsiteX1" fmla="*/ 205991 w 2170444"/>
                  <a:gd name="connsiteY1" fmla="*/ 130629 h 4104752"/>
                  <a:gd name="connsiteX2" fmla="*/ 115556 w 2170444"/>
                  <a:gd name="connsiteY2" fmla="*/ 356717 h 4104752"/>
                  <a:gd name="connsiteX3" fmla="*/ 35169 w 2170444"/>
                  <a:gd name="connsiteY3" fmla="*/ 718457 h 4104752"/>
                  <a:gd name="connsiteX4" fmla="*/ 5024 w 2170444"/>
                  <a:gd name="connsiteY4" fmla="*/ 1060101 h 4104752"/>
                  <a:gd name="connsiteX5" fmla="*/ 0 w 2170444"/>
                  <a:gd name="connsiteY5" fmla="*/ 1326383 h 4104752"/>
                  <a:gd name="connsiteX6" fmla="*/ 25121 w 2170444"/>
                  <a:gd name="connsiteY6" fmla="*/ 1592664 h 4104752"/>
                  <a:gd name="connsiteX7" fmla="*/ 70338 w 2170444"/>
                  <a:gd name="connsiteY7" fmla="*/ 1818752 h 4104752"/>
                  <a:gd name="connsiteX8" fmla="*/ 170822 w 2170444"/>
                  <a:gd name="connsiteY8" fmla="*/ 2145323 h 4104752"/>
                  <a:gd name="connsiteX9" fmla="*/ 326571 w 2170444"/>
                  <a:gd name="connsiteY9" fmla="*/ 2481943 h 4104752"/>
                  <a:gd name="connsiteX10" fmla="*/ 512466 w 2170444"/>
                  <a:gd name="connsiteY10" fmla="*/ 2788418 h 4104752"/>
                  <a:gd name="connsiteX11" fmla="*/ 743578 w 2170444"/>
                  <a:gd name="connsiteY11" fmla="*/ 3069772 h 4104752"/>
                  <a:gd name="connsiteX12" fmla="*/ 929472 w 2170444"/>
                  <a:gd name="connsiteY12" fmla="*/ 3265714 h 4104752"/>
                  <a:gd name="connsiteX13" fmla="*/ 1165609 w 2170444"/>
                  <a:gd name="connsiteY13" fmla="*/ 3466681 h 4104752"/>
                  <a:gd name="connsiteX14" fmla="*/ 1472083 w 2170444"/>
                  <a:gd name="connsiteY14" fmla="*/ 3697794 h 4104752"/>
                  <a:gd name="connsiteX15" fmla="*/ 1713244 w 2170444"/>
                  <a:gd name="connsiteY15" fmla="*/ 3863591 h 4104752"/>
                  <a:gd name="connsiteX16" fmla="*/ 1904162 w 2170444"/>
                  <a:gd name="connsiteY16" fmla="*/ 3974123 h 4104752"/>
                  <a:gd name="connsiteX17" fmla="*/ 2034791 w 2170444"/>
                  <a:gd name="connsiteY17" fmla="*/ 4039438 h 4104752"/>
                  <a:gd name="connsiteX18" fmla="*/ 2150347 w 2170444"/>
                  <a:gd name="connsiteY18" fmla="*/ 4104752 h 4104752"/>
                  <a:gd name="connsiteX19" fmla="*/ 2130250 w 2170444"/>
                  <a:gd name="connsiteY19" fmla="*/ 3863591 h 4104752"/>
                  <a:gd name="connsiteX20" fmla="*/ 2135274 w 2170444"/>
                  <a:gd name="connsiteY20" fmla="*/ 3491802 h 4104752"/>
                  <a:gd name="connsiteX21" fmla="*/ 2145323 w 2170444"/>
                  <a:gd name="connsiteY21" fmla="*/ 3225521 h 4104752"/>
                  <a:gd name="connsiteX22" fmla="*/ 2170444 w 2170444"/>
                  <a:gd name="connsiteY22" fmla="*/ 3024554 h 4104752"/>
                  <a:gd name="connsiteX23" fmla="*/ 1808703 w 2170444"/>
                  <a:gd name="connsiteY23" fmla="*/ 2868805 h 4104752"/>
                  <a:gd name="connsiteX24" fmla="*/ 1361551 w 2170444"/>
                  <a:gd name="connsiteY24" fmla="*/ 2617596 h 4104752"/>
                  <a:gd name="connsiteX25" fmla="*/ 1050052 w 2170444"/>
                  <a:gd name="connsiteY25" fmla="*/ 2406580 h 4104752"/>
                  <a:gd name="connsiteX26" fmla="*/ 738554 w 2170444"/>
                  <a:gd name="connsiteY26" fmla="*/ 2160396 h 4104752"/>
                  <a:gd name="connsiteX27" fmla="*/ 497393 w 2170444"/>
                  <a:gd name="connsiteY27" fmla="*/ 1868994 h 4104752"/>
                  <a:gd name="connsiteX28" fmla="*/ 346668 w 2170444"/>
                  <a:gd name="connsiteY28" fmla="*/ 1637881 h 4104752"/>
                  <a:gd name="connsiteX29" fmla="*/ 251209 w 2170444"/>
                  <a:gd name="connsiteY29" fmla="*/ 1451987 h 4104752"/>
                  <a:gd name="connsiteX30" fmla="*/ 170822 w 2170444"/>
                  <a:gd name="connsiteY30" fmla="*/ 1225899 h 4104752"/>
                  <a:gd name="connsiteX31" fmla="*/ 130628 w 2170444"/>
                  <a:gd name="connsiteY31" fmla="*/ 989763 h 4104752"/>
                  <a:gd name="connsiteX32" fmla="*/ 115556 w 2170444"/>
                  <a:gd name="connsiteY32" fmla="*/ 798844 h 4104752"/>
                  <a:gd name="connsiteX33" fmla="*/ 125604 w 2170444"/>
                  <a:gd name="connsiteY33" fmla="*/ 633046 h 4104752"/>
                  <a:gd name="connsiteX34" fmla="*/ 145701 w 2170444"/>
                  <a:gd name="connsiteY34" fmla="*/ 472273 h 4104752"/>
                  <a:gd name="connsiteX35" fmla="*/ 165798 w 2170444"/>
                  <a:gd name="connsiteY35" fmla="*/ 326572 h 4104752"/>
                  <a:gd name="connsiteX36" fmla="*/ 195943 w 2170444"/>
                  <a:gd name="connsiteY36" fmla="*/ 216040 h 4104752"/>
                  <a:gd name="connsiteX37" fmla="*/ 231112 w 2170444"/>
                  <a:gd name="connsiteY37" fmla="*/ 145701 h 4104752"/>
                  <a:gd name="connsiteX38" fmla="*/ 286378 w 2170444"/>
                  <a:gd name="connsiteY38" fmla="*/ 0 h 410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70444" h="4104752">
                    <a:moveTo>
                      <a:pt x="286378" y="0"/>
                    </a:moveTo>
                    <a:lnTo>
                      <a:pt x="205991" y="130629"/>
                    </a:lnTo>
                    <a:lnTo>
                      <a:pt x="115556" y="356717"/>
                    </a:lnTo>
                    <a:lnTo>
                      <a:pt x="35169" y="718457"/>
                    </a:lnTo>
                    <a:lnTo>
                      <a:pt x="5024" y="1060101"/>
                    </a:lnTo>
                    <a:cubicBezTo>
                      <a:pt x="3349" y="1148862"/>
                      <a:pt x="1675" y="1237622"/>
                      <a:pt x="0" y="1326383"/>
                    </a:cubicBezTo>
                    <a:lnTo>
                      <a:pt x="25121" y="1592664"/>
                    </a:lnTo>
                    <a:lnTo>
                      <a:pt x="70338" y="1818752"/>
                    </a:lnTo>
                    <a:lnTo>
                      <a:pt x="170822" y="2145323"/>
                    </a:lnTo>
                    <a:lnTo>
                      <a:pt x="326571" y="2481943"/>
                    </a:lnTo>
                    <a:lnTo>
                      <a:pt x="512466" y="2788418"/>
                    </a:lnTo>
                    <a:lnTo>
                      <a:pt x="743578" y="3069772"/>
                    </a:lnTo>
                    <a:lnTo>
                      <a:pt x="929472" y="3265714"/>
                    </a:lnTo>
                    <a:lnTo>
                      <a:pt x="1165609" y="3466681"/>
                    </a:lnTo>
                    <a:lnTo>
                      <a:pt x="1472083" y="3697794"/>
                    </a:lnTo>
                    <a:lnTo>
                      <a:pt x="1713244" y="3863591"/>
                    </a:lnTo>
                    <a:lnTo>
                      <a:pt x="1904162" y="3974123"/>
                    </a:lnTo>
                    <a:lnTo>
                      <a:pt x="2034791" y="4039438"/>
                    </a:lnTo>
                    <a:lnTo>
                      <a:pt x="2150347" y="4104752"/>
                    </a:lnTo>
                    <a:lnTo>
                      <a:pt x="2130250" y="3863591"/>
                    </a:lnTo>
                    <a:cubicBezTo>
                      <a:pt x="2131925" y="3739661"/>
                      <a:pt x="2133599" y="3615732"/>
                      <a:pt x="2135274" y="3491802"/>
                    </a:cubicBezTo>
                    <a:lnTo>
                      <a:pt x="2145323" y="3225521"/>
                    </a:lnTo>
                    <a:lnTo>
                      <a:pt x="2170444" y="3024554"/>
                    </a:lnTo>
                    <a:lnTo>
                      <a:pt x="1808703" y="2868805"/>
                    </a:lnTo>
                    <a:lnTo>
                      <a:pt x="1361551" y="2617596"/>
                    </a:lnTo>
                    <a:lnTo>
                      <a:pt x="1050052" y="2406580"/>
                    </a:lnTo>
                    <a:lnTo>
                      <a:pt x="738554" y="2160396"/>
                    </a:lnTo>
                    <a:lnTo>
                      <a:pt x="497393" y="1868994"/>
                    </a:lnTo>
                    <a:lnTo>
                      <a:pt x="346668" y="1637881"/>
                    </a:lnTo>
                    <a:lnTo>
                      <a:pt x="251209" y="1451987"/>
                    </a:lnTo>
                    <a:lnTo>
                      <a:pt x="170822" y="1225899"/>
                    </a:lnTo>
                    <a:lnTo>
                      <a:pt x="130628" y="989763"/>
                    </a:lnTo>
                    <a:lnTo>
                      <a:pt x="115556" y="798844"/>
                    </a:lnTo>
                    <a:lnTo>
                      <a:pt x="125604" y="633046"/>
                    </a:lnTo>
                    <a:lnTo>
                      <a:pt x="145701" y="472273"/>
                    </a:lnTo>
                    <a:lnTo>
                      <a:pt x="165798" y="326572"/>
                    </a:lnTo>
                    <a:lnTo>
                      <a:pt x="195943" y="216040"/>
                    </a:lnTo>
                    <a:lnTo>
                      <a:pt x="231112" y="145701"/>
                    </a:lnTo>
                    <a:lnTo>
                      <a:pt x="286378" y="0"/>
                    </a:lnTo>
                    <a:close/>
                  </a:path>
                </a:pathLst>
              </a:custGeom>
              <a:solidFill>
                <a:srgbClr val="9954CC"/>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0B845DF9-A271-4EF2-8F68-7C166AE34B99}"/>
                  </a:ext>
                </a:extLst>
              </p:cNvPr>
              <p:cNvSpPr/>
              <p:nvPr/>
            </p:nvSpPr>
            <p:spPr>
              <a:xfrm>
                <a:off x="1074446" y="1141056"/>
                <a:ext cx="3971117" cy="856650"/>
              </a:xfrm>
              <a:custGeom>
                <a:avLst/>
                <a:gdLst>
                  <a:gd name="connsiteX0" fmla="*/ 608665 w 5663109"/>
                  <a:gd name="connsiteY0" fmla="*/ 1203305 h 1203305"/>
                  <a:gd name="connsiteX1" fmla="*/ 423541 w 5663109"/>
                  <a:gd name="connsiteY1" fmla="*/ 1189281 h 1203305"/>
                  <a:gd name="connsiteX2" fmla="*/ 230002 w 5663109"/>
                  <a:gd name="connsiteY2" fmla="*/ 1186476 h 1203305"/>
                  <a:gd name="connsiteX3" fmla="*/ 81342 w 5663109"/>
                  <a:gd name="connsiteY3" fmla="*/ 1186476 h 1203305"/>
                  <a:gd name="connsiteX4" fmla="*/ 0 w 5663109"/>
                  <a:gd name="connsiteY4" fmla="*/ 1186476 h 1203305"/>
                  <a:gd name="connsiteX5" fmla="*/ 126220 w 5663109"/>
                  <a:gd name="connsiteY5" fmla="*/ 1077085 h 1203305"/>
                  <a:gd name="connsiteX6" fmla="*/ 300125 w 5663109"/>
                  <a:gd name="connsiteY6" fmla="*/ 945254 h 1203305"/>
                  <a:gd name="connsiteX7" fmla="*/ 532932 w 5663109"/>
                  <a:gd name="connsiteY7" fmla="*/ 793789 h 1203305"/>
                  <a:gd name="connsiteX8" fmla="*/ 768544 w 5663109"/>
                  <a:gd name="connsiteY8" fmla="*/ 656348 h 1203305"/>
                  <a:gd name="connsiteX9" fmla="*/ 1001352 w 5663109"/>
                  <a:gd name="connsiteY9" fmla="*/ 538542 h 1203305"/>
                  <a:gd name="connsiteX10" fmla="*/ 1239769 w 5663109"/>
                  <a:gd name="connsiteY10" fmla="*/ 429151 h 1203305"/>
                  <a:gd name="connsiteX11" fmla="*/ 1486601 w 5663109"/>
                  <a:gd name="connsiteY11" fmla="*/ 336589 h 1203305"/>
                  <a:gd name="connsiteX12" fmla="*/ 1761482 w 5663109"/>
                  <a:gd name="connsiteY12" fmla="*/ 249637 h 1203305"/>
                  <a:gd name="connsiteX13" fmla="*/ 2033558 w 5663109"/>
                  <a:gd name="connsiteY13" fmla="*/ 173904 h 1203305"/>
                  <a:gd name="connsiteX14" fmla="*/ 2473928 w 5663109"/>
                  <a:gd name="connsiteY14" fmla="*/ 86952 h 1203305"/>
                  <a:gd name="connsiteX15" fmla="*/ 2821737 w 5663109"/>
                  <a:gd name="connsiteY15" fmla="*/ 44878 h 1203305"/>
                  <a:gd name="connsiteX16" fmla="*/ 3360279 w 5663109"/>
                  <a:gd name="connsiteY16" fmla="*/ 2805 h 1203305"/>
                  <a:gd name="connsiteX17" fmla="*/ 3752966 w 5663109"/>
                  <a:gd name="connsiteY17" fmla="*/ 0 h 1203305"/>
                  <a:gd name="connsiteX18" fmla="*/ 4016628 w 5663109"/>
                  <a:gd name="connsiteY18" fmla="*/ 8415 h 1203305"/>
                  <a:gd name="connsiteX19" fmla="*/ 4288704 w 5663109"/>
                  <a:gd name="connsiteY19" fmla="*/ 28049 h 1203305"/>
                  <a:gd name="connsiteX20" fmla="*/ 4557975 w 5663109"/>
                  <a:gd name="connsiteY20" fmla="*/ 47683 h 1203305"/>
                  <a:gd name="connsiteX21" fmla="*/ 4956272 w 5663109"/>
                  <a:gd name="connsiteY21" fmla="*/ 106586 h 1203305"/>
                  <a:gd name="connsiteX22" fmla="*/ 5233958 w 5663109"/>
                  <a:gd name="connsiteY22" fmla="*/ 171099 h 1203305"/>
                  <a:gd name="connsiteX23" fmla="*/ 5472375 w 5663109"/>
                  <a:gd name="connsiteY23" fmla="*/ 230002 h 1203305"/>
                  <a:gd name="connsiteX24" fmla="*/ 5663109 w 5663109"/>
                  <a:gd name="connsiteY24" fmla="*/ 288905 h 1203305"/>
                  <a:gd name="connsiteX25" fmla="*/ 5466765 w 5663109"/>
                  <a:gd name="connsiteY25" fmla="*/ 423541 h 1203305"/>
                  <a:gd name="connsiteX26" fmla="*/ 5309690 w 5663109"/>
                  <a:gd name="connsiteY26" fmla="*/ 370248 h 1203305"/>
                  <a:gd name="connsiteX27" fmla="*/ 5001151 w 5663109"/>
                  <a:gd name="connsiteY27" fmla="*/ 286101 h 1203305"/>
                  <a:gd name="connsiteX28" fmla="*/ 4726270 w 5663109"/>
                  <a:gd name="connsiteY28" fmla="*/ 224393 h 1203305"/>
                  <a:gd name="connsiteX29" fmla="*/ 4395290 w 5663109"/>
                  <a:gd name="connsiteY29" fmla="*/ 179514 h 1203305"/>
                  <a:gd name="connsiteX30" fmla="*/ 4109190 w 5663109"/>
                  <a:gd name="connsiteY30" fmla="*/ 148660 h 1203305"/>
                  <a:gd name="connsiteX31" fmla="*/ 3845528 w 5663109"/>
                  <a:gd name="connsiteY31" fmla="*/ 143050 h 1203305"/>
                  <a:gd name="connsiteX32" fmla="*/ 3562233 w 5663109"/>
                  <a:gd name="connsiteY32" fmla="*/ 140245 h 1203305"/>
                  <a:gd name="connsiteX33" fmla="*/ 3287352 w 5663109"/>
                  <a:gd name="connsiteY33" fmla="*/ 151465 h 1203305"/>
                  <a:gd name="connsiteX34" fmla="*/ 3034910 w 5663109"/>
                  <a:gd name="connsiteY34" fmla="*/ 165489 h 1203305"/>
                  <a:gd name="connsiteX35" fmla="*/ 2678687 w 5663109"/>
                  <a:gd name="connsiteY35" fmla="*/ 213173 h 1203305"/>
                  <a:gd name="connsiteX36" fmla="*/ 2426245 w 5663109"/>
                  <a:gd name="connsiteY36" fmla="*/ 255247 h 1203305"/>
                  <a:gd name="connsiteX37" fmla="*/ 2151364 w 5663109"/>
                  <a:gd name="connsiteY37" fmla="*/ 328174 h 1203305"/>
                  <a:gd name="connsiteX38" fmla="*/ 1862458 w 5663109"/>
                  <a:gd name="connsiteY38" fmla="*/ 415126 h 1203305"/>
                  <a:gd name="connsiteX39" fmla="*/ 1635261 w 5663109"/>
                  <a:gd name="connsiteY39" fmla="*/ 504883 h 1203305"/>
                  <a:gd name="connsiteX40" fmla="*/ 1424893 w 5663109"/>
                  <a:gd name="connsiteY40" fmla="*/ 603055 h 1203305"/>
                  <a:gd name="connsiteX41" fmla="*/ 1256598 w 5663109"/>
                  <a:gd name="connsiteY41" fmla="*/ 687202 h 1203305"/>
                  <a:gd name="connsiteX42" fmla="*/ 1006962 w 5663109"/>
                  <a:gd name="connsiteY42" fmla="*/ 849887 h 1203305"/>
                  <a:gd name="connsiteX43" fmla="*/ 776959 w 5663109"/>
                  <a:gd name="connsiteY43" fmla="*/ 1026596 h 1203305"/>
                  <a:gd name="connsiteX44" fmla="*/ 653543 w 5663109"/>
                  <a:gd name="connsiteY44" fmla="*/ 1152817 h 1203305"/>
                  <a:gd name="connsiteX45" fmla="*/ 608665 w 5663109"/>
                  <a:gd name="connsiteY45" fmla="*/ 1203305 h 120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663109" h="1203305">
                    <a:moveTo>
                      <a:pt x="608665" y="1203305"/>
                    </a:moveTo>
                    <a:lnTo>
                      <a:pt x="423541" y="1189281"/>
                    </a:lnTo>
                    <a:lnTo>
                      <a:pt x="230002" y="1186476"/>
                    </a:lnTo>
                    <a:lnTo>
                      <a:pt x="81342" y="1186476"/>
                    </a:lnTo>
                    <a:lnTo>
                      <a:pt x="0" y="1186476"/>
                    </a:lnTo>
                    <a:lnTo>
                      <a:pt x="126220" y="1077085"/>
                    </a:lnTo>
                    <a:lnTo>
                      <a:pt x="300125" y="945254"/>
                    </a:lnTo>
                    <a:lnTo>
                      <a:pt x="532932" y="793789"/>
                    </a:lnTo>
                    <a:lnTo>
                      <a:pt x="768544" y="656348"/>
                    </a:lnTo>
                    <a:lnTo>
                      <a:pt x="1001352" y="538542"/>
                    </a:lnTo>
                    <a:lnTo>
                      <a:pt x="1239769" y="429151"/>
                    </a:lnTo>
                    <a:lnTo>
                      <a:pt x="1486601" y="336589"/>
                    </a:lnTo>
                    <a:lnTo>
                      <a:pt x="1761482" y="249637"/>
                    </a:lnTo>
                    <a:lnTo>
                      <a:pt x="2033558" y="173904"/>
                    </a:lnTo>
                    <a:lnTo>
                      <a:pt x="2473928" y="86952"/>
                    </a:lnTo>
                    <a:lnTo>
                      <a:pt x="2821737" y="44878"/>
                    </a:lnTo>
                    <a:lnTo>
                      <a:pt x="3360279" y="2805"/>
                    </a:lnTo>
                    <a:lnTo>
                      <a:pt x="3752966" y="0"/>
                    </a:lnTo>
                    <a:lnTo>
                      <a:pt x="4016628" y="8415"/>
                    </a:lnTo>
                    <a:lnTo>
                      <a:pt x="4288704" y="28049"/>
                    </a:lnTo>
                    <a:lnTo>
                      <a:pt x="4557975" y="47683"/>
                    </a:lnTo>
                    <a:lnTo>
                      <a:pt x="4956272" y="106586"/>
                    </a:lnTo>
                    <a:lnTo>
                      <a:pt x="5233958" y="171099"/>
                    </a:lnTo>
                    <a:lnTo>
                      <a:pt x="5472375" y="230002"/>
                    </a:lnTo>
                    <a:lnTo>
                      <a:pt x="5663109" y="288905"/>
                    </a:lnTo>
                    <a:lnTo>
                      <a:pt x="5466765" y="423541"/>
                    </a:lnTo>
                    <a:lnTo>
                      <a:pt x="5309690" y="370248"/>
                    </a:lnTo>
                    <a:lnTo>
                      <a:pt x="5001151" y="286101"/>
                    </a:lnTo>
                    <a:lnTo>
                      <a:pt x="4726270" y="224393"/>
                    </a:lnTo>
                    <a:lnTo>
                      <a:pt x="4395290" y="179514"/>
                    </a:lnTo>
                    <a:lnTo>
                      <a:pt x="4109190" y="148660"/>
                    </a:lnTo>
                    <a:lnTo>
                      <a:pt x="3845528" y="143050"/>
                    </a:lnTo>
                    <a:lnTo>
                      <a:pt x="3562233" y="140245"/>
                    </a:lnTo>
                    <a:lnTo>
                      <a:pt x="3287352" y="151465"/>
                    </a:lnTo>
                    <a:lnTo>
                      <a:pt x="3034910" y="165489"/>
                    </a:lnTo>
                    <a:lnTo>
                      <a:pt x="2678687" y="213173"/>
                    </a:lnTo>
                    <a:lnTo>
                      <a:pt x="2426245" y="255247"/>
                    </a:lnTo>
                    <a:lnTo>
                      <a:pt x="2151364" y="328174"/>
                    </a:lnTo>
                    <a:lnTo>
                      <a:pt x="1862458" y="415126"/>
                    </a:lnTo>
                    <a:lnTo>
                      <a:pt x="1635261" y="504883"/>
                    </a:lnTo>
                    <a:lnTo>
                      <a:pt x="1424893" y="603055"/>
                    </a:lnTo>
                    <a:lnTo>
                      <a:pt x="1256598" y="687202"/>
                    </a:lnTo>
                    <a:lnTo>
                      <a:pt x="1006962" y="849887"/>
                    </a:lnTo>
                    <a:lnTo>
                      <a:pt x="776959" y="1026596"/>
                    </a:lnTo>
                    <a:lnTo>
                      <a:pt x="653543" y="1152817"/>
                    </a:lnTo>
                    <a:lnTo>
                      <a:pt x="608665" y="1203305"/>
                    </a:lnTo>
                    <a:close/>
                  </a:path>
                </a:pathLst>
              </a:custGeom>
              <a:solidFill>
                <a:srgbClr val="9DC3E6"/>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C3913361-9703-4342-AADB-B2460E00DA34}"/>
                  </a:ext>
                </a:extLst>
              </p:cNvPr>
              <p:cNvSpPr/>
              <p:nvPr/>
            </p:nvSpPr>
            <p:spPr>
              <a:xfrm>
                <a:off x="1485122" y="1231100"/>
                <a:ext cx="3412524" cy="1423756"/>
              </a:xfrm>
              <a:custGeom>
                <a:avLst/>
                <a:gdLst>
                  <a:gd name="connsiteX0" fmla="*/ 1509040 w 4866515"/>
                  <a:gd name="connsiteY0" fmla="*/ 1999900 h 1999900"/>
                  <a:gd name="connsiteX1" fmla="*/ 1380014 w 4866515"/>
                  <a:gd name="connsiteY1" fmla="*/ 1792337 h 1999900"/>
                  <a:gd name="connsiteX2" fmla="*/ 1164037 w 4866515"/>
                  <a:gd name="connsiteY2" fmla="*/ 1551114 h 1999900"/>
                  <a:gd name="connsiteX3" fmla="*/ 905985 w 4866515"/>
                  <a:gd name="connsiteY3" fmla="*/ 1360381 h 1999900"/>
                  <a:gd name="connsiteX4" fmla="*/ 642324 w 4866515"/>
                  <a:gd name="connsiteY4" fmla="*/ 1220135 h 1999900"/>
                  <a:gd name="connsiteX5" fmla="*/ 429151 w 4866515"/>
                  <a:gd name="connsiteY5" fmla="*/ 1147208 h 1999900"/>
                  <a:gd name="connsiteX6" fmla="*/ 176709 w 4866515"/>
                  <a:gd name="connsiteY6" fmla="*/ 1091110 h 1999900"/>
                  <a:gd name="connsiteX7" fmla="*/ 0 w 4866515"/>
                  <a:gd name="connsiteY7" fmla="*/ 1065865 h 1999900"/>
                  <a:gd name="connsiteX8" fmla="*/ 255246 w 4866515"/>
                  <a:gd name="connsiteY8" fmla="*/ 816229 h 1999900"/>
                  <a:gd name="connsiteX9" fmla="*/ 479639 w 4866515"/>
                  <a:gd name="connsiteY9" fmla="*/ 653544 h 1999900"/>
                  <a:gd name="connsiteX10" fmla="*/ 776959 w 4866515"/>
                  <a:gd name="connsiteY10" fmla="*/ 479640 h 1999900"/>
                  <a:gd name="connsiteX11" fmla="*/ 1141597 w 4866515"/>
                  <a:gd name="connsiteY11" fmla="*/ 319760 h 1999900"/>
                  <a:gd name="connsiteX12" fmla="*/ 1472576 w 4866515"/>
                  <a:gd name="connsiteY12" fmla="*/ 201954 h 1999900"/>
                  <a:gd name="connsiteX13" fmla="*/ 1904532 w 4866515"/>
                  <a:gd name="connsiteY13" fmla="*/ 103782 h 1999900"/>
                  <a:gd name="connsiteX14" fmla="*/ 2316854 w 4866515"/>
                  <a:gd name="connsiteY14" fmla="*/ 39269 h 1999900"/>
                  <a:gd name="connsiteX15" fmla="*/ 2695516 w 4866515"/>
                  <a:gd name="connsiteY15" fmla="*/ 5610 h 1999900"/>
                  <a:gd name="connsiteX16" fmla="*/ 3197595 w 4866515"/>
                  <a:gd name="connsiteY16" fmla="*/ 0 h 1999900"/>
                  <a:gd name="connsiteX17" fmla="*/ 3545403 w 4866515"/>
                  <a:gd name="connsiteY17" fmla="*/ 14025 h 1999900"/>
                  <a:gd name="connsiteX18" fmla="*/ 3741747 w 4866515"/>
                  <a:gd name="connsiteY18" fmla="*/ 33659 h 1999900"/>
                  <a:gd name="connsiteX19" fmla="*/ 4092360 w 4866515"/>
                  <a:gd name="connsiteY19" fmla="*/ 81343 h 1999900"/>
                  <a:gd name="connsiteX20" fmla="*/ 4431754 w 4866515"/>
                  <a:gd name="connsiteY20" fmla="*/ 151465 h 1999900"/>
                  <a:gd name="connsiteX21" fmla="*/ 4672976 w 4866515"/>
                  <a:gd name="connsiteY21" fmla="*/ 221588 h 1999900"/>
                  <a:gd name="connsiteX22" fmla="*/ 4866515 w 4866515"/>
                  <a:gd name="connsiteY22" fmla="*/ 283296 h 1999900"/>
                  <a:gd name="connsiteX23" fmla="*/ 4650537 w 4866515"/>
                  <a:gd name="connsiteY23" fmla="*/ 460005 h 1999900"/>
                  <a:gd name="connsiteX24" fmla="*/ 4473828 w 4866515"/>
                  <a:gd name="connsiteY24" fmla="*/ 653544 h 1999900"/>
                  <a:gd name="connsiteX25" fmla="*/ 4327973 w 4866515"/>
                  <a:gd name="connsiteY25" fmla="*/ 852692 h 1999900"/>
                  <a:gd name="connsiteX26" fmla="*/ 4179313 w 4866515"/>
                  <a:gd name="connsiteY26" fmla="*/ 1099524 h 1999900"/>
                  <a:gd name="connsiteX27" fmla="*/ 4078336 w 4866515"/>
                  <a:gd name="connsiteY27" fmla="*/ 1349161 h 1999900"/>
                  <a:gd name="connsiteX28" fmla="*/ 4025043 w 4866515"/>
                  <a:gd name="connsiteY28" fmla="*/ 1520260 h 1999900"/>
                  <a:gd name="connsiteX29" fmla="*/ 3848333 w 4866515"/>
                  <a:gd name="connsiteY29" fmla="*/ 1458552 h 1999900"/>
                  <a:gd name="connsiteX30" fmla="*/ 3612721 w 4866515"/>
                  <a:gd name="connsiteY30" fmla="*/ 1394040 h 1999900"/>
                  <a:gd name="connsiteX31" fmla="*/ 3407963 w 4866515"/>
                  <a:gd name="connsiteY31" fmla="*/ 1351966 h 1999900"/>
                  <a:gd name="connsiteX32" fmla="*/ 3175156 w 4866515"/>
                  <a:gd name="connsiteY32" fmla="*/ 1335137 h 1999900"/>
                  <a:gd name="connsiteX33" fmla="*/ 2945153 w 4866515"/>
                  <a:gd name="connsiteY33" fmla="*/ 1337941 h 1999900"/>
                  <a:gd name="connsiteX34" fmla="*/ 2754419 w 4866515"/>
                  <a:gd name="connsiteY34" fmla="*/ 1351966 h 1999900"/>
                  <a:gd name="connsiteX35" fmla="*/ 2527222 w 4866515"/>
                  <a:gd name="connsiteY35" fmla="*/ 1380015 h 1999900"/>
                  <a:gd name="connsiteX36" fmla="*/ 2353317 w 4866515"/>
                  <a:gd name="connsiteY36" fmla="*/ 1416479 h 1999900"/>
                  <a:gd name="connsiteX37" fmla="*/ 2162584 w 4866515"/>
                  <a:gd name="connsiteY37" fmla="*/ 1475382 h 1999900"/>
                  <a:gd name="connsiteX38" fmla="*/ 2002704 w 4866515"/>
                  <a:gd name="connsiteY38" fmla="*/ 1545505 h 1999900"/>
                  <a:gd name="connsiteX39" fmla="*/ 1873678 w 4866515"/>
                  <a:gd name="connsiteY39" fmla="*/ 1621237 h 1999900"/>
                  <a:gd name="connsiteX40" fmla="*/ 1758677 w 4866515"/>
                  <a:gd name="connsiteY40" fmla="*/ 1699775 h 1999900"/>
                  <a:gd name="connsiteX41" fmla="*/ 1668920 w 4866515"/>
                  <a:gd name="connsiteY41" fmla="*/ 1778312 h 1999900"/>
                  <a:gd name="connsiteX42" fmla="*/ 1576358 w 4866515"/>
                  <a:gd name="connsiteY42" fmla="*/ 1876484 h 1999900"/>
                  <a:gd name="connsiteX43" fmla="*/ 1545504 w 4866515"/>
                  <a:gd name="connsiteY43" fmla="*/ 1926972 h 1999900"/>
                  <a:gd name="connsiteX44" fmla="*/ 1509040 w 4866515"/>
                  <a:gd name="connsiteY44" fmla="*/ 1999900 h 199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66515" h="1999900">
                    <a:moveTo>
                      <a:pt x="1509040" y="1999900"/>
                    </a:moveTo>
                    <a:lnTo>
                      <a:pt x="1380014" y="1792337"/>
                    </a:lnTo>
                    <a:lnTo>
                      <a:pt x="1164037" y="1551114"/>
                    </a:lnTo>
                    <a:lnTo>
                      <a:pt x="905985" y="1360381"/>
                    </a:lnTo>
                    <a:lnTo>
                      <a:pt x="642324" y="1220135"/>
                    </a:lnTo>
                    <a:lnTo>
                      <a:pt x="429151" y="1147208"/>
                    </a:lnTo>
                    <a:lnTo>
                      <a:pt x="176709" y="1091110"/>
                    </a:lnTo>
                    <a:lnTo>
                      <a:pt x="0" y="1065865"/>
                    </a:lnTo>
                    <a:lnTo>
                      <a:pt x="255246" y="816229"/>
                    </a:lnTo>
                    <a:lnTo>
                      <a:pt x="479639" y="653544"/>
                    </a:lnTo>
                    <a:lnTo>
                      <a:pt x="776959" y="479640"/>
                    </a:lnTo>
                    <a:lnTo>
                      <a:pt x="1141597" y="319760"/>
                    </a:lnTo>
                    <a:lnTo>
                      <a:pt x="1472576" y="201954"/>
                    </a:lnTo>
                    <a:lnTo>
                      <a:pt x="1904532" y="103782"/>
                    </a:lnTo>
                    <a:lnTo>
                      <a:pt x="2316854" y="39269"/>
                    </a:lnTo>
                    <a:lnTo>
                      <a:pt x="2695516" y="5610"/>
                    </a:lnTo>
                    <a:lnTo>
                      <a:pt x="3197595" y="0"/>
                    </a:lnTo>
                    <a:lnTo>
                      <a:pt x="3545403" y="14025"/>
                    </a:lnTo>
                    <a:lnTo>
                      <a:pt x="3741747" y="33659"/>
                    </a:lnTo>
                    <a:lnTo>
                      <a:pt x="4092360" y="81343"/>
                    </a:lnTo>
                    <a:lnTo>
                      <a:pt x="4431754" y="151465"/>
                    </a:lnTo>
                    <a:lnTo>
                      <a:pt x="4672976" y="221588"/>
                    </a:lnTo>
                    <a:lnTo>
                      <a:pt x="4866515" y="283296"/>
                    </a:lnTo>
                    <a:lnTo>
                      <a:pt x="4650537" y="460005"/>
                    </a:lnTo>
                    <a:lnTo>
                      <a:pt x="4473828" y="653544"/>
                    </a:lnTo>
                    <a:lnTo>
                      <a:pt x="4327973" y="852692"/>
                    </a:lnTo>
                    <a:lnTo>
                      <a:pt x="4179313" y="1099524"/>
                    </a:lnTo>
                    <a:lnTo>
                      <a:pt x="4078336" y="1349161"/>
                    </a:lnTo>
                    <a:lnTo>
                      <a:pt x="4025043" y="1520260"/>
                    </a:lnTo>
                    <a:lnTo>
                      <a:pt x="3848333" y="1458552"/>
                    </a:lnTo>
                    <a:lnTo>
                      <a:pt x="3612721" y="1394040"/>
                    </a:lnTo>
                    <a:lnTo>
                      <a:pt x="3407963" y="1351966"/>
                    </a:lnTo>
                    <a:lnTo>
                      <a:pt x="3175156" y="1335137"/>
                    </a:lnTo>
                    <a:lnTo>
                      <a:pt x="2945153" y="1337941"/>
                    </a:lnTo>
                    <a:lnTo>
                      <a:pt x="2754419" y="1351966"/>
                    </a:lnTo>
                    <a:lnTo>
                      <a:pt x="2527222" y="1380015"/>
                    </a:lnTo>
                    <a:lnTo>
                      <a:pt x="2353317" y="1416479"/>
                    </a:lnTo>
                    <a:lnTo>
                      <a:pt x="2162584" y="1475382"/>
                    </a:lnTo>
                    <a:lnTo>
                      <a:pt x="2002704" y="1545505"/>
                    </a:lnTo>
                    <a:lnTo>
                      <a:pt x="1873678" y="1621237"/>
                    </a:lnTo>
                    <a:lnTo>
                      <a:pt x="1758677" y="1699775"/>
                    </a:lnTo>
                    <a:lnTo>
                      <a:pt x="1668920" y="1778312"/>
                    </a:lnTo>
                    <a:lnTo>
                      <a:pt x="1576358" y="1876484"/>
                    </a:lnTo>
                    <a:lnTo>
                      <a:pt x="1545504" y="1926972"/>
                    </a:lnTo>
                    <a:lnTo>
                      <a:pt x="1509040" y="1999900"/>
                    </a:lnTo>
                    <a:close/>
                  </a:path>
                </a:pathLst>
              </a:custGeom>
              <a:solidFill>
                <a:srgbClr val="DEEBF7"/>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Freeform: Shape 46">
                <a:extLst>
                  <a:ext uri="{FF2B5EF4-FFF2-40B4-BE49-F238E27FC236}">
                    <a16:creationId xmlns:a16="http://schemas.microsoft.com/office/drawing/2014/main" id="{9B8CA0F8-2215-4EC5-AFCF-CBC16227565B}"/>
                  </a:ext>
                </a:extLst>
              </p:cNvPr>
              <p:cNvSpPr/>
              <p:nvPr/>
            </p:nvSpPr>
            <p:spPr>
              <a:xfrm>
                <a:off x="4307094" y="1435813"/>
                <a:ext cx="1643675" cy="1969924"/>
              </a:xfrm>
              <a:custGeom>
                <a:avLst/>
                <a:gdLst>
                  <a:gd name="connsiteX0" fmla="*/ 0 w 2344003"/>
                  <a:gd name="connsiteY0" fmla="*/ 1241946 h 2767083"/>
                  <a:gd name="connsiteX1" fmla="*/ 61415 w 2344003"/>
                  <a:gd name="connsiteY1" fmla="*/ 1050877 h 2767083"/>
                  <a:gd name="connsiteX2" fmla="*/ 139889 w 2344003"/>
                  <a:gd name="connsiteY2" fmla="*/ 866633 h 2767083"/>
                  <a:gd name="connsiteX3" fmla="*/ 245659 w 2344003"/>
                  <a:gd name="connsiteY3" fmla="*/ 658504 h 2767083"/>
                  <a:gd name="connsiteX4" fmla="*/ 341194 w 2344003"/>
                  <a:gd name="connsiteY4" fmla="*/ 518615 h 2767083"/>
                  <a:gd name="connsiteX5" fmla="*/ 453788 w 2344003"/>
                  <a:gd name="connsiteY5" fmla="*/ 371901 h 2767083"/>
                  <a:gd name="connsiteX6" fmla="*/ 576618 w 2344003"/>
                  <a:gd name="connsiteY6" fmla="*/ 235424 h 2767083"/>
                  <a:gd name="connsiteX7" fmla="*/ 702859 w 2344003"/>
                  <a:gd name="connsiteY7" fmla="*/ 112594 h 2767083"/>
                  <a:gd name="connsiteX8" fmla="*/ 839337 w 2344003"/>
                  <a:gd name="connsiteY8" fmla="*/ 0 h 2767083"/>
                  <a:gd name="connsiteX9" fmla="*/ 986050 w 2344003"/>
                  <a:gd name="connsiteY9" fmla="*/ 51179 h 2767083"/>
                  <a:gd name="connsiteX10" fmla="*/ 1180531 w 2344003"/>
                  <a:gd name="connsiteY10" fmla="*/ 133065 h 2767083"/>
                  <a:gd name="connsiteX11" fmla="*/ 1351128 w 2344003"/>
                  <a:gd name="connsiteY11" fmla="*/ 225188 h 2767083"/>
                  <a:gd name="connsiteX12" fmla="*/ 1552432 w 2344003"/>
                  <a:gd name="connsiteY12" fmla="*/ 337782 h 2767083"/>
                  <a:gd name="connsiteX13" fmla="*/ 1740089 w 2344003"/>
                  <a:gd name="connsiteY13" fmla="*/ 470848 h 2767083"/>
                  <a:gd name="connsiteX14" fmla="*/ 1903862 w 2344003"/>
                  <a:gd name="connsiteY14" fmla="*/ 603913 h 2767083"/>
                  <a:gd name="connsiteX15" fmla="*/ 1968689 w 2344003"/>
                  <a:gd name="connsiteY15" fmla="*/ 661916 h 2767083"/>
                  <a:gd name="connsiteX16" fmla="*/ 2142698 w 2344003"/>
                  <a:gd name="connsiteY16" fmla="*/ 846161 h 2767083"/>
                  <a:gd name="connsiteX17" fmla="*/ 2245056 w 2344003"/>
                  <a:gd name="connsiteY17" fmla="*/ 1013346 h 2767083"/>
                  <a:gd name="connsiteX18" fmla="*/ 2323531 w 2344003"/>
                  <a:gd name="connsiteY18" fmla="*/ 1252182 h 2767083"/>
                  <a:gd name="connsiteX19" fmla="*/ 2344003 w 2344003"/>
                  <a:gd name="connsiteY19" fmla="*/ 1385248 h 2767083"/>
                  <a:gd name="connsiteX20" fmla="*/ 2340591 w 2344003"/>
                  <a:gd name="connsiteY20" fmla="*/ 1675262 h 2767083"/>
                  <a:gd name="connsiteX21" fmla="*/ 2296235 w 2344003"/>
                  <a:gd name="connsiteY21" fmla="*/ 1856095 h 2767083"/>
                  <a:gd name="connsiteX22" fmla="*/ 2197289 w 2344003"/>
                  <a:gd name="connsiteY22" fmla="*/ 2074459 h 2767083"/>
                  <a:gd name="connsiteX23" fmla="*/ 2091519 w 2344003"/>
                  <a:gd name="connsiteY23" fmla="*/ 2221173 h 2767083"/>
                  <a:gd name="connsiteX24" fmla="*/ 1958453 w 2344003"/>
                  <a:gd name="connsiteY24" fmla="*/ 2378122 h 2767083"/>
                  <a:gd name="connsiteX25" fmla="*/ 1736677 w 2344003"/>
                  <a:gd name="connsiteY25" fmla="*/ 2562367 h 2767083"/>
                  <a:gd name="connsiteX26" fmla="*/ 1552432 w 2344003"/>
                  <a:gd name="connsiteY26" fmla="*/ 2681785 h 2767083"/>
                  <a:gd name="connsiteX27" fmla="*/ 1412543 w 2344003"/>
                  <a:gd name="connsiteY27" fmla="*/ 2767083 h 2767083"/>
                  <a:gd name="connsiteX28" fmla="*/ 1245358 w 2344003"/>
                  <a:gd name="connsiteY28" fmla="*/ 2664725 h 2767083"/>
                  <a:gd name="connsiteX29" fmla="*/ 1020170 w 2344003"/>
                  <a:gd name="connsiteY29" fmla="*/ 2558955 h 2767083"/>
                  <a:gd name="connsiteX30" fmla="*/ 849573 w 2344003"/>
                  <a:gd name="connsiteY30" fmla="*/ 2494128 h 2767083"/>
                  <a:gd name="connsiteX31" fmla="*/ 668740 w 2344003"/>
                  <a:gd name="connsiteY31" fmla="*/ 2439537 h 2767083"/>
                  <a:gd name="connsiteX32" fmla="*/ 450376 w 2344003"/>
                  <a:gd name="connsiteY32" fmla="*/ 2388358 h 2767083"/>
                  <a:gd name="connsiteX33" fmla="*/ 330958 w 2344003"/>
                  <a:gd name="connsiteY33" fmla="*/ 2388358 h 2767083"/>
                  <a:gd name="connsiteX34" fmla="*/ 423080 w 2344003"/>
                  <a:gd name="connsiteY34" fmla="*/ 2313295 h 2767083"/>
                  <a:gd name="connsiteX35" fmla="*/ 494731 w 2344003"/>
                  <a:gd name="connsiteY35" fmla="*/ 2204113 h 2767083"/>
                  <a:gd name="connsiteX36" fmla="*/ 549322 w 2344003"/>
                  <a:gd name="connsiteY36" fmla="*/ 2101755 h 2767083"/>
                  <a:gd name="connsiteX37" fmla="*/ 586853 w 2344003"/>
                  <a:gd name="connsiteY37" fmla="*/ 1948218 h 2767083"/>
                  <a:gd name="connsiteX38" fmla="*/ 580029 w 2344003"/>
                  <a:gd name="connsiteY38" fmla="*/ 1815152 h 2767083"/>
                  <a:gd name="connsiteX39" fmla="*/ 518615 w 2344003"/>
                  <a:gd name="connsiteY39" fmla="*/ 1651379 h 2767083"/>
                  <a:gd name="connsiteX40" fmla="*/ 440140 w 2344003"/>
                  <a:gd name="connsiteY40" fmla="*/ 1528549 h 2767083"/>
                  <a:gd name="connsiteX41" fmla="*/ 296838 w 2344003"/>
                  <a:gd name="connsiteY41" fmla="*/ 1412543 h 2767083"/>
                  <a:gd name="connsiteX42" fmla="*/ 191068 w 2344003"/>
                  <a:gd name="connsiteY42" fmla="*/ 1344304 h 2767083"/>
                  <a:gd name="connsiteX43" fmla="*/ 105770 w 2344003"/>
                  <a:gd name="connsiteY43" fmla="*/ 1293125 h 2767083"/>
                  <a:gd name="connsiteX44" fmla="*/ 0 w 2344003"/>
                  <a:gd name="connsiteY44" fmla="*/ 1241946 h 27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44003" h="2767083">
                    <a:moveTo>
                      <a:pt x="0" y="1241946"/>
                    </a:moveTo>
                    <a:lnTo>
                      <a:pt x="61415" y="1050877"/>
                    </a:lnTo>
                    <a:lnTo>
                      <a:pt x="139889" y="866633"/>
                    </a:lnTo>
                    <a:lnTo>
                      <a:pt x="245659" y="658504"/>
                    </a:lnTo>
                    <a:lnTo>
                      <a:pt x="341194" y="518615"/>
                    </a:lnTo>
                    <a:lnTo>
                      <a:pt x="453788" y="371901"/>
                    </a:lnTo>
                    <a:lnTo>
                      <a:pt x="576618" y="235424"/>
                    </a:lnTo>
                    <a:lnTo>
                      <a:pt x="702859" y="112594"/>
                    </a:lnTo>
                    <a:lnTo>
                      <a:pt x="839337" y="0"/>
                    </a:lnTo>
                    <a:lnTo>
                      <a:pt x="986050" y="51179"/>
                    </a:lnTo>
                    <a:lnTo>
                      <a:pt x="1180531" y="133065"/>
                    </a:lnTo>
                    <a:lnTo>
                      <a:pt x="1351128" y="225188"/>
                    </a:lnTo>
                    <a:lnTo>
                      <a:pt x="1552432" y="337782"/>
                    </a:lnTo>
                    <a:lnTo>
                      <a:pt x="1740089" y="470848"/>
                    </a:lnTo>
                    <a:lnTo>
                      <a:pt x="1903862" y="603913"/>
                    </a:lnTo>
                    <a:lnTo>
                      <a:pt x="1968689" y="661916"/>
                    </a:lnTo>
                    <a:lnTo>
                      <a:pt x="2142698" y="846161"/>
                    </a:lnTo>
                    <a:lnTo>
                      <a:pt x="2245056" y="1013346"/>
                    </a:lnTo>
                    <a:lnTo>
                      <a:pt x="2323531" y="1252182"/>
                    </a:lnTo>
                    <a:lnTo>
                      <a:pt x="2344003" y="1385248"/>
                    </a:lnTo>
                    <a:cubicBezTo>
                      <a:pt x="2342866" y="1481919"/>
                      <a:pt x="2341728" y="1578591"/>
                      <a:pt x="2340591" y="1675262"/>
                    </a:cubicBezTo>
                    <a:lnTo>
                      <a:pt x="2296235" y="1856095"/>
                    </a:lnTo>
                    <a:lnTo>
                      <a:pt x="2197289" y="2074459"/>
                    </a:lnTo>
                    <a:lnTo>
                      <a:pt x="2091519" y="2221173"/>
                    </a:lnTo>
                    <a:lnTo>
                      <a:pt x="1958453" y="2378122"/>
                    </a:lnTo>
                    <a:lnTo>
                      <a:pt x="1736677" y="2562367"/>
                    </a:lnTo>
                    <a:lnTo>
                      <a:pt x="1552432" y="2681785"/>
                    </a:lnTo>
                    <a:lnTo>
                      <a:pt x="1412543" y="2767083"/>
                    </a:lnTo>
                    <a:lnTo>
                      <a:pt x="1245358" y="2664725"/>
                    </a:lnTo>
                    <a:lnTo>
                      <a:pt x="1020170" y="2558955"/>
                    </a:lnTo>
                    <a:lnTo>
                      <a:pt x="849573" y="2494128"/>
                    </a:lnTo>
                    <a:lnTo>
                      <a:pt x="668740" y="2439537"/>
                    </a:lnTo>
                    <a:lnTo>
                      <a:pt x="450376" y="2388358"/>
                    </a:lnTo>
                    <a:lnTo>
                      <a:pt x="330958" y="2388358"/>
                    </a:lnTo>
                    <a:lnTo>
                      <a:pt x="423080" y="2313295"/>
                    </a:lnTo>
                    <a:lnTo>
                      <a:pt x="494731" y="2204113"/>
                    </a:lnTo>
                    <a:lnTo>
                      <a:pt x="549322" y="2101755"/>
                    </a:lnTo>
                    <a:lnTo>
                      <a:pt x="586853" y="1948218"/>
                    </a:lnTo>
                    <a:lnTo>
                      <a:pt x="580029" y="1815152"/>
                    </a:lnTo>
                    <a:lnTo>
                      <a:pt x="518615" y="1651379"/>
                    </a:lnTo>
                    <a:lnTo>
                      <a:pt x="440140" y="1528549"/>
                    </a:lnTo>
                    <a:lnTo>
                      <a:pt x="296838" y="1412543"/>
                    </a:lnTo>
                    <a:lnTo>
                      <a:pt x="191068" y="1344304"/>
                    </a:lnTo>
                    <a:lnTo>
                      <a:pt x="105770" y="1293125"/>
                    </a:lnTo>
                    <a:lnTo>
                      <a:pt x="0" y="1241946"/>
                    </a:lnTo>
                    <a:close/>
                  </a:path>
                </a:pathLst>
              </a:custGeom>
              <a:solidFill>
                <a:srgbClr val="FFE699"/>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2A6E13F9-B1F2-4917-9DEC-E210D222EAD8}"/>
                  </a:ext>
                </a:extLst>
              </p:cNvPr>
              <p:cNvSpPr/>
              <p:nvPr/>
            </p:nvSpPr>
            <p:spPr>
              <a:xfrm>
                <a:off x="4895634" y="1337507"/>
                <a:ext cx="1775632" cy="2957997"/>
              </a:xfrm>
              <a:custGeom>
                <a:avLst/>
                <a:gdLst>
                  <a:gd name="connsiteX0" fmla="*/ 0 w 2532184"/>
                  <a:gd name="connsiteY0" fmla="*/ 135652 h 4154993"/>
                  <a:gd name="connsiteX1" fmla="*/ 165797 w 2532184"/>
                  <a:gd name="connsiteY1" fmla="*/ 0 h 4154993"/>
                  <a:gd name="connsiteX2" fmla="*/ 341644 w 2532184"/>
                  <a:gd name="connsiteY2" fmla="*/ 55266 h 4154993"/>
                  <a:gd name="connsiteX3" fmla="*/ 607925 w 2532184"/>
                  <a:gd name="connsiteY3" fmla="*/ 160773 h 4154993"/>
                  <a:gd name="connsiteX4" fmla="*/ 839037 w 2532184"/>
                  <a:gd name="connsiteY4" fmla="*/ 266281 h 4154993"/>
                  <a:gd name="connsiteX5" fmla="*/ 1009859 w 2532184"/>
                  <a:gd name="connsiteY5" fmla="*/ 351692 h 4154993"/>
                  <a:gd name="connsiteX6" fmla="*/ 1205802 w 2532184"/>
                  <a:gd name="connsiteY6" fmla="*/ 462224 h 4154993"/>
                  <a:gd name="connsiteX7" fmla="*/ 1401745 w 2532184"/>
                  <a:gd name="connsiteY7" fmla="*/ 577780 h 4154993"/>
                  <a:gd name="connsiteX8" fmla="*/ 1592663 w 2532184"/>
                  <a:gd name="connsiteY8" fmla="*/ 718457 h 4154993"/>
                  <a:gd name="connsiteX9" fmla="*/ 1773534 w 2532184"/>
                  <a:gd name="connsiteY9" fmla="*/ 864158 h 4154993"/>
                  <a:gd name="connsiteX10" fmla="*/ 1919235 w 2532184"/>
                  <a:gd name="connsiteY10" fmla="*/ 1004835 h 4154993"/>
                  <a:gd name="connsiteX11" fmla="*/ 2014694 w 2532184"/>
                  <a:gd name="connsiteY11" fmla="*/ 1105318 h 4154993"/>
                  <a:gd name="connsiteX12" fmla="*/ 2135274 w 2532184"/>
                  <a:gd name="connsiteY12" fmla="*/ 1251019 h 4154993"/>
                  <a:gd name="connsiteX13" fmla="*/ 2235758 w 2532184"/>
                  <a:gd name="connsiteY13" fmla="*/ 1386672 h 4154993"/>
                  <a:gd name="connsiteX14" fmla="*/ 2331217 w 2532184"/>
                  <a:gd name="connsiteY14" fmla="*/ 1547446 h 4154993"/>
                  <a:gd name="connsiteX15" fmla="*/ 2411604 w 2532184"/>
                  <a:gd name="connsiteY15" fmla="*/ 1738364 h 4154993"/>
                  <a:gd name="connsiteX16" fmla="*/ 2471894 w 2532184"/>
                  <a:gd name="connsiteY16" fmla="*/ 1914211 h 4154993"/>
                  <a:gd name="connsiteX17" fmla="*/ 2502039 w 2532184"/>
                  <a:gd name="connsiteY17" fmla="*/ 2059912 h 4154993"/>
                  <a:gd name="connsiteX18" fmla="*/ 2522136 w 2532184"/>
                  <a:gd name="connsiteY18" fmla="*/ 2215661 h 4154993"/>
                  <a:gd name="connsiteX19" fmla="*/ 2532184 w 2532184"/>
                  <a:gd name="connsiteY19" fmla="*/ 2366386 h 4154993"/>
                  <a:gd name="connsiteX20" fmla="*/ 2517112 w 2532184"/>
                  <a:gd name="connsiteY20" fmla="*/ 2572378 h 4154993"/>
                  <a:gd name="connsiteX21" fmla="*/ 2486967 w 2532184"/>
                  <a:gd name="connsiteY21" fmla="*/ 2743200 h 4154993"/>
                  <a:gd name="connsiteX22" fmla="*/ 2431701 w 2532184"/>
                  <a:gd name="connsiteY22" fmla="*/ 2944167 h 4154993"/>
                  <a:gd name="connsiteX23" fmla="*/ 2346290 w 2532184"/>
                  <a:gd name="connsiteY23" fmla="*/ 3150158 h 4154993"/>
                  <a:gd name="connsiteX24" fmla="*/ 2195564 w 2532184"/>
                  <a:gd name="connsiteY24" fmla="*/ 3391318 h 4154993"/>
                  <a:gd name="connsiteX25" fmla="*/ 2024742 w 2532184"/>
                  <a:gd name="connsiteY25" fmla="*/ 3612382 h 4154993"/>
                  <a:gd name="connsiteX26" fmla="*/ 1848896 w 2532184"/>
                  <a:gd name="connsiteY26" fmla="*/ 3788228 h 4154993"/>
                  <a:gd name="connsiteX27" fmla="*/ 1673050 w 2532184"/>
                  <a:gd name="connsiteY27" fmla="*/ 3943978 h 4154993"/>
                  <a:gd name="connsiteX28" fmla="*/ 1487156 w 2532184"/>
                  <a:gd name="connsiteY28" fmla="*/ 4079630 h 4154993"/>
                  <a:gd name="connsiteX29" fmla="*/ 1386672 w 2532184"/>
                  <a:gd name="connsiteY29" fmla="*/ 4154993 h 4154993"/>
                  <a:gd name="connsiteX30" fmla="*/ 1346479 w 2532184"/>
                  <a:gd name="connsiteY30" fmla="*/ 4009292 h 4154993"/>
                  <a:gd name="connsiteX31" fmla="*/ 1281164 w 2532184"/>
                  <a:gd name="connsiteY31" fmla="*/ 3833446 h 4154993"/>
                  <a:gd name="connsiteX32" fmla="*/ 1185705 w 2532184"/>
                  <a:gd name="connsiteY32" fmla="*/ 3607358 h 4154993"/>
                  <a:gd name="connsiteX33" fmla="*/ 1095270 w 2532184"/>
                  <a:gd name="connsiteY33" fmla="*/ 3456633 h 4154993"/>
                  <a:gd name="connsiteX34" fmla="*/ 974690 w 2532184"/>
                  <a:gd name="connsiteY34" fmla="*/ 3295859 h 4154993"/>
                  <a:gd name="connsiteX35" fmla="*/ 828989 w 2532184"/>
                  <a:gd name="connsiteY35" fmla="*/ 3114989 h 4154993"/>
                  <a:gd name="connsiteX36" fmla="*/ 673239 w 2532184"/>
                  <a:gd name="connsiteY36" fmla="*/ 2994408 h 4154993"/>
                  <a:gd name="connsiteX37" fmla="*/ 552659 w 2532184"/>
                  <a:gd name="connsiteY37" fmla="*/ 2903973 h 4154993"/>
                  <a:gd name="connsiteX38" fmla="*/ 763674 w 2532184"/>
                  <a:gd name="connsiteY38" fmla="*/ 2778369 h 4154993"/>
                  <a:gd name="connsiteX39" fmla="*/ 1009859 w 2532184"/>
                  <a:gd name="connsiteY39" fmla="*/ 2592474 h 4154993"/>
                  <a:gd name="connsiteX40" fmla="*/ 1230923 w 2532184"/>
                  <a:gd name="connsiteY40" fmla="*/ 2371411 h 4154993"/>
                  <a:gd name="connsiteX41" fmla="*/ 1386672 w 2532184"/>
                  <a:gd name="connsiteY41" fmla="*/ 2130250 h 4154993"/>
                  <a:gd name="connsiteX42" fmla="*/ 1482131 w 2532184"/>
                  <a:gd name="connsiteY42" fmla="*/ 1858945 h 4154993"/>
                  <a:gd name="connsiteX43" fmla="*/ 1502228 w 2532184"/>
                  <a:gd name="connsiteY43" fmla="*/ 1557494 h 4154993"/>
                  <a:gd name="connsiteX44" fmla="*/ 1457011 w 2532184"/>
                  <a:gd name="connsiteY44" fmla="*/ 1331406 h 4154993"/>
                  <a:gd name="connsiteX45" fmla="*/ 1381648 w 2532184"/>
                  <a:gd name="connsiteY45" fmla="*/ 1145512 h 4154993"/>
                  <a:gd name="connsiteX46" fmla="*/ 1261068 w 2532184"/>
                  <a:gd name="connsiteY46" fmla="*/ 949569 h 4154993"/>
                  <a:gd name="connsiteX47" fmla="*/ 1095270 w 2532184"/>
                  <a:gd name="connsiteY47" fmla="*/ 773723 h 4154993"/>
                  <a:gd name="connsiteX48" fmla="*/ 869182 w 2532184"/>
                  <a:gd name="connsiteY48" fmla="*/ 597877 h 4154993"/>
                  <a:gd name="connsiteX49" fmla="*/ 693336 w 2532184"/>
                  <a:gd name="connsiteY49" fmla="*/ 467248 h 4154993"/>
                  <a:gd name="connsiteX50" fmla="*/ 562707 w 2532184"/>
                  <a:gd name="connsiteY50" fmla="*/ 391885 h 4154993"/>
                  <a:gd name="connsiteX51" fmla="*/ 422030 w 2532184"/>
                  <a:gd name="connsiteY51" fmla="*/ 321547 h 4154993"/>
                  <a:gd name="connsiteX52" fmla="*/ 241160 w 2532184"/>
                  <a:gd name="connsiteY52" fmla="*/ 231112 h 4154993"/>
                  <a:gd name="connsiteX53" fmla="*/ 95459 w 2532184"/>
                  <a:gd name="connsiteY53" fmla="*/ 175846 h 4154993"/>
                  <a:gd name="connsiteX54" fmla="*/ 0 w 2532184"/>
                  <a:gd name="connsiteY54" fmla="*/ 135652 h 4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32184" h="4154993">
                    <a:moveTo>
                      <a:pt x="0" y="135652"/>
                    </a:moveTo>
                    <a:lnTo>
                      <a:pt x="165797" y="0"/>
                    </a:lnTo>
                    <a:lnTo>
                      <a:pt x="341644" y="55266"/>
                    </a:lnTo>
                    <a:lnTo>
                      <a:pt x="607925" y="160773"/>
                    </a:lnTo>
                    <a:lnTo>
                      <a:pt x="839037" y="266281"/>
                    </a:lnTo>
                    <a:lnTo>
                      <a:pt x="1009859" y="351692"/>
                    </a:lnTo>
                    <a:lnTo>
                      <a:pt x="1205802" y="462224"/>
                    </a:lnTo>
                    <a:lnTo>
                      <a:pt x="1401745" y="577780"/>
                    </a:lnTo>
                    <a:lnTo>
                      <a:pt x="1592663" y="718457"/>
                    </a:lnTo>
                    <a:lnTo>
                      <a:pt x="1773534" y="864158"/>
                    </a:lnTo>
                    <a:lnTo>
                      <a:pt x="1919235" y="1004835"/>
                    </a:lnTo>
                    <a:lnTo>
                      <a:pt x="2014694" y="1105318"/>
                    </a:lnTo>
                    <a:lnTo>
                      <a:pt x="2135274" y="1251019"/>
                    </a:lnTo>
                    <a:lnTo>
                      <a:pt x="2235758" y="1386672"/>
                    </a:lnTo>
                    <a:lnTo>
                      <a:pt x="2331217" y="1547446"/>
                    </a:lnTo>
                    <a:lnTo>
                      <a:pt x="2411604" y="1738364"/>
                    </a:lnTo>
                    <a:lnTo>
                      <a:pt x="2471894" y="1914211"/>
                    </a:lnTo>
                    <a:lnTo>
                      <a:pt x="2502039" y="2059912"/>
                    </a:lnTo>
                    <a:lnTo>
                      <a:pt x="2522136" y="2215661"/>
                    </a:lnTo>
                    <a:lnTo>
                      <a:pt x="2532184" y="2366386"/>
                    </a:lnTo>
                    <a:lnTo>
                      <a:pt x="2517112" y="2572378"/>
                    </a:lnTo>
                    <a:lnTo>
                      <a:pt x="2486967" y="2743200"/>
                    </a:lnTo>
                    <a:lnTo>
                      <a:pt x="2431701" y="2944167"/>
                    </a:lnTo>
                    <a:lnTo>
                      <a:pt x="2346290" y="3150158"/>
                    </a:lnTo>
                    <a:lnTo>
                      <a:pt x="2195564" y="3391318"/>
                    </a:lnTo>
                    <a:lnTo>
                      <a:pt x="2024742" y="3612382"/>
                    </a:lnTo>
                    <a:lnTo>
                      <a:pt x="1848896" y="3788228"/>
                    </a:lnTo>
                    <a:lnTo>
                      <a:pt x="1673050" y="3943978"/>
                    </a:lnTo>
                    <a:lnTo>
                      <a:pt x="1487156" y="4079630"/>
                    </a:lnTo>
                    <a:lnTo>
                      <a:pt x="1386672" y="4154993"/>
                    </a:lnTo>
                    <a:lnTo>
                      <a:pt x="1346479" y="4009292"/>
                    </a:lnTo>
                    <a:lnTo>
                      <a:pt x="1281164" y="3833446"/>
                    </a:lnTo>
                    <a:lnTo>
                      <a:pt x="1185705" y="3607358"/>
                    </a:lnTo>
                    <a:lnTo>
                      <a:pt x="1095270" y="3456633"/>
                    </a:lnTo>
                    <a:lnTo>
                      <a:pt x="974690" y="3295859"/>
                    </a:lnTo>
                    <a:lnTo>
                      <a:pt x="828989" y="3114989"/>
                    </a:lnTo>
                    <a:lnTo>
                      <a:pt x="673239" y="2994408"/>
                    </a:lnTo>
                    <a:lnTo>
                      <a:pt x="552659" y="2903973"/>
                    </a:lnTo>
                    <a:lnTo>
                      <a:pt x="763674" y="2778369"/>
                    </a:lnTo>
                    <a:lnTo>
                      <a:pt x="1009859" y="2592474"/>
                    </a:lnTo>
                    <a:lnTo>
                      <a:pt x="1230923" y="2371411"/>
                    </a:lnTo>
                    <a:lnTo>
                      <a:pt x="1386672" y="2130250"/>
                    </a:lnTo>
                    <a:lnTo>
                      <a:pt x="1482131" y="1858945"/>
                    </a:lnTo>
                    <a:lnTo>
                      <a:pt x="1502228" y="1557494"/>
                    </a:lnTo>
                    <a:lnTo>
                      <a:pt x="1457011" y="1331406"/>
                    </a:lnTo>
                    <a:lnTo>
                      <a:pt x="1381648" y="1145512"/>
                    </a:lnTo>
                    <a:lnTo>
                      <a:pt x="1261068" y="949569"/>
                    </a:lnTo>
                    <a:lnTo>
                      <a:pt x="1095270" y="773723"/>
                    </a:lnTo>
                    <a:lnTo>
                      <a:pt x="869182" y="597877"/>
                    </a:lnTo>
                    <a:lnTo>
                      <a:pt x="693336" y="467248"/>
                    </a:lnTo>
                    <a:lnTo>
                      <a:pt x="562707" y="391885"/>
                    </a:lnTo>
                    <a:lnTo>
                      <a:pt x="422030" y="321547"/>
                    </a:lnTo>
                    <a:lnTo>
                      <a:pt x="241160" y="231112"/>
                    </a:lnTo>
                    <a:lnTo>
                      <a:pt x="95459" y="175846"/>
                    </a:lnTo>
                    <a:lnTo>
                      <a:pt x="0" y="135652"/>
                    </a:lnTo>
                    <a:close/>
                  </a:path>
                </a:pathLst>
              </a:custGeom>
              <a:solidFill>
                <a:srgbClr val="FFC000"/>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Freeform: Shape 66">
                <a:extLst>
                  <a:ext uri="{FF2B5EF4-FFF2-40B4-BE49-F238E27FC236}">
                    <a16:creationId xmlns:a16="http://schemas.microsoft.com/office/drawing/2014/main" id="{9CBB1DA2-5DB0-4027-81B9-C2B64824EBC8}"/>
                  </a:ext>
                </a:extLst>
              </p:cNvPr>
              <p:cNvSpPr/>
              <p:nvPr/>
            </p:nvSpPr>
            <p:spPr>
              <a:xfrm>
                <a:off x="5874284" y="2458734"/>
                <a:ext cx="880193" cy="2479620"/>
              </a:xfrm>
              <a:custGeom>
                <a:avLst/>
                <a:gdLst>
                  <a:gd name="connsiteX0" fmla="*/ 960120 w 1255222"/>
                  <a:gd name="connsiteY0" fmla="*/ 0 h 3483033"/>
                  <a:gd name="connsiteX1" fmla="*/ 1051560 w 1255222"/>
                  <a:gd name="connsiteY1" fmla="*/ 128847 h 3483033"/>
                  <a:gd name="connsiteX2" fmla="*/ 1130531 w 1255222"/>
                  <a:gd name="connsiteY2" fmla="*/ 349134 h 3483033"/>
                  <a:gd name="connsiteX3" fmla="*/ 1192876 w 1255222"/>
                  <a:gd name="connsiteY3" fmla="*/ 594360 h 3483033"/>
                  <a:gd name="connsiteX4" fmla="*/ 1230284 w 1255222"/>
                  <a:gd name="connsiteY4" fmla="*/ 814647 h 3483033"/>
                  <a:gd name="connsiteX5" fmla="*/ 1255222 w 1255222"/>
                  <a:gd name="connsiteY5" fmla="*/ 1059873 h 3483033"/>
                  <a:gd name="connsiteX6" fmla="*/ 1251066 w 1255222"/>
                  <a:gd name="connsiteY6" fmla="*/ 1392382 h 3483033"/>
                  <a:gd name="connsiteX7" fmla="*/ 1217815 w 1255222"/>
                  <a:gd name="connsiteY7" fmla="*/ 1675014 h 3483033"/>
                  <a:gd name="connsiteX8" fmla="*/ 1151313 w 1255222"/>
                  <a:gd name="connsiteY8" fmla="*/ 1965960 h 3483033"/>
                  <a:gd name="connsiteX9" fmla="*/ 1026622 w 1255222"/>
                  <a:gd name="connsiteY9" fmla="*/ 2290156 h 3483033"/>
                  <a:gd name="connsiteX10" fmla="*/ 897775 w 1255222"/>
                  <a:gd name="connsiteY10" fmla="*/ 2552007 h 3483033"/>
                  <a:gd name="connsiteX11" fmla="*/ 739833 w 1255222"/>
                  <a:gd name="connsiteY11" fmla="*/ 2801389 h 3483033"/>
                  <a:gd name="connsiteX12" fmla="*/ 577735 w 1255222"/>
                  <a:gd name="connsiteY12" fmla="*/ 3009207 h 3483033"/>
                  <a:gd name="connsiteX13" fmla="*/ 324196 w 1255222"/>
                  <a:gd name="connsiteY13" fmla="*/ 3275214 h 3483033"/>
                  <a:gd name="connsiteX14" fmla="*/ 178724 w 1255222"/>
                  <a:gd name="connsiteY14" fmla="*/ 3420687 h 3483033"/>
                  <a:gd name="connsiteX15" fmla="*/ 103909 w 1255222"/>
                  <a:gd name="connsiteY15" fmla="*/ 3483033 h 3483033"/>
                  <a:gd name="connsiteX16" fmla="*/ 95596 w 1255222"/>
                  <a:gd name="connsiteY16" fmla="*/ 3308465 h 3483033"/>
                  <a:gd name="connsiteX17" fmla="*/ 87284 w 1255222"/>
                  <a:gd name="connsiteY17" fmla="*/ 3121429 h 3483033"/>
                  <a:gd name="connsiteX18" fmla="*/ 70658 w 1255222"/>
                  <a:gd name="connsiteY18" fmla="*/ 2955174 h 3483033"/>
                  <a:gd name="connsiteX19" fmla="*/ 45720 w 1255222"/>
                  <a:gd name="connsiteY19" fmla="*/ 2776451 h 3483033"/>
                  <a:gd name="connsiteX20" fmla="*/ 16626 w 1255222"/>
                  <a:gd name="connsiteY20" fmla="*/ 2635134 h 3483033"/>
                  <a:gd name="connsiteX21" fmla="*/ 0 w 1255222"/>
                  <a:gd name="connsiteY21" fmla="*/ 2568633 h 3483033"/>
                  <a:gd name="connsiteX22" fmla="*/ 203662 w 1255222"/>
                  <a:gd name="connsiteY22" fmla="*/ 2435629 h 3483033"/>
                  <a:gd name="connsiteX23" fmla="*/ 407324 w 1255222"/>
                  <a:gd name="connsiteY23" fmla="*/ 2265218 h 3483033"/>
                  <a:gd name="connsiteX24" fmla="*/ 548640 w 1255222"/>
                  <a:gd name="connsiteY24" fmla="*/ 2123902 h 3483033"/>
                  <a:gd name="connsiteX25" fmla="*/ 714895 w 1255222"/>
                  <a:gd name="connsiteY25" fmla="*/ 1928553 h 3483033"/>
                  <a:gd name="connsiteX26" fmla="*/ 831273 w 1255222"/>
                  <a:gd name="connsiteY26" fmla="*/ 1783080 h 3483033"/>
                  <a:gd name="connsiteX27" fmla="*/ 926869 w 1255222"/>
                  <a:gd name="connsiteY27" fmla="*/ 1616825 h 3483033"/>
                  <a:gd name="connsiteX28" fmla="*/ 1014153 w 1255222"/>
                  <a:gd name="connsiteY28" fmla="*/ 1438102 h 3483033"/>
                  <a:gd name="connsiteX29" fmla="*/ 1072342 w 1255222"/>
                  <a:gd name="connsiteY29" fmla="*/ 1255222 h 3483033"/>
                  <a:gd name="connsiteX30" fmla="*/ 1118062 w 1255222"/>
                  <a:gd name="connsiteY30" fmla="*/ 1076498 h 3483033"/>
                  <a:gd name="connsiteX31" fmla="*/ 1134687 w 1255222"/>
                  <a:gd name="connsiteY31" fmla="*/ 922713 h 3483033"/>
                  <a:gd name="connsiteX32" fmla="*/ 1138844 w 1255222"/>
                  <a:gd name="connsiteY32" fmla="*/ 727363 h 3483033"/>
                  <a:gd name="connsiteX33" fmla="*/ 1122218 w 1255222"/>
                  <a:gd name="connsiteY33" fmla="*/ 561109 h 3483033"/>
                  <a:gd name="connsiteX34" fmla="*/ 1105593 w 1255222"/>
                  <a:gd name="connsiteY34" fmla="*/ 432262 h 3483033"/>
                  <a:gd name="connsiteX35" fmla="*/ 1072342 w 1255222"/>
                  <a:gd name="connsiteY35" fmla="*/ 299258 h 3483033"/>
                  <a:gd name="connsiteX36" fmla="*/ 1034935 w 1255222"/>
                  <a:gd name="connsiteY36" fmla="*/ 187036 h 3483033"/>
                  <a:gd name="connsiteX37" fmla="*/ 960120 w 1255222"/>
                  <a:gd name="connsiteY37" fmla="*/ 0 h 348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222" h="3483033">
                    <a:moveTo>
                      <a:pt x="960120" y="0"/>
                    </a:moveTo>
                    <a:lnTo>
                      <a:pt x="1051560" y="128847"/>
                    </a:lnTo>
                    <a:lnTo>
                      <a:pt x="1130531" y="349134"/>
                    </a:lnTo>
                    <a:lnTo>
                      <a:pt x="1192876" y="594360"/>
                    </a:lnTo>
                    <a:lnTo>
                      <a:pt x="1230284" y="814647"/>
                    </a:lnTo>
                    <a:lnTo>
                      <a:pt x="1255222" y="1059873"/>
                    </a:lnTo>
                    <a:cubicBezTo>
                      <a:pt x="1253837" y="1170709"/>
                      <a:pt x="1252451" y="1281546"/>
                      <a:pt x="1251066" y="1392382"/>
                    </a:cubicBezTo>
                    <a:lnTo>
                      <a:pt x="1217815" y="1675014"/>
                    </a:lnTo>
                    <a:lnTo>
                      <a:pt x="1151313" y="1965960"/>
                    </a:lnTo>
                    <a:lnTo>
                      <a:pt x="1026622" y="2290156"/>
                    </a:lnTo>
                    <a:lnTo>
                      <a:pt x="897775" y="2552007"/>
                    </a:lnTo>
                    <a:lnTo>
                      <a:pt x="739833" y="2801389"/>
                    </a:lnTo>
                    <a:lnTo>
                      <a:pt x="577735" y="3009207"/>
                    </a:lnTo>
                    <a:lnTo>
                      <a:pt x="324196" y="3275214"/>
                    </a:lnTo>
                    <a:lnTo>
                      <a:pt x="178724" y="3420687"/>
                    </a:lnTo>
                    <a:lnTo>
                      <a:pt x="103909" y="3483033"/>
                    </a:lnTo>
                    <a:lnTo>
                      <a:pt x="95596" y="3308465"/>
                    </a:lnTo>
                    <a:lnTo>
                      <a:pt x="87284" y="3121429"/>
                    </a:lnTo>
                    <a:lnTo>
                      <a:pt x="70658" y="2955174"/>
                    </a:lnTo>
                    <a:lnTo>
                      <a:pt x="45720" y="2776451"/>
                    </a:lnTo>
                    <a:lnTo>
                      <a:pt x="16626" y="2635134"/>
                    </a:lnTo>
                    <a:lnTo>
                      <a:pt x="0" y="2568633"/>
                    </a:lnTo>
                    <a:lnTo>
                      <a:pt x="203662" y="2435629"/>
                    </a:lnTo>
                    <a:lnTo>
                      <a:pt x="407324" y="2265218"/>
                    </a:lnTo>
                    <a:lnTo>
                      <a:pt x="548640" y="2123902"/>
                    </a:lnTo>
                    <a:lnTo>
                      <a:pt x="714895" y="1928553"/>
                    </a:lnTo>
                    <a:lnTo>
                      <a:pt x="831273" y="1783080"/>
                    </a:lnTo>
                    <a:lnTo>
                      <a:pt x="926869" y="1616825"/>
                    </a:lnTo>
                    <a:lnTo>
                      <a:pt x="1014153" y="1438102"/>
                    </a:lnTo>
                    <a:lnTo>
                      <a:pt x="1072342" y="1255222"/>
                    </a:lnTo>
                    <a:lnTo>
                      <a:pt x="1118062" y="1076498"/>
                    </a:lnTo>
                    <a:lnTo>
                      <a:pt x="1134687" y="922713"/>
                    </a:lnTo>
                    <a:cubicBezTo>
                      <a:pt x="1136073" y="857596"/>
                      <a:pt x="1137458" y="792480"/>
                      <a:pt x="1138844" y="727363"/>
                    </a:cubicBezTo>
                    <a:lnTo>
                      <a:pt x="1122218" y="561109"/>
                    </a:lnTo>
                    <a:lnTo>
                      <a:pt x="1105593" y="432262"/>
                    </a:lnTo>
                    <a:lnTo>
                      <a:pt x="1072342" y="299258"/>
                    </a:lnTo>
                    <a:lnTo>
                      <a:pt x="1034935" y="187036"/>
                    </a:lnTo>
                    <a:lnTo>
                      <a:pt x="960120" y="0"/>
                    </a:lnTo>
                    <a:close/>
                  </a:path>
                </a:pathLst>
              </a:custGeom>
              <a:solidFill>
                <a:srgbClr val="ED7D3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F040D33A-BBA4-4703-B195-C1820334FFBD}"/>
                  </a:ext>
                </a:extLst>
              </p:cNvPr>
              <p:cNvSpPr/>
              <p:nvPr/>
            </p:nvSpPr>
            <p:spPr>
              <a:xfrm>
                <a:off x="1967279" y="4292776"/>
                <a:ext cx="3980787" cy="1441443"/>
              </a:xfrm>
              <a:custGeom>
                <a:avLst/>
                <a:gdLst>
                  <a:gd name="connsiteX0" fmla="*/ 21772 w 5676900"/>
                  <a:gd name="connsiteY0" fmla="*/ 1543050 h 2024743"/>
                  <a:gd name="connsiteX1" fmla="*/ 5443 w 5676900"/>
                  <a:gd name="connsiteY1" fmla="*/ 1303565 h 2024743"/>
                  <a:gd name="connsiteX2" fmla="*/ 0 w 5676900"/>
                  <a:gd name="connsiteY2" fmla="*/ 1015093 h 2024743"/>
                  <a:gd name="connsiteX3" fmla="*/ 8165 w 5676900"/>
                  <a:gd name="connsiteY3" fmla="*/ 843643 h 2024743"/>
                  <a:gd name="connsiteX4" fmla="*/ 16329 w 5676900"/>
                  <a:gd name="connsiteY4" fmla="*/ 636815 h 2024743"/>
                  <a:gd name="connsiteX5" fmla="*/ 32658 w 5676900"/>
                  <a:gd name="connsiteY5" fmla="*/ 459922 h 2024743"/>
                  <a:gd name="connsiteX6" fmla="*/ 190500 w 5676900"/>
                  <a:gd name="connsiteY6" fmla="*/ 525236 h 2024743"/>
                  <a:gd name="connsiteX7" fmla="*/ 359229 w 5676900"/>
                  <a:gd name="connsiteY7" fmla="*/ 579665 h 2024743"/>
                  <a:gd name="connsiteX8" fmla="*/ 552450 w 5676900"/>
                  <a:gd name="connsiteY8" fmla="*/ 634093 h 2024743"/>
                  <a:gd name="connsiteX9" fmla="*/ 819150 w 5676900"/>
                  <a:gd name="connsiteY9" fmla="*/ 702129 h 2024743"/>
                  <a:gd name="connsiteX10" fmla="*/ 1202872 w 5676900"/>
                  <a:gd name="connsiteY10" fmla="*/ 775608 h 2024743"/>
                  <a:gd name="connsiteX11" fmla="*/ 1600200 w 5676900"/>
                  <a:gd name="connsiteY11" fmla="*/ 827315 h 2024743"/>
                  <a:gd name="connsiteX12" fmla="*/ 2032908 w 5676900"/>
                  <a:gd name="connsiteY12" fmla="*/ 851808 h 2024743"/>
                  <a:gd name="connsiteX13" fmla="*/ 2354036 w 5676900"/>
                  <a:gd name="connsiteY13" fmla="*/ 862693 h 2024743"/>
                  <a:gd name="connsiteX14" fmla="*/ 2762250 w 5676900"/>
                  <a:gd name="connsiteY14" fmla="*/ 851808 h 2024743"/>
                  <a:gd name="connsiteX15" fmla="*/ 3094265 w 5676900"/>
                  <a:gd name="connsiteY15" fmla="*/ 830036 h 2024743"/>
                  <a:gd name="connsiteX16" fmla="*/ 3619500 w 5676900"/>
                  <a:gd name="connsiteY16" fmla="*/ 753836 h 2024743"/>
                  <a:gd name="connsiteX17" fmla="*/ 3978729 w 5676900"/>
                  <a:gd name="connsiteY17" fmla="*/ 674915 h 2024743"/>
                  <a:gd name="connsiteX18" fmla="*/ 4386943 w 5676900"/>
                  <a:gd name="connsiteY18" fmla="*/ 563336 h 2024743"/>
                  <a:gd name="connsiteX19" fmla="*/ 4697186 w 5676900"/>
                  <a:gd name="connsiteY19" fmla="*/ 454479 h 2024743"/>
                  <a:gd name="connsiteX20" fmla="*/ 4980215 w 5676900"/>
                  <a:gd name="connsiteY20" fmla="*/ 329293 h 2024743"/>
                  <a:gd name="connsiteX21" fmla="*/ 5233308 w 5676900"/>
                  <a:gd name="connsiteY21" fmla="*/ 198665 h 2024743"/>
                  <a:gd name="connsiteX22" fmla="*/ 5459186 w 5676900"/>
                  <a:gd name="connsiteY22" fmla="*/ 76200 h 2024743"/>
                  <a:gd name="connsiteX23" fmla="*/ 5576208 w 5676900"/>
                  <a:gd name="connsiteY23" fmla="*/ 0 h 2024743"/>
                  <a:gd name="connsiteX24" fmla="*/ 5619750 w 5676900"/>
                  <a:gd name="connsiteY24" fmla="*/ 201386 h 2024743"/>
                  <a:gd name="connsiteX25" fmla="*/ 5644243 w 5676900"/>
                  <a:gd name="connsiteY25" fmla="*/ 370115 h 2024743"/>
                  <a:gd name="connsiteX26" fmla="*/ 5666015 w 5676900"/>
                  <a:gd name="connsiteY26" fmla="*/ 604158 h 2024743"/>
                  <a:gd name="connsiteX27" fmla="*/ 5674179 w 5676900"/>
                  <a:gd name="connsiteY27" fmla="*/ 762000 h 2024743"/>
                  <a:gd name="connsiteX28" fmla="*/ 5676900 w 5676900"/>
                  <a:gd name="connsiteY28" fmla="*/ 900793 h 2024743"/>
                  <a:gd name="connsiteX29" fmla="*/ 5543550 w 5676900"/>
                  <a:gd name="connsiteY29" fmla="*/ 1006929 h 2024743"/>
                  <a:gd name="connsiteX30" fmla="*/ 5374822 w 5676900"/>
                  <a:gd name="connsiteY30" fmla="*/ 1132115 h 2024743"/>
                  <a:gd name="connsiteX31" fmla="*/ 5203372 w 5676900"/>
                  <a:gd name="connsiteY31" fmla="*/ 1246415 h 2024743"/>
                  <a:gd name="connsiteX32" fmla="*/ 5015593 w 5676900"/>
                  <a:gd name="connsiteY32" fmla="*/ 1363436 h 2024743"/>
                  <a:gd name="connsiteX33" fmla="*/ 4751615 w 5676900"/>
                  <a:gd name="connsiteY33" fmla="*/ 1502229 h 2024743"/>
                  <a:gd name="connsiteX34" fmla="*/ 4509408 w 5676900"/>
                  <a:gd name="connsiteY34" fmla="*/ 1616529 h 2024743"/>
                  <a:gd name="connsiteX35" fmla="*/ 4201886 w 5676900"/>
                  <a:gd name="connsiteY35" fmla="*/ 1736272 h 2024743"/>
                  <a:gd name="connsiteX36" fmla="*/ 3829050 w 5676900"/>
                  <a:gd name="connsiteY36" fmla="*/ 1847850 h 2024743"/>
                  <a:gd name="connsiteX37" fmla="*/ 3526972 w 5676900"/>
                  <a:gd name="connsiteY37" fmla="*/ 1915886 h 2024743"/>
                  <a:gd name="connsiteX38" fmla="*/ 3233058 w 5676900"/>
                  <a:gd name="connsiteY38" fmla="*/ 1967593 h 2024743"/>
                  <a:gd name="connsiteX39" fmla="*/ 2895600 w 5676900"/>
                  <a:gd name="connsiteY39" fmla="*/ 2008415 h 2024743"/>
                  <a:gd name="connsiteX40" fmla="*/ 2626179 w 5676900"/>
                  <a:gd name="connsiteY40" fmla="*/ 2024743 h 2024743"/>
                  <a:gd name="connsiteX41" fmla="*/ 2071008 w 5676900"/>
                  <a:gd name="connsiteY41" fmla="*/ 2024743 h 2024743"/>
                  <a:gd name="connsiteX42" fmla="*/ 1793422 w 5676900"/>
                  <a:gd name="connsiteY42" fmla="*/ 2008415 h 2024743"/>
                  <a:gd name="connsiteX43" fmla="*/ 1540329 w 5676900"/>
                  <a:gd name="connsiteY43" fmla="*/ 1981200 h 2024743"/>
                  <a:gd name="connsiteX44" fmla="*/ 1240972 w 5676900"/>
                  <a:gd name="connsiteY44" fmla="*/ 1929493 h 2024743"/>
                  <a:gd name="connsiteX45" fmla="*/ 1009650 w 5676900"/>
                  <a:gd name="connsiteY45" fmla="*/ 1883229 h 2024743"/>
                  <a:gd name="connsiteX46" fmla="*/ 794658 w 5676900"/>
                  <a:gd name="connsiteY46" fmla="*/ 1826079 h 2024743"/>
                  <a:gd name="connsiteX47" fmla="*/ 595993 w 5676900"/>
                  <a:gd name="connsiteY47" fmla="*/ 1766208 h 2024743"/>
                  <a:gd name="connsiteX48" fmla="*/ 231322 w 5676900"/>
                  <a:gd name="connsiteY48" fmla="*/ 1630136 h 2024743"/>
                  <a:gd name="connsiteX49" fmla="*/ 21772 w 5676900"/>
                  <a:gd name="connsiteY49" fmla="*/ 1543050 h 202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76900" h="2024743">
                    <a:moveTo>
                      <a:pt x="21772" y="1543050"/>
                    </a:moveTo>
                    <a:lnTo>
                      <a:pt x="5443" y="1303565"/>
                    </a:lnTo>
                    <a:lnTo>
                      <a:pt x="0" y="1015093"/>
                    </a:lnTo>
                    <a:lnTo>
                      <a:pt x="8165" y="843643"/>
                    </a:lnTo>
                    <a:lnTo>
                      <a:pt x="16329" y="636815"/>
                    </a:lnTo>
                    <a:lnTo>
                      <a:pt x="32658" y="459922"/>
                    </a:lnTo>
                    <a:lnTo>
                      <a:pt x="190500" y="525236"/>
                    </a:lnTo>
                    <a:lnTo>
                      <a:pt x="359229" y="579665"/>
                    </a:lnTo>
                    <a:lnTo>
                      <a:pt x="552450" y="634093"/>
                    </a:lnTo>
                    <a:lnTo>
                      <a:pt x="819150" y="702129"/>
                    </a:lnTo>
                    <a:lnTo>
                      <a:pt x="1202872" y="775608"/>
                    </a:lnTo>
                    <a:lnTo>
                      <a:pt x="1600200" y="827315"/>
                    </a:lnTo>
                    <a:lnTo>
                      <a:pt x="2032908" y="851808"/>
                    </a:lnTo>
                    <a:lnTo>
                      <a:pt x="2354036" y="862693"/>
                    </a:lnTo>
                    <a:lnTo>
                      <a:pt x="2762250" y="851808"/>
                    </a:lnTo>
                    <a:lnTo>
                      <a:pt x="3094265" y="830036"/>
                    </a:lnTo>
                    <a:lnTo>
                      <a:pt x="3619500" y="753836"/>
                    </a:lnTo>
                    <a:lnTo>
                      <a:pt x="3978729" y="674915"/>
                    </a:lnTo>
                    <a:lnTo>
                      <a:pt x="4386943" y="563336"/>
                    </a:lnTo>
                    <a:lnTo>
                      <a:pt x="4697186" y="454479"/>
                    </a:lnTo>
                    <a:lnTo>
                      <a:pt x="4980215" y="329293"/>
                    </a:lnTo>
                    <a:lnTo>
                      <a:pt x="5233308" y="198665"/>
                    </a:lnTo>
                    <a:lnTo>
                      <a:pt x="5459186" y="76200"/>
                    </a:lnTo>
                    <a:lnTo>
                      <a:pt x="5576208" y="0"/>
                    </a:lnTo>
                    <a:lnTo>
                      <a:pt x="5619750" y="201386"/>
                    </a:lnTo>
                    <a:lnTo>
                      <a:pt x="5644243" y="370115"/>
                    </a:lnTo>
                    <a:lnTo>
                      <a:pt x="5666015" y="604158"/>
                    </a:lnTo>
                    <a:lnTo>
                      <a:pt x="5674179" y="762000"/>
                    </a:lnTo>
                    <a:lnTo>
                      <a:pt x="5676900" y="900793"/>
                    </a:lnTo>
                    <a:lnTo>
                      <a:pt x="5543550" y="1006929"/>
                    </a:lnTo>
                    <a:lnTo>
                      <a:pt x="5374822" y="1132115"/>
                    </a:lnTo>
                    <a:lnTo>
                      <a:pt x="5203372" y="1246415"/>
                    </a:lnTo>
                    <a:lnTo>
                      <a:pt x="5015593" y="1363436"/>
                    </a:lnTo>
                    <a:lnTo>
                      <a:pt x="4751615" y="1502229"/>
                    </a:lnTo>
                    <a:lnTo>
                      <a:pt x="4509408" y="1616529"/>
                    </a:lnTo>
                    <a:lnTo>
                      <a:pt x="4201886" y="1736272"/>
                    </a:lnTo>
                    <a:lnTo>
                      <a:pt x="3829050" y="1847850"/>
                    </a:lnTo>
                    <a:lnTo>
                      <a:pt x="3526972" y="1915886"/>
                    </a:lnTo>
                    <a:lnTo>
                      <a:pt x="3233058" y="1967593"/>
                    </a:lnTo>
                    <a:lnTo>
                      <a:pt x="2895600" y="2008415"/>
                    </a:lnTo>
                    <a:lnTo>
                      <a:pt x="2626179" y="2024743"/>
                    </a:lnTo>
                    <a:lnTo>
                      <a:pt x="2071008" y="2024743"/>
                    </a:lnTo>
                    <a:lnTo>
                      <a:pt x="1793422" y="2008415"/>
                    </a:lnTo>
                    <a:lnTo>
                      <a:pt x="1540329" y="1981200"/>
                    </a:lnTo>
                    <a:lnTo>
                      <a:pt x="1240972" y="1929493"/>
                    </a:lnTo>
                    <a:lnTo>
                      <a:pt x="1009650" y="1883229"/>
                    </a:lnTo>
                    <a:lnTo>
                      <a:pt x="794658" y="1826079"/>
                    </a:lnTo>
                    <a:lnTo>
                      <a:pt x="595993" y="1766208"/>
                    </a:lnTo>
                    <a:lnTo>
                      <a:pt x="231322" y="1630136"/>
                    </a:lnTo>
                    <a:lnTo>
                      <a:pt x="21772" y="1543050"/>
                    </a:lnTo>
                    <a:close/>
                  </a:path>
                </a:pathLst>
              </a:custGeom>
              <a:solidFill>
                <a:srgbClr val="70AD47"/>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9" name="Rectangle 68">
            <a:extLst>
              <a:ext uri="{FF2B5EF4-FFF2-40B4-BE49-F238E27FC236}">
                <a16:creationId xmlns:a16="http://schemas.microsoft.com/office/drawing/2014/main" id="{AAF2E9F0-6063-48B7-8658-276F241C3A48}"/>
              </a:ext>
            </a:extLst>
          </p:cNvPr>
          <p:cNvSpPr/>
          <p:nvPr/>
        </p:nvSpPr>
        <p:spPr>
          <a:xfrm>
            <a:off x="7456522" y="1337507"/>
            <a:ext cx="994604" cy="994604"/>
          </a:xfrm>
          <a:prstGeom prst="rect">
            <a:avLst/>
          </a:prstGeom>
          <a:solidFill>
            <a:srgbClr val="C00000"/>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A2BB1C5B-1735-4102-ADD9-E929828FE165}"/>
              </a:ext>
            </a:extLst>
          </p:cNvPr>
          <p:cNvSpPr/>
          <p:nvPr/>
        </p:nvSpPr>
        <p:spPr>
          <a:xfrm>
            <a:off x="8451126" y="1343307"/>
            <a:ext cx="994604" cy="994604"/>
          </a:xfrm>
          <a:prstGeom prst="rect">
            <a:avLst/>
          </a:prstGeom>
          <a:solidFill>
            <a:schemeClr val="accent6">
              <a:lumMod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F692E11B-F0D3-4DFB-89E0-56EADF5AFA74}"/>
              </a:ext>
            </a:extLst>
          </p:cNvPr>
          <p:cNvSpPr/>
          <p:nvPr/>
        </p:nvSpPr>
        <p:spPr>
          <a:xfrm>
            <a:off x="9445730" y="1343444"/>
            <a:ext cx="994604" cy="994604"/>
          </a:xfrm>
          <a:prstGeom prst="rect">
            <a:avLst/>
          </a:prstGeom>
          <a:solidFill>
            <a:srgbClr val="7030A0"/>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C405A93-EF46-4BA6-9775-2198627AD011}"/>
              </a:ext>
            </a:extLst>
          </p:cNvPr>
          <p:cNvSpPr/>
          <p:nvPr/>
        </p:nvSpPr>
        <p:spPr>
          <a:xfrm>
            <a:off x="10440335" y="1343444"/>
            <a:ext cx="994604" cy="994604"/>
          </a:xfrm>
          <a:prstGeom prst="rect">
            <a:avLst/>
          </a:prstGeom>
          <a:solidFill>
            <a:schemeClr val="accent1">
              <a:lumMod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203A10BF-3C1A-424C-8BA4-F259E23713B6}"/>
              </a:ext>
            </a:extLst>
          </p:cNvPr>
          <p:cNvSpPr/>
          <p:nvPr/>
        </p:nvSpPr>
        <p:spPr>
          <a:xfrm>
            <a:off x="7454152" y="4332171"/>
            <a:ext cx="994604" cy="994604"/>
          </a:xfrm>
          <a:prstGeom prst="rect">
            <a:avLst/>
          </a:prstGeom>
          <a:solidFill>
            <a:schemeClr val="accent4">
              <a:lumMod val="40000"/>
              <a:lumOff val="6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A96A76DA-A448-4C61-85E2-AB82A301553B}"/>
              </a:ext>
            </a:extLst>
          </p:cNvPr>
          <p:cNvSpPr/>
          <p:nvPr/>
        </p:nvSpPr>
        <p:spPr>
          <a:xfrm>
            <a:off x="8448756" y="4337971"/>
            <a:ext cx="994604" cy="994604"/>
          </a:xfrm>
          <a:prstGeom prst="rect">
            <a:avLst/>
          </a:prstGeom>
          <a:solidFill>
            <a:schemeClr val="accent6">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19A7ACA0-FFCB-4408-9FC2-7B193925B52F}"/>
              </a:ext>
            </a:extLst>
          </p:cNvPr>
          <p:cNvSpPr/>
          <p:nvPr/>
        </p:nvSpPr>
        <p:spPr>
          <a:xfrm>
            <a:off x="9443361" y="4338108"/>
            <a:ext cx="994604" cy="994604"/>
          </a:xfrm>
          <a:prstGeom prst="rect">
            <a:avLst/>
          </a:prstGeom>
          <a:solidFill>
            <a:srgbClr val="E8D9F3"/>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A765A496-2FD4-4F6A-9A82-93832641DAE5}"/>
              </a:ext>
            </a:extLst>
          </p:cNvPr>
          <p:cNvSpPr/>
          <p:nvPr/>
        </p:nvSpPr>
        <p:spPr>
          <a:xfrm>
            <a:off x="10437965" y="4338108"/>
            <a:ext cx="994604" cy="994604"/>
          </a:xfrm>
          <a:prstGeom prst="rect">
            <a:avLst/>
          </a:prstGeom>
          <a:solidFill>
            <a:schemeClr val="accent5">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42B92C3F-2DD9-48D6-91EB-5BF5998CF140}"/>
              </a:ext>
            </a:extLst>
          </p:cNvPr>
          <p:cNvSpPr/>
          <p:nvPr/>
        </p:nvSpPr>
        <p:spPr>
          <a:xfrm>
            <a:off x="7536907" y="1421852"/>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747690F7-CEF1-4F5F-8DC6-6D529403795E}"/>
              </a:ext>
            </a:extLst>
          </p:cNvPr>
          <p:cNvSpPr/>
          <p:nvPr/>
        </p:nvSpPr>
        <p:spPr>
          <a:xfrm>
            <a:off x="7535157" y="1423137"/>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3F7099FB-1E77-4E82-9E84-5DBAE9F50A22}"/>
              </a:ext>
            </a:extLst>
          </p:cNvPr>
          <p:cNvSpPr/>
          <p:nvPr/>
        </p:nvSpPr>
        <p:spPr>
          <a:xfrm>
            <a:off x="11040353" y="1393046"/>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AF758D64-F49B-4B59-AB1E-A081D7860B2E}"/>
              </a:ext>
            </a:extLst>
          </p:cNvPr>
          <p:cNvSpPr/>
          <p:nvPr/>
        </p:nvSpPr>
        <p:spPr>
          <a:xfrm>
            <a:off x="11028555" y="1404379"/>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AD31B60B-115B-4638-A508-D9C268AF9F70}"/>
              </a:ext>
            </a:extLst>
          </p:cNvPr>
          <p:cNvSpPr/>
          <p:nvPr/>
        </p:nvSpPr>
        <p:spPr>
          <a:xfrm>
            <a:off x="7538817" y="4912750"/>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4B8165B7-54FA-4D6F-A92B-547DF6643032}"/>
              </a:ext>
            </a:extLst>
          </p:cNvPr>
          <p:cNvSpPr/>
          <p:nvPr/>
        </p:nvSpPr>
        <p:spPr>
          <a:xfrm>
            <a:off x="7537067" y="4914035"/>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9CD4103F-7C21-48EB-B8CA-E0D4D1BB0CF1}"/>
              </a:ext>
            </a:extLst>
          </p:cNvPr>
          <p:cNvSpPr/>
          <p:nvPr/>
        </p:nvSpPr>
        <p:spPr>
          <a:xfrm>
            <a:off x="11017738" y="4945676"/>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417B8399-D6E4-4FF7-A83C-46A5A9B452F6}"/>
              </a:ext>
            </a:extLst>
          </p:cNvPr>
          <p:cNvSpPr/>
          <p:nvPr/>
        </p:nvSpPr>
        <p:spPr>
          <a:xfrm>
            <a:off x="11015988" y="4946961"/>
            <a:ext cx="335573" cy="335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46B1B8C2-5766-4156-A62D-799F11A16481}"/>
              </a:ext>
            </a:extLst>
          </p:cNvPr>
          <p:cNvSpPr/>
          <p:nvPr/>
        </p:nvSpPr>
        <p:spPr>
          <a:xfrm>
            <a:off x="7456522" y="2335214"/>
            <a:ext cx="994604" cy="994604"/>
          </a:xfrm>
          <a:prstGeom prst="rect">
            <a:avLst/>
          </a:prstGeom>
          <a:solidFill>
            <a:schemeClr val="accent2"/>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6EDB9B48-0C01-4FB5-8B65-ABA5E8B69830}"/>
              </a:ext>
            </a:extLst>
          </p:cNvPr>
          <p:cNvSpPr/>
          <p:nvPr/>
        </p:nvSpPr>
        <p:spPr>
          <a:xfrm>
            <a:off x="8451126" y="2341014"/>
            <a:ext cx="994604" cy="994604"/>
          </a:xfrm>
          <a:prstGeom prst="rect">
            <a:avLst/>
          </a:prstGeom>
          <a:solidFill>
            <a:schemeClr val="accent6"/>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46024D6D-DC63-4678-A7C2-AE5547DDB4DA}"/>
              </a:ext>
            </a:extLst>
          </p:cNvPr>
          <p:cNvSpPr/>
          <p:nvPr/>
        </p:nvSpPr>
        <p:spPr>
          <a:xfrm>
            <a:off x="9445730" y="2341151"/>
            <a:ext cx="994604" cy="994604"/>
          </a:xfrm>
          <a:prstGeom prst="rect">
            <a:avLst/>
          </a:prstGeom>
          <a:solidFill>
            <a:srgbClr val="9954CC"/>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09C14F20-0076-4C27-BF1A-8C2976B6D1A4}"/>
              </a:ext>
            </a:extLst>
          </p:cNvPr>
          <p:cNvSpPr/>
          <p:nvPr/>
        </p:nvSpPr>
        <p:spPr>
          <a:xfrm>
            <a:off x="10440335" y="2341151"/>
            <a:ext cx="994604" cy="994604"/>
          </a:xfrm>
          <a:prstGeom prst="rect">
            <a:avLst/>
          </a:prstGeom>
          <a:solidFill>
            <a:schemeClr val="accent5">
              <a:lumMod val="7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5C3D7310-64C6-43EF-9CF0-AE82B3E0319D}"/>
              </a:ext>
            </a:extLst>
          </p:cNvPr>
          <p:cNvSpPr/>
          <p:nvPr/>
        </p:nvSpPr>
        <p:spPr>
          <a:xfrm>
            <a:off x="7456522" y="3339698"/>
            <a:ext cx="994604" cy="994604"/>
          </a:xfrm>
          <a:prstGeom prst="rect">
            <a:avLst/>
          </a:prstGeom>
          <a:solidFill>
            <a:schemeClr val="accent4"/>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0D3BA0D1-85A9-400C-8D13-4C400B5FF22E}"/>
              </a:ext>
            </a:extLst>
          </p:cNvPr>
          <p:cNvSpPr/>
          <p:nvPr/>
        </p:nvSpPr>
        <p:spPr>
          <a:xfrm>
            <a:off x="8451126" y="3335618"/>
            <a:ext cx="994604" cy="994604"/>
          </a:xfrm>
          <a:prstGeom prst="rect">
            <a:avLst/>
          </a:prstGeom>
          <a:solidFill>
            <a:schemeClr val="accent6">
              <a:lumMod val="60000"/>
              <a:lumOff val="4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2B0E660D-1998-4626-9AFE-D0B7E2C81D99}"/>
              </a:ext>
            </a:extLst>
          </p:cNvPr>
          <p:cNvSpPr/>
          <p:nvPr/>
        </p:nvSpPr>
        <p:spPr>
          <a:xfrm>
            <a:off x="9445730" y="3335755"/>
            <a:ext cx="994604" cy="994604"/>
          </a:xfrm>
          <a:prstGeom prst="rect">
            <a:avLst/>
          </a:prstGeom>
          <a:solidFill>
            <a:srgbClr val="CBA9E5"/>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4E5A6393-5646-4088-B704-4214F56CDD58}"/>
              </a:ext>
            </a:extLst>
          </p:cNvPr>
          <p:cNvSpPr/>
          <p:nvPr/>
        </p:nvSpPr>
        <p:spPr>
          <a:xfrm>
            <a:off x="10440335" y="3335755"/>
            <a:ext cx="994604" cy="994604"/>
          </a:xfrm>
          <a:prstGeom prst="rect">
            <a:avLst/>
          </a:prstGeom>
          <a:solidFill>
            <a:schemeClr val="accent5">
              <a:lumMod val="60000"/>
              <a:lumOff val="4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6C13865D-4661-42E9-98B0-3D839B89D431}"/>
              </a:ext>
            </a:extLst>
          </p:cNvPr>
          <p:cNvGrpSpPr/>
          <p:nvPr/>
        </p:nvGrpSpPr>
        <p:grpSpPr>
          <a:xfrm>
            <a:off x="7496007" y="1623952"/>
            <a:ext cx="3904201" cy="3425143"/>
            <a:chOff x="7496007" y="1623952"/>
            <a:chExt cx="3904201" cy="3425143"/>
          </a:xfrm>
        </p:grpSpPr>
        <p:sp>
          <p:nvSpPr>
            <p:cNvPr id="124" name="TextBox 123">
              <a:extLst>
                <a:ext uri="{FF2B5EF4-FFF2-40B4-BE49-F238E27FC236}">
                  <a16:creationId xmlns:a16="http://schemas.microsoft.com/office/drawing/2014/main" id="{E7B4781B-EE17-4DAD-BA26-F340FA4D046C}"/>
                </a:ext>
              </a:extLst>
            </p:cNvPr>
            <p:cNvSpPr txBox="1"/>
            <p:nvPr/>
          </p:nvSpPr>
          <p:spPr>
            <a:xfrm>
              <a:off x="9489900" y="1623952"/>
              <a:ext cx="915635" cy="523220"/>
            </a:xfrm>
            <a:prstGeom prst="rect">
              <a:avLst/>
            </a:prstGeom>
            <a:noFill/>
          </p:spPr>
          <p:txBody>
            <a:bodyPr wrap="none" rtlCol="0">
              <a:spAutoFit/>
            </a:bodyPr>
            <a:lstStyle/>
            <a:p>
              <a:r>
                <a:rPr lang="en-GB" sz="2800" dirty="0">
                  <a:solidFill>
                    <a:schemeClr val="bg1"/>
                  </a:solidFill>
                </a:rPr>
                <a:t>1100</a:t>
              </a:r>
              <a:endParaRPr lang="en-GB" dirty="0">
                <a:solidFill>
                  <a:schemeClr val="bg1"/>
                </a:solidFill>
              </a:endParaRPr>
            </a:p>
          </p:txBody>
        </p:sp>
        <p:grpSp>
          <p:nvGrpSpPr>
            <p:cNvPr id="5" name="Group 4">
              <a:extLst>
                <a:ext uri="{FF2B5EF4-FFF2-40B4-BE49-F238E27FC236}">
                  <a16:creationId xmlns:a16="http://schemas.microsoft.com/office/drawing/2014/main" id="{7C7333CD-BC60-4A0A-B702-8C3CAAB43A97}"/>
                </a:ext>
              </a:extLst>
            </p:cNvPr>
            <p:cNvGrpSpPr/>
            <p:nvPr/>
          </p:nvGrpSpPr>
          <p:grpSpPr>
            <a:xfrm>
              <a:off x="7496007" y="1631267"/>
              <a:ext cx="3904201" cy="3417828"/>
              <a:chOff x="7496007" y="1631267"/>
              <a:chExt cx="3904201" cy="3417828"/>
            </a:xfrm>
          </p:grpSpPr>
          <p:sp>
            <p:nvSpPr>
              <p:cNvPr id="2" name="TextBox 1">
                <a:extLst>
                  <a:ext uri="{FF2B5EF4-FFF2-40B4-BE49-F238E27FC236}">
                    <a16:creationId xmlns:a16="http://schemas.microsoft.com/office/drawing/2014/main" id="{9FEF7583-0958-4AC8-84D1-278BF7392DF8}"/>
                  </a:ext>
                </a:extLst>
              </p:cNvPr>
              <p:cNvSpPr txBox="1"/>
              <p:nvPr/>
            </p:nvSpPr>
            <p:spPr>
              <a:xfrm>
                <a:off x="7496007" y="1631267"/>
                <a:ext cx="915635" cy="523220"/>
              </a:xfrm>
              <a:prstGeom prst="rect">
                <a:avLst/>
              </a:prstGeom>
              <a:noFill/>
            </p:spPr>
            <p:txBody>
              <a:bodyPr wrap="none" rtlCol="0">
                <a:spAutoFit/>
              </a:bodyPr>
              <a:lstStyle/>
              <a:p>
                <a:r>
                  <a:rPr lang="en-GB" sz="2800" dirty="0">
                    <a:solidFill>
                      <a:schemeClr val="bg1"/>
                    </a:solidFill>
                  </a:rPr>
                  <a:t>0000</a:t>
                </a:r>
                <a:endParaRPr lang="en-GB" dirty="0">
                  <a:solidFill>
                    <a:schemeClr val="bg1"/>
                  </a:solidFill>
                </a:endParaRPr>
              </a:p>
            </p:txBody>
          </p:sp>
          <p:sp>
            <p:nvSpPr>
              <p:cNvPr id="123" name="TextBox 122">
                <a:extLst>
                  <a:ext uri="{FF2B5EF4-FFF2-40B4-BE49-F238E27FC236}">
                    <a16:creationId xmlns:a16="http://schemas.microsoft.com/office/drawing/2014/main" id="{6CC2E968-971D-47D3-8194-F113ECF44EAE}"/>
                  </a:ext>
                </a:extLst>
              </p:cNvPr>
              <p:cNvSpPr txBox="1"/>
              <p:nvPr/>
            </p:nvSpPr>
            <p:spPr>
              <a:xfrm>
                <a:off x="8490610" y="1632686"/>
                <a:ext cx="915635" cy="523220"/>
              </a:xfrm>
              <a:prstGeom prst="rect">
                <a:avLst/>
              </a:prstGeom>
              <a:noFill/>
            </p:spPr>
            <p:txBody>
              <a:bodyPr wrap="none" rtlCol="0">
                <a:spAutoFit/>
              </a:bodyPr>
              <a:lstStyle/>
              <a:p>
                <a:r>
                  <a:rPr lang="en-GB" sz="2800" dirty="0">
                    <a:solidFill>
                      <a:schemeClr val="bg1"/>
                    </a:solidFill>
                  </a:rPr>
                  <a:t>0100</a:t>
                </a:r>
                <a:endParaRPr lang="en-GB" dirty="0">
                  <a:solidFill>
                    <a:schemeClr val="bg1"/>
                  </a:solidFill>
                </a:endParaRPr>
              </a:p>
            </p:txBody>
          </p:sp>
          <p:sp>
            <p:nvSpPr>
              <p:cNvPr id="125" name="TextBox 124">
                <a:extLst>
                  <a:ext uri="{FF2B5EF4-FFF2-40B4-BE49-F238E27FC236}">
                    <a16:creationId xmlns:a16="http://schemas.microsoft.com/office/drawing/2014/main" id="{D9E94026-1D5D-4A0C-8A1E-7B9962E75D22}"/>
                  </a:ext>
                </a:extLst>
              </p:cNvPr>
              <p:cNvSpPr txBox="1"/>
              <p:nvPr/>
            </p:nvSpPr>
            <p:spPr>
              <a:xfrm>
                <a:off x="10477449" y="1631267"/>
                <a:ext cx="915635" cy="523220"/>
              </a:xfrm>
              <a:prstGeom prst="rect">
                <a:avLst/>
              </a:prstGeom>
              <a:noFill/>
            </p:spPr>
            <p:txBody>
              <a:bodyPr wrap="none" rtlCol="0">
                <a:spAutoFit/>
              </a:bodyPr>
              <a:lstStyle/>
              <a:p>
                <a:r>
                  <a:rPr lang="en-GB" sz="2800" dirty="0">
                    <a:solidFill>
                      <a:schemeClr val="bg1"/>
                    </a:solidFill>
                  </a:rPr>
                  <a:t>1000</a:t>
                </a:r>
                <a:endParaRPr lang="en-GB" dirty="0">
                  <a:solidFill>
                    <a:schemeClr val="bg1"/>
                  </a:solidFill>
                </a:endParaRPr>
              </a:p>
            </p:txBody>
          </p:sp>
          <p:sp>
            <p:nvSpPr>
              <p:cNvPr id="126" name="TextBox 125">
                <a:extLst>
                  <a:ext uri="{FF2B5EF4-FFF2-40B4-BE49-F238E27FC236}">
                    <a16:creationId xmlns:a16="http://schemas.microsoft.com/office/drawing/2014/main" id="{D3A73521-6CA5-4075-A915-8241B503C6B8}"/>
                  </a:ext>
                </a:extLst>
              </p:cNvPr>
              <p:cNvSpPr txBox="1"/>
              <p:nvPr/>
            </p:nvSpPr>
            <p:spPr>
              <a:xfrm>
                <a:off x="7496007" y="2574559"/>
                <a:ext cx="915635" cy="523220"/>
              </a:xfrm>
              <a:prstGeom prst="rect">
                <a:avLst/>
              </a:prstGeom>
              <a:noFill/>
            </p:spPr>
            <p:txBody>
              <a:bodyPr wrap="none" rtlCol="0">
                <a:spAutoFit/>
              </a:bodyPr>
              <a:lstStyle/>
              <a:p>
                <a:r>
                  <a:rPr lang="en-GB" sz="2800" dirty="0">
                    <a:solidFill>
                      <a:schemeClr val="bg1"/>
                    </a:solidFill>
                  </a:rPr>
                  <a:t>0001</a:t>
                </a:r>
                <a:endParaRPr lang="en-GB" dirty="0">
                  <a:solidFill>
                    <a:schemeClr val="bg1"/>
                  </a:solidFill>
                </a:endParaRPr>
              </a:p>
            </p:txBody>
          </p:sp>
          <p:sp>
            <p:nvSpPr>
              <p:cNvPr id="127" name="TextBox 126">
                <a:extLst>
                  <a:ext uri="{FF2B5EF4-FFF2-40B4-BE49-F238E27FC236}">
                    <a16:creationId xmlns:a16="http://schemas.microsoft.com/office/drawing/2014/main" id="{8213C03C-FE7E-4B51-9594-0BC32435D908}"/>
                  </a:ext>
                </a:extLst>
              </p:cNvPr>
              <p:cNvSpPr txBox="1"/>
              <p:nvPr/>
            </p:nvSpPr>
            <p:spPr>
              <a:xfrm>
                <a:off x="8490610" y="2575978"/>
                <a:ext cx="915635" cy="523220"/>
              </a:xfrm>
              <a:prstGeom prst="rect">
                <a:avLst/>
              </a:prstGeom>
              <a:noFill/>
            </p:spPr>
            <p:txBody>
              <a:bodyPr wrap="none" rtlCol="0">
                <a:spAutoFit/>
              </a:bodyPr>
              <a:lstStyle/>
              <a:p>
                <a:r>
                  <a:rPr lang="en-GB" sz="2800" dirty="0">
                    <a:solidFill>
                      <a:schemeClr val="bg1"/>
                    </a:solidFill>
                  </a:rPr>
                  <a:t>0101</a:t>
                </a:r>
                <a:endParaRPr lang="en-GB" dirty="0">
                  <a:solidFill>
                    <a:schemeClr val="bg1"/>
                  </a:solidFill>
                </a:endParaRPr>
              </a:p>
            </p:txBody>
          </p:sp>
          <p:sp>
            <p:nvSpPr>
              <p:cNvPr id="128" name="TextBox 127">
                <a:extLst>
                  <a:ext uri="{FF2B5EF4-FFF2-40B4-BE49-F238E27FC236}">
                    <a16:creationId xmlns:a16="http://schemas.microsoft.com/office/drawing/2014/main" id="{3ACC052F-1C86-413D-8C5C-D97AC24BE57F}"/>
                  </a:ext>
                </a:extLst>
              </p:cNvPr>
              <p:cNvSpPr txBox="1"/>
              <p:nvPr/>
            </p:nvSpPr>
            <p:spPr>
              <a:xfrm>
                <a:off x="9489900" y="2567244"/>
                <a:ext cx="915635" cy="523220"/>
              </a:xfrm>
              <a:prstGeom prst="rect">
                <a:avLst/>
              </a:prstGeom>
              <a:noFill/>
            </p:spPr>
            <p:txBody>
              <a:bodyPr wrap="none" rtlCol="0">
                <a:spAutoFit/>
              </a:bodyPr>
              <a:lstStyle/>
              <a:p>
                <a:r>
                  <a:rPr lang="en-GB" sz="2800" dirty="0">
                    <a:solidFill>
                      <a:schemeClr val="bg1"/>
                    </a:solidFill>
                  </a:rPr>
                  <a:t>1101</a:t>
                </a:r>
                <a:endParaRPr lang="en-GB" dirty="0">
                  <a:solidFill>
                    <a:schemeClr val="bg1"/>
                  </a:solidFill>
                </a:endParaRPr>
              </a:p>
            </p:txBody>
          </p:sp>
          <p:sp>
            <p:nvSpPr>
              <p:cNvPr id="129" name="TextBox 128">
                <a:extLst>
                  <a:ext uri="{FF2B5EF4-FFF2-40B4-BE49-F238E27FC236}">
                    <a16:creationId xmlns:a16="http://schemas.microsoft.com/office/drawing/2014/main" id="{9174D359-0C18-4B03-934A-2A6061216B39}"/>
                  </a:ext>
                </a:extLst>
              </p:cNvPr>
              <p:cNvSpPr txBox="1"/>
              <p:nvPr/>
            </p:nvSpPr>
            <p:spPr>
              <a:xfrm>
                <a:off x="10477449" y="2574559"/>
                <a:ext cx="915635" cy="523220"/>
              </a:xfrm>
              <a:prstGeom prst="rect">
                <a:avLst/>
              </a:prstGeom>
              <a:noFill/>
            </p:spPr>
            <p:txBody>
              <a:bodyPr wrap="none" rtlCol="0">
                <a:spAutoFit/>
              </a:bodyPr>
              <a:lstStyle/>
              <a:p>
                <a:r>
                  <a:rPr lang="en-GB" sz="2800" dirty="0">
                    <a:solidFill>
                      <a:schemeClr val="bg1"/>
                    </a:solidFill>
                  </a:rPr>
                  <a:t>1001</a:t>
                </a:r>
                <a:endParaRPr lang="en-GB" dirty="0">
                  <a:solidFill>
                    <a:schemeClr val="bg1"/>
                  </a:solidFill>
                </a:endParaRPr>
              </a:p>
            </p:txBody>
          </p:sp>
          <p:sp>
            <p:nvSpPr>
              <p:cNvPr id="130" name="TextBox 129">
                <a:extLst>
                  <a:ext uri="{FF2B5EF4-FFF2-40B4-BE49-F238E27FC236}">
                    <a16:creationId xmlns:a16="http://schemas.microsoft.com/office/drawing/2014/main" id="{2D853788-FDE9-4362-A86A-30001DD64277}"/>
                  </a:ext>
                </a:extLst>
              </p:cNvPr>
              <p:cNvSpPr txBox="1"/>
              <p:nvPr/>
            </p:nvSpPr>
            <p:spPr>
              <a:xfrm>
                <a:off x="7496007" y="3536006"/>
                <a:ext cx="915635" cy="523220"/>
              </a:xfrm>
              <a:prstGeom prst="rect">
                <a:avLst/>
              </a:prstGeom>
              <a:noFill/>
            </p:spPr>
            <p:txBody>
              <a:bodyPr wrap="none" rtlCol="0">
                <a:spAutoFit/>
              </a:bodyPr>
              <a:lstStyle/>
              <a:p>
                <a:r>
                  <a:rPr lang="en-GB" sz="2800" dirty="0">
                    <a:solidFill>
                      <a:schemeClr val="bg1"/>
                    </a:solidFill>
                  </a:rPr>
                  <a:t>0011</a:t>
                </a:r>
                <a:endParaRPr lang="en-GB" dirty="0">
                  <a:solidFill>
                    <a:schemeClr val="bg1"/>
                  </a:solidFill>
                </a:endParaRPr>
              </a:p>
            </p:txBody>
          </p:sp>
          <p:sp>
            <p:nvSpPr>
              <p:cNvPr id="131" name="TextBox 130">
                <a:extLst>
                  <a:ext uri="{FF2B5EF4-FFF2-40B4-BE49-F238E27FC236}">
                    <a16:creationId xmlns:a16="http://schemas.microsoft.com/office/drawing/2014/main" id="{63E1444F-5F96-4524-9709-1DCA597C6ED3}"/>
                  </a:ext>
                </a:extLst>
              </p:cNvPr>
              <p:cNvSpPr txBox="1"/>
              <p:nvPr/>
            </p:nvSpPr>
            <p:spPr>
              <a:xfrm>
                <a:off x="8490610" y="3537425"/>
                <a:ext cx="915635" cy="523220"/>
              </a:xfrm>
              <a:prstGeom prst="rect">
                <a:avLst/>
              </a:prstGeom>
              <a:noFill/>
            </p:spPr>
            <p:txBody>
              <a:bodyPr wrap="none" rtlCol="0">
                <a:spAutoFit/>
              </a:bodyPr>
              <a:lstStyle/>
              <a:p>
                <a:r>
                  <a:rPr lang="en-GB" sz="2800" dirty="0">
                    <a:solidFill>
                      <a:schemeClr val="bg1"/>
                    </a:solidFill>
                  </a:rPr>
                  <a:t>0111</a:t>
                </a:r>
                <a:endParaRPr lang="en-GB" dirty="0">
                  <a:solidFill>
                    <a:schemeClr val="bg1"/>
                  </a:solidFill>
                </a:endParaRPr>
              </a:p>
            </p:txBody>
          </p:sp>
          <p:sp>
            <p:nvSpPr>
              <p:cNvPr id="132" name="TextBox 131">
                <a:extLst>
                  <a:ext uri="{FF2B5EF4-FFF2-40B4-BE49-F238E27FC236}">
                    <a16:creationId xmlns:a16="http://schemas.microsoft.com/office/drawing/2014/main" id="{E8C120FD-321D-4632-B050-C0B9B38AFD7A}"/>
                  </a:ext>
                </a:extLst>
              </p:cNvPr>
              <p:cNvSpPr txBox="1"/>
              <p:nvPr/>
            </p:nvSpPr>
            <p:spPr>
              <a:xfrm>
                <a:off x="9489900" y="3528691"/>
                <a:ext cx="915635" cy="523220"/>
              </a:xfrm>
              <a:prstGeom prst="rect">
                <a:avLst/>
              </a:prstGeom>
              <a:noFill/>
            </p:spPr>
            <p:txBody>
              <a:bodyPr wrap="none" rtlCol="0">
                <a:spAutoFit/>
              </a:bodyPr>
              <a:lstStyle/>
              <a:p>
                <a:r>
                  <a:rPr lang="en-GB" sz="2800" dirty="0">
                    <a:solidFill>
                      <a:schemeClr val="bg1"/>
                    </a:solidFill>
                  </a:rPr>
                  <a:t>1111</a:t>
                </a:r>
                <a:endParaRPr lang="en-GB" dirty="0">
                  <a:solidFill>
                    <a:schemeClr val="bg1"/>
                  </a:solidFill>
                </a:endParaRPr>
              </a:p>
            </p:txBody>
          </p:sp>
          <p:sp>
            <p:nvSpPr>
              <p:cNvPr id="133" name="TextBox 132">
                <a:extLst>
                  <a:ext uri="{FF2B5EF4-FFF2-40B4-BE49-F238E27FC236}">
                    <a16:creationId xmlns:a16="http://schemas.microsoft.com/office/drawing/2014/main" id="{F0FE3252-508B-47EB-99AB-8F70DC8AF017}"/>
                  </a:ext>
                </a:extLst>
              </p:cNvPr>
              <p:cNvSpPr txBox="1"/>
              <p:nvPr/>
            </p:nvSpPr>
            <p:spPr>
              <a:xfrm>
                <a:off x="10477449" y="3536006"/>
                <a:ext cx="915635" cy="523220"/>
              </a:xfrm>
              <a:prstGeom prst="rect">
                <a:avLst/>
              </a:prstGeom>
              <a:noFill/>
            </p:spPr>
            <p:txBody>
              <a:bodyPr wrap="none" rtlCol="0">
                <a:spAutoFit/>
              </a:bodyPr>
              <a:lstStyle/>
              <a:p>
                <a:r>
                  <a:rPr lang="en-GB" sz="2800" dirty="0">
                    <a:solidFill>
                      <a:schemeClr val="bg1"/>
                    </a:solidFill>
                  </a:rPr>
                  <a:t>1011</a:t>
                </a:r>
                <a:endParaRPr lang="en-GB" dirty="0">
                  <a:solidFill>
                    <a:schemeClr val="bg1"/>
                  </a:solidFill>
                </a:endParaRPr>
              </a:p>
            </p:txBody>
          </p:sp>
          <p:sp>
            <p:nvSpPr>
              <p:cNvPr id="134" name="TextBox 133">
                <a:extLst>
                  <a:ext uri="{FF2B5EF4-FFF2-40B4-BE49-F238E27FC236}">
                    <a16:creationId xmlns:a16="http://schemas.microsoft.com/office/drawing/2014/main" id="{DFD7CA49-1CF9-403A-8D80-E56D8FD58CFF}"/>
                  </a:ext>
                </a:extLst>
              </p:cNvPr>
              <p:cNvSpPr txBox="1"/>
              <p:nvPr/>
            </p:nvSpPr>
            <p:spPr>
              <a:xfrm>
                <a:off x="7503131" y="4524456"/>
                <a:ext cx="915635" cy="523220"/>
              </a:xfrm>
              <a:prstGeom prst="rect">
                <a:avLst/>
              </a:prstGeom>
              <a:noFill/>
            </p:spPr>
            <p:txBody>
              <a:bodyPr wrap="none" rtlCol="0">
                <a:spAutoFit/>
              </a:bodyPr>
              <a:lstStyle/>
              <a:p>
                <a:r>
                  <a:rPr lang="en-GB" sz="2800" dirty="0">
                    <a:solidFill>
                      <a:schemeClr val="bg1"/>
                    </a:solidFill>
                  </a:rPr>
                  <a:t>0010</a:t>
                </a:r>
                <a:endParaRPr lang="en-GB" dirty="0">
                  <a:solidFill>
                    <a:schemeClr val="bg1"/>
                  </a:solidFill>
                </a:endParaRPr>
              </a:p>
            </p:txBody>
          </p:sp>
          <p:sp>
            <p:nvSpPr>
              <p:cNvPr id="135" name="TextBox 134">
                <a:extLst>
                  <a:ext uri="{FF2B5EF4-FFF2-40B4-BE49-F238E27FC236}">
                    <a16:creationId xmlns:a16="http://schemas.microsoft.com/office/drawing/2014/main" id="{F7BF6942-0125-4EF5-B507-075327EBBE2E}"/>
                  </a:ext>
                </a:extLst>
              </p:cNvPr>
              <p:cNvSpPr txBox="1"/>
              <p:nvPr/>
            </p:nvSpPr>
            <p:spPr>
              <a:xfrm>
                <a:off x="8497734" y="4525875"/>
                <a:ext cx="915635" cy="523220"/>
              </a:xfrm>
              <a:prstGeom prst="rect">
                <a:avLst/>
              </a:prstGeom>
              <a:noFill/>
            </p:spPr>
            <p:txBody>
              <a:bodyPr wrap="none" rtlCol="0">
                <a:spAutoFit/>
              </a:bodyPr>
              <a:lstStyle/>
              <a:p>
                <a:r>
                  <a:rPr lang="en-GB" sz="2800" dirty="0">
                    <a:solidFill>
                      <a:schemeClr val="bg1"/>
                    </a:solidFill>
                  </a:rPr>
                  <a:t>0110</a:t>
                </a:r>
                <a:endParaRPr lang="en-GB" dirty="0">
                  <a:solidFill>
                    <a:schemeClr val="bg1"/>
                  </a:solidFill>
                </a:endParaRPr>
              </a:p>
            </p:txBody>
          </p:sp>
          <p:sp>
            <p:nvSpPr>
              <p:cNvPr id="136" name="TextBox 135">
                <a:extLst>
                  <a:ext uri="{FF2B5EF4-FFF2-40B4-BE49-F238E27FC236}">
                    <a16:creationId xmlns:a16="http://schemas.microsoft.com/office/drawing/2014/main" id="{AEF77D28-C830-4171-9312-CD81FA1FC05C}"/>
                  </a:ext>
                </a:extLst>
              </p:cNvPr>
              <p:cNvSpPr txBox="1"/>
              <p:nvPr/>
            </p:nvSpPr>
            <p:spPr>
              <a:xfrm>
                <a:off x="9497024" y="4517141"/>
                <a:ext cx="915635" cy="523220"/>
              </a:xfrm>
              <a:prstGeom prst="rect">
                <a:avLst/>
              </a:prstGeom>
              <a:noFill/>
            </p:spPr>
            <p:txBody>
              <a:bodyPr wrap="none" rtlCol="0">
                <a:spAutoFit/>
              </a:bodyPr>
              <a:lstStyle/>
              <a:p>
                <a:r>
                  <a:rPr lang="en-GB" sz="2800" dirty="0">
                    <a:solidFill>
                      <a:schemeClr val="bg1"/>
                    </a:solidFill>
                  </a:rPr>
                  <a:t>1110</a:t>
                </a:r>
                <a:endParaRPr lang="en-GB" dirty="0">
                  <a:solidFill>
                    <a:schemeClr val="bg1"/>
                  </a:solidFill>
                </a:endParaRPr>
              </a:p>
            </p:txBody>
          </p:sp>
          <p:sp>
            <p:nvSpPr>
              <p:cNvPr id="137" name="TextBox 136">
                <a:extLst>
                  <a:ext uri="{FF2B5EF4-FFF2-40B4-BE49-F238E27FC236}">
                    <a16:creationId xmlns:a16="http://schemas.microsoft.com/office/drawing/2014/main" id="{A450C045-2F70-4326-B276-9DA3C71F1FA8}"/>
                  </a:ext>
                </a:extLst>
              </p:cNvPr>
              <p:cNvSpPr txBox="1"/>
              <p:nvPr/>
            </p:nvSpPr>
            <p:spPr>
              <a:xfrm>
                <a:off x="10484573" y="4524456"/>
                <a:ext cx="915635" cy="523220"/>
              </a:xfrm>
              <a:prstGeom prst="rect">
                <a:avLst/>
              </a:prstGeom>
              <a:noFill/>
            </p:spPr>
            <p:txBody>
              <a:bodyPr wrap="none" rtlCol="0">
                <a:spAutoFit/>
              </a:bodyPr>
              <a:lstStyle/>
              <a:p>
                <a:r>
                  <a:rPr lang="en-GB" sz="2800" dirty="0">
                    <a:solidFill>
                      <a:schemeClr val="bg1"/>
                    </a:solidFill>
                  </a:rPr>
                  <a:t>1010</a:t>
                </a:r>
                <a:endParaRPr lang="en-GB" dirty="0">
                  <a:solidFill>
                    <a:schemeClr val="bg1"/>
                  </a:solidFill>
                </a:endParaRPr>
              </a:p>
            </p:txBody>
          </p:sp>
        </p:grpSp>
      </p:grpSp>
      <p:grpSp>
        <p:nvGrpSpPr>
          <p:cNvPr id="8" name="Group 7">
            <a:extLst>
              <a:ext uri="{FF2B5EF4-FFF2-40B4-BE49-F238E27FC236}">
                <a16:creationId xmlns:a16="http://schemas.microsoft.com/office/drawing/2014/main" id="{20786495-3B0D-4FBB-B72F-513FD9792609}"/>
              </a:ext>
            </a:extLst>
          </p:cNvPr>
          <p:cNvGrpSpPr/>
          <p:nvPr/>
        </p:nvGrpSpPr>
        <p:grpSpPr>
          <a:xfrm>
            <a:off x="3683500" y="1737295"/>
            <a:ext cx="1328515" cy="1233062"/>
            <a:chOff x="3683500" y="1737295"/>
            <a:chExt cx="1328515" cy="1233062"/>
          </a:xfrm>
        </p:grpSpPr>
        <p:sp>
          <p:nvSpPr>
            <p:cNvPr id="138" name="Oval 137">
              <a:extLst>
                <a:ext uri="{FF2B5EF4-FFF2-40B4-BE49-F238E27FC236}">
                  <a16:creationId xmlns:a16="http://schemas.microsoft.com/office/drawing/2014/main" id="{9ED3A3B2-28C3-4267-B2D2-42665B876446}"/>
                </a:ext>
              </a:extLst>
            </p:cNvPr>
            <p:cNvSpPr/>
            <p:nvPr/>
          </p:nvSpPr>
          <p:spPr>
            <a:xfrm>
              <a:off x="4308400" y="2474990"/>
              <a:ext cx="196932" cy="196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6DD09E78-BC79-4608-8606-0F5CCD78A0BE}"/>
                </a:ext>
              </a:extLst>
            </p:cNvPr>
            <p:cNvSpPr/>
            <p:nvPr/>
          </p:nvSpPr>
          <p:spPr>
            <a:xfrm>
              <a:off x="4026228" y="2310004"/>
              <a:ext cx="196932" cy="196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E0760B0F-5D6A-4C63-B324-F58E8DF4E329}"/>
                </a:ext>
              </a:extLst>
            </p:cNvPr>
            <p:cNvSpPr/>
            <p:nvPr/>
          </p:nvSpPr>
          <p:spPr>
            <a:xfrm>
              <a:off x="4111595" y="2017321"/>
              <a:ext cx="196932" cy="196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1B0C99AA-527F-45B1-A439-9CD1E5EE7837}"/>
                </a:ext>
              </a:extLst>
            </p:cNvPr>
            <p:cNvSpPr/>
            <p:nvPr/>
          </p:nvSpPr>
          <p:spPr>
            <a:xfrm>
              <a:off x="4394898" y="2138282"/>
              <a:ext cx="196932" cy="196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5E51AF6-8D1A-4E09-8861-1DB5D67689FF}"/>
                </a:ext>
              </a:extLst>
            </p:cNvPr>
            <p:cNvGrpSpPr/>
            <p:nvPr/>
          </p:nvGrpSpPr>
          <p:grpSpPr>
            <a:xfrm>
              <a:off x="3683500" y="1737295"/>
              <a:ext cx="1328515" cy="1233062"/>
              <a:chOff x="3683500" y="1737295"/>
              <a:chExt cx="1328515" cy="1233062"/>
            </a:xfrm>
          </p:grpSpPr>
          <p:sp>
            <p:nvSpPr>
              <p:cNvPr id="142" name="TextBox 141">
                <a:extLst>
                  <a:ext uri="{FF2B5EF4-FFF2-40B4-BE49-F238E27FC236}">
                    <a16:creationId xmlns:a16="http://schemas.microsoft.com/office/drawing/2014/main" id="{2ACDF2DF-03E0-491D-B5E2-E5A712B35947}"/>
                  </a:ext>
                </a:extLst>
              </p:cNvPr>
              <p:cNvSpPr txBox="1"/>
              <p:nvPr/>
            </p:nvSpPr>
            <p:spPr>
              <a:xfrm>
                <a:off x="4179818" y="2631803"/>
                <a:ext cx="601447" cy="338554"/>
              </a:xfrm>
              <a:prstGeom prst="rect">
                <a:avLst/>
              </a:prstGeom>
              <a:noFill/>
            </p:spPr>
            <p:txBody>
              <a:bodyPr wrap="none" rtlCol="0">
                <a:spAutoFit/>
              </a:bodyPr>
              <a:lstStyle/>
              <a:p>
                <a:r>
                  <a:rPr lang="en-GB" sz="1600" dirty="0">
                    <a:solidFill>
                      <a:schemeClr val="bg1"/>
                    </a:solidFill>
                  </a:rPr>
                  <a:t>0000</a:t>
                </a:r>
              </a:p>
            </p:txBody>
          </p:sp>
          <p:sp>
            <p:nvSpPr>
              <p:cNvPr id="143" name="TextBox 142">
                <a:extLst>
                  <a:ext uri="{FF2B5EF4-FFF2-40B4-BE49-F238E27FC236}">
                    <a16:creationId xmlns:a16="http://schemas.microsoft.com/office/drawing/2014/main" id="{2B684B7F-D1F8-4A32-8324-8DF15351760E}"/>
                  </a:ext>
                </a:extLst>
              </p:cNvPr>
              <p:cNvSpPr txBox="1"/>
              <p:nvPr/>
            </p:nvSpPr>
            <p:spPr>
              <a:xfrm>
                <a:off x="3683500" y="2467491"/>
                <a:ext cx="601447" cy="338554"/>
              </a:xfrm>
              <a:prstGeom prst="rect">
                <a:avLst/>
              </a:prstGeom>
              <a:noFill/>
            </p:spPr>
            <p:txBody>
              <a:bodyPr wrap="none" rtlCol="0">
                <a:spAutoFit/>
              </a:bodyPr>
              <a:lstStyle/>
              <a:p>
                <a:r>
                  <a:rPr lang="en-GB" sz="1600" dirty="0">
                    <a:solidFill>
                      <a:schemeClr val="bg1"/>
                    </a:solidFill>
                  </a:rPr>
                  <a:t>1000</a:t>
                </a:r>
              </a:p>
            </p:txBody>
          </p:sp>
          <p:sp>
            <p:nvSpPr>
              <p:cNvPr id="144" name="TextBox 143">
                <a:extLst>
                  <a:ext uri="{FF2B5EF4-FFF2-40B4-BE49-F238E27FC236}">
                    <a16:creationId xmlns:a16="http://schemas.microsoft.com/office/drawing/2014/main" id="{C55ED7F0-E9CB-4EB2-801F-2562281365D4}"/>
                  </a:ext>
                </a:extLst>
              </p:cNvPr>
              <p:cNvSpPr txBox="1"/>
              <p:nvPr/>
            </p:nvSpPr>
            <p:spPr>
              <a:xfrm>
                <a:off x="4410568" y="1869094"/>
                <a:ext cx="601447" cy="338554"/>
              </a:xfrm>
              <a:prstGeom prst="rect">
                <a:avLst/>
              </a:prstGeom>
              <a:noFill/>
            </p:spPr>
            <p:txBody>
              <a:bodyPr wrap="none" rtlCol="0">
                <a:spAutoFit/>
              </a:bodyPr>
              <a:lstStyle/>
              <a:p>
                <a:r>
                  <a:rPr lang="en-GB" sz="1600" dirty="0">
                    <a:solidFill>
                      <a:schemeClr val="bg1"/>
                    </a:solidFill>
                  </a:rPr>
                  <a:t>0010</a:t>
                </a:r>
              </a:p>
            </p:txBody>
          </p:sp>
          <p:sp>
            <p:nvSpPr>
              <p:cNvPr id="145" name="TextBox 144">
                <a:extLst>
                  <a:ext uri="{FF2B5EF4-FFF2-40B4-BE49-F238E27FC236}">
                    <a16:creationId xmlns:a16="http://schemas.microsoft.com/office/drawing/2014/main" id="{45BEA9A5-9820-4D50-BF78-4D39CF06C358}"/>
                  </a:ext>
                </a:extLst>
              </p:cNvPr>
              <p:cNvSpPr txBox="1"/>
              <p:nvPr/>
            </p:nvSpPr>
            <p:spPr>
              <a:xfrm>
                <a:off x="3874413" y="1737295"/>
                <a:ext cx="601447" cy="338554"/>
              </a:xfrm>
              <a:prstGeom prst="rect">
                <a:avLst/>
              </a:prstGeom>
              <a:noFill/>
            </p:spPr>
            <p:txBody>
              <a:bodyPr wrap="none" rtlCol="0">
                <a:spAutoFit/>
              </a:bodyPr>
              <a:lstStyle/>
              <a:p>
                <a:r>
                  <a:rPr lang="en-GB" sz="1600" dirty="0">
                    <a:solidFill>
                      <a:schemeClr val="bg1"/>
                    </a:solidFill>
                  </a:rPr>
                  <a:t>1010</a:t>
                </a:r>
              </a:p>
            </p:txBody>
          </p:sp>
        </p:grpSp>
      </p:grpSp>
      <p:graphicFrame>
        <p:nvGraphicFramePr>
          <p:cNvPr id="148" name="Table 2">
            <a:extLst>
              <a:ext uri="{FF2B5EF4-FFF2-40B4-BE49-F238E27FC236}">
                <a16:creationId xmlns:a16="http://schemas.microsoft.com/office/drawing/2014/main" id="{389D13D8-E766-482A-8AC6-DAE032AA90A6}"/>
              </a:ext>
            </a:extLst>
          </p:cNvPr>
          <p:cNvGraphicFramePr>
            <a:graphicFrameLocks noGrp="1"/>
          </p:cNvGraphicFramePr>
          <p:nvPr>
            <p:extLst>
              <p:ext uri="{D42A27DB-BD31-4B8C-83A1-F6EECF244321}">
                <p14:modId xmlns:p14="http://schemas.microsoft.com/office/powerpoint/2010/main" val="1404439026"/>
              </p:ext>
            </p:extLst>
          </p:nvPr>
        </p:nvGraphicFramePr>
        <p:xfrm>
          <a:off x="6081104" y="344201"/>
          <a:ext cx="5381348" cy="4997204"/>
        </p:xfrm>
        <a:graphic>
          <a:graphicData uri="http://schemas.openxmlformats.org/drawingml/2006/table">
            <a:tbl>
              <a:tblPr firstRow="1" bandRow="1">
                <a:tableStyleId>{8A107856-5554-42FB-B03E-39F5DBC370BA}</a:tableStyleId>
              </a:tblPr>
              <a:tblGrid>
                <a:gridCol w="721697">
                  <a:extLst>
                    <a:ext uri="{9D8B030D-6E8A-4147-A177-3AD203B41FA5}">
                      <a16:colId xmlns:a16="http://schemas.microsoft.com/office/drawing/2014/main" val="3680471363"/>
                    </a:ext>
                  </a:extLst>
                </a:gridCol>
                <a:gridCol w="671443">
                  <a:extLst>
                    <a:ext uri="{9D8B030D-6E8A-4147-A177-3AD203B41FA5}">
                      <a16:colId xmlns:a16="http://schemas.microsoft.com/office/drawing/2014/main" val="3969158144"/>
                    </a:ext>
                  </a:extLst>
                </a:gridCol>
                <a:gridCol w="997052">
                  <a:extLst>
                    <a:ext uri="{9D8B030D-6E8A-4147-A177-3AD203B41FA5}">
                      <a16:colId xmlns:a16="http://schemas.microsoft.com/office/drawing/2014/main" val="2967576320"/>
                    </a:ext>
                  </a:extLst>
                </a:gridCol>
                <a:gridCol w="997052">
                  <a:extLst>
                    <a:ext uri="{9D8B030D-6E8A-4147-A177-3AD203B41FA5}">
                      <a16:colId xmlns:a16="http://schemas.microsoft.com/office/drawing/2014/main" val="2876161798"/>
                    </a:ext>
                  </a:extLst>
                </a:gridCol>
                <a:gridCol w="997052">
                  <a:extLst>
                    <a:ext uri="{9D8B030D-6E8A-4147-A177-3AD203B41FA5}">
                      <a16:colId xmlns:a16="http://schemas.microsoft.com/office/drawing/2014/main" val="3983082258"/>
                    </a:ext>
                  </a:extLst>
                </a:gridCol>
                <a:gridCol w="997052">
                  <a:extLst>
                    <a:ext uri="{9D8B030D-6E8A-4147-A177-3AD203B41FA5}">
                      <a16:colId xmlns:a16="http://schemas.microsoft.com/office/drawing/2014/main" val="230382227"/>
                    </a:ext>
                  </a:extLst>
                </a:gridCol>
              </a:tblGrid>
              <a:tr h="513322">
                <a:tc rowSpan="2" gridSpan="2">
                  <a:txBody>
                    <a:bodyPr/>
                    <a:lstStyle/>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solidFill>
                            <a:schemeClr val="tx1"/>
                          </a:solidFill>
                        </a:rPr>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tx1"/>
                          </a:solidFill>
                        </a:rPr>
                        <a:t>A B</a:t>
                      </a:r>
                    </a:p>
                  </a:txBody>
                  <a:tcPr marL="125183" marR="125183" marT="62591" marB="62591" anchor="ctr">
                    <a:lnT w="12700" cap="flat" cmpd="sng" algn="ctr">
                      <a:solidFill>
                        <a:schemeClr val="accent2"/>
                      </a:solidFill>
                      <a:prstDash val="solid"/>
                      <a:round/>
                      <a:headEnd type="none" w="med" len="med"/>
                      <a:tailEnd type="none" w="med" len="med"/>
                    </a:lnT>
                    <a:solidFill>
                      <a:srgbClr val="F8D7CD"/>
                    </a:solidFill>
                  </a:tcPr>
                </a:tc>
                <a:extLst>
                  <a:ext uri="{0D108BD9-81ED-4DB2-BD59-A6C34878D82A}">
                    <a16:rowId xmlns:a16="http://schemas.microsoft.com/office/drawing/2014/main" val="1368204378"/>
                  </a:ext>
                </a:extLst>
              </a:tr>
              <a:tr h="513322">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solidFill>
                            <a:srgbClr val="FF0000"/>
                          </a:solidFill>
                        </a:rPr>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rgbClr val="FF0000"/>
                          </a:solidFill>
                        </a:rPr>
                        <a:t>0 1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rgbClr val="FF0000"/>
                          </a:solidFill>
                        </a:rPr>
                        <a:t>1 1</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tc>
                  <a:txBody>
                    <a:bodyPr/>
                    <a:lstStyle/>
                    <a:p>
                      <a:pPr algn="ctr"/>
                      <a:r>
                        <a:rPr lang="en-GB" sz="2500" dirty="0">
                          <a:solidFill>
                            <a:srgbClr val="FF0000"/>
                          </a:solidFill>
                        </a:rPr>
                        <a:t>1 0</a:t>
                      </a:r>
                    </a:p>
                  </a:txBody>
                  <a:tcPr marL="125183" marR="125183" marT="62591" marB="62591" anchor="ctr">
                    <a:lnB w="38100" cap="flat" cmpd="sng" algn="ctr">
                      <a:solidFill>
                        <a:schemeClr val="accent2"/>
                      </a:solidFill>
                      <a:prstDash val="solid"/>
                      <a:round/>
                      <a:headEnd type="none" w="med" len="med"/>
                      <a:tailEnd type="none" w="med" len="med"/>
                    </a:lnB>
                    <a:solidFill>
                      <a:srgbClr val="FCECE8"/>
                    </a:solidFill>
                  </a:tcPr>
                </a:tc>
                <a:extLst>
                  <a:ext uri="{0D108BD9-81ED-4DB2-BD59-A6C34878D82A}">
                    <a16:rowId xmlns:a16="http://schemas.microsoft.com/office/drawing/2014/main" val="884605409"/>
                  </a:ext>
                </a:extLst>
              </a:tr>
              <a:tr h="992640">
                <a:tc>
                  <a:txBody>
                    <a:bodyPr/>
                    <a:lstStyle/>
                    <a:p>
                      <a:pPr algn="ctr"/>
                      <a:r>
                        <a:rPr lang="en-GB" sz="2500" b="1" dirty="0"/>
                        <a:t>C D</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solidFill>
                            <a:srgbClr val="0070C0"/>
                          </a:solidFill>
                        </a:rPr>
                        <a:t>0 0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r>
                        <a:rPr lang="en-GB" sz="2500" dirty="0">
                          <a:solidFill>
                            <a:srgbClr val="FF0000"/>
                          </a:solidFill>
                        </a:rPr>
                        <a:t>00</a:t>
                      </a:r>
                      <a:r>
                        <a:rPr lang="en-GB" sz="2500" dirty="0">
                          <a:solidFill>
                            <a:srgbClr val="0070C0"/>
                          </a:solidFill>
                        </a:rPr>
                        <a:t>00</a:t>
                      </a:r>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solidFill>
                            <a:srgbClr val="FF0000"/>
                          </a:solidFill>
                        </a:rPr>
                        <a:t>01</a:t>
                      </a:r>
                      <a:r>
                        <a:rPr lang="en-GB" sz="2500" dirty="0">
                          <a:solidFill>
                            <a:srgbClr val="0070C0"/>
                          </a:solidFill>
                        </a:rPr>
                        <a:t>00</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solidFill>
                            <a:srgbClr val="FF0000"/>
                          </a:solidFill>
                        </a:rPr>
                        <a:t>11</a:t>
                      </a:r>
                      <a:r>
                        <a:rPr lang="en-GB" sz="2500" dirty="0">
                          <a:solidFill>
                            <a:srgbClr val="0070C0"/>
                          </a:solidFill>
                        </a:rPr>
                        <a:t>00</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r>
                        <a:rPr lang="en-GB" sz="2500" dirty="0">
                          <a:solidFill>
                            <a:srgbClr val="FF0000"/>
                          </a:solidFill>
                        </a:rPr>
                        <a:t>10</a:t>
                      </a:r>
                      <a:r>
                        <a:rPr lang="en-GB" sz="2500" dirty="0">
                          <a:solidFill>
                            <a:srgbClr val="0070C0"/>
                          </a:solidFill>
                        </a:rPr>
                        <a:t>00</a:t>
                      </a:r>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992640">
                <a:tc>
                  <a:txBody>
                    <a:bodyPr/>
                    <a:lstStyle/>
                    <a:p>
                      <a:pPr algn="ctr"/>
                      <a:r>
                        <a:rPr lang="en-GB" sz="2500" b="1" dirty="0"/>
                        <a:t>C D</a:t>
                      </a:r>
                    </a:p>
                  </a:txBody>
                  <a:tcPr marL="125183" marR="125183" marT="62591" marB="62591" anchor="ctr">
                    <a:solidFill>
                      <a:srgbClr val="F8D7CD"/>
                    </a:solidFill>
                  </a:tcPr>
                </a:tc>
                <a:tc>
                  <a:txBody>
                    <a:bodyPr/>
                    <a:lstStyle/>
                    <a:p>
                      <a:pPr algn="ctr"/>
                      <a:r>
                        <a:rPr lang="en-GB" sz="2500" dirty="0">
                          <a:solidFill>
                            <a:srgbClr val="0070C0"/>
                          </a:solidFill>
                        </a:rPr>
                        <a:t>0 1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solidFill>
                            <a:srgbClr val="FF0000"/>
                          </a:solidFill>
                        </a:rPr>
                        <a:t>00</a:t>
                      </a:r>
                      <a:r>
                        <a:rPr lang="en-GB" sz="2500" dirty="0">
                          <a:solidFill>
                            <a:srgbClr val="0070C0"/>
                          </a:solidFill>
                        </a:rPr>
                        <a:t>01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solidFill>
                            <a:srgbClr val="FF0000"/>
                          </a:solidFill>
                        </a:rPr>
                        <a:t>01</a:t>
                      </a:r>
                      <a:r>
                        <a:rPr lang="en-GB" sz="2500" dirty="0">
                          <a:solidFill>
                            <a:srgbClr val="0070C0"/>
                          </a:solidFill>
                        </a:rPr>
                        <a:t>01</a:t>
                      </a:r>
                    </a:p>
                  </a:txBody>
                  <a:tcPr marL="125183" marR="125183" marT="62591" marB="62591" anchor="ctr">
                    <a:solidFill>
                      <a:schemeClr val="bg1"/>
                    </a:solidFill>
                  </a:tcPr>
                </a:tc>
                <a:tc>
                  <a:txBody>
                    <a:bodyPr/>
                    <a:lstStyle/>
                    <a:p>
                      <a:pPr algn="ctr"/>
                      <a:r>
                        <a:rPr lang="en-GB" sz="2500" dirty="0">
                          <a:solidFill>
                            <a:srgbClr val="FF0000"/>
                          </a:solidFill>
                        </a:rPr>
                        <a:t>11</a:t>
                      </a:r>
                      <a:r>
                        <a:rPr lang="en-GB" sz="2500" dirty="0">
                          <a:solidFill>
                            <a:srgbClr val="0070C0"/>
                          </a:solidFill>
                        </a:rPr>
                        <a:t>01</a:t>
                      </a:r>
                    </a:p>
                  </a:txBody>
                  <a:tcPr marL="125183" marR="125183" marT="62591" marB="62591" anchor="ctr">
                    <a:solidFill>
                      <a:schemeClr val="bg1"/>
                    </a:solidFill>
                  </a:tcPr>
                </a:tc>
                <a:tc>
                  <a:txBody>
                    <a:bodyPr/>
                    <a:lstStyle/>
                    <a:p>
                      <a:pPr algn="ctr"/>
                      <a:r>
                        <a:rPr lang="en-GB" sz="2500" dirty="0">
                          <a:solidFill>
                            <a:srgbClr val="FF0000"/>
                          </a:solidFill>
                        </a:rPr>
                        <a:t>10</a:t>
                      </a:r>
                      <a:r>
                        <a:rPr lang="en-GB" sz="2500" dirty="0">
                          <a:solidFill>
                            <a:srgbClr val="0070C0"/>
                          </a:solidFill>
                        </a:rPr>
                        <a:t>01</a:t>
                      </a:r>
                    </a:p>
                  </a:txBody>
                  <a:tcPr marL="125183" marR="125183" marT="62591" marB="62591" anchor="ctr">
                    <a:solidFill>
                      <a:schemeClr val="bg1"/>
                    </a:solidFill>
                  </a:tcPr>
                </a:tc>
                <a:extLst>
                  <a:ext uri="{0D108BD9-81ED-4DB2-BD59-A6C34878D82A}">
                    <a16:rowId xmlns:a16="http://schemas.microsoft.com/office/drawing/2014/main" val="1181444203"/>
                  </a:ext>
                </a:extLst>
              </a:tr>
              <a:tr h="992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C D</a:t>
                      </a:r>
                    </a:p>
                  </a:txBody>
                  <a:tcPr marL="125183" marR="125183" marT="62591" marB="62591" anchor="ctr">
                    <a:solidFill>
                      <a:srgbClr val="F8D7CD"/>
                    </a:solidFill>
                  </a:tcPr>
                </a:tc>
                <a:tc>
                  <a:txBody>
                    <a:bodyPr/>
                    <a:lstStyle/>
                    <a:p>
                      <a:pPr algn="ctr"/>
                      <a:r>
                        <a:rPr lang="en-GB" sz="2500" dirty="0">
                          <a:solidFill>
                            <a:srgbClr val="0070C0"/>
                          </a:solidFill>
                        </a:rPr>
                        <a:t>1 1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solidFill>
                            <a:srgbClr val="FF0000"/>
                          </a:solidFill>
                        </a:rPr>
                        <a:t>00</a:t>
                      </a:r>
                      <a:r>
                        <a:rPr lang="en-GB" sz="2500" dirty="0">
                          <a:solidFill>
                            <a:srgbClr val="0070C0"/>
                          </a:solidFill>
                        </a:rPr>
                        <a:t>11</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solidFill>
                            <a:srgbClr val="FF0000"/>
                          </a:solidFill>
                        </a:rPr>
                        <a:t>01</a:t>
                      </a:r>
                      <a:r>
                        <a:rPr lang="en-GB" sz="2500" dirty="0">
                          <a:solidFill>
                            <a:srgbClr val="0070C0"/>
                          </a:solidFill>
                        </a:rPr>
                        <a:t>11</a:t>
                      </a:r>
                    </a:p>
                  </a:txBody>
                  <a:tcPr marL="125183" marR="125183" marT="62591" marB="62591" anchor="ctr">
                    <a:solidFill>
                      <a:schemeClr val="bg1"/>
                    </a:solidFill>
                  </a:tcPr>
                </a:tc>
                <a:tc>
                  <a:txBody>
                    <a:bodyPr/>
                    <a:lstStyle/>
                    <a:p>
                      <a:pPr algn="ctr"/>
                      <a:r>
                        <a:rPr lang="en-GB" sz="2500" dirty="0">
                          <a:solidFill>
                            <a:srgbClr val="FF0000"/>
                          </a:solidFill>
                        </a:rPr>
                        <a:t>11</a:t>
                      </a:r>
                      <a:r>
                        <a:rPr lang="en-GB" sz="2500" dirty="0">
                          <a:solidFill>
                            <a:srgbClr val="0070C0"/>
                          </a:solidFill>
                        </a:rPr>
                        <a:t>11</a:t>
                      </a:r>
                    </a:p>
                  </a:txBody>
                  <a:tcPr marL="125183" marR="125183" marT="62591" marB="62591" anchor="ctr">
                    <a:solidFill>
                      <a:schemeClr val="bg1"/>
                    </a:solidFill>
                  </a:tcPr>
                </a:tc>
                <a:tc>
                  <a:txBody>
                    <a:bodyPr/>
                    <a:lstStyle/>
                    <a:p>
                      <a:pPr algn="ctr"/>
                      <a:r>
                        <a:rPr lang="en-GB" sz="2500" dirty="0">
                          <a:solidFill>
                            <a:srgbClr val="FF0000"/>
                          </a:solidFill>
                        </a:rPr>
                        <a:t>10</a:t>
                      </a:r>
                      <a:r>
                        <a:rPr lang="en-GB" sz="2500" dirty="0">
                          <a:solidFill>
                            <a:srgbClr val="0070C0"/>
                          </a:solidFill>
                        </a:rPr>
                        <a:t>11</a:t>
                      </a:r>
                    </a:p>
                  </a:txBody>
                  <a:tcPr marL="125183" marR="125183" marT="62591" marB="62591" anchor="ctr">
                    <a:solidFill>
                      <a:schemeClr val="bg1"/>
                    </a:solidFill>
                  </a:tcPr>
                </a:tc>
                <a:extLst>
                  <a:ext uri="{0D108BD9-81ED-4DB2-BD59-A6C34878D82A}">
                    <a16:rowId xmlns:a16="http://schemas.microsoft.com/office/drawing/2014/main" val="1433434338"/>
                  </a:ext>
                </a:extLst>
              </a:tr>
              <a:tr h="992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C D</a:t>
                      </a:r>
                    </a:p>
                  </a:txBody>
                  <a:tcPr marL="125183" marR="125183" marT="62591" marB="62591" anchor="ctr">
                    <a:solidFill>
                      <a:srgbClr val="F8D7CD"/>
                    </a:solidFill>
                  </a:tcPr>
                </a:tc>
                <a:tc>
                  <a:txBody>
                    <a:bodyPr/>
                    <a:lstStyle/>
                    <a:p>
                      <a:pPr algn="ctr"/>
                      <a:r>
                        <a:rPr lang="en-GB" sz="2500" dirty="0">
                          <a:solidFill>
                            <a:srgbClr val="0070C0"/>
                          </a:solidFill>
                        </a:rPr>
                        <a:t>1 0</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r>
                        <a:rPr lang="en-GB" sz="2500" dirty="0">
                          <a:solidFill>
                            <a:srgbClr val="FF0000"/>
                          </a:solidFill>
                        </a:rPr>
                        <a:t>00</a:t>
                      </a:r>
                      <a:r>
                        <a:rPr lang="en-GB" sz="2500" dirty="0">
                          <a:solidFill>
                            <a:srgbClr val="0070C0"/>
                          </a:solidFill>
                        </a:rPr>
                        <a:t>10</a:t>
                      </a:r>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r>
                        <a:rPr lang="en-GB" sz="2500" dirty="0">
                          <a:solidFill>
                            <a:srgbClr val="FF0000"/>
                          </a:solidFill>
                        </a:rPr>
                        <a:t>01</a:t>
                      </a:r>
                      <a:r>
                        <a:rPr lang="en-GB" sz="2500" dirty="0">
                          <a:solidFill>
                            <a:srgbClr val="0070C0"/>
                          </a:solidFill>
                        </a:rPr>
                        <a:t>10</a:t>
                      </a:r>
                    </a:p>
                  </a:txBody>
                  <a:tcPr marL="125183" marR="125183" marT="62591" marB="62591" anchor="ctr">
                    <a:solidFill>
                      <a:schemeClr val="bg1"/>
                    </a:solidFill>
                  </a:tcPr>
                </a:tc>
                <a:tc>
                  <a:txBody>
                    <a:bodyPr/>
                    <a:lstStyle/>
                    <a:p>
                      <a:pPr algn="ctr"/>
                      <a:r>
                        <a:rPr lang="en-GB" sz="2500" dirty="0">
                          <a:solidFill>
                            <a:srgbClr val="FF0000"/>
                          </a:solidFill>
                        </a:rPr>
                        <a:t>11</a:t>
                      </a:r>
                      <a:r>
                        <a:rPr lang="en-GB" sz="2500" dirty="0">
                          <a:solidFill>
                            <a:srgbClr val="0070C0"/>
                          </a:solidFill>
                        </a:rPr>
                        <a:t>10</a:t>
                      </a:r>
                    </a:p>
                  </a:txBody>
                  <a:tcPr marL="125183" marR="125183" marT="62591" marB="62591" anchor="ctr">
                    <a:solidFill>
                      <a:schemeClr val="bg1"/>
                    </a:solidFill>
                  </a:tcPr>
                </a:tc>
                <a:tc>
                  <a:txBody>
                    <a:bodyPr/>
                    <a:lstStyle/>
                    <a:p>
                      <a:pPr algn="ctr"/>
                      <a:r>
                        <a:rPr lang="en-GB" sz="2500" dirty="0">
                          <a:solidFill>
                            <a:srgbClr val="FF0000"/>
                          </a:solidFill>
                        </a:rPr>
                        <a:t>10</a:t>
                      </a:r>
                      <a:r>
                        <a:rPr lang="en-GB" sz="2500" dirty="0">
                          <a:solidFill>
                            <a:srgbClr val="0070C0"/>
                          </a:solidFill>
                        </a:rPr>
                        <a:t>10</a:t>
                      </a:r>
                    </a:p>
                  </a:txBody>
                  <a:tcPr marL="125183" marR="125183" marT="62591" marB="62591" anchor="ctr">
                    <a:solidFill>
                      <a:schemeClr val="bg1"/>
                    </a:solidFill>
                  </a:tcPr>
                </a:tc>
                <a:extLst>
                  <a:ext uri="{0D108BD9-81ED-4DB2-BD59-A6C34878D82A}">
                    <a16:rowId xmlns:a16="http://schemas.microsoft.com/office/drawing/2014/main" val="69313422"/>
                  </a:ext>
                </a:extLst>
              </a:tr>
            </a:tbl>
          </a:graphicData>
        </a:graphic>
      </p:graphicFrame>
    </p:spTree>
    <p:extLst>
      <p:ext uri="{BB962C8B-B14F-4D97-AF65-F5344CB8AC3E}">
        <p14:creationId xmlns:p14="http://schemas.microsoft.com/office/powerpoint/2010/main" val="11641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
                                  </p:stCondLst>
                                  <p:childTnLst>
                                    <p:animEffect transition="out" filter="fade">
                                      <p:cBhvr>
                                        <p:cTn id="6" dur="3000"/>
                                        <p:tgtEl>
                                          <p:spTgt spid="148"/>
                                        </p:tgtEl>
                                      </p:cBhvr>
                                    </p:animEffect>
                                    <p:set>
                                      <p:cBhvr>
                                        <p:cTn id="7" dur="1" fill="hold">
                                          <p:stCondLst>
                                            <p:cond delay="2999"/>
                                          </p:stCondLst>
                                        </p:cTn>
                                        <p:tgtEl>
                                          <p:spTgt spid="148"/>
                                        </p:tgtEl>
                                        <p:attrNameLst>
                                          <p:attrName>style.visibility</p:attrName>
                                        </p:attrNameLst>
                                      </p:cBhvr>
                                      <p:to>
                                        <p:strVal val="hidden"/>
                                      </p:to>
                                    </p:se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342EC1-2AFD-4406-9F14-4D674F90CAE8}"/>
              </a:ext>
            </a:extLst>
          </p:cNvPr>
          <p:cNvSpPr txBox="1"/>
          <p:nvPr/>
        </p:nvSpPr>
        <p:spPr>
          <a:xfrm>
            <a:off x="304800" y="92954"/>
            <a:ext cx="987927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C00000"/>
                </a:solidFill>
                <a:latin typeface="Century Gothic" panose="020B0502020202020204" pitchFamily="34" charset="0"/>
                <a:ea typeface="+mj-ea"/>
                <a:cs typeface="+mj-cs"/>
              </a:rPr>
              <a:t>SLR15 Boolean algebra</a:t>
            </a:r>
          </a:p>
        </p:txBody>
      </p:sp>
      <p:sp>
        <p:nvSpPr>
          <p:cNvPr id="6" name="TextBox 5">
            <a:extLst>
              <a:ext uri="{FF2B5EF4-FFF2-40B4-BE49-F238E27FC236}">
                <a16:creationId xmlns:a16="http://schemas.microsoft.com/office/drawing/2014/main" id="{5FABF442-A178-4CA8-8D0A-DF0A8E18C046}"/>
              </a:ext>
            </a:extLst>
          </p:cNvPr>
          <p:cNvSpPr txBox="1"/>
          <p:nvPr/>
        </p:nvSpPr>
        <p:spPr>
          <a:xfrm>
            <a:off x="927651" y="1650609"/>
            <a:ext cx="8473523" cy="3450613"/>
          </a:xfrm>
          <a:prstGeom prst="rect">
            <a:avLst/>
          </a:prstGeom>
        </p:spPr>
        <p:txBody>
          <a:bodyPr vert="horz" lIns="91440" tIns="45720" rIns="91440" bIns="45720" rtlCol="0" anchor="ctr">
            <a:normAutofit/>
          </a:bodyPr>
          <a:lstStyle/>
          <a:p>
            <a:pPr algn="ctr">
              <a:lnSpc>
                <a:spcPct val="90000"/>
              </a:lnSpc>
              <a:spcAft>
                <a:spcPts val="1200"/>
              </a:spcAft>
            </a:pPr>
            <a:r>
              <a:rPr lang="en-GB" sz="4000">
                <a:solidFill>
                  <a:srgbClr val="C00000"/>
                </a:solidFill>
              </a:rPr>
              <a:t>Boolean Algebra cheat sheet</a:t>
            </a:r>
            <a:endParaRPr lang="en-US" sz="4000" dirty="0">
              <a:solidFill>
                <a:srgbClr val="C00000"/>
              </a:solidFill>
            </a:endParaRPr>
          </a:p>
        </p:txBody>
      </p:sp>
      <p:pic>
        <p:nvPicPr>
          <p:cNvPr id="7" name="Picture 6" descr="A close up of a sign&#10;&#10;Description automatically generated">
            <a:extLst>
              <a:ext uri="{FF2B5EF4-FFF2-40B4-BE49-F238E27FC236}">
                <a16:creationId xmlns:a16="http://schemas.microsoft.com/office/drawing/2014/main" id="{D0590891-F990-439E-B303-C9EF7D49F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92" y="2662950"/>
            <a:ext cx="1403535" cy="1403535"/>
          </a:xfrm>
          <a:prstGeom prst="rect">
            <a:avLst/>
          </a:prstGeom>
        </p:spPr>
      </p:pic>
    </p:spTree>
    <p:extLst>
      <p:ext uri="{BB962C8B-B14F-4D97-AF65-F5344CB8AC3E}">
        <p14:creationId xmlns:p14="http://schemas.microsoft.com/office/powerpoint/2010/main" val="31960262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2689DEB4-FE9D-46E4-BB63-DF54C6041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8506">
            <a:off x="244098" y="892877"/>
            <a:ext cx="8032106" cy="5680163"/>
          </a:xfrm>
          <a:prstGeom prst="rect">
            <a:avLst/>
          </a:prstGeom>
          <a:effectLst>
            <a:outerShdw blurRad="50800" dist="38100" dir="2700000" algn="tl" rotWithShape="0">
              <a:prstClr val="black">
                <a:alpha val="40000"/>
              </a:prstClr>
            </a:outerShdw>
          </a:effectLst>
        </p:spPr>
      </p:pic>
      <p:pic>
        <p:nvPicPr>
          <p:cNvPr id="3" name="Picture 2" descr="Table, calendar&#10;&#10;Description automatically generated">
            <a:extLst>
              <a:ext uri="{FF2B5EF4-FFF2-40B4-BE49-F238E27FC236}">
                <a16:creationId xmlns:a16="http://schemas.microsoft.com/office/drawing/2014/main" id="{20F07586-8880-4719-A053-3356B4451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433">
            <a:off x="3986508" y="892876"/>
            <a:ext cx="8030576" cy="56801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93767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17B2EE0-163E-46C8-AB4C-CD02326C73DB}"/>
              </a:ext>
            </a:extLst>
          </p:cNvPr>
          <p:cNvGrpSpPr/>
          <p:nvPr/>
        </p:nvGrpSpPr>
        <p:grpSpPr>
          <a:xfrm>
            <a:off x="2184400" y="638252"/>
            <a:ext cx="7823200" cy="6219748"/>
            <a:chOff x="175491" y="538066"/>
            <a:chExt cx="7176654" cy="5705719"/>
          </a:xfrm>
        </p:grpSpPr>
        <p:grpSp>
          <p:nvGrpSpPr>
            <p:cNvPr id="7" name="Group 6">
              <a:extLst>
                <a:ext uri="{FF2B5EF4-FFF2-40B4-BE49-F238E27FC236}">
                  <a16:creationId xmlns:a16="http://schemas.microsoft.com/office/drawing/2014/main" id="{ECC1636E-157A-42F4-A432-158032431B90}"/>
                </a:ext>
              </a:extLst>
            </p:cNvPr>
            <p:cNvGrpSpPr/>
            <p:nvPr/>
          </p:nvGrpSpPr>
          <p:grpSpPr>
            <a:xfrm>
              <a:off x="2588843" y="5018756"/>
              <a:ext cx="2356649" cy="1225029"/>
              <a:chOff x="2588843" y="5471334"/>
              <a:chExt cx="2356649" cy="1225029"/>
            </a:xfrm>
          </p:grpSpPr>
          <p:sp>
            <p:nvSpPr>
              <p:cNvPr id="12" name="Freeform: Shape 11">
                <a:extLst>
                  <a:ext uri="{FF2B5EF4-FFF2-40B4-BE49-F238E27FC236}">
                    <a16:creationId xmlns:a16="http://schemas.microsoft.com/office/drawing/2014/main" id="{474BF0C5-4390-427F-9363-208D72254E18}"/>
                  </a:ext>
                </a:extLst>
              </p:cNvPr>
              <p:cNvSpPr/>
              <p:nvPr/>
            </p:nvSpPr>
            <p:spPr>
              <a:xfrm>
                <a:off x="2589874" y="5471334"/>
                <a:ext cx="2355104" cy="1225029"/>
              </a:xfrm>
              <a:custGeom>
                <a:avLst/>
                <a:gdLst>
                  <a:gd name="connsiteX0" fmla="*/ 1152152 w 1153666"/>
                  <a:gd name="connsiteY0" fmla="*/ 541817 h 568879"/>
                  <a:gd name="connsiteX1" fmla="*/ 1068827 w 1153666"/>
                  <a:gd name="connsiteY1" fmla="*/ 501670 h 568879"/>
                  <a:gd name="connsiteX2" fmla="*/ 977170 w 1153666"/>
                  <a:gd name="connsiteY2" fmla="*/ 361786 h 568879"/>
                  <a:gd name="connsiteX3" fmla="*/ 926670 w 1153666"/>
                  <a:gd name="connsiteY3" fmla="*/ -45 h 568879"/>
                  <a:gd name="connsiteX4" fmla="*/ 224724 w 1153666"/>
                  <a:gd name="connsiteY4" fmla="*/ -45 h 568879"/>
                  <a:gd name="connsiteX5" fmla="*/ 174224 w 1153666"/>
                  <a:gd name="connsiteY5" fmla="*/ 361786 h 568879"/>
                  <a:gd name="connsiteX6" fmla="*/ 82315 w 1153666"/>
                  <a:gd name="connsiteY6" fmla="*/ 501670 h 568879"/>
                  <a:gd name="connsiteX7" fmla="*/ 82315 w 1153666"/>
                  <a:gd name="connsiteY7" fmla="*/ 501670 h 568879"/>
                  <a:gd name="connsiteX8" fmla="*/ 0 w 1153666"/>
                  <a:gd name="connsiteY8" fmla="*/ 541313 h 568879"/>
                  <a:gd name="connsiteX9" fmla="*/ 0 w 1153666"/>
                  <a:gd name="connsiteY9" fmla="*/ 543585 h 568879"/>
                  <a:gd name="connsiteX10" fmla="*/ 25250 w 1153666"/>
                  <a:gd name="connsiteY10" fmla="*/ 568835 h 568879"/>
                  <a:gd name="connsiteX11" fmla="*/ 1128417 w 1153666"/>
                  <a:gd name="connsiteY11" fmla="*/ 568835 h 568879"/>
                  <a:gd name="connsiteX12" fmla="*/ 1153667 w 1153666"/>
                  <a:gd name="connsiteY12" fmla="*/ 543585 h 568879"/>
                  <a:gd name="connsiteX13" fmla="*/ 1152152 w 1153666"/>
                  <a:gd name="connsiteY13" fmla="*/ 541817 h 56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3666" h="568879">
                    <a:moveTo>
                      <a:pt x="1152152" y="541817"/>
                    </a:moveTo>
                    <a:lnTo>
                      <a:pt x="1068827" y="501670"/>
                    </a:lnTo>
                    <a:cubicBezTo>
                      <a:pt x="1021105" y="478440"/>
                      <a:pt x="984240" y="413043"/>
                      <a:pt x="977170" y="361786"/>
                    </a:cubicBezTo>
                    <a:lnTo>
                      <a:pt x="926670" y="-45"/>
                    </a:lnTo>
                    <a:lnTo>
                      <a:pt x="224724" y="-45"/>
                    </a:lnTo>
                    <a:lnTo>
                      <a:pt x="174224" y="361786"/>
                    </a:lnTo>
                    <a:cubicBezTo>
                      <a:pt x="167154" y="412286"/>
                      <a:pt x="130037" y="478440"/>
                      <a:pt x="82315" y="501670"/>
                    </a:cubicBezTo>
                    <a:lnTo>
                      <a:pt x="82315" y="501670"/>
                    </a:lnTo>
                    <a:lnTo>
                      <a:pt x="0" y="541313"/>
                    </a:lnTo>
                    <a:cubicBezTo>
                      <a:pt x="47" y="542069"/>
                      <a:pt x="47" y="542828"/>
                      <a:pt x="0" y="543585"/>
                    </a:cubicBezTo>
                    <a:lnTo>
                      <a:pt x="25250" y="568835"/>
                    </a:lnTo>
                    <a:lnTo>
                      <a:pt x="1128417" y="568835"/>
                    </a:lnTo>
                    <a:lnTo>
                      <a:pt x="1153667" y="543585"/>
                    </a:lnTo>
                    <a:cubicBezTo>
                      <a:pt x="1152977" y="543184"/>
                      <a:pt x="1152443" y="542561"/>
                      <a:pt x="1152152" y="541817"/>
                    </a:cubicBezTo>
                    <a:close/>
                  </a:path>
                </a:pathLst>
              </a:custGeom>
              <a:solidFill>
                <a:srgbClr val="7E7E7E"/>
              </a:solidFill>
              <a:ln w="2521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A089A578-ACF1-48CE-94CB-ECFCE42429A5}"/>
                  </a:ext>
                </a:extLst>
              </p:cNvPr>
              <p:cNvSpPr/>
              <p:nvPr/>
            </p:nvSpPr>
            <p:spPr>
              <a:xfrm>
                <a:off x="2616678" y="5492540"/>
                <a:ext cx="2309744" cy="1178811"/>
              </a:xfrm>
              <a:custGeom>
                <a:avLst/>
                <a:gdLst>
                  <a:gd name="connsiteX0" fmla="*/ 1110237 w 1131446"/>
                  <a:gd name="connsiteY0" fmla="*/ 547372 h 547416"/>
                  <a:gd name="connsiteX1" fmla="*/ 16160 w 1131446"/>
                  <a:gd name="connsiteY1" fmla="*/ 547372 h 547416"/>
                  <a:gd name="connsiteX2" fmla="*/ 0 w 1131446"/>
                  <a:gd name="connsiteY2" fmla="*/ 535758 h 547416"/>
                  <a:gd name="connsiteX3" fmla="*/ 75750 w 1131446"/>
                  <a:gd name="connsiteY3" fmla="*/ 501670 h 547416"/>
                  <a:gd name="connsiteX4" fmla="*/ 141399 w 1131446"/>
                  <a:gd name="connsiteY4" fmla="*/ 438293 h 547416"/>
                  <a:gd name="connsiteX5" fmla="*/ 173467 w 1131446"/>
                  <a:gd name="connsiteY5" fmla="*/ 353454 h 547416"/>
                  <a:gd name="connsiteX6" fmla="*/ 221946 w 1131446"/>
                  <a:gd name="connsiteY6" fmla="*/ -45 h 547416"/>
                  <a:gd name="connsiteX7" fmla="*/ 903693 w 1131446"/>
                  <a:gd name="connsiteY7" fmla="*/ -45 h 547416"/>
                  <a:gd name="connsiteX8" fmla="*/ 952173 w 1131446"/>
                  <a:gd name="connsiteY8" fmla="*/ 353454 h 547416"/>
                  <a:gd name="connsiteX9" fmla="*/ 984240 w 1131446"/>
                  <a:gd name="connsiteY9" fmla="*/ 438293 h 547416"/>
                  <a:gd name="connsiteX10" fmla="*/ 1049890 w 1131446"/>
                  <a:gd name="connsiteY10" fmla="*/ 501670 h 547416"/>
                  <a:gd name="connsiteX11" fmla="*/ 1131447 w 1131446"/>
                  <a:gd name="connsiteY11" fmla="*/ 535758 h 547416"/>
                  <a:gd name="connsiteX12" fmla="*/ 1109227 w 1131446"/>
                  <a:gd name="connsiteY12" fmla="*/ 547372 h 54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1446" h="547416">
                    <a:moveTo>
                      <a:pt x="1110237" y="547372"/>
                    </a:moveTo>
                    <a:lnTo>
                      <a:pt x="16160" y="547372"/>
                    </a:lnTo>
                    <a:lnTo>
                      <a:pt x="0" y="535758"/>
                    </a:lnTo>
                    <a:lnTo>
                      <a:pt x="75750" y="501670"/>
                    </a:lnTo>
                    <a:cubicBezTo>
                      <a:pt x="103025" y="486956"/>
                      <a:pt x="125734" y="465033"/>
                      <a:pt x="141399" y="438293"/>
                    </a:cubicBezTo>
                    <a:cubicBezTo>
                      <a:pt x="157808" y="412519"/>
                      <a:pt x="168724" y="383637"/>
                      <a:pt x="173467" y="353454"/>
                    </a:cubicBezTo>
                    <a:lnTo>
                      <a:pt x="221946" y="-45"/>
                    </a:lnTo>
                    <a:lnTo>
                      <a:pt x="903693" y="-45"/>
                    </a:lnTo>
                    <a:lnTo>
                      <a:pt x="952173" y="353454"/>
                    </a:lnTo>
                    <a:cubicBezTo>
                      <a:pt x="957052" y="383601"/>
                      <a:pt x="967959" y="412455"/>
                      <a:pt x="984240" y="438293"/>
                    </a:cubicBezTo>
                    <a:cubicBezTo>
                      <a:pt x="1000046" y="464922"/>
                      <a:pt x="1022721" y="486812"/>
                      <a:pt x="1049890" y="501670"/>
                    </a:cubicBezTo>
                    <a:lnTo>
                      <a:pt x="1131447" y="535758"/>
                    </a:lnTo>
                    <a:lnTo>
                      <a:pt x="1109227" y="547372"/>
                    </a:lnTo>
                    <a:close/>
                  </a:path>
                </a:pathLst>
              </a:custGeom>
              <a:solidFill>
                <a:srgbClr val="929292"/>
              </a:solidFill>
              <a:ln w="2521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C014B19-A1C9-448E-AAE8-07AFCBE34AB0}"/>
                  </a:ext>
                </a:extLst>
              </p:cNvPr>
              <p:cNvSpPr/>
              <p:nvPr/>
            </p:nvSpPr>
            <p:spPr>
              <a:xfrm>
                <a:off x="2590388" y="6639817"/>
                <a:ext cx="2355104" cy="54918"/>
              </a:xfrm>
              <a:custGeom>
                <a:avLst/>
                <a:gdLst>
                  <a:gd name="connsiteX0" fmla="*/ 1152909 w 1153666"/>
                  <a:gd name="connsiteY0" fmla="*/ 1976 h 25503"/>
                  <a:gd name="connsiteX1" fmla="*/ 1152909 w 1153666"/>
                  <a:gd name="connsiteY1" fmla="*/ -45 h 25503"/>
                  <a:gd name="connsiteX2" fmla="*/ 1515 w 1153666"/>
                  <a:gd name="connsiteY2" fmla="*/ -45 h 25503"/>
                  <a:gd name="connsiteX3" fmla="*/ 0 w 1153666"/>
                  <a:gd name="connsiteY3" fmla="*/ 2986 h 25503"/>
                  <a:gd name="connsiteX4" fmla="*/ 25250 w 1153666"/>
                  <a:gd name="connsiteY4" fmla="*/ 25458 h 25503"/>
                  <a:gd name="connsiteX5" fmla="*/ 1128417 w 1153666"/>
                  <a:gd name="connsiteY5" fmla="*/ 25458 h 25503"/>
                  <a:gd name="connsiteX6" fmla="*/ 1153667 w 1153666"/>
                  <a:gd name="connsiteY6" fmla="*/ 3491 h 25503"/>
                  <a:gd name="connsiteX7" fmla="*/ 1152909 w 1153666"/>
                  <a:gd name="connsiteY7" fmla="*/ 1976 h 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3666" h="25503">
                    <a:moveTo>
                      <a:pt x="1152909" y="1976"/>
                    </a:moveTo>
                    <a:lnTo>
                      <a:pt x="1152909" y="-45"/>
                    </a:lnTo>
                    <a:lnTo>
                      <a:pt x="1515" y="-45"/>
                    </a:lnTo>
                    <a:lnTo>
                      <a:pt x="0" y="2986"/>
                    </a:lnTo>
                    <a:cubicBezTo>
                      <a:pt x="1422" y="15836"/>
                      <a:pt x="12321" y="25537"/>
                      <a:pt x="25250" y="25458"/>
                    </a:cubicBezTo>
                    <a:lnTo>
                      <a:pt x="1128417" y="25458"/>
                    </a:lnTo>
                    <a:cubicBezTo>
                      <a:pt x="1141174" y="25566"/>
                      <a:pt x="1152008" y="16141"/>
                      <a:pt x="1153667" y="3491"/>
                    </a:cubicBezTo>
                    <a:cubicBezTo>
                      <a:pt x="1153667" y="3491"/>
                      <a:pt x="1152909" y="2481"/>
                      <a:pt x="1152909" y="1976"/>
                    </a:cubicBezTo>
                    <a:close/>
                  </a:path>
                </a:pathLst>
              </a:custGeom>
              <a:solidFill>
                <a:srgbClr val="7E7E7E"/>
              </a:solidFill>
              <a:ln w="2521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D7830B3-A474-4598-8230-CA09F4FBB44D}"/>
                  </a:ext>
                </a:extLst>
              </p:cNvPr>
              <p:cNvSpPr/>
              <p:nvPr/>
            </p:nvSpPr>
            <p:spPr>
              <a:xfrm>
                <a:off x="3696036" y="6641449"/>
                <a:ext cx="1248426" cy="54374"/>
              </a:xfrm>
              <a:custGeom>
                <a:avLst/>
                <a:gdLst>
                  <a:gd name="connsiteX0" fmla="*/ 610794 w 611551"/>
                  <a:gd name="connsiteY0" fmla="*/ -45 h 25250"/>
                  <a:gd name="connsiteX1" fmla="*/ 610794 w 611551"/>
                  <a:gd name="connsiteY1" fmla="*/ -45 h 25250"/>
                  <a:gd name="connsiteX2" fmla="*/ 0 w 611551"/>
                  <a:gd name="connsiteY2" fmla="*/ -45 h 25250"/>
                  <a:gd name="connsiteX3" fmla="*/ 0 w 611551"/>
                  <a:gd name="connsiteY3" fmla="*/ 25205 h 25250"/>
                  <a:gd name="connsiteX4" fmla="*/ 586302 w 611551"/>
                  <a:gd name="connsiteY4" fmla="*/ 25205 h 25250"/>
                  <a:gd name="connsiteX5" fmla="*/ 611552 w 611551"/>
                  <a:gd name="connsiteY5" fmla="*/ 2985 h 2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551" h="25250">
                    <a:moveTo>
                      <a:pt x="610794" y="-45"/>
                    </a:moveTo>
                    <a:cubicBezTo>
                      <a:pt x="610794" y="-45"/>
                      <a:pt x="610794" y="-45"/>
                      <a:pt x="610794" y="-45"/>
                    </a:cubicBezTo>
                    <a:lnTo>
                      <a:pt x="0" y="-45"/>
                    </a:lnTo>
                    <a:lnTo>
                      <a:pt x="0" y="25205"/>
                    </a:lnTo>
                    <a:lnTo>
                      <a:pt x="586302" y="25205"/>
                    </a:lnTo>
                    <a:cubicBezTo>
                      <a:pt x="599145" y="25298"/>
                      <a:pt x="610011" y="15736"/>
                      <a:pt x="611552" y="2985"/>
                    </a:cubicBezTo>
                    <a:close/>
                  </a:path>
                </a:pathLst>
              </a:custGeom>
              <a:solidFill>
                <a:srgbClr val="7E7E7E"/>
              </a:solidFill>
              <a:ln w="2521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D8039EE-8980-432F-B6CB-9F007C2AD732}"/>
                  </a:ext>
                </a:extLst>
              </p:cNvPr>
              <p:cNvSpPr/>
              <p:nvPr/>
            </p:nvSpPr>
            <p:spPr>
              <a:xfrm>
                <a:off x="2588843" y="6632204"/>
                <a:ext cx="2355621" cy="14680"/>
              </a:xfrm>
              <a:custGeom>
                <a:avLst/>
                <a:gdLst>
                  <a:gd name="connsiteX0" fmla="*/ 0 w 1153919"/>
                  <a:gd name="connsiteY0" fmla="*/ 6773 h 6817"/>
                  <a:gd name="connsiteX1" fmla="*/ 1153919 w 1153919"/>
                  <a:gd name="connsiteY1" fmla="*/ 6773 h 6817"/>
                  <a:gd name="connsiteX2" fmla="*/ 1147354 w 1153919"/>
                  <a:gd name="connsiteY2" fmla="*/ -45 h 6817"/>
                  <a:gd name="connsiteX3" fmla="*/ 6817 w 1153919"/>
                  <a:gd name="connsiteY3" fmla="*/ -45 h 6817"/>
                  <a:gd name="connsiteX4" fmla="*/ 0 w 1153919"/>
                  <a:gd name="connsiteY4" fmla="*/ 6773 h 6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9" h="6817">
                    <a:moveTo>
                      <a:pt x="0" y="6773"/>
                    </a:moveTo>
                    <a:lnTo>
                      <a:pt x="1153919" y="6773"/>
                    </a:lnTo>
                    <a:cubicBezTo>
                      <a:pt x="1153922" y="3104"/>
                      <a:pt x="1151020" y="91"/>
                      <a:pt x="1147354" y="-45"/>
                    </a:cubicBezTo>
                    <a:lnTo>
                      <a:pt x="6817" y="-45"/>
                    </a:lnTo>
                    <a:cubicBezTo>
                      <a:pt x="3052" y="-45"/>
                      <a:pt x="0" y="3008"/>
                      <a:pt x="0" y="6773"/>
                    </a:cubicBezTo>
                    <a:close/>
                  </a:path>
                </a:pathLst>
              </a:custGeom>
              <a:solidFill>
                <a:srgbClr val="FFFFFF"/>
              </a:solidFill>
              <a:ln w="2521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4823D1B-3A3D-49A3-97C5-F47C0A3BE0FB}"/>
                  </a:ext>
                </a:extLst>
              </p:cNvPr>
              <p:cNvSpPr/>
              <p:nvPr/>
            </p:nvSpPr>
            <p:spPr>
              <a:xfrm>
                <a:off x="2597090" y="6670266"/>
                <a:ext cx="2334486" cy="24467"/>
              </a:xfrm>
              <a:custGeom>
                <a:avLst/>
                <a:gdLst>
                  <a:gd name="connsiteX0" fmla="*/ 1138769 w 1143566"/>
                  <a:gd name="connsiteY0" fmla="*/ 4248 h 11362"/>
                  <a:gd name="connsiteX1" fmla="*/ 1125387 w 1143566"/>
                  <a:gd name="connsiteY1" fmla="*/ 5510 h 11362"/>
                  <a:gd name="connsiteX2" fmla="*/ 18685 w 1143566"/>
                  <a:gd name="connsiteY2" fmla="*/ 5510 h 11362"/>
                  <a:gd name="connsiteX3" fmla="*/ 1515 w 1143566"/>
                  <a:gd name="connsiteY3" fmla="*/ 1723 h 11362"/>
                  <a:gd name="connsiteX4" fmla="*/ 0 w 1143566"/>
                  <a:gd name="connsiteY4" fmla="*/ -45 h 11362"/>
                  <a:gd name="connsiteX5" fmla="*/ 0 w 1143566"/>
                  <a:gd name="connsiteY5" fmla="*/ 1976 h 11362"/>
                  <a:gd name="connsiteX6" fmla="*/ 20200 w 1143566"/>
                  <a:gd name="connsiteY6" fmla="*/ 11318 h 11362"/>
                  <a:gd name="connsiteX7" fmla="*/ 1123367 w 1143566"/>
                  <a:gd name="connsiteY7" fmla="*/ 11318 h 11362"/>
                  <a:gd name="connsiteX8" fmla="*/ 1128922 w 1143566"/>
                  <a:gd name="connsiteY8" fmla="*/ 11318 h 11362"/>
                  <a:gd name="connsiteX9" fmla="*/ 1131952 w 1143566"/>
                  <a:gd name="connsiteY9" fmla="*/ 11318 h 11362"/>
                  <a:gd name="connsiteX10" fmla="*/ 1142304 w 1143566"/>
                  <a:gd name="connsiteY10" fmla="*/ 4248 h 11362"/>
                  <a:gd name="connsiteX11" fmla="*/ 1142304 w 1143566"/>
                  <a:gd name="connsiteY11" fmla="*/ 2733 h 11362"/>
                  <a:gd name="connsiteX12" fmla="*/ 1143567 w 1143566"/>
                  <a:gd name="connsiteY12" fmla="*/ 965 h 11362"/>
                  <a:gd name="connsiteX13" fmla="*/ 1142304 w 1143566"/>
                  <a:gd name="connsiteY13" fmla="*/ 2228 h 11362"/>
                  <a:gd name="connsiteX14" fmla="*/ 1139779 w 1143566"/>
                  <a:gd name="connsiteY14" fmla="*/ 3490 h 1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566" h="11362">
                    <a:moveTo>
                      <a:pt x="1138769" y="4248"/>
                    </a:moveTo>
                    <a:cubicBezTo>
                      <a:pt x="1134385" y="5263"/>
                      <a:pt x="1129884" y="5688"/>
                      <a:pt x="1125387" y="5510"/>
                    </a:cubicBezTo>
                    <a:lnTo>
                      <a:pt x="18685" y="5510"/>
                    </a:lnTo>
                    <a:cubicBezTo>
                      <a:pt x="12699" y="6198"/>
                      <a:pt x="6656" y="4865"/>
                      <a:pt x="1515" y="1723"/>
                    </a:cubicBezTo>
                    <a:lnTo>
                      <a:pt x="0" y="-45"/>
                    </a:lnTo>
                    <a:cubicBezTo>
                      <a:pt x="77" y="627"/>
                      <a:pt x="77" y="1304"/>
                      <a:pt x="0" y="1976"/>
                    </a:cubicBezTo>
                    <a:cubicBezTo>
                      <a:pt x="5058" y="7874"/>
                      <a:pt x="12430" y="11284"/>
                      <a:pt x="20200" y="11318"/>
                    </a:cubicBezTo>
                    <a:lnTo>
                      <a:pt x="1123367" y="11318"/>
                    </a:lnTo>
                    <a:lnTo>
                      <a:pt x="1128922" y="11318"/>
                    </a:lnTo>
                    <a:lnTo>
                      <a:pt x="1131952" y="11318"/>
                    </a:lnTo>
                    <a:cubicBezTo>
                      <a:pt x="1136225" y="10478"/>
                      <a:pt x="1139967" y="7922"/>
                      <a:pt x="1142304" y="4248"/>
                    </a:cubicBezTo>
                    <a:lnTo>
                      <a:pt x="1142304" y="2733"/>
                    </a:lnTo>
                    <a:lnTo>
                      <a:pt x="1143567" y="965"/>
                    </a:lnTo>
                    <a:cubicBezTo>
                      <a:pt x="1143282" y="1504"/>
                      <a:pt x="1142842" y="1943"/>
                      <a:pt x="1142304" y="2228"/>
                    </a:cubicBezTo>
                    <a:cubicBezTo>
                      <a:pt x="1141574" y="2842"/>
                      <a:pt x="1140708" y="3274"/>
                      <a:pt x="1139779" y="3490"/>
                    </a:cubicBezTo>
                    <a:close/>
                  </a:path>
                </a:pathLst>
              </a:custGeom>
              <a:solidFill>
                <a:srgbClr val="414141"/>
              </a:solidFill>
              <a:ln w="25219" cap="flat">
                <a:noFill/>
                <a:prstDash val="solid"/>
                <a:miter/>
              </a:ln>
            </p:spPr>
            <p:txBody>
              <a:bodyPr rtlCol="0" anchor="ctr"/>
              <a:lstStyle/>
              <a:p>
                <a:endParaRPr lang="en-GB"/>
              </a:p>
            </p:txBody>
          </p:sp>
        </p:grpSp>
        <p:sp>
          <p:nvSpPr>
            <p:cNvPr id="8" name="Rectangle: Rounded Corners 7">
              <a:extLst>
                <a:ext uri="{FF2B5EF4-FFF2-40B4-BE49-F238E27FC236}">
                  <a16:creationId xmlns:a16="http://schemas.microsoft.com/office/drawing/2014/main" id="{3236A161-BF0D-498E-920D-EFAE373E793C}"/>
                </a:ext>
              </a:extLst>
            </p:cNvPr>
            <p:cNvSpPr/>
            <p:nvPr/>
          </p:nvSpPr>
          <p:spPr>
            <a:xfrm>
              <a:off x="175954" y="538066"/>
              <a:ext cx="7162787" cy="5197543"/>
            </a:xfrm>
            <a:prstGeom prst="roundRect">
              <a:avLst>
                <a:gd name="adj" fmla="val 394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FF5E08A-8884-4280-BD9D-C60681CDD162}"/>
                </a:ext>
              </a:extLst>
            </p:cNvPr>
            <p:cNvSpPr/>
            <p:nvPr/>
          </p:nvSpPr>
          <p:spPr>
            <a:xfrm>
              <a:off x="175491" y="5013510"/>
              <a:ext cx="7176654" cy="740564"/>
            </a:xfrm>
            <a:custGeom>
              <a:avLst/>
              <a:gdLst>
                <a:gd name="connsiteX0" fmla="*/ 0 w 3515539"/>
                <a:gd name="connsiteY0" fmla="*/ -45 h 343903"/>
                <a:gd name="connsiteX1" fmla="*/ 0 w 3515539"/>
                <a:gd name="connsiteY1" fmla="*/ 252454 h 343903"/>
                <a:gd name="connsiteX2" fmla="*/ 91405 w 3515539"/>
                <a:gd name="connsiteY2" fmla="*/ 343859 h 343903"/>
                <a:gd name="connsiteX3" fmla="*/ 3424387 w 3515539"/>
                <a:gd name="connsiteY3" fmla="*/ 343859 h 343903"/>
                <a:gd name="connsiteX4" fmla="*/ 3515539 w 3515539"/>
                <a:gd name="connsiteY4" fmla="*/ 252454 h 343903"/>
                <a:gd name="connsiteX5" fmla="*/ 3515539 w 3515539"/>
                <a:gd name="connsiteY5" fmla="*/ -45 h 34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5539" h="343903">
                  <a:moveTo>
                    <a:pt x="0" y="-45"/>
                  </a:moveTo>
                  <a:lnTo>
                    <a:pt x="0" y="252454"/>
                  </a:lnTo>
                  <a:cubicBezTo>
                    <a:pt x="0" y="302936"/>
                    <a:pt x="40923" y="343859"/>
                    <a:pt x="91405" y="343859"/>
                  </a:cubicBezTo>
                  <a:lnTo>
                    <a:pt x="3424387" y="343859"/>
                  </a:lnTo>
                  <a:cubicBezTo>
                    <a:pt x="3474770" y="343720"/>
                    <a:pt x="3515539" y="302837"/>
                    <a:pt x="3515539" y="252454"/>
                  </a:cubicBezTo>
                  <a:lnTo>
                    <a:pt x="3515539" y="-45"/>
                  </a:lnTo>
                  <a:close/>
                </a:path>
              </a:pathLst>
            </a:custGeom>
            <a:solidFill>
              <a:srgbClr val="F1F1F1"/>
            </a:solidFill>
            <a:ln w="2521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1DA96CE-9CB8-46C4-923E-1C38668F7583}"/>
                </a:ext>
              </a:extLst>
            </p:cNvPr>
            <p:cNvSpPr/>
            <p:nvPr/>
          </p:nvSpPr>
          <p:spPr>
            <a:xfrm>
              <a:off x="473422" y="864284"/>
              <a:ext cx="6587491" cy="3876816"/>
            </a:xfrm>
            <a:custGeom>
              <a:avLst/>
              <a:gdLst>
                <a:gd name="connsiteX0" fmla="*/ 0 w 3226933"/>
                <a:gd name="connsiteY0" fmla="*/ 0 h 1800315"/>
                <a:gd name="connsiteX1" fmla="*/ 3226933 w 3226933"/>
                <a:gd name="connsiteY1" fmla="*/ 0 h 1800315"/>
                <a:gd name="connsiteX2" fmla="*/ 3226933 w 3226933"/>
                <a:gd name="connsiteY2" fmla="*/ 1800316 h 1800315"/>
                <a:gd name="connsiteX3" fmla="*/ 0 w 3226933"/>
                <a:gd name="connsiteY3" fmla="*/ 1800316 h 1800315"/>
              </a:gdLst>
              <a:ahLst/>
              <a:cxnLst>
                <a:cxn ang="0">
                  <a:pos x="connsiteX0" y="connsiteY0"/>
                </a:cxn>
                <a:cxn ang="0">
                  <a:pos x="connsiteX1" y="connsiteY1"/>
                </a:cxn>
                <a:cxn ang="0">
                  <a:pos x="connsiteX2" y="connsiteY2"/>
                </a:cxn>
                <a:cxn ang="0">
                  <a:pos x="connsiteX3" y="connsiteY3"/>
                </a:cxn>
              </a:cxnLst>
              <a:rect l="l" t="t" r="r" b="b"/>
              <a:pathLst>
                <a:path w="3226933" h="1800315">
                  <a:moveTo>
                    <a:pt x="0" y="0"/>
                  </a:moveTo>
                  <a:lnTo>
                    <a:pt x="3226933" y="0"/>
                  </a:lnTo>
                  <a:lnTo>
                    <a:pt x="3226933" y="1800316"/>
                  </a:lnTo>
                  <a:lnTo>
                    <a:pt x="0" y="1800316"/>
                  </a:lnTo>
                  <a:close/>
                </a:path>
              </a:pathLst>
            </a:custGeom>
            <a:solidFill>
              <a:srgbClr val="F1F1F1"/>
            </a:solidFill>
            <a:ln w="2521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0421F865-EC9F-4C5B-8ED1-A19E4975A77F}"/>
                </a:ext>
              </a:extLst>
            </p:cNvPr>
            <p:cNvSpPr/>
            <p:nvPr/>
          </p:nvSpPr>
          <p:spPr>
            <a:xfrm>
              <a:off x="472908" y="864284"/>
              <a:ext cx="6587491" cy="3876271"/>
            </a:xfrm>
            <a:custGeom>
              <a:avLst/>
              <a:gdLst>
                <a:gd name="connsiteX0" fmla="*/ 0 w 3226933"/>
                <a:gd name="connsiteY0" fmla="*/ -45 h 1800062"/>
                <a:gd name="connsiteX1" fmla="*/ 0 w 3226933"/>
                <a:gd name="connsiteY1" fmla="*/ 1800018 h 1800062"/>
                <a:gd name="connsiteX2" fmla="*/ 3226934 w 3226933"/>
                <a:gd name="connsiteY2" fmla="*/ 1800018 h 1800062"/>
                <a:gd name="connsiteX3" fmla="*/ 3226934 w 3226933"/>
                <a:gd name="connsiteY3" fmla="*/ -45 h 1800062"/>
                <a:gd name="connsiteX4" fmla="*/ 3216328 w 3226933"/>
                <a:gd name="connsiteY4" fmla="*/ 1789414 h 1800062"/>
                <a:gd name="connsiteX5" fmla="*/ 9595 w 3226933"/>
                <a:gd name="connsiteY5" fmla="*/ 1789414 h 1800062"/>
                <a:gd name="connsiteX6" fmla="*/ 9595 w 3226933"/>
                <a:gd name="connsiteY6" fmla="*/ 10560 h 1800062"/>
                <a:gd name="connsiteX7" fmla="*/ 3216328 w 3226933"/>
                <a:gd name="connsiteY7" fmla="*/ 10560 h 18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6933" h="1800062">
                  <a:moveTo>
                    <a:pt x="0" y="-45"/>
                  </a:moveTo>
                  <a:lnTo>
                    <a:pt x="0" y="1800018"/>
                  </a:lnTo>
                  <a:lnTo>
                    <a:pt x="3226934" y="1800018"/>
                  </a:lnTo>
                  <a:lnTo>
                    <a:pt x="3226934" y="-45"/>
                  </a:lnTo>
                  <a:close/>
                  <a:moveTo>
                    <a:pt x="3216328" y="1789414"/>
                  </a:moveTo>
                  <a:lnTo>
                    <a:pt x="9595" y="1789414"/>
                  </a:lnTo>
                  <a:lnTo>
                    <a:pt x="9595" y="10560"/>
                  </a:lnTo>
                  <a:lnTo>
                    <a:pt x="3216328" y="10560"/>
                  </a:lnTo>
                  <a:close/>
                </a:path>
              </a:pathLst>
            </a:custGeom>
            <a:solidFill>
              <a:srgbClr val="FFFFFF"/>
            </a:solidFill>
            <a:ln w="25219" cap="flat">
              <a:noFill/>
              <a:prstDash val="solid"/>
              <a:miter/>
            </a:ln>
          </p:spPr>
          <p:txBody>
            <a:bodyPr rtlCol="0" anchor="ctr"/>
            <a:lstStyle/>
            <a:p>
              <a:endParaRPr lang="en-GB"/>
            </a:p>
          </p:txBody>
        </p:sp>
      </p:grpSp>
      <p:sp>
        <p:nvSpPr>
          <p:cNvPr id="19" name="TextBox 18">
            <a:extLst>
              <a:ext uri="{FF2B5EF4-FFF2-40B4-BE49-F238E27FC236}">
                <a16:creationId xmlns:a16="http://schemas.microsoft.com/office/drawing/2014/main" id="{C25605C8-F02E-41D9-9F10-33CC33273A5E}"/>
              </a:ext>
            </a:extLst>
          </p:cNvPr>
          <p:cNvSpPr txBox="1"/>
          <p:nvPr/>
        </p:nvSpPr>
        <p:spPr>
          <a:xfrm>
            <a:off x="2184400" y="5526314"/>
            <a:ext cx="7808084" cy="769441"/>
          </a:xfrm>
          <a:prstGeom prst="rect">
            <a:avLst/>
          </a:prstGeom>
          <a:noFill/>
        </p:spPr>
        <p:txBody>
          <a:bodyPr wrap="square">
            <a:spAutoFit/>
          </a:bodyPr>
          <a:lstStyle/>
          <a:p>
            <a:pPr algn="ctr"/>
            <a:r>
              <a:rPr lang="en-GB" sz="4400" b="1">
                <a:solidFill>
                  <a:schemeClr val="tx1">
                    <a:lumMod val="50000"/>
                    <a:lumOff val="50000"/>
                  </a:schemeClr>
                </a:solidFill>
              </a:rPr>
              <a:t>student.craigndave.org</a:t>
            </a:r>
          </a:p>
        </p:txBody>
      </p:sp>
      <p:pic>
        <p:nvPicPr>
          <p:cNvPr id="2" name="Screen Recording 1">
            <a:hlinkClick r:id="" action="ppaction://media"/>
            <a:extLst>
              <a:ext uri="{FF2B5EF4-FFF2-40B4-BE49-F238E27FC236}">
                <a16:creationId xmlns:a16="http://schemas.microsoft.com/office/drawing/2014/main" id="{B1EA1BE8-C720-4C6A-8348-301596B53B5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13948" y="997713"/>
            <a:ext cx="7180959" cy="4217776"/>
          </a:xfrm>
          <a:prstGeom prst="rect">
            <a:avLst/>
          </a:prstGeom>
        </p:spPr>
      </p:pic>
    </p:spTree>
    <p:extLst>
      <p:ext uri="{BB962C8B-B14F-4D97-AF65-F5344CB8AC3E}">
        <p14:creationId xmlns:p14="http://schemas.microsoft.com/office/powerpoint/2010/main" val="322141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947853-E1EE-4D77-9DC1-BD14C2A8064E}"/>
              </a:ext>
            </a:extLst>
          </p:cNvPr>
          <p:cNvPicPr>
            <a:picLocks noChangeAspect="1"/>
          </p:cNvPicPr>
          <p:nvPr/>
        </p:nvPicPr>
        <p:blipFill>
          <a:blip r:embed="rId2"/>
          <a:stretch>
            <a:fillRect/>
          </a:stretch>
        </p:blipFill>
        <p:spPr>
          <a:xfrm>
            <a:off x="-47626" y="-28576"/>
            <a:ext cx="12239625" cy="6886575"/>
          </a:xfrm>
          <a:prstGeom prst="rect">
            <a:avLst/>
          </a:prstGeom>
        </p:spPr>
      </p:pic>
    </p:spTree>
    <p:extLst>
      <p:ext uri="{BB962C8B-B14F-4D97-AF65-F5344CB8AC3E}">
        <p14:creationId xmlns:p14="http://schemas.microsoft.com/office/powerpoint/2010/main" val="3814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945206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a Karnaugh map to simplify Boolean expressions with three variables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67" name="Rectangle 3066">
            <a:extLst>
              <a:ext uri="{FF2B5EF4-FFF2-40B4-BE49-F238E27FC236}">
                <a16:creationId xmlns:a16="http://schemas.microsoft.com/office/drawing/2014/main" id="{998BEC78-F24D-4D62-B215-E40371AFDE37}"/>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rPr>
              <a:t>Now our </a:t>
            </a:r>
            <a:r>
              <a:rPr lang="en-GB" sz="1600" b="1" dirty="0">
                <a:solidFill>
                  <a:schemeClr val="tx1"/>
                </a:solidFill>
              </a:rPr>
              <a:t>Karnaugh map</a:t>
            </a:r>
            <a:r>
              <a:rPr lang="en-GB" sz="1600" dirty="0">
                <a:solidFill>
                  <a:schemeClr val="tx1"/>
                </a:solidFill>
              </a:rPr>
              <a:t> is ready, we will place the first part of the expression into it.</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Remember, we separate the expressions using </a:t>
            </a:r>
            <a:r>
              <a:rPr lang="en-GB" sz="1600" b="1" dirty="0">
                <a:solidFill>
                  <a:schemeClr val="tx1"/>
                </a:solidFill>
              </a:rPr>
              <a:t>OR </a:t>
            </a:r>
            <a:r>
              <a:rPr lang="en-GB" sz="1600" dirty="0">
                <a:solidFill>
                  <a:schemeClr val="tx1"/>
                </a:solidFill>
              </a:rPr>
              <a:t>symbols.</a:t>
            </a:r>
          </a:p>
        </p:txBody>
      </p:sp>
      <p:graphicFrame>
        <p:nvGraphicFramePr>
          <p:cNvPr id="7" name="Table 2">
            <a:extLst>
              <a:ext uri="{FF2B5EF4-FFF2-40B4-BE49-F238E27FC236}">
                <a16:creationId xmlns:a16="http://schemas.microsoft.com/office/drawing/2014/main" id="{BABCA8DA-0F69-49AE-9C03-23FA3B7468BB}"/>
              </a:ext>
            </a:extLst>
          </p:cNvPr>
          <p:cNvGraphicFramePr>
            <a:graphicFrameLocks noGrp="1"/>
          </p:cNvGraphicFramePr>
          <p:nvPr>
            <p:extLst>
              <p:ext uri="{D42A27DB-BD31-4B8C-83A1-F6EECF244321}">
                <p14:modId xmlns:p14="http://schemas.microsoft.com/office/powerpoint/2010/main" val="3322315038"/>
              </p:ext>
            </p:extLst>
          </p:nvPr>
        </p:nvGraphicFramePr>
        <p:xfrm>
          <a:off x="309560" y="1217651"/>
          <a:ext cx="6905058" cy="3849405"/>
        </p:xfrm>
        <a:graphic>
          <a:graphicData uri="http://schemas.openxmlformats.org/drawingml/2006/table">
            <a:tbl>
              <a:tblPr firstRow="1" bandRow="1">
                <a:tableStyleId>{8A107856-5554-42FB-B03E-39F5DBC370BA}</a:tableStyleId>
              </a:tblPr>
              <a:tblGrid>
                <a:gridCol w="1150843">
                  <a:extLst>
                    <a:ext uri="{9D8B030D-6E8A-4147-A177-3AD203B41FA5}">
                      <a16:colId xmlns:a16="http://schemas.microsoft.com/office/drawing/2014/main" val="3680471363"/>
                    </a:ext>
                  </a:extLst>
                </a:gridCol>
                <a:gridCol w="1150843">
                  <a:extLst>
                    <a:ext uri="{9D8B030D-6E8A-4147-A177-3AD203B41FA5}">
                      <a16:colId xmlns:a16="http://schemas.microsoft.com/office/drawing/2014/main" val="3969158144"/>
                    </a:ext>
                  </a:extLst>
                </a:gridCol>
                <a:gridCol w="1150843">
                  <a:extLst>
                    <a:ext uri="{9D8B030D-6E8A-4147-A177-3AD203B41FA5}">
                      <a16:colId xmlns:a16="http://schemas.microsoft.com/office/drawing/2014/main" val="2967576320"/>
                    </a:ext>
                  </a:extLst>
                </a:gridCol>
                <a:gridCol w="1150843">
                  <a:extLst>
                    <a:ext uri="{9D8B030D-6E8A-4147-A177-3AD203B41FA5}">
                      <a16:colId xmlns:a16="http://schemas.microsoft.com/office/drawing/2014/main" val="2876161798"/>
                    </a:ext>
                  </a:extLst>
                </a:gridCol>
                <a:gridCol w="1150843">
                  <a:extLst>
                    <a:ext uri="{9D8B030D-6E8A-4147-A177-3AD203B41FA5}">
                      <a16:colId xmlns:a16="http://schemas.microsoft.com/office/drawing/2014/main" val="3983082258"/>
                    </a:ext>
                  </a:extLst>
                </a:gridCol>
                <a:gridCol w="1150843">
                  <a:extLst>
                    <a:ext uri="{9D8B030D-6E8A-4147-A177-3AD203B41FA5}">
                      <a16:colId xmlns:a16="http://schemas.microsoft.com/office/drawing/2014/main" val="230382227"/>
                    </a:ext>
                  </a:extLst>
                </a:gridCol>
              </a:tblGrid>
              <a:tr h="769881">
                <a:tc gridSpan="4">
                  <a:txBody>
                    <a:bodyPr/>
                    <a:lstStyle/>
                    <a:p>
                      <a:pPr algn="l"/>
                      <a:r>
                        <a:rPr lang="en-GB" sz="2400" b="1" dirty="0"/>
                        <a:t>Expression: </a:t>
                      </a:r>
                      <a:r>
                        <a:rPr lang="en-GB" sz="2400" b="1" dirty="0">
                          <a:solidFill>
                            <a:schemeClr val="tx1"/>
                          </a:solidFill>
                        </a:rPr>
                        <a:t>¬C </a:t>
                      </a:r>
                      <a:r>
                        <a:rPr lang="en-GB" sz="2400" b="1" i="0" dirty="0">
                          <a:solidFill>
                            <a:schemeClr val="tx1"/>
                          </a:solidFill>
                          <a:effectLst/>
                        </a:rPr>
                        <a:t>∧</a:t>
                      </a:r>
                      <a:r>
                        <a:rPr lang="en-GB" sz="2400" b="1" dirty="0">
                          <a:solidFill>
                            <a:schemeClr val="tx1"/>
                          </a:solidFill>
                        </a:rPr>
                        <a:t> B V A </a:t>
                      </a:r>
                      <a:r>
                        <a:rPr lang="en-GB" sz="2400" b="1" i="0" dirty="0">
                          <a:solidFill>
                            <a:schemeClr val="tx1"/>
                          </a:solidFill>
                          <a:effectLst/>
                        </a:rPr>
                        <a:t>∧ B V C</a:t>
                      </a:r>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algn="ctr"/>
                      <a:endParaRPr lang="en-GB" dirty="0"/>
                    </a:p>
                  </a:txBody>
                  <a:tcPr anchor="ctr">
                    <a:lnL w="38100" cap="flat" cmpd="sng" algn="ctr">
                      <a:solidFill>
                        <a:schemeClr val="accent2"/>
                      </a:solidFill>
                      <a:prstDash val="solid"/>
                      <a:round/>
                      <a:headEnd type="none" w="med" len="med"/>
                      <a:tailEnd type="none" w="med" len="med"/>
                    </a:lnL>
                  </a:tcPr>
                </a:tc>
                <a:tc hMerge="1">
                  <a:txBody>
                    <a:bodyPr/>
                    <a:lstStyle/>
                    <a:p>
                      <a:pPr algn="ctr"/>
                      <a:endParaRPr lang="en-GB" dirty="0"/>
                    </a:p>
                  </a:txBody>
                  <a:tcPr anchor="ct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400" b="1" dirty="0">
                        <a:solidFill>
                          <a:schemeClr val="tx1"/>
                        </a:solidFill>
                      </a:endParaRPr>
                    </a:p>
                  </a:txBody>
                  <a:tcPr marL="125183" marR="125183" marT="62591" marB="62591"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28646"/>
                  </a:ext>
                </a:extLst>
              </a:tr>
              <a:tr h="769881">
                <a:tc rowSpan="2" gridSpan="2">
                  <a:txBody>
                    <a:bodyPr/>
                    <a:lstStyle/>
                    <a:p>
                      <a:pPr algn="r"/>
                      <a:r>
                        <a:rPr lang="en-GB" sz="2500" dirty="0"/>
                        <a:t>                  </a:t>
                      </a:r>
                    </a:p>
                    <a:p>
                      <a:pPr algn="r"/>
                      <a:endParaRPr lang="en-GB" sz="2500" dirty="0"/>
                    </a:p>
                    <a:p>
                      <a:pPr algn="r"/>
                      <a:endParaRPr lang="en-GB" sz="2500" dirty="0"/>
                    </a:p>
                  </a:txBody>
                  <a:tcPr marL="125183" marR="125183" marT="62591" marB="62591" anchor="ctr">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rowSpan="2" hMerge="1">
                  <a:txBody>
                    <a:bodyPr/>
                    <a:lstStyle/>
                    <a:p>
                      <a:pPr algn="ctr"/>
                      <a:endParaRPr lang="en-GB"/>
                    </a:p>
                  </a:txBody>
                  <a:tcPr anchor="ctr"/>
                </a:tc>
                <a:tc>
                  <a:txBody>
                    <a:bodyPr/>
                    <a:lstStyle/>
                    <a:p>
                      <a:pPr algn="ctr"/>
                      <a:r>
                        <a:rPr lang="en-GB" sz="2500" b="1" dirty="0"/>
                        <a:t>A B</a:t>
                      </a:r>
                    </a:p>
                  </a:txBody>
                  <a:tcPr marL="125183" marR="125183" marT="62591" marB="62591" anchor="ctr">
                    <a:lnL w="381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b="1" dirty="0"/>
                        <a:t>A B</a:t>
                      </a:r>
                    </a:p>
                  </a:txBody>
                  <a:tcPr marL="125183" marR="125183" marT="62591" marB="62591"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368204378"/>
                  </a:ext>
                </a:extLst>
              </a:tr>
              <a:tr h="769881">
                <a:tc gridSpan="2" vMerge="1">
                  <a:txBody>
                    <a:bodyPr/>
                    <a:lstStyle/>
                    <a:p>
                      <a:pPr algn="ctr"/>
                      <a:endParaRPr lang="en-GB" dirty="0"/>
                    </a:p>
                  </a:txBody>
                  <a:tcPr anchor="ctr"/>
                </a:tc>
                <a:tc hMerge="1" vMerge="1">
                  <a:txBody>
                    <a:bodyPr/>
                    <a:lstStyle/>
                    <a:p>
                      <a:pPr algn="ctr"/>
                      <a:endParaRPr lang="en-GB" dirty="0"/>
                    </a:p>
                  </a:txBody>
                  <a:tcPr anchor="ctr"/>
                </a:tc>
                <a:tc>
                  <a:txBody>
                    <a:bodyPr/>
                    <a:lstStyle/>
                    <a:p>
                      <a:pPr algn="ctr"/>
                      <a:r>
                        <a:rPr lang="en-GB" sz="2500" dirty="0"/>
                        <a:t>0 0</a:t>
                      </a:r>
                    </a:p>
                  </a:txBody>
                  <a:tcPr marL="125183" marR="125183" marT="62591" marB="62591"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tcPr>
                </a:tc>
                <a:tc>
                  <a:txBody>
                    <a:bodyPr/>
                    <a:lstStyle/>
                    <a:p>
                      <a:pPr algn="ctr"/>
                      <a:r>
                        <a:rPr lang="en-GB" sz="2500" dirty="0"/>
                        <a:t>0 1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1 1</a:t>
                      </a:r>
                    </a:p>
                  </a:txBody>
                  <a:tcPr marL="125183" marR="125183" marT="62591" marB="62591" anchor="ctr">
                    <a:lnB w="38100" cap="flat" cmpd="sng" algn="ctr">
                      <a:solidFill>
                        <a:schemeClr val="accent2"/>
                      </a:solidFill>
                      <a:prstDash val="solid"/>
                      <a:round/>
                      <a:headEnd type="none" w="med" len="med"/>
                      <a:tailEnd type="none" w="med" len="med"/>
                    </a:lnB>
                  </a:tcPr>
                </a:tc>
                <a:tc>
                  <a:txBody>
                    <a:bodyPr/>
                    <a:lstStyle/>
                    <a:p>
                      <a:pPr algn="ctr"/>
                      <a:r>
                        <a:rPr lang="en-GB" sz="2500" dirty="0"/>
                        <a:t>1 0</a:t>
                      </a:r>
                    </a:p>
                  </a:txBody>
                  <a:tcPr marL="125183" marR="125183" marT="62591" marB="62591" anchor="ctr">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84605409"/>
                  </a:ext>
                </a:extLst>
              </a:tr>
              <a:tr h="769881">
                <a:tc>
                  <a:txBody>
                    <a:bodyPr/>
                    <a:lstStyle/>
                    <a:p>
                      <a:pPr algn="ctr"/>
                      <a:r>
                        <a:rPr lang="en-GB" sz="2500" b="1" dirty="0"/>
                        <a:t>C</a:t>
                      </a:r>
                    </a:p>
                  </a:txBody>
                  <a:tcPr marL="125183" marR="125183" marT="62591" marB="62591" anchor="ctr">
                    <a:lnT w="38100" cap="flat" cmpd="sng" algn="ctr">
                      <a:solidFill>
                        <a:schemeClr val="accent2"/>
                      </a:solidFill>
                      <a:prstDash val="solid"/>
                      <a:round/>
                      <a:headEnd type="none" w="med" len="med"/>
                      <a:tailEnd type="none" w="med" len="med"/>
                    </a:lnT>
                    <a:solidFill>
                      <a:srgbClr val="F8D7CD"/>
                    </a:solidFill>
                  </a:tcPr>
                </a:tc>
                <a:tc>
                  <a:txBody>
                    <a:bodyPr/>
                    <a:lstStyle/>
                    <a:p>
                      <a:pPr algn="ctr"/>
                      <a:r>
                        <a:rPr lang="en-GB" sz="2500" dirty="0"/>
                        <a:t>0</a:t>
                      </a:r>
                    </a:p>
                  </a:txBody>
                  <a:tcPr marL="125183" marR="125183" marT="62591" marB="62591" anchor="ctr">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rgbClr val="FCECE8"/>
                    </a:solidFill>
                  </a:tcPr>
                </a:tc>
                <a:tc>
                  <a:txBody>
                    <a:bodyPr/>
                    <a:lstStyle/>
                    <a:p>
                      <a:pPr algn="ctr"/>
                      <a:endParaRPr lang="en-GB" sz="2500" dirty="0"/>
                    </a:p>
                  </a:txBody>
                  <a:tcPr marL="125183" marR="125183" marT="62591" marB="62591" anchor="ct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tc>
                  <a:txBody>
                    <a:bodyPr/>
                    <a:lstStyle/>
                    <a:p>
                      <a:pPr algn="ctr"/>
                      <a:endParaRPr lang="en-GB" sz="2500" dirty="0"/>
                    </a:p>
                  </a:txBody>
                  <a:tcPr marL="125183" marR="125183" marT="62591" marB="62591" anchor="ctr">
                    <a:lnT w="38100"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31952671"/>
                  </a:ext>
                </a:extLst>
              </a:tr>
              <a:tr h="769881">
                <a:tc>
                  <a:txBody>
                    <a:bodyPr/>
                    <a:lstStyle/>
                    <a:p>
                      <a:pPr algn="ctr"/>
                      <a:r>
                        <a:rPr lang="en-GB" sz="2500" b="1" dirty="0"/>
                        <a:t>C</a:t>
                      </a:r>
                    </a:p>
                  </a:txBody>
                  <a:tcPr marL="125183" marR="125183" marT="62591" marB="62591" anchor="ctr">
                    <a:solidFill>
                      <a:srgbClr val="F8D7CD"/>
                    </a:solidFill>
                  </a:tcPr>
                </a:tc>
                <a:tc>
                  <a:txBody>
                    <a:bodyPr/>
                    <a:lstStyle/>
                    <a:p>
                      <a:pPr algn="ctr"/>
                      <a:r>
                        <a:rPr lang="en-GB" sz="2500" dirty="0"/>
                        <a:t>1</a:t>
                      </a:r>
                    </a:p>
                  </a:txBody>
                  <a:tcPr marL="125183" marR="125183" marT="62591" marB="62591" anchor="ctr">
                    <a:lnR w="38100" cap="flat" cmpd="sng" algn="ctr">
                      <a:solidFill>
                        <a:schemeClr val="accent2"/>
                      </a:solidFill>
                      <a:prstDash val="solid"/>
                      <a:round/>
                      <a:headEnd type="none" w="med" len="med"/>
                      <a:tailEnd type="none" w="med" len="med"/>
                    </a:lnR>
                    <a:solidFill>
                      <a:srgbClr val="FCECE8"/>
                    </a:solidFill>
                  </a:tcPr>
                </a:tc>
                <a:tc>
                  <a:txBody>
                    <a:bodyPr/>
                    <a:lstStyle/>
                    <a:p>
                      <a:pPr algn="ctr"/>
                      <a:endParaRPr lang="en-GB" sz="2500"/>
                    </a:p>
                  </a:txBody>
                  <a:tcPr marL="125183" marR="125183" marT="62591" marB="62591" anchor="ctr">
                    <a:lnL w="38100" cap="flat" cmpd="sng" algn="ctr">
                      <a:solidFill>
                        <a:schemeClr val="accent2"/>
                      </a:solidFill>
                      <a:prstDash val="solid"/>
                      <a:round/>
                      <a:headEnd type="none" w="med" len="med"/>
                      <a:tailEnd type="none" w="med" len="med"/>
                    </a:lnL>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tc>
                  <a:txBody>
                    <a:bodyPr/>
                    <a:lstStyle/>
                    <a:p>
                      <a:pPr algn="ctr"/>
                      <a:endParaRPr lang="en-GB" sz="2500" dirty="0"/>
                    </a:p>
                  </a:txBody>
                  <a:tcPr marL="125183" marR="125183" marT="62591" marB="62591" anchor="ctr">
                    <a:solidFill>
                      <a:schemeClr val="bg1"/>
                    </a:solidFill>
                  </a:tcPr>
                </a:tc>
                <a:extLst>
                  <a:ext uri="{0D108BD9-81ED-4DB2-BD59-A6C34878D82A}">
                    <a16:rowId xmlns:a16="http://schemas.microsoft.com/office/drawing/2014/main" val="1181444203"/>
                  </a:ext>
                </a:extLst>
              </a:tr>
            </a:tbl>
          </a:graphicData>
        </a:graphic>
      </p:graphicFrame>
      <p:cxnSp>
        <p:nvCxnSpPr>
          <p:cNvPr id="8" name="Straight Connector 7">
            <a:extLst>
              <a:ext uri="{FF2B5EF4-FFF2-40B4-BE49-F238E27FC236}">
                <a16:creationId xmlns:a16="http://schemas.microsoft.com/office/drawing/2014/main" id="{8C46DA6A-A5D3-41ED-AED9-893793B9CD1B}"/>
              </a:ext>
            </a:extLst>
          </p:cNvPr>
          <p:cNvCxnSpPr>
            <a:cxnSpLocks/>
          </p:cNvCxnSpPr>
          <p:nvPr/>
        </p:nvCxnSpPr>
        <p:spPr>
          <a:xfrm flipH="1" flipV="1">
            <a:off x="309561" y="1990725"/>
            <a:ext cx="2314576" cy="1529834"/>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AB7467E-2FA8-47C2-9832-7CF4CE465827}"/>
              </a:ext>
            </a:extLst>
          </p:cNvPr>
          <p:cNvSpPr/>
          <p:nvPr/>
        </p:nvSpPr>
        <p:spPr>
          <a:xfrm>
            <a:off x="2624137" y="5640349"/>
            <a:ext cx="3395662" cy="5619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 ∧ B V A ∧ B V C</a:t>
            </a:r>
          </a:p>
        </p:txBody>
      </p:sp>
      <p:sp>
        <p:nvSpPr>
          <p:cNvPr id="13" name="TextBox 12">
            <a:extLst>
              <a:ext uri="{FF2B5EF4-FFF2-40B4-BE49-F238E27FC236}">
                <a16:creationId xmlns:a16="http://schemas.microsoft.com/office/drawing/2014/main" id="{F51159ED-EA5C-4474-9FF5-CFC88255528C}"/>
              </a:ext>
            </a:extLst>
          </p:cNvPr>
          <p:cNvSpPr txBox="1"/>
          <p:nvPr/>
        </p:nvSpPr>
        <p:spPr>
          <a:xfrm>
            <a:off x="3859386"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16" name="Straight Connector 15">
            <a:extLst>
              <a:ext uri="{FF2B5EF4-FFF2-40B4-BE49-F238E27FC236}">
                <a16:creationId xmlns:a16="http://schemas.microsoft.com/office/drawing/2014/main" id="{711A9E50-B34C-4C71-8EE5-CC5EEE8DF0E0}"/>
              </a:ext>
            </a:extLst>
          </p:cNvPr>
          <p:cNvCxnSpPr>
            <a:cxnSpLocks/>
          </p:cNvCxnSpPr>
          <p:nvPr/>
        </p:nvCxnSpPr>
        <p:spPr>
          <a:xfrm>
            <a:off x="4115935"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CE047C-75B6-49F4-9857-E4B26511CD2A}"/>
              </a:ext>
            </a:extLst>
          </p:cNvPr>
          <p:cNvSpPr txBox="1"/>
          <p:nvPr/>
        </p:nvSpPr>
        <p:spPr>
          <a:xfrm>
            <a:off x="3917802"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18" name="Rectangle: Rounded Corners 17">
            <a:extLst>
              <a:ext uri="{FF2B5EF4-FFF2-40B4-BE49-F238E27FC236}">
                <a16:creationId xmlns:a16="http://schemas.microsoft.com/office/drawing/2014/main" id="{EA1CD2B5-350A-4C8D-B90F-8494DDEA080F}"/>
              </a:ext>
            </a:extLst>
          </p:cNvPr>
          <p:cNvSpPr/>
          <p:nvPr/>
        </p:nvSpPr>
        <p:spPr>
          <a:xfrm>
            <a:off x="2953159" y="5705582"/>
            <a:ext cx="981828" cy="419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D3D890F-B785-4ECD-8305-FB23190D6348}"/>
              </a:ext>
            </a:extLst>
          </p:cNvPr>
          <p:cNvSpPr txBox="1"/>
          <p:nvPr/>
        </p:nvSpPr>
        <p:spPr>
          <a:xfrm>
            <a:off x="5018972" y="5092573"/>
            <a:ext cx="494046" cy="400110"/>
          </a:xfrm>
          <a:prstGeom prst="rect">
            <a:avLst/>
          </a:prstGeom>
          <a:noFill/>
        </p:spPr>
        <p:txBody>
          <a:bodyPr wrap="none" rtlCol="0">
            <a:spAutoFit/>
          </a:bodyPr>
          <a:lstStyle/>
          <a:p>
            <a:r>
              <a:rPr lang="en-GB" sz="2000" dirty="0">
                <a:solidFill>
                  <a:schemeClr val="tx1">
                    <a:lumMod val="50000"/>
                    <a:lumOff val="50000"/>
                  </a:schemeClr>
                </a:solidFill>
              </a:rPr>
              <a:t>OR</a:t>
            </a:r>
            <a:endParaRPr lang="en-GB" dirty="0">
              <a:solidFill>
                <a:schemeClr val="tx1">
                  <a:lumMod val="50000"/>
                  <a:lumOff val="50000"/>
                </a:schemeClr>
              </a:solidFill>
            </a:endParaRPr>
          </a:p>
        </p:txBody>
      </p:sp>
      <p:cxnSp>
        <p:nvCxnSpPr>
          <p:cNvPr id="20" name="Straight Connector 19">
            <a:extLst>
              <a:ext uri="{FF2B5EF4-FFF2-40B4-BE49-F238E27FC236}">
                <a16:creationId xmlns:a16="http://schemas.microsoft.com/office/drawing/2014/main" id="{420CEDC1-5987-43C2-B692-2B2CE57022B5}"/>
              </a:ext>
            </a:extLst>
          </p:cNvPr>
          <p:cNvCxnSpPr>
            <a:cxnSpLocks/>
          </p:cNvCxnSpPr>
          <p:nvPr/>
        </p:nvCxnSpPr>
        <p:spPr>
          <a:xfrm>
            <a:off x="5275521" y="5492683"/>
            <a:ext cx="0" cy="1017100"/>
          </a:xfrm>
          <a:prstGeom prst="line">
            <a:avLst/>
          </a:prstGeom>
          <a:ln w="38100">
            <a:solidFill>
              <a:srgbClr val="7F7F7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4F120C5-8C1A-428F-95C8-0826443921B2}"/>
              </a:ext>
            </a:extLst>
          </p:cNvPr>
          <p:cNvSpPr txBox="1"/>
          <p:nvPr/>
        </p:nvSpPr>
        <p:spPr>
          <a:xfrm>
            <a:off x="5077388" y="5660054"/>
            <a:ext cx="396262" cy="523220"/>
          </a:xfrm>
          <a:prstGeom prst="rect">
            <a:avLst/>
          </a:prstGeom>
          <a:noFill/>
        </p:spPr>
        <p:txBody>
          <a:bodyPr wrap="none" rtlCol="0">
            <a:spAutoFit/>
          </a:bodyPr>
          <a:lstStyle/>
          <a:p>
            <a:r>
              <a:rPr lang="en-GB" sz="2800" b="1" dirty="0">
                <a:solidFill>
                  <a:schemeClr val="tx1">
                    <a:lumMod val="50000"/>
                    <a:lumOff val="50000"/>
                  </a:schemeClr>
                </a:solidFill>
              </a:rPr>
              <a:t>V</a:t>
            </a:r>
            <a:endParaRPr lang="en-GB" sz="2400" b="1" dirty="0">
              <a:solidFill>
                <a:schemeClr val="tx1">
                  <a:lumMod val="50000"/>
                  <a:lumOff val="50000"/>
                </a:schemeClr>
              </a:solidFill>
            </a:endParaRPr>
          </a:p>
        </p:txBody>
      </p:sp>
      <p:sp>
        <p:nvSpPr>
          <p:cNvPr id="22" name="TextBox 21">
            <a:extLst>
              <a:ext uri="{FF2B5EF4-FFF2-40B4-BE49-F238E27FC236}">
                <a16:creationId xmlns:a16="http://schemas.microsoft.com/office/drawing/2014/main" id="{4829DFA4-F2FF-4102-8C39-1E02B2823A8C}"/>
              </a:ext>
            </a:extLst>
          </p:cNvPr>
          <p:cNvSpPr txBox="1"/>
          <p:nvPr/>
        </p:nvSpPr>
        <p:spPr>
          <a:xfrm>
            <a:off x="1609344" y="2132671"/>
            <a:ext cx="868680" cy="477054"/>
          </a:xfrm>
          <a:prstGeom prst="rect">
            <a:avLst/>
          </a:prstGeom>
          <a:noFill/>
        </p:spPr>
        <p:txBody>
          <a:bodyPr wrap="square" rtlCol="0">
            <a:spAutoFit/>
          </a:bodyPr>
          <a:lstStyle/>
          <a:p>
            <a:r>
              <a:rPr lang="en-GB" sz="2500" b="1" dirty="0"/>
              <a:t>A B</a:t>
            </a:r>
          </a:p>
        </p:txBody>
      </p:sp>
      <p:sp>
        <p:nvSpPr>
          <p:cNvPr id="23" name="TextBox 22">
            <a:extLst>
              <a:ext uri="{FF2B5EF4-FFF2-40B4-BE49-F238E27FC236}">
                <a16:creationId xmlns:a16="http://schemas.microsoft.com/office/drawing/2014/main" id="{A729A217-1FAE-42E0-90F0-03C1F4CB51F0}"/>
              </a:ext>
            </a:extLst>
          </p:cNvPr>
          <p:cNvSpPr txBox="1"/>
          <p:nvPr/>
        </p:nvSpPr>
        <p:spPr>
          <a:xfrm>
            <a:off x="704851" y="2863474"/>
            <a:ext cx="324128" cy="477054"/>
          </a:xfrm>
          <a:prstGeom prst="rect">
            <a:avLst/>
          </a:prstGeom>
          <a:noFill/>
        </p:spPr>
        <p:txBody>
          <a:bodyPr wrap="square" rtlCol="0">
            <a:spAutoFit/>
          </a:bodyPr>
          <a:lstStyle/>
          <a:p>
            <a:r>
              <a:rPr lang="en-GB" sz="2500" b="1" dirty="0"/>
              <a:t>C</a:t>
            </a:r>
          </a:p>
        </p:txBody>
      </p:sp>
    </p:spTree>
    <p:extLst>
      <p:ext uri="{BB962C8B-B14F-4D97-AF65-F5344CB8AC3E}">
        <p14:creationId xmlns:p14="http://schemas.microsoft.com/office/powerpoint/2010/main" val="54546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p:bldP spid="18" grpId="0" animBg="1"/>
      <p:bldP spid="19"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6"/>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rgbClr val="C0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9562</TotalTime>
  <Words>9447</Words>
  <Application>Microsoft Office PowerPoint</Application>
  <PresentationFormat>Widescreen</PresentationFormat>
  <Paragraphs>2561</Paragraphs>
  <Slides>85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Arial</vt:lpstr>
      <vt:lpstr>Calibri</vt:lpstr>
      <vt:lpstr>Calibri Light</vt:lpstr>
      <vt:lpstr>Century Gothic</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Sargent</dc:creator>
  <cp:lastModifiedBy>Craig Sargent</cp:lastModifiedBy>
  <cp:revision>706</cp:revision>
  <dcterms:created xsi:type="dcterms:W3CDTF">2019-10-14T15:21:06Z</dcterms:created>
  <dcterms:modified xsi:type="dcterms:W3CDTF">2021-02-10T13:23:31Z</dcterms:modified>
</cp:coreProperties>
</file>