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44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9" r:id="rId12"/>
    <p:sldId id="345" r:id="rId13"/>
    <p:sldId id="346" r:id="rId14"/>
    <p:sldId id="347" r:id="rId15"/>
    <p:sldId id="348" r:id="rId16"/>
    <p:sldId id="350" r:id="rId17"/>
    <p:sldId id="351" r:id="rId18"/>
    <p:sldId id="342" r:id="rId19"/>
    <p:sldId id="352" r:id="rId20"/>
    <p:sldId id="343" r:id="rId21"/>
    <p:sldId id="353" r:id="rId22"/>
    <p:sldId id="35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3728" autoAdjust="0"/>
  </p:normalViewPr>
  <p:slideViewPr>
    <p:cSldViewPr>
      <p:cViewPr varScale="1">
        <p:scale>
          <a:sx n="73" d="100"/>
          <a:sy n="73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527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66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54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2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94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42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20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8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117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801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60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476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576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60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77072"/>
            <a:ext cx="5738192" cy="1828800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TCP/IP and Protocol Layering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</a:t>
            </a:r>
            <a:r>
              <a:rPr lang="en-GB" b="1" dirty="0" smtClean="0"/>
              <a:t>link layer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2232248"/>
          </a:xfrm>
        </p:spPr>
        <p:txBody>
          <a:bodyPr>
            <a:noAutofit/>
          </a:bodyPr>
          <a:lstStyle/>
          <a:p>
            <a:r>
              <a:rPr lang="en-GB" sz="2400" dirty="0"/>
              <a:t>At the receiving end, the MAC address is stripped off</a:t>
            </a:r>
            <a:r>
              <a:rPr lang="en-GB" sz="2400" i="1" dirty="0"/>
              <a:t> </a:t>
            </a:r>
            <a:r>
              <a:rPr lang="en-GB" sz="2400" dirty="0"/>
              <a:t>by the link layer, which passes the packets </a:t>
            </a:r>
            <a:r>
              <a:rPr lang="en-GB" sz="2400" dirty="0" smtClean="0"/>
              <a:t>on to </a:t>
            </a:r>
            <a:r>
              <a:rPr lang="en-GB" sz="2400" dirty="0"/>
              <a:t>the network layer. The IP addresses are then removed by the network layer which passes them </a:t>
            </a:r>
            <a:r>
              <a:rPr lang="en-GB" sz="2400" dirty="0" smtClean="0"/>
              <a:t>on to </a:t>
            </a:r>
            <a:r>
              <a:rPr lang="en-GB" sz="2400" dirty="0"/>
              <a:t>the transport layer to remove the port numbers and reassemble the packets in the correct order.</a:t>
            </a:r>
          </a:p>
          <a:p>
            <a:r>
              <a:rPr lang="en-GB" sz="2400" dirty="0"/>
              <a:t>The resulting data is then passed to the application which presents the data for the user. Since </a:t>
            </a:r>
            <a:r>
              <a:rPr lang="en-GB" sz="2400" dirty="0" smtClean="0"/>
              <a:t>routers operate </a:t>
            </a:r>
            <a:r>
              <a:rPr lang="en-GB" sz="2400" dirty="0"/>
              <a:t>on the network layer, source and destination MAC addresses are changed at each </a:t>
            </a:r>
            <a:r>
              <a:rPr lang="en-GB" sz="2400" dirty="0" smtClean="0"/>
              <a:t>router Packets</a:t>
            </a:r>
            <a:r>
              <a:rPr lang="en-GB" sz="2400" dirty="0"/>
              <a:t>, therefore, move up and down the lower layers in the stack as they pass through each </a:t>
            </a:r>
            <a:r>
              <a:rPr lang="en-GB" sz="2400" dirty="0" smtClean="0"/>
              <a:t>router switch </a:t>
            </a:r>
            <a:r>
              <a:rPr lang="en-GB" sz="2400" dirty="0"/>
              <a:t>between the client. and the server</a:t>
            </a:r>
            <a:endParaRPr lang="en-GB" sz="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45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TCP/IP Protocol Layers</a:t>
            </a:r>
            <a:endParaRPr lang="en-GB" dirty="0"/>
          </a:p>
        </p:txBody>
      </p:sp>
      <p:pic>
        <p:nvPicPr>
          <p:cNvPr id="1026" name="Picture 2" descr="Image result for tcp/ip 4 layers and their fun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1"/>
          <a:stretch/>
        </p:blipFill>
        <p:spPr bwMode="auto">
          <a:xfrm>
            <a:off x="1043609" y="1772816"/>
            <a:ext cx="720080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4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example….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2" r="10770" b="15519"/>
          <a:stretch/>
        </p:blipFill>
        <p:spPr>
          <a:xfrm>
            <a:off x="612648" y="1988840"/>
            <a:ext cx="813423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Application Layer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5" r="15182" b="11997"/>
          <a:stretch/>
        </p:blipFill>
        <p:spPr>
          <a:xfrm>
            <a:off x="755576" y="1916832"/>
            <a:ext cx="77048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7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Transport Layer – uses the Transmission Control Protocol (TCP)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65"/>
          <a:stretch/>
        </p:blipFill>
        <p:spPr>
          <a:xfrm>
            <a:off x="643844" y="1844824"/>
            <a:ext cx="81222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2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Network/Internet IP Layer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153" t="24406" r="46680" b="40157"/>
          <a:stretch/>
        </p:blipFill>
        <p:spPr>
          <a:xfrm>
            <a:off x="251520" y="1628800"/>
            <a:ext cx="5616625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9600" t="24406" r="43358" b="31297"/>
          <a:stretch/>
        </p:blipFill>
        <p:spPr>
          <a:xfrm>
            <a:off x="3635896" y="3861048"/>
            <a:ext cx="516857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Layer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8855" t="26578" r="46871" b="31095"/>
          <a:stretch/>
        </p:blipFill>
        <p:spPr>
          <a:xfrm>
            <a:off x="467544" y="1988840"/>
            <a:ext cx="817207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97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 Layer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39" t="26375" r="46679" b="35234"/>
          <a:stretch/>
        </p:blipFill>
        <p:spPr>
          <a:xfrm>
            <a:off x="323528" y="1772816"/>
            <a:ext cx="847848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5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Transferring files with FTP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4824536"/>
          </a:xfrm>
        </p:spPr>
        <p:txBody>
          <a:bodyPr>
            <a:noAutofit/>
          </a:bodyPr>
          <a:lstStyle/>
          <a:p>
            <a:r>
              <a:rPr lang="en-GB" sz="2000" dirty="0" smtClean="0"/>
              <a:t>File </a:t>
            </a:r>
            <a:r>
              <a:rPr lang="en-GB" sz="2000" dirty="0"/>
              <a:t>Transfer Protocol (FTP) is a very efficient method used to transfer data across a network, </a:t>
            </a:r>
            <a:r>
              <a:rPr lang="en-GB" sz="2000" dirty="0" smtClean="0"/>
              <a:t>often the </a:t>
            </a:r>
            <a:r>
              <a:rPr lang="en-GB" sz="2000" dirty="0"/>
              <a:t>Internet. FTP works as a high level protocol in the Application layer using appropriate software.</a:t>
            </a:r>
          </a:p>
          <a:p>
            <a:r>
              <a:rPr lang="en-GB" sz="2000" dirty="0"/>
              <a:t>The user is presented with a file management screen showing the file and folder structure in both </a:t>
            </a:r>
            <a:r>
              <a:rPr lang="en-GB" sz="2000" dirty="0" smtClean="0"/>
              <a:t>the local </a:t>
            </a:r>
            <a:r>
              <a:rPr lang="en-GB" sz="2000" dirty="0"/>
              <a:t>computer and the remote website. Files are transferred simply by dragging them from one </a:t>
            </a:r>
            <a:r>
              <a:rPr lang="en-GB" sz="2000" dirty="0" smtClean="0"/>
              <a:t>area to </a:t>
            </a:r>
            <a:r>
              <a:rPr lang="en-GB" sz="2000" dirty="0"/>
              <a:t>the other. </a:t>
            </a:r>
            <a:endParaRPr lang="en-GB" sz="2000" dirty="0" smtClean="0"/>
          </a:p>
          <a:p>
            <a:r>
              <a:rPr lang="en-GB" sz="2000" dirty="0" smtClean="0"/>
              <a:t>FTP </a:t>
            </a:r>
            <a:r>
              <a:rPr lang="en-GB" sz="2000" dirty="0"/>
              <a:t>sites may also be used by software companies offering</a:t>
            </a:r>
            <a:r>
              <a:rPr lang="en-GB" sz="2000" i="1" dirty="0"/>
              <a:t> </a:t>
            </a:r>
            <a:r>
              <a:rPr lang="en-GB" sz="2000" dirty="0"/>
              <a:t>large updates, or by </a:t>
            </a:r>
            <a:r>
              <a:rPr lang="en-GB" sz="2000" dirty="0" smtClean="0"/>
              <a:t>press photographers </a:t>
            </a:r>
            <a:r>
              <a:rPr lang="en-GB" sz="2000" dirty="0"/>
              <a:t>to upload their latest photographs to a remote newspaper headquarters, for example.</a:t>
            </a:r>
          </a:p>
          <a:p>
            <a:r>
              <a:rPr lang="en-GB" sz="2000" dirty="0"/>
              <a:t>Most FTP sites require a username and password to authenticate the user, but some sites could </a:t>
            </a:r>
            <a:r>
              <a:rPr lang="en-GB" sz="2000" dirty="0" smtClean="0"/>
              <a:t>be configured </a:t>
            </a:r>
            <a:r>
              <a:rPr lang="en-GB" sz="2000" dirty="0"/>
              <a:t>to allow anonymous use without the need for any login information.</a:t>
            </a:r>
            <a:endParaRPr lang="en-GB" sz="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17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Transferring files with FTP</a:t>
            </a:r>
            <a:endParaRPr lang="en-GB" altLang="en-US" dirty="0"/>
          </a:p>
        </p:txBody>
      </p:sp>
      <p:pic>
        <p:nvPicPr>
          <p:cNvPr id="2050" name="Picture 2" descr="Image result for ft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9"/>
          <a:stretch/>
        </p:blipFill>
        <p:spPr bwMode="auto">
          <a:xfrm>
            <a:off x="615245" y="1844824"/>
            <a:ext cx="783265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2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importance of protocols and standards</a:t>
            </a:r>
            <a:endParaRPr lang="en-GB" b="1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2648" y="1700808"/>
            <a:ext cx="7992888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</a:t>
            </a:r>
            <a:r>
              <a:rPr lang="en-GB" dirty="0"/>
              <a:t>protocol is a set of rules defining common methods of data communication. These rules need </a:t>
            </a:r>
            <a:r>
              <a:rPr lang="en-GB" dirty="0" smtClean="0"/>
              <a:t>to be </a:t>
            </a:r>
            <a:r>
              <a:rPr lang="en-GB" dirty="0"/>
              <a:t>standard across all devices in order for them to communicate with each other. </a:t>
            </a:r>
            <a:r>
              <a:rPr lang="en-GB" b="1" dirty="0"/>
              <a:t>HTTP (</a:t>
            </a:r>
            <a:r>
              <a:rPr lang="en-GB" b="1" dirty="0" err="1" smtClean="0"/>
              <a:t>HyperText</a:t>
            </a:r>
            <a:r>
              <a:rPr lang="en-GB" b="1" dirty="0"/>
              <a:t> </a:t>
            </a:r>
            <a:r>
              <a:rPr lang="en-GB" b="1" dirty="0" smtClean="0"/>
              <a:t>Transfer </a:t>
            </a:r>
            <a:r>
              <a:rPr lang="en-GB" b="1" dirty="0"/>
              <a:t>Protocol) </a:t>
            </a:r>
            <a:r>
              <a:rPr lang="en-GB" dirty="0"/>
              <a:t>has become the standard protocol for browsers to render web pages.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TCP/IP </a:t>
            </a:r>
            <a:r>
              <a:rPr lang="en-GB" dirty="0" smtClean="0"/>
              <a:t>is also </a:t>
            </a:r>
            <a:r>
              <a:rPr lang="en-GB" dirty="0"/>
              <a:t>used worldwide and enables communication with any other computer connected to the </a:t>
            </a:r>
            <a:r>
              <a:rPr lang="en-GB" dirty="0" smtClean="0"/>
              <a:t>Internet regardless </a:t>
            </a:r>
            <a:r>
              <a:rPr lang="en-GB" dirty="0"/>
              <a:t>of its location.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639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role of a mail server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2232248"/>
          </a:xfrm>
        </p:spPr>
        <p:txBody>
          <a:bodyPr>
            <a:noAutofit/>
          </a:bodyPr>
          <a:lstStyle/>
          <a:p>
            <a:r>
              <a:rPr lang="en-GB" dirty="0"/>
              <a:t>A mail server acts as a virtual post office for all incoming and outgoing emails. These servers route </a:t>
            </a:r>
            <a:r>
              <a:rPr lang="en-GB" dirty="0" smtClean="0"/>
              <a:t>mail according </a:t>
            </a:r>
            <a:r>
              <a:rPr lang="en-GB" dirty="0"/>
              <a:t>to its database of local network user's email addresses as it comes and goes, and store it </a:t>
            </a:r>
            <a:r>
              <a:rPr lang="en-GB" dirty="0" smtClean="0"/>
              <a:t>until it </a:t>
            </a:r>
            <a:r>
              <a:rPr lang="en-GB" dirty="0"/>
              <a:t>can be retrieved. </a:t>
            </a:r>
            <a:endParaRPr lang="en-GB" dirty="0" smtClean="0"/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Post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Office Protocol (v3) (POP3) </a:t>
            </a:r>
            <a:r>
              <a:rPr lang="en-GB" dirty="0"/>
              <a:t>is responsible for retrieving emails from a </a:t>
            </a:r>
            <a:r>
              <a:rPr lang="en-GB" dirty="0" smtClean="0"/>
              <a:t>mail server </a:t>
            </a:r>
            <a:r>
              <a:rPr lang="en-GB" dirty="0"/>
              <a:t>that temporarily stores your incoming mail. When emails are retrieved, they are transferred to </a:t>
            </a:r>
            <a:r>
              <a:rPr lang="en-GB" dirty="0" smtClean="0"/>
              <a:t>your local </a:t>
            </a:r>
            <a:r>
              <a:rPr lang="en-GB" dirty="0"/>
              <a:t>computer, be it a desktop or mobile phone, and deleted from the server. </a:t>
            </a:r>
            <a:endParaRPr lang="en-GB" sz="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27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role of a mail server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2232248"/>
          </a:xfrm>
        </p:spPr>
        <p:txBody>
          <a:bodyPr>
            <a:noAutofit/>
          </a:bodyPr>
          <a:lstStyle/>
          <a:p>
            <a:r>
              <a:rPr lang="en-GB" dirty="0" smtClean="0"/>
              <a:t>As </a:t>
            </a:r>
            <a:r>
              <a:rPr lang="en-GB" dirty="0"/>
              <a:t>a result, if you are </a:t>
            </a:r>
            <a:r>
              <a:rPr lang="en-GB" dirty="0" smtClean="0"/>
              <a:t>using different </a:t>
            </a:r>
            <a:r>
              <a:rPr lang="en-GB" dirty="0"/>
              <a:t>devices to access email via POP3, you will find that they don't synchronise the same emails </a:t>
            </a:r>
            <a:r>
              <a:rPr lang="en-GB" dirty="0" smtClean="0"/>
              <a:t>on each </a:t>
            </a:r>
            <a:r>
              <a:rPr lang="en-GB" dirty="0"/>
              <a:t>device.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Internet Message Access Protocol (IMAP) </a:t>
            </a:r>
            <a:r>
              <a:rPr lang="en-GB" dirty="0"/>
              <a:t>is another email protocol that is </a:t>
            </a:r>
            <a:r>
              <a:rPr lang="en-GB" dirty="0" smtClean="0"/>
              <a:t>designed to </a:t>
            </a:r>
            <a:r>
              <a:rPr lang="en-GB" dirty="0"/>
              <a:t>keep emails on the server, thus maintaining synchronicity between devices. </a:t>
            </a:r>
            <a:endParaRPr lang="en-GB" dirty="0" smtClean="0"/>
          </a:p>
          <a:p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Simple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Mail </a:t>
            </a:r>
            <a:r>
              <a:rPr lang="en-GB" b="1" dirty="0" smtClean="0">
                <a:solidFill>
                  <a:schemeClr val="bg2">
                    <a:lumMod val="25000"/>
                  </a:schemeClr>
                </a:solidFill>
              </a:rPr>
              <a:t>Transfer Protocol 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</a:rPr>
              <a:t>(SMTP) </a:t>
            </a:r>
            <a:r>
              <a:rPr lang="en-GB" dirty="0"/>
              <a:t>is used to </a:t>
            </a:r>
            <a:r>
              <a:rPr lang="en-GB" dirty="0" smtClean="0"/>
              <a:t>transfer </a:t>
            </a:r>
            <a:r>
              <a:rPr lang="en-GB" dirty="0"/>
              <a:t>outgoing emails from one server to another or from an email </a:t>
            </a:r>
            <a:r>
              <a:rPr lang="en-GB" dirty="0" smtClean="0"/>
              <a:t>client to </a:t>
            </a:r>
            <a:r>
              <a:rPr lang="en-GB" dirty="0"/>
              <a:t>the server when sending an email.</a:t>
            </a:r>
            <a:endParaRPr lang="en-GB" sz="5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29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role of a mail server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813" t="48031" r="19008" b="30313"/>
          <a:stretch/>
        </p:blipFill>
        <p:spPr>
          <a:xfrm>
            <a:off x="0" y="2564904"/>
            <a:ext cx="9001001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Transmission Control Protocol / Internet Protocol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2648" y="1700808"/>
            <a:ext cx="7992888" cy="4680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/>
              <a:t>Transmission Control Protocol / Internet Protocol (TCP/IP) </a:t>
            </a:r>
            <a:r>
              <a:rPr lang="en-GB" dirty="0"/>
              <a:t>protocol stack is set of </a:t>
            </a:r>
            <a:r>
              <a:rPr lang="en-GB" dirty="0" smtClean="0"/>
              <a:t>networking protocols </a:t>
            </a:r>
            <a:r>
              <a:rPr lang="en-GB" dirty="0"/>
              <a:t>that work together as four connected layers, passing incoming and outgoing data </a:t>
            </a:r>
            <a:r>
              <a:rPr lang="en-GB" dirty="0" smtClean="0"/>
              <a:t>packets up and </a:t>
            </a:r>
            <a:r>
              <a:rPr lang="en-GB" dirty="0"/>
              <a:t>down the layers during network communication.</a:t>
            </a:r>
          </a:p>
          <a:p>
            <a:pPr marL="0" indent="0">
              <a:buNone/>
            </a:pPr>
            <a:r>
              <a:rPr lang="en-GB" dirty="0"/>
              <a:t>There are four layers:</a:t>
            </a:r>
          </a:p>
          <a:p>
            <a:r>
              <a:rPr lang="en-GB" dirty="0" smtClean="0"/>
              <a:t>Application </a:t>
            </a:r>
            <a:r>
              <a:rPr lang="en-GB" dirty="0"/>
              <a:t>layer</a:t>
            </a:r>
          </a:p>
          <a:p>
            <a:r>
              <a:rPr lang="en-GB" dirty="0" smtClean="0"/>
              <a:t>Transport </a:t>
            </a:r>
            <a:r>
              <a:rPr lang="en-GB" dirty="0"/>
              <a:t>layer</a:t>
            </a:r>
          </a:p>
          <a:p>
            <a:r>
              <a:rPr lang="en-GB" dirty="0" smtClean="0"/>
              <a:t>Network </a:t>
            </a:r>
            <a:r>
              <a:rPr lang="en-GB" dirty="0"/>
              <a:t>layer</a:t>
            </a:r>
          </a:p>
          <a:p>
            <a:r>
              <a:rPr lang="en-GB" dirty="0" smtClean="0"/>
              <a:t>Link </a:t>
            </a:r>
            <a:r>
              <a:rPr lang="en-GB" dirty="0"/>
              <a:t>layer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08022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Transmission Control Protocol / Internet Protocol</a:t>
            </a:r>
            <a:endParaRPr lang="en-GB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206" t="43312" r="20859" b="26173"/>
          <a:stretch/>
        </p:blipFill>
        <p:spPr>
          <a:xfrm>
            <a:off x="475837" y="2204864"/>
            <a:ext cx="8290211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role of the four layers in the stack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2648" y="1700808"/>
            <a:ext cx="7992888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Various protocols operate at each layer of the stack, each with different roles. In each layer, </a:t>
            </a:r>
            <a:r>
              <a:rPr lang="en-GB" dirty="0" smtClean="0"/>
              <a:t>the data to </a:t>
            </a:r>
            <a:r>
              <a:rPr lang="en-GB" dirty="0"/>
              <a:t>be sent is wrapped, or encapsulated in an envelope containing new packet data as it </a:t>
            </a:r>
            <a:r>
              <a:rPr lang="en-GB" dirty="0" smtClean="0"/>
              <a:t>descends the layers and is unwrapped </a:t>
            </a:r>
            <a:r>
              <a:rPr lang="en-GB" dirty="0"/>
              <a:t>again at the receiving end in a networking equivalent of a game of </a:t>
            </a:r>
            <a:r>
              <a:rPr lang="en-GB" dirty="0" smtClean="0"/>
              <a:t>pass the </a:t>
            </a:r>
            <a:r>
              <a:rPr lang="en-GB" dirty="0"/>
              <a:t>parcel.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448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application layer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12648" y="1700808"/>
            <a:ext cx="7992888" cy="46805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</a:t>
            </a:r>
            <a:r>
              <a:rPr lang="en-GB" b="1" dirty="0"/>
              <a:t>application layer </a:t>
            </a:r>
            <a:r>
              <a:rPr lang="en-GB" dirty="0" smtClean="0"/>
              <a:t>sits </a:t>
            </a:r>
            <a:r>
              <a:rPr lang="en-GB" dirty="0"/>
              <a:t>at the top of the stack and uses protocols relating to the </a:t>
            </a:r>
            <a:r>
              <a:rPr lang="en-GB" dirty="0" smtClean="0"/>
              <a:t>application being used </a:t>
            </a:r>
            <a:r>
              <a:rPr lang="en-GB" dirty="0"/>
              <a:t>to transmit data over a network, usually the Internet. If this application is a browser, </a:t>
            </a:r>
            <a:r>
              <a:rPr lang="en-GB" dirty="0" smtClean="0"/>
              <a:t>for example, it would </a:t>
            </a:r>
            <a:r>
              <a:rPr lang="en-GB" dirty="0"/>
              <a:t>select an appropriate higher-level protocol for the communication such as HTTP, POP3 </a:t>
            </a:r>
            <a:r>
              <a:rPr lang="en-GB" dirty="0" smtClean="0"/>
              <a:t>or FTP. </a:t>
            </a:r>
            <a:endParaRPr lang="en-GB" dirty="0"/>
          </a:p>
          <a:p>
            <a:r>
              <a:rPr lang="en-GB" dirty="0"/>
              <a:t>Imagine the following text data is to be sent via a browser using the </a:t>
            </a:r>
            <a:r>
              <a:rPr lang="en-GB" b="1" dirty="0"/>
              <a:t>Hypertext Transfer </a:t>
            </a:r>
            <a:r>
              <a:rPr lang="en-GB" b="1" dirty="0" smtClean="0"/>
              <a:t>Protocol (HTTP) 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92D050"/>
                </a:solidFill>
              </a:rPr>
              <a:t>“Only </a:t>
            </a:r>
            <a:r>
              <a:rPr lang="en-GB" b="1" dirty="0">
                <a:solidFill>
                  <a:srgbClr val="92D050"/>
                </a:solidFill>
              </a:rPr>
              <a:t>two things are infinite, the universe and human stupidity, and I'm not sure about the </a:t>
            </a:r>
            <a:r>
              <a:rPr lang="en-GB" b="1" dirty="0" smtClean="0">
                <a:solidFill>
                  <a:srgbClr val="92D050"/>
                </a:solidFill>
              </a:rPr>
              <a:t>former” </a:t>
            </a:r>
            <a:r>
              <a:rPr lang="en-GB" b="1" i="1" dirty="0" smtClean="0">
                <a:solidFill>
                  <a:srgbClr val="92D050"/>
                </a:solidFill>
              </a:rPr>
              <a:t>Albert Einstein 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1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</a:t>
            </a:r>
            <a:r>
              <a:rPr lang="en-GB" b="1" dirty="0" smtClean="0"/>
              <a:t>transport </a:t>
            </a:r>
            <a:r>
              <a:rPr lang="en-GB" b="1" dirty="0"/>
              <a:t>layer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3744416"/>
          </a:xfrm>
        </p:spPr>
        <p:txBody>
          <a:bodyPr>
            <a:normAutofit/>
          </a:bodyPr>
          <a:lstStyle/>
          <a:p>
            <a:r>
              <a:rPr lang="en-GB" sz="2000" dirty="0"/>
              <a:t>The transport layer uses the Transmission Control Protocol (TCP) to establish an </a:t>
            </a:r>
            <a:r>
              <a:rPr lang="en-GB" sz="2000" dirty="0" smtClean="0"/>
              <a:t>end-to-end connection </a:t>
            </a:r>
            <a:r>
              <a:rPr lang="en-GB" sz="2000" dirty="0"/>
              <a:t>with the recipient computer. The data is then split into packets and labelled with the </a:t>
            </a:r>
            <a:r>
              <a:rPr lang="en-GB" sz="2000" dirty="0" smtClean="0"/>
              <a:t>packet number</a:t>
            </a:r>
            <a:r>
              <a:rPr lang="en-GB" sz="2000" dirty="0"/>
              <a:t>, the total number of packets and the port number through which the packet should route. </a:t>
            </a:r>
            <a:endParaRPr lang="en-GB" sz="2000" dirty="0" smtClean="0"/>
          </a:p>
          <a:p>
            <a:r>
              <a:rPr lang="en-GB" sz="2000" dirty="0" smtClean="0"/>
              <a:t>This ensures </a:t>
            </a:r>
            <a:r>
              <a:rPr lang="en-GB" sz="2000" dirty="0"/>
              <a:t>it is handled by the correct application on the recipient computer. In the example below, port </a:t>
            </a:r>
            <a:r>
              <a:rPr lang="en-GB" sz="2000" dirty="0" smtClean="0"/>
              <a:t>80 is </a:t>
            </a:r>
            <a:r>
              <a:rPr lang="en-GB" sz="2000" dirty="0"/>
              <a:t>used as this is a common port used by the HTTP protocol, called upon by the destination browser.</a:t>
            </a:r>
          </a:p>
          <a:p>
            <a:r>
              <a:rPr lang="en-GB" sz="2000" dirty="0"/>
              <a:t>If any packets go </a:t>
            </a:r>
            <a:r>
              <a:rPr lang="en-GB" sz="2000" dirty="0" smtClean="0"/>
              <a:t>astray </a:t>
            </a:r>
            <a:r>
              <a:rPr lang="en-GB" sz="2000" dirty="0"/>
              <a:t>during the connection, the transport layer requests retransmission of </a:t>
            </a:r>
            <a:r>
              <a:rPr lang="en-GB" sz="2000" dirty="0" smtClean="0"/>
              <a:t>lost packets</a:t>
            </a:r>
            <a:r>
              <a:rPr lang="en-GB" sz="2000" dirty="0"/>
              <a:t>. Receipt of packets is also acknowledged.</a:t>
            </a:r>
            <a:endParaRPr lang="en-GB" sz="1600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584" t="47150" r="21731" b="43212"/>
          <a:stretch/>
        </p:blipFill>
        <p:spPr>
          <a:xfrm>
            <a:off x="1659320" y="4797152"/>
            <a:ext cx="5576975" cy="122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</a:t>
            </a:r>
            <a:r>
              <a:rPr lang="en-GB" b="1" dirty="0" smtClean="0"/>
              <a:t>network layer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3744416"/>
          </a:xfrm>
        </p:spPr>
        <p:txBody>
          <a:bodyPr>
            <a:noAutofit/>
          </a:bodyPr>
          <a:lstStyle/>
          <a:p>
            <a:r>
              <a:rPr lang="en-GB" sz="1800" dirty="0"/>
              <a:t>The network layer, sometimes referred to as the </a:t>
            </a:r>
            <a:r>
              <a:rPr lang="en-GB" sz="1800" b="1" dirty="0"/>
              <a:t>IP layer </a:t>
            </a:r>
            <a:r>
              <a:rPr lang="en-GB" sz="1800" dirty="0"/>
              <a:t>or </a:t>
            </a:r>
            <a:r>
              <a:rPr lang="en-GB" sz="1800" b="1" dirty="0"/>
              <a:t>Internet layer</a:t>
            </a:r>
            <a:r>
              <a:rPr lang="en-GB" sz="1800" dirty="0"/>
              <a:t>, adds the source </a:t>
            </a:r>
            <a:r>
              <a:rPr lang="en-GB" sz="1800" dirty="0" smtClean="0"/>
              <a:t>and destination </a:t>
            </a:r>
            <a:r>
              <a:rPr lang="en-GB" sz="1800" b="1" dirty="0"/>
              <a:t>IP addresses</a:t>
            </a:r>
            <a:r>
              <a:rPr lang="en-GB" sz="1800" dirty="0"/>
              <a:t>. </a:t>
            </a:r>
            <a:r>
              <a:rPr lang="en-GB" sz="1800" b="1" dirty="0"/>
              <a:t>Routers</a:t>
            </a:r>
            <a:r>
              <a:rPr lang="en-GB" sz="1800" dirty="0"/>
              <a:t> operate on the network layer and will use these IP addresses </a:t>
            </a:r>
            <a:r>
              <a:rPr lang="en-GB" sz="1800" dirty="0" smtClean="0"/>
              <a:t>to forward </a:t>
            </a:r>
            <a:r>
              <a:rPr lang="en-GB" sz="1800" dirty="0"/>
              <a:t>the packets on to the destination. </a:t>
            </a: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addition of an </a:t>
            </a:r>
            <a:r>
              <a:rPr lang="en-GB" sz="1800" b="1" dirty="0"/>
              <a:t>IP address </a:t>
            </a:r>
            <a:r>
              <a:rPr lang="en-GB" sz="1800" dirty="0"/>
              <a:t>to the port number forms </a:t>
            </a:r>
            <a:r>
              <a:rPr lang="en-GB" sz="1800" dirty="0" smtClean="0"/>
              <a:t>a socket</a:t>
            </a:r>
            <a:r>
              <a:rPr lang="en-GB" sz="1800" dirty="0"/>
              <a:t>, e.g. 42.205.110.140:80, in the same way that the addition of a person's name is added to </a:t>
            </a:r>
            <a:r>
              <a:rPr lang="en-GB" sz="1800" dirty="0" smtClean="0"/>
              <a:t>a street </a:t>
            </a:r>
            <a:r>
              <a:rPr lang="en-GB" sz="1800" dirty="0"/>
              <a:t>address on an envelope in order to direct the letter to the correct person within a building. A </a:t>
            </a:r>
            <a:r>
              <a:rPr lang="en-GB" sz="1800" dirty="0" smtClean="0"/>
              <a:t>socket specifies </a:t>
            </a:r>
            <a:r>
              <a:rPr lang="en-GB" sz="1800" dirty="0"/>
              <a:t>which </a:t>
            </a:r>
            <a:r>
              <a:rPr lang="en-GB" sz="1800" i="1" dirty="0"/>
              <a:t>device </a:t>
            </a:r>
            <a:r>
              <a:rPr lang="en-GB" sz="1800" dirty="0"/>
              <a:t>the packet must be sent to and the application being used on that </a:t>
            </a:r>
            <a:r>
              <a:rPr lang="en-GB" sz="1800" i="1" dirty="0"/>
              <a:t>device.</a:t>
            </a:r>
            <a:endParaRPr lang="en-GB" sz="105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3129" t="71859" r="21413" b="14360"/>
          <a:stretch/>
        </p:blipFill>
        <p:spPr>
          <a:xfrm>
            <a:off x="1741619" y="4198640"/>
            <a:ext cx="567834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7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</a:t>
            </a:r>
            <a:r>
              <a:rPr lang="en-GB" b="1" dirty="0" smtClean="0"/>
              <a:t>link layer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70512" cy="2232248"/>
          </a:xfrm>
        </p:spPr>
        <p:txBody>
          <a:bodyPr>
            <a:noAutofit/>
          </a:bodyPr>
          <a:lstStyle/>
          <a:p>
            <a:r>
              <a:rPr lang="en-GB" sz="1800" dirty="0"/>
              <a:t>The link layer is the physical connection between network nodes and adds the unique Media </a:t>
            </a:r>
            <a:r>
              <a:rPr lang="en-GB" sz="1800" dirty="0" smtClean="0"/>
              <a:t>Access Control </a:t>
            </a:r>
            <a:r>
              <a:rPr lang="en-GB" sz="1800" dirty="0"/>
              <a:t>(MAC) addresses identifying the Network Interface Cards (NICs) of the source and </a:t>
            </a:r>
            <a:r>
              <a:rPr lang="en-GB" sz="1800" dirty="0" smtClean="0"/>
              <a:t>destination computers</a:t>
            </a:r>
            <a:r>
              <a:rPr lang="en-GB" sz="1800" dirty="0"/>
              <a:t>. These means that once the packet finds the correct network using the IP address, it can </a:t>
            </a:r>
            <a:r>
              <a:rPr lang="en-GB" sz="1800" dirty="0" smtClean="0"/>
              <a:t>then locate </a:t>
            </a:r>
            <a:r>
              <a:rPr lang="en-GB" sz="1800" dirty="0"/>
              <a:t>the correct piece of </a:t>
            </a:r>
            <a:r>
              <a:rPr lang="en-GB" sz="1800" dirty="0" smtClean="0"/>
              <a:t>hardware.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destination MAC address is that of the </a:t>
            </a:r>
            <a:r>
              <a:rPr lang="en-GB" sz="1800" i="1" dirty="0"/>
              <a:t>device </a:t>
            </a:r>
            <a:r>
              <a:rPr lang="en-GB" sz="1800" dirty="0"/>
              <a:t>that the packet </a:t>
            </a:r>
            <a:r>
              <a:rPr lang="en-GB" sz="1800" dirty="0" smtClean="0"/>
              <a:t>is being </a:t>
            </a:r>
            <a:r>
              <a:rPr lang="en-GB" sz="1800" dirty="0"/>
              <a:t>sent to next. Unless the two computers are on the same network, the destination MAC address </a:t>
            </a:r>
            <a:r>
              <a:rPr lang="en-GB" sz="1800" dirty="0" smtClean="0"/>
              <a:t>will initially </a:t>
            </a:r>
            <a:r>
              <a:rPr lang="en-GB" sz="1800" dirty="0"/>
              <a:t>be the MAC address of the first router that the packet will be sent to.</a:t>
            </a:r>
            <a:endParaRPr lang="en-GB" sz="700" dirty="0">
              <a:solidFill>
                <a:srgbClr val="92D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329" t="45078" r="19008" b="16532"/>
          <a:stretch/>
        </p:blipFill>
        <p:spPr>
          <a:xfrm>
            <a:off x="1264028" y="4149080"/>
            <a:ext cx="6633528" cy="24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70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49556</TotalTime>
  <Words>1182</Words>
  <Application>Microsoft Office PowerPoint</Application>
  <PresentationFormat>On-screen Show (4:3)</PresentationFormat>
  <Paragraphs>53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Tw Cen MT</vt:lpstr>
      <vt:lpstr>Wingdings</vt:lpstr>
      <vt:lpstr>Wingdings 2</vt:lpstr>
      <vt:lpstr>Median</vt:lpstr>
      <vt:lpstr>TCP/IP and Protocol Layering</vt:lpstr>
      <vt:lpstr>The importance of protocols and standards</vt:lpstr>
      <vt:lpstr>Transmission Control Protocol / Internet Protocol</vt:lpstr>
      <vt:lpstr>Transmission Control Protocol / Internet Protocol</vt:lpstr>
      <vt:lpstr>The role of the four layers in the stack</vt:lpstr>
      <vt:lpstr>The application layer</vt:lpstr>
      <vt:lpstr>The transport layer</vt:lpstr>
      <vt:lpstr>The network layer</vt:lpstr>
      <vt:lpstr>The link layer</vt:lpstr>
      <vt:lpstr>The link layer</vt:lpstr>
      <vt:lpstr>TCP/IP Protocol Layers</vt:lpstr>
      <vt:lpstr>An example….</vt:lpstr>
      <vt:lpstr>Application Layer </vt:lpstr>
      <vt:lpstr>Transport Layer – uses the Transmission Control Protocol (TCP)</vt:lpstr>
      <vt:lpstr>Network/Internet IP Layer </vt:lpstr>
      <vt:lpstr>Link Layer</vt:lpstr>
      <vt:lpstr>Link Layer</vt:lpstr>
      <vt:lpstr>Transferring files with FTP</vt:lpstr>
      <vt:lpstr>Transferring files with FTP</vt:lpstr>
      <vt:lpstr>The role of a mail server</vt:lpstr>
      <vt:lpstr>The role of a mail server</vt:lpstr>
      <vt:lpstr>The role of a mail server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640</cp:revision>
  <dcterms:created xsi:type="dcterms:W3CDTF">2014-06-23T10:47:17Z</dcterms:created>
  <dcterms:modified xsi:type="dcterms:W3CDTF">2018-05-21T21:55:10Z</dcterms:modified>
</cp:coreProperties>
</file>