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Medium Style 2 - Accent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3584" autoAdjust="0"/>
    <p:restoredTop sz="94660"/>
  </p:normalViewPr>
  <p:slideViewPr>
    <p:cSldViewPr snapToGrid="0">
      <p:cViewPr varScale="1">
        <p:scale>
          <a:sx n="118" d="100"/>
          <a:sy n="118" d="100"/>
        </p:scale>
        <p:origin x="390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256349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344307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614298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1696860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0235709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13789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880769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4778582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8002025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317239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749764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pic>
        <p:nvPicPr>
          <p:cNvPr id="16" name="Picture 15"/>
          <p:cNvPicPr>
            <a:picLocks noChangeAspect="1"/>
          </p:cNvPicPr>
          <p:nvPr userDrawn="1"/>
        </p:nvPicPr>
        <p:blipFill rotWithShape="1"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8478"/>
          <a:stretch/>
        </p:blipFill>
        <p:spPr>
          <a:xfrm>
            <a:off x="0" y="-22878"/>
            <a:ext cx="12191999" cy="1337328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9B43921-457F-42D7-9A5E-1FB398760551}" type="datetimeFigureOut">
              <a:rPr lang="en-GB" smtClean="0"/>
              <a:t>07/12/2016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1C0A8E-E8C2-469C-905E-C6857145D775}" type="slidenum">
              <a:rPr lang="en-GB" smtClean="0"/>
              <a:t>‹#›</a:t>
            </a:fld>
            <a:endParaRPr lang="en-GB"/>
          </a:p>
        </p:txBody>
      </p:sp>
      <p:cxnSp>
        <p:nvCxnSpPr>
          <p:cNvPr id="14" name="Straight Connector 13"/>
          <p:cNvCxnSpPr/>
          <p:nvPr userDrawn="1"/>
        </p:nvCxnSpPr>
        <p:spPr>
          <a:xfrm>
            <a:off x="0" y="1314450"/>
            <a:ext cx="12192000" cy="0"/>
          </a:xfrm>
          <a:prstGeom prst="line">
            <a:avLst/>
          </a:prstGeom>
          <a:ln w="28575">
            <a:solidFill>
              <a:srgbClr val="C0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62" name="Picture 61"/>
          <p:cNvPicPr>
            <a:picLocks noChangeAspect="1"/>
          </p:cNvPicPr>
          <p:nvPr userDrawn="1"/>
        </p:nvPicPr>
        <p:blipFill>
          <a:blip r:embed="rId14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6253601"/>
            <a:ext cx="1225454" cy="6043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9539380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Box 2"/>
          <p:cNvSpPr txBox="1"/>
          <p:nvPr/>
        </p:nvSpPr>
        <p:spPr>
          <a:xfrm>
            <a:off x="107577" y="1360358"/>
            <a:ext cx="11952618" cy="7489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eriod"/>
            </a:pPr>
            <a:r>
              <a:rPr lang="en-GB" sz="1600" dirty="0" smtClean="0">
                <a:cs typeface="Consolas" panose="020B0609020204030204" pitchFamily="49" charset="0"/>
              </a:rPr>
              <a:t>Using the answer from Activity 3 (shown below) what would be the values </a:t>
            </a:r>
            <a:r>
              <a:rPr lang="en-GB" sz="1600" dirty="0">
                <a:cs typeface="Consolas" panose="020B0609020204030204" pitchFamily="49" charset="0"/>
              </a:rPr>
              <a:t>of </a:t>
            </a:r>
            <a:r>
              <a:rPr lang="en-GB" sz="1600" dirty="0" smtClean="0">
                <a:cs typeface="Consolas" panose="020B0609020204030204" pitchFamily="49" charset="0"/>
              </a:rPr>
              <a:t>C</a:t>
            </a:r>
            <a:r>
              <a:rPr lang="en-GB" sz="1600" baseline="-25000" dirty="0" smtClean="0">
                <a:cs typeface="Consolas" panose="020B0609020204030204" pitchFamily="49" charset="0"/>
              </a:rPr>
              <a:t>4 in, </a:t>
            </a:r>
            <a:r>
              <a:rPr lang="en-GB" sz="1600" dirty="0" smtClean="0">
                <a:cs typeface="Consolas" panose="020B0609020204030204" pitchFamily="49" charset="0"/>
              </a:rPr>
              <a:t>C</a:t>
            </a:r>
            <a:r>
              <a:rPr lang="en-GB" sz="1600" baseline="-25000" dirty="0" smtClean="0">
                <a:cs typeface="Consolas" panose="020B0609020204030204" pitchFamily="49" charset="0"/>
              </a:rPr>
              <a:t>5 </a:t>
            </a:r>
            <a:r>
              <a:rPr lang="en-GB" sz="1600" baseline="-25000" dirty="0">
                <a:cs typeface="Consolas" panose="020B0609020204030204" pitchFamily="49" charset="0"/>
              </a:rPr>
              <a:t>in</a:t>
            </a:r>
            <a:r>
              <a:rPr lang="en-GB" sz="1600" baseline="-25000" dirty="0" smtClean="0">
                <a:cs typeface="Consolas" panose="020B0609020204030204" pitchFamily="49" charset="0"/>
              </a:rPr>
              <a:t>, </a:t>
            </a:r>
            <a:r>
              <a:rPr lang="en-GB" sz="1600" dirty="0" smtClean="0">
                <a:cs typeface="Consolas" panose="020B0609020204030204" pitchFamily="49" charset="0"/>
              </a:rPr>
              <a:t>and D</a:t>
            </a:r>
            <a:r>
              <a:rPr lang="en-GB" sz="1600" baseline="-25000" dirty="0" smtClean="0">
                <a:cs typeface="Consolas" panose="020B0609020204030204" pitchFamily="49" charset="0"/>
              </a:rPr>
              <a:t>4</a:t>
            </a:r>
            <a:r>
              <a:rPr lang="en-GB" sz="1600" dirty="0">
                <a:cs typeface="Consolas" panose="020B0609020204030204" pitchFamily="49" charset="0"/>
              </a:rPr>
              <a:t> </a:t>
            </a:r>
            <a:r>
              <a:rPr lang="en-GB" sz="1600" dirty="0" smtClean="0">
                <a:cs typeface="Consolas" panose="020B0609020204030204" pitchFamily="49" charset="0"/>
              </a:rPr>
              <a:t>if A</a:t>
            </a:r>
            <a:r>
              <a:rPr lang="en-GB" sz="1600" baseline="-25000" dirty="0" smtClean="0">
                <a:cs typeface="Consolas" panose="020B0609020204030204" pitchFamily="49" charset="0"/>
              </a:rPr>
              <a:t>4</a:t>
            </a:r>
            <a:r>
              <a:rPr lang="en-GB" sz="1600" dirty="0" smtClean="0">
                <a:cs typeface="Consolas" panose="020B0609020204030204" pitchFamily="49" charset="0"/>
              </a:rPr>
              <a:t>=1 and</a:t>
            </a:r>
            <a:r>
              <a:rPr lang="en-GB" sz="1600" baseline="-25000" dirty="0" smtClean="0">
                <a:cs typeface="Consolas" panose="020B0609020204030204" pitchFamily="49" charset="0"/>
              </a:rPr>
              <a:t> </a:t>
            </a:r>
            <a:r>
              <a:rPr lang="en-GB" sz="1600" dirty="0" smtClean="0">
                <a:cs typeface="Consolas" panose="020B0609020204030204" pitchFamily="49" charset="0"/>
              </a:rPr>
              <a:t>B</a:t>
            </a:r>
            <a:r>
              <a:rPr lang="en-GB" sz="1600" baseline="-25000" dirty="0" smtClean="0">
                <a:cs typeface="Consolas" panose="020B0609020204030204" pitchFamily="49" charset="0"/>
              </a:rPr>
              <a:t>4</a:t>
            </a:r>
            <a:r>
              <a:rPr lang="en-GB" sz="1600" dirty="0" smtClean="0">
                <a:cs typeface="Consolas" panose="020B0609020204030204" pitchFamily="49" charset="0"/>
              </a:rPr>
              <a:t>=1?</a:t>
            </a:r>
            <a:endParaRPr lang="en-GB" sz="1600" baseline="-25000" dirty="0">
              <a:cs typeface="Consolas" panose="020B0609020204030204" pitchFamily="49" charset="0"/>
            </a:endParaRPr>
          </a:p>
          <a:p>
            <a:endParaRPr lang="en-GB" sz="1600" baseline="-25000" dirty="0" smtClean="0">
              <a:cs typeface="Consolas" panose="020B0609020204030204" pitchFamily="49" charset="0"/>
            </a:endParaRPr>
          </a:p>
          <a:p>
            <a:endParaRPr lang="en-GB" sz="1600" dirty="0">
              <a:cs typeface="Consolas" panose="020B0609020204030204" pitchFamily="49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0" y="485776"/>
            <a:ext cx="12192000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dirty="0">
                <a:solidFill>
                  <a:srgbClr val="C00000"/>
                </a:solidFill>
              </a:rPr>
              <a:t>The logic associated with D type flip flops, half and full adders</a:t>
            </a:r>
          </a:p>
        </p:txBody>
      </p:sp>
      <p:sp>
        <p:nvSpPr>
          <p:cNvPr id="6" name="Rectangle 5"/>
          <p:cNvSpPr/>
          <p:nvPr/>
        </p:nvSpPr>
        <p:spPr>
          <a:xfrm>
            <a:off x="0" y="0"/>
            <a:ext cx="12192000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n-GB" sz="2400" b="1" dirty="0">
                <a:solidFill>
                  <a:srgbClr val="C00000"/>
                </a:solidFill>
              </a:rPr>
              <a:t>Boolean algebra</a:t>
            </a:r>
            <a:endParaRPr lang="en-GB" sz="2400" dirty="0">
              <a:solidFill>
                <a:srgbClr val="C00000"/>
              </a:solidFill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492970" y="2966085"/>
            <a:ext cx="10914356" cy="3450403"/>
            <a:chOff x="523450" y="1922145"/>
            <a:chExt cx="10914356" cy="3450403"/>
          </a:xfrm>
        </p:grpSpPr>
        <p:grpSp>
          <p:nvGrpSpPr>
            <p:cNvPr id="64" name="Group 63"/>
            <p:cNvGrpSpPr/>
            <p:nvPr/>
          </p:nvGrpSpPr>
          <p:grpSpPr>
            <a:xfrm>
              <a:off x="580428" y="3594370"/>
              <a:ext cx="10857378" cy="1778178"/>
              <a:chOff x="590333" y="2228684"/>
              <a:chExt cx="10857378" cy="1778178"/>
            </a:xfrm>
          </p:grpSpPr>
          <p:grpSp>
            <p:nvGrpSpPr>
              <p:cNvPr id="65" name="Group 64"/>
              <p:cNvGrpSpPr/>
              <p:nvPr/>
            </p:nvGrpSpPr>
            <p:grpSpPr>
              <a:xfrm>
                <a:off x="10017986" y="2228684"/>
                <a:ext cx="862257" cy="1741930"/>
                <a:chOff x="1247318" y="2177745"/>
                <a:chExt cx="862257" cy="1741930"/>
              </a:xfrm>
            </p:grpSpPr>
            <p:sp>
              <p:nvSpPr>
                <p:cNvPr id="103" name="Rectangle 102"/>
                <p:cNvSpPr/>
                <p:nvPr/>
              </p:nvSpPr>
              <p:spPr>
                <a:xfrm>
                  <a:off x="1247318" y="2622181"/>
                  <a:ext cx="862257" cy="862257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5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dirty="0">
                      <a:solidFill>
                        <a:sysClr val="windowText" lastClr="000000"/>
                      </a:solidFill>
                    </a:rPr>
                    <a:t>1-bit Full Adder</a:t>
                  </a:r>
                </a:p>
              </p:txBody>
            </p:sp>
            <p:cxnSp>
              <p:nvCxnSpPr>
                <p:cNvPr id="104" name="Straight Arrow Connector 103"/>
                <p:cNvCxnSpPr/>
                <p:nvPr/>
              </p:nvCxnSpPr>
              <p:spPr>
                <a:xfrm>
                  <a:off x="1460500" y="240873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5" name="Straight Arrow Connector 104"/>
                <p:cNvCxnSpPr/>
                <p:nvPr/>
              </p:nvCxnSpPr>
              <p:spPr>
                <a:xfrm>
                  <a:off x="1860322" y="240873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106" name="Straight Arrow Connector 105"/>
                <p:cNvCxnSpPr/>
                <p:nvPr/>
              </p:nvCxnSpPr>
              <p:spPr>
                <a:xfrm>
                  <a:off x="1678218" y="349158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7" name="Rectangle 106"/>
                <p:cNvSpPr/>
                <p:nvPr/>
              </p:nvSpPr>
              <p:spPr>
                <a:xfrm>
                  <a:off x="1320196" y="2177745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A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0</a:t>
                  </a:r>
                </a:p>
              </p:txBody>
            </p:sp>
            <p:sp>
              <p:nvSpPr>
                <p:cNvPr id="108" name="Rectangle 107"/>
                <p:cNvSpPr/>
                <p:nvPr/>
              </p:nvSpPr>
              <p:spPr>
                <a:xfrm>
                  <a:off x="1536132" y="3611898"/>
                  <a:ext cx="35939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 smtClean="0">
                      <a:solidFill>
                        <a:srgbClr val="C00000"/>
                      </a:solidFill>
                    </a:rPr>
                    <a:t>D</a:t>
                  </a:r>
                  <a:r>
                    <a:rPr lang="en-GB" sz="1400" b="1" baseline="-25000" dirty="0" smtClean="0">
                      <a:solidFill>
                        <a:srgbClr val="C00000"/>
                      </a:solidFill>
                    </a:rPr>
                    <a:t>0</a:t>
                  </a:r>
                  <a:endParaRPr lang="en-GB" sz="1400" b="1" baseline="-25000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109" name="Rectangle 108"/>
                <p:cNvSpPr/>
                <p:nvPr/>
              </p:nvSpPr>
              <p:spPr>
                <a:xfrm>
                  <a:off x="1724370" y="2177972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B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0</a:t>
                  </a:r>
                </a:p>
              </p:txBody>
            </p:sp>
          </p:grpSp>
          <p:grpSp>
            <p:nvGrpSpPr>
              <p:cNvPr id="66" name="Group 65"/>
              <p:cNvGrpSpPr/>
              <p:nvPr/>
            </p:nvGrpSpPr>
            <p:grpSpPr>
              <a:xfrm>
                <a:off x="7054091" y="2264932"/>
                <a:ext cx="862257" cy="1741930"/>
                <a:chOff x="1247318" y="2177745"/>
                <a:chExt cx="862257" cy="1741930"/>
              </a:xfrm>
            </p:grpSpPr>
            <p:sp>
              <p:nvSpPr>
                <p:cNvPr id="96" name="Rectangle 95"/>
                <p:cNvSpPr/>
                <p:nvPr/>
              </p:nvSpPr>
              <p:spPr>
                <a:xfrm>
                  <a:off x="1247318" y="2622181"/>
                  <a:ext cx="862257" cy="862257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5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dirty="0">
                      <a:solidFill>
                        <a:sysClr val="windowText" lastClr="000000"/>
                      </a:solidFill>
                    </a:rPr>
                    <a:t>1-bit Full Adder</a:t>
                  </a:r>
                </a:p>
              </p:txBody>
            </p:sp>
            <p:cxnSp>
              <p:nvCxnSpPr>
                <p:cNvPr id="97" name="Straight Arrow Connector 96"/>
                <p:cNvCxnSpPr/>
                <p:nvPr/>
              </p:nvCxnSpPr>
              <p:spPr>
                <a:xfrm>
                  <a:off x="1460500" y="240873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8" name="Straight Arrow Connector 97"/>
                <p:cNvCxnSpPr/>
                <p:nvPr/>
              </p:nvCxnSpPr>
              <p:spPr>
                <a:xfrm>
                  <a:off x="1860322" y="240873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9" name="Straight Arrow Connector 98"/>
                <p:cNvCxnSpPr/>
                <p:nvPr/>
              </p:nvCxnSpPr>
              <p:spPr>
                <a:xfrm>
                  <a:off x="1678218" y="349158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100" name="Rectangle 99"/>
                <p:cNvSpPr/>
                <p:nvPr/>
              </p:nvSpPr>
              <p:spPr>
                <a:xfrm>
                  <a:off x="1320196" y="2177745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A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1</a:t>
                  </a:r>
                </a:p>
              </p:txBody>
            </p:sp>
            <p:sp>
              <p:nvSpPr>
                <p:cNvPr id="101" name="Rectangle 100"/>
                <p:cNvSpPr/>
                <p:nvPr/>
              </p:nvSpPr>
              <p:spPr>
                <a:xfrm>
                  <a:off x="1536132" y="3611898"/>
                  <a:ext cx="35939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 smtClean="0">
                      <a:solidFill>
                        <a:srgbClr val="C00000"/>
                      </a:solidFill>
                    </a:rPr>
                    <a:t>D</a:t>
                  </a:r>
                  <a:r>
                    <a:rPr lang="en-GB" sz="1400" b="1" baseline="-25000" dirty="0" smtClean="0">
                      <a:solidFill>
                        <a:srgbClr val="C00000"/>
                      </a:solidFill>
                    </a:rPr>
                    <a:t>1</a:t>
                  </a:r>
                  <a:endParaRPr lang="en-GB" sz="1400" b="1" baseline="-25000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102" name="Rectangle 101"/>
                <p:cNvSpPr/>
                <p:nvPr/>
              </p:nvSpPr>
              <p:spPr>
                <a:xfrm>
                  <a:off x="1724370" y="2177972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B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1</a:t>
                  </a:r>
                </a:p>
              </p:txBody>
            </p:sp>
          </p:grpSp>
          <p:cxnSp>
            <p:nvCxnSpPr>
              <p:cNvPr id="67" name="Straight Arrow Connector 66"/>
              <p:cNvCxnSpPr>
                <a:stCxn id="103" idx="1"/>
              </p:cNvCxnSpPr>
              <p:nvPr/>
            </p:nvCxnSpPr>
            <p:spPr>
              <a:xfrm flipH="1" flipV="1">
                <a:off x="7916350" y="3092608"/>
                <a:ext cx="2101636" cy="1164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68" name="Group 67"/>
              <p:cNvGrpSpPr/>
              <p:nvPr/>
            </p:nvGrpSpPr>
            <p:grpSpPr>
              <a:xfrm>
                <a:off x="4118101" y="2264932"/>
                <a:ext cx="862257" cy="1741930"/>
                <a:chOff x="1247318" y="2177745"/>
                <a:chExt cx="862257" cy="1741930"/>
              </a:xfrm>
            </p:grpSpPr>
            <p:sp>
              <p:nvSpPr>
                <p:cNvPr id="89" name="Rectangle 88"/>
                <p:cNvSpPr/>
                <p:nvPr/>
              </p:nvSpPr>
              <p:spPr>
                <a:xfrm>
                  <a:off x="1247318" y="2622181"/>
                  <a:ext cx="862257" cy="862257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5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dirty="0">
                      <a:solidFill>
                        <a:sysClr val="windowText" lastClr="000000"/>
                      </a:solidFill>
                    </a:rPr>
                    <a:t>1-bit Full Adder</a:t>
                  </a:r>
                </a:p>
              </p:txBody>
            </p:sp>
            <p:cxnSp>
              <p:nvCxnSpPr>
                <p:cNvPr id="90" name="Straight Arrow Connector 89"/>
                <p:cNvCxnSpPr/>
                <p:nvPr/>
              </p:nvCxnSpPr>
              <p:spPr>
                <a:xfrm>
                  <a:off x="1460500" y="240873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1" name="Straight Arrow Connector 90"/>
                <p:cNvCxnSpPr/>
                <p:nvPr/>
              </p:nvCxnSpPr>
              <p:spPr>
                <a:xfrm>
                  <a:off x="1860322" y="240873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92" name="Straight Arrow Connector 91"/>
                <p:cNvCxnSpPr/>
                <p:nvPr/>
              </p:nvCxnSpPr>
              <p:spPr>
                <a:xfrm>
                  <a:off x="1678218" y="349158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93" name="Rectangle 92"/>
                <p:cNvSpPr/>
                <p:nvPr/>
              </p:nvSpPr>
              <p:spPr>
                <a:xfrm>
                  <a:off x="1320196" y="2177745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A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2</a:t>
                  </a:r>
                </a:p>
              </p:txBody>
            </p:sp>
            <p:sp>
              <p:nvSpPr>
                <p:cNvPr id="94" name="Rectangle 93"/>
                <p:cNvSpPr/>
                <p:nvPr/>
              </p:nvSpPr>
              <p:spPr>
                <a:xfrm>
                  <a:off x="1536132" y="3611898"/>
                  <a:ext cx="35939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 smtClean="0">
                      <a:solidFill>
                        <a:srgbClr val="C00000"/>
                      </a:solidFill>
                    </a:rPr>
                    <a:t>D</a:t>
                  </a:r>
                  <a:r>
                    <a:rPr lang="en-GB" sz="1400" b="1" baseline="-25000" dirty="0" smtClean="0">
                      <a:solidFill>
                        <a:srgbClr val="C00000"/>
                      </a:solidFill>
                    </a:rPr>
                    <a:t>2</a:t>
                  </a:r>
                  <a:endParaRPr lang="en-GB" sz="1400" b="1" baseline="-25000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95" name="Rectangle 94"/>
                <p:cNvSpPr/>
                <p:nvPr/>
              </p:nvSpPr>
              <p:spPr>
                <a:xfrm>
                  <a:off x="1724370" y="2177972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B</a:t>
                  </a:r>
                  <a:r>
                    <a:rPr lang="en-GB" sz="1400" b="1" baseline="-25000" dirty="0">
                      <a:solidFill>
                        <a:schemeClr val="accent6">
                          <a:lumMod val="75000"/>
                        </a:schemeClr>
                      </a:solidFill>
                    </a:rPr>
                    <a:t>2</a:t>
                  </a:r>
                </a:p>
              </p:txBody>
            </p:sp>
          </p:grpSp>
          <p:cxnSp>
            <p:nvCxnSpPr>
              <p:cNvPr id="69" name="Straight Arrow Connector 68"/>
              <p:cNvCxnSpPr/>
              <p:nvPr/>
            </p:nvCxnSpPr>
            <p:spPr>
              <a:xfrm flipH="1">
                <a:off x="4990786" y="3092608"/>
                <a:ext cx="2070861" cy="0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70" name="Group 69"/>
              <p:cNvGrpSpPr/>
              <p:nvPr/>
            </p:nvGrpSpPr>
            <p:grpSpPr>
              <a:xfrm>
                <a:off x="1159168" y="2228684"/>
                <a:ext cx="862257" cy="1741930"/>
                <a:chOff x="1247318" y="2177745"/>
                <a:chExt cx="862257" cy="1741930"/>
              </a:xfrm>
            </p:grpSpPr>
            <p:sp>
              <p:nvSpPr>
                <p:cNvPr id="82" name="Rectangle 81"/>
                <p:cNvSpPr/>
                <p:nvPr/>
              </p:nvSpPr>
              <p:spPr>
                <a:xfrm>
                  <a:off x="1247318" y="2622181"/>
                  <a:ext cx="862257" cy="862257"/>
                </a:xfrm>
                <a:prstGeom prst="rect">
                  <a:avLst/>
                </a:prstGeom>
                <a:solidFill>
                  <a:schemeClr val="accent2">
                    <a:lumMod val="40000"/>
                    <a:lumOff val="60000"/>
                  </a:schemeClr>
                </a:solidFill>
                <a:ln w="19050">
                  <a:solidFill>
                    <a:schemeClr val="accent2">
                      <a:lumMod val="75000"/>
                    </a:schemeClr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r>
                    <a:rPr lang="en-GB" dirty="0">
                      <a:solidFill>
                        <a:sysClr val="windowText" lastClr="000000"/>
                      </a:solidFill>
                    </a:rPr>
                    <a:t>1-bit Full Adder</a:t>
                  </a:r>
                </a:p>
              </p:txBody>
            </p:sp>
            <p:cxnSp>
              <p:nvCxnSpPr>
                <p:cNvPr id="83" name="Straight Arrow Connector 82"/>
                <p:cNvCxnSpPr/>
                <p:nvPr/>
              </p:nvCxnSpPr>
              <p:spPr>
                <a:xfrm>
                  <a:off x="1460500" y="240873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4" name="Straight Arrow Connector 83"/>
                <p:cNvCxnSpPr/>
                <p:nvPr/>
              </p:nvCxnSpPr>
              <p:spPr>
                <a:xfrm>
                  <a:off x="1860322" y="240873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cxnSp>
              <p:nvCxnSpPr>
                <p:cNvPr id="85" name="Straight Arrow Connector 84"/>
                <p:cNvCxnSpPr/>
                <p:nvPr/>
              </p:nvCxnSpPr>
              <p:spPr>
                <a:xfrm>
                  <a:off x="1678218" y="3491581"/>
                  <a:ext cx="0" cy="204328"/>
                </a:xfrm>
                <a:prstGeom prst="straightConnector1">
                  <a:avLst/>
                </a:prstGeom>
                <a:ln w="38100">
                  <a:solidFill>
                    <a:schemeClr val="tx1"/>
                  </a:solidFill>
                  <a:tailEnd type="triangl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86" name="Rectangle 85"/>
                <p:cNvSpPr/>
                <p:nvPr/>
              </p:nvSpPr>
              <p:spPr>
                <a:xfrm>
                  <a:off x="1320196" y="2177745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A</a:t>
                  </a:r>
                  <a:r>
                    <a:rPr lang="en-GB" sz="1400" b="1" baseline="-250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3</a:t>
                  </a:r>
                  <a:endParaRPr lang="en-GB" sz="1400" b="1" baseline="-25000" dirty="0">
                    <a:solidFill>
                      <a:schemeClr val="accent6">
                        <a:lumMod val="75000"/>
                      </a:schemeClr>
                    </a:solidFill>
                  </a:endParaRPr>
                </a:p>
              </p:txBody>
            </p:sp>
            <p:sp>
              <p:nvSpPr>
                <p:cNvPr id="87" name="Rectangle 86"/>
                <p:cNvSpPr/>
                <p:nvPr/>
              </p:nvSpPr>
              <p:spPr>
                <a:xfrm>
                  <a:off x="1536132" y="3611898"/>
                  <a:ext cx="35939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 smtClean="0">
                      <a:solidFill>
                        <a:srgbClr val="C00000"/>
                      </a:solidFill>
                    </a:rPr>
                    <a:t>D</a:t>
                  </a:r>
                  <a:r>
                    <a:rPr lang="en-GB" sz="1400" b="1" baseline="-25000" dirty="0" smtClean="0">
                      <a:solidFill>
                        <a:srgbClr val="C00000"/>
                      </a:solidFill>
                    </a:rPr>
                    <a:t>3</a:t>
                  </a:r>
                  <a:endParaRPr lang="en-GB" sz="1400" b="1" baseline="-25000" dirty="0">
                    <a:solidFill>
                      <a:srgbClr val="C00000"/>
                    </a:solidFill>
                  </a:endParaRPr>
                </a:p>
              </p:txBody>
            </p:sp>
            <p:sp>
              <p:nvSpPr>
                <p:cNvPr id="88" name="Rectangle 87"/>
                <p:cNvSpPr/>
                <p:nvPr/>
              </p:nvSpPr>
              <p:spPr>
                <a:xfrm>
                  <a:off x="1724370" y="2177972"/>
                  <a:ext cx="354584" cy="307777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r>
                    <a:rPr lang="en-GB" sz="1400" b="1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B</a:t>
                  </a:r>
                  <a:r>
                    <a:rPr lang="en-GB" sz="1400" b="1" baseline="-25000" dirty="0" smtClean="0">
                      <a:solidFill>
                        <a:schemeClr val="accent6">
                          <a:lumMod val="75000"/>
                        </a:schemeClr>
                      </a:solidFill>
                    </a:rPr>
                    <a:t>3</a:t>
                  </a:r>
                  <a:endParaRPr lang="en-GB" sz="1400" b="1" baseline="-25000" dirty="0">
                    <a:solidFill>
                      <a:schemeClr val="accent6">
                        <a:lumMod val="75000"/>
                      </a:schemeClr>
                    </a:solidFill>
                  </a:endParaRPr>
                </a:p>
              </p:txBody>
            </p:sp>
          </p:grpSp>
          <p:cxnSp>
            <p:nvCxnSpPr>
              <p:cNvPr id="71" name="Straight Arrow Connector 70"/>
              <p:cNvCxnSpPr/>
              <p:nvPr/>
            </p:nvCxnSpPr>
            <p:spPr>
              <a:xfrm flipH="1">
                <a:off x="2021271" y="3089854"/>
                <a:ext cx="2096831" cy="2754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2" name="Straight Arrow Connector 71"/>
              <p:cNvCxnSpPr/>
              <p:nvPr/>
            </p:nvCxnSpPr>
            <p:spPr>
              <a:xfrm flipH="1" flipV="1">
                <a:off x="590333" y="3099488"/>
                <a:ext cx="565500" cy="313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73" name="Straight Arrow Connector 72"/>
              <p:cNvCxnSpPr/>
              <p:nvPr/>
            </p:nvCxnSpPr>
            <p:spPr>
              <a:xfrm flipH="1" flipV="1">
                <a:off x="10882211" y="3127622"/>
                <a:ext cx="565500" cy="3131"/>
              </a:xfrm>
              <a:prstGeom prst="straightConnector1">
                <a:avLst/>
              </a:prstGeom>
              <a:ln w="38100">
                <a:solidFill>
                  <a:schemeClr val="tx1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74" name="Rectangle 73"/>
              <p:cNvSpPr/>
              <p:nvPr/>
            </p:nvSpPr>
            <p:spPr>
              <a:xfrm>
                <a:off x="10963322" y="2815586"/>
                <a:ext cx="45878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1400" b="1" dirty="0">
                    <a:solidFill>
                      <a:schemeClr val="accent2">
                        <a:lumMod val="75000"/>
                      </a:schemeClr>
                    </a:solidFill>
                  </a:rPr>
                  <a:t>C</a:t>
                </a:r>
                <a:r>
                  <a:rPr lang="en-GB" sz="1400" b="1" baseline="-25000" dirty="0">
                    <a:solidFill>
                      <a:schemeClr val="accent2">
                        <a:lumMod val="75000"/>
                      </a:schemeClr>
                    </a:solidFill>
                  </a:rPr>
                  <a:t>0 in</a:t>
                </a:r>
              </a:p>
            </p:txBody>
          </p:sp>
          <p:sp>
            <p:nvSpPr>
              <p:cNvPr id="75" name="Rectangle 74"/>
              <p:cNvSpPr/>
              <p:nvPr/>
            </p:nvSpPr>
            <p:spPr>
              <a:xfrm>
                <a:off x="7952368" y="2790651"/>
                <a:ext cx="460382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1400" b="1" dirty="0">
                    <a:solidFill>
                      <a:schemeClr val="accent2">
                        <a:lumMod val="75000"/>
                      </a:schemeClr>
                    </a:solidFill>
                  </a:rPr>
                  <a:t>C</a:t>
                </a:r>
                <a:r>
                  <a:rPr lang="en-GB" sz="1400" b="1" baseline="-25000" dirty="0">
                    <a:solidFill>
                      <a:schemeClr val="accent2">
                        <a:lumMod val="75000"/>
                      </a:schemeClr>
                    </a:solidFill>
                  </a:rPr>
                  <a:t>1 in</a:t>
                </a:r>
              </a:p>
            </p:txBody>
          </p:sp>
          <p:sp>
            <p:nvSpPr>
              <p:cNvPr id="76" name="Rectangle 75"/>
              <p:cNvSpPr/>
              <p:nvPr/>
            </p:nvSpPr>
            <p:spPr>
              <a:xfrm>
                <a:off x="5017771" y="2784133"/>
                <a:ext cx="45878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1400" b="1" dirty="0">
                    <a:solidFill>
                      <a:schemeClr val="accent2">
                        <a:lumMod val="75000"/>
                      </a:schemeClr>
                    </a:solidFill>
                  </a:rPr>
                  <a:t>C</a:t>
                </a:r>
                <a:r>
                  <a:rPr lang="en-GB" sz="1400" b="1" baseline="-25000" dirty="0">
                    <a:solidFill>
                      <a:schemeClr val="accent2">
                        <a:lumMod val="75000"/>
                      </a:schemeClr>
                    </a:solidFill>
                  </a:rPr>
                  <a:t>2 in</a:t>
                </a:r>
              </a:p>
            </p:txBody>
          </p:sp>
          <p:sp>
            <p:nvSpPr>
              <p:cNvPr id="77" name="Rectangle 76"/>
              <p:cNvSpPr/>
              <p:nvPr/>
            </p:nvSpPr>
            <p:spPr>
              <a:xfrm>
                <a:off x="2020014" y="2774934"/>
                <a:ext cx="458780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1400" b="1" dirty="0">
                    <a:solidFill>
                      <a:schemeClr val="accent2">
                        <a:lumMod val="75000"/>
                      </a:schemeClr>
                    </a:solidFill>
                  </a:rPr>
                  <a:t>C</a:t>
                </a:r>
                <a:r>
                  <a:rPr lang="en-GB" sz="1400" b="1" baseline="-25000" dirty="0">
                    <a:solidFill>
                      <a:schemeClr val="accent2">
                        <a:lumMod val="75000"/>
                      </a:schemeClr>
                    </a:solidFill>
                  </a:rPr>
                  <a:t>3 in</a:t>
                </a:r>
              </a:p>
            </p:txBody>
          </p:sp>
          <p:sp>
            <p:nvSpPr>
              <p:cNvPr id="78" name="Rectangle 77"/>
              <p:cNvSpPr/>
              <p:nvPr/>
            </p:nvSpPr>
            <p:spPr>
              <a:xfrm>
                <a:off x="9543892" y="3071505"/>
                <a:ext cx="54694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1400" b="1" dirty="0">
                    <a:solidFill>
                      <a:srgbClr val="C00000"/>
                    </a:solidFill>
                  </a:rPr>
                  <a:t>C</a:t>
                </a:r>
                <a:r>
                  <a:rPr lang="en-GB" sz="1400" b="1" baseline="-25000" dirty="0">
                    <a:solidFill>
                      <a:srgbClr val="C00000"/>
                    </a:solidFill>
                  </a:rPr>
                  <a:t>0</a:t>
                </a:r>
                <a:r>
                  <a:rPr lang="en-GB" sz="1400" b="1" dirty="0">
                    <a:solidFill>
                      <a:srgbClr val="C00000"/>
                    </a:solidFill>
                  </a:rPr>
                  <a:t> </a:t>
                </a:r>
                <a:r>
                  <a:rPr lang="en-GB" sz="1400" b="1" baseline="-25000" dirty="0">
                    <a:solidFill>
                      <a:srgbClr val="C00000"/>
                    </a:solidFill>
                  </a:rPr>
                  <a:t>out</a:t>
                </a:r>
              </a:p>
            </p:txBody>
          </p:sp>
          <p:sp>
            <p:nvSpPr>
              <p:cNvPr id="79" name="Rectangle 78"/>
              <p:cNvSpPr/>
              <p:nvPr/>
            </p:nvSpPr>
            <p:spPr>
              <a:xfrm>
                <a:off x="6593238" y="3043132"/>
                <a:ext cx="54694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1400" b="1" dirty="0">
                    <a:solidFill>
                      <a:srgbClr val="C00000"/>
                    </a:solidFill>
                  </a:rPr>
                  <a:t>C</a:t>
                </a:r>
                <a:r>
                  <a:rPr lang="en-GB" sz="1400" b="1" baseline="-25000" dirty="0">
                    <a:solidFill>
                      <a:srgbClr val="C00000"/>
                    </a:solidFill>
                  </a:rPr>
                  <a:t>1</a:t>
                </a:r>
                <a:r>
                  <a:rPr lang="en-GB" sz="1400" b="1" dirty="0">
                    <a:solidFill>
                      <a:srgbClr val="C00000"/>
                    </a:solidFill>
                  </a:rPr>
                  <a:t> </a:t>
                </a:r>
                <a:r>
                  <a:rPr lang="en-GB" sz="1400" b="1" baseline="-25000" dirty="0">
                    <a:solidFill>
                      <a:srgbClr val="C00000"/>
                    </a:solidFill>
                  </a:rPr>
                  <a:t>out</a:t>
                </a:r>
              </a:p>
            </p:txBody>
          </p:sp>
          <p:sp>
            <p:nvSpPr>
              <p:cNvPr id="80" name="Rectangle 79"/>
              <p:cNvSpPr/>
              <p:nvPr/>
            </p:nvSpPr>
            <p:spPr>
              <a:xfrm>
                <a:off x="3641169" y="3043131"/>
                <a:ext cx="54694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1400" b="1" dirty="0">
                    <a:solidFill>
                      <a:srgbClr val="C00000"/>
                    </a:solidFill>
                  </a:rPr>
                  <a:t>C</a:t>
                </a:r>
                <a:r>
                  <a:rPr lang="en-GB" sz="1400" b="1" baseline="-25000" dirty="0">
                    <a:solidFill>
                      <a:srgbClr val="C00000"/>
                    </a:solidFill>
                  </a:rPr>
                  <a:t>2</a:t>
                </a:r>
                <a:r>
                  <a:rPr lang="en-GB" sz="1400" b="1" dirty="0">
                    <a:solidFill>
                      <a:srgbClr val="C00000"/>
                    </a:solidFill>
                  </a:rPr>
                  <a:t> </a:t>
                </a:r>
                <a:r>
                  <a:rPr lang="en-GB" sz="1400" b="1" baseline="-25000" dirty="0">
                    <a:solidFill>
                      <a:srgbClr val="C00000"/>
                    </a:solidFill>
                  </a:rPr>
                  <a:t>out</a:t>
                </a:r>
              </a:p>
            </p:txBody>
          </p:sp>
          <p:sp>
            <p:nvSpPr>
              <p:cNvPr id="81" name="Rectangle 80"/>
              <p:cNvSpPr/>
              <p:nvPr/>
            </p:nvSpPr>
            <p:spPr>
              <a:xfrm>
                <a:off x="688654" y="3048131"/>
                <a:ext cx="546945" cy="307777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n-GB" sz="1400" b="1" dirty="0">
                    <a:solidFill>
                      <a:srgbClr val="C00000"/>
                    </a:solidFill>
                  </a:rPr>
                  <a:t>C</a:t>
                </a:r>
                <a:r>
                  <a:rPr lang="en-GB" sz="1400" b="1" baseline="-25000" dirty="0">
                    <a:solidFill>
                      <a:srgbClr val="C00000"/>
                    </a:solidFill>
                  </a:rPr>
                  <a:t>3</a:t>
                </a:r>
                <a:r>
                  <a:rPr lang="en-GB" sz="1400" b="1" dirty="0">
                    <a:solidFill>
                      <a:srgbClr val="C00000"/>
                    </a:solidFill>
                  </a:rPr>
                  <a:t> </a:t>
                </a:r>
                <a:r>
                  <a:rPr lang="en-GB" sz="1400" b="1" baseline="-25000" dirty="0">
                    <a:solidFill>
                      <a:srgbClr val="C00000"/>
                    </a:solidFill>
                  </a:rPr>
                  <a:t>out</a:t>
                </a:r>
              </a:p>
            </p:txBody>
          </p:sp>
        </p:grpSp>
        <p:grpSp>
          <p:nvGrpSpPr>
            <p:cNvPr id="110" name="Group 109"/>
            <p:cNvGrpSpPr/>
            <p:nvPr/>
          </p:nvGrpSpPr>
          <p:grpSpPr>
            <a:xfrm>
              <a:off x="523450" y="1922145"/>
              <a:ext cx="10850228" cy="1640183"/>
              <a:chOff x="571874" y="635961"/>
              <a:chExt cx="10850228" cy="1640183"/>
            </a:xfrm>
          </p:grpSpPr>
          <p:grpSp>
            <p:nvGrpSpPr>
              <p:cNvPr id="111" name="Group 110"/>
              <p:cNvGrpSpPr/>
              <p:nvPr/>
            </p:nvGrpSpPr>
            <p:grpSpPr>
              <a:xfrm>
                <a:off x="590333" y="635961"/>
                <a:ext cx="10831769" cy="1640183"/>
                <a:chOff x="590333" y="759786"/>
                <a:chExt cx="10831769" cy="1640183"/>
              </a:xfrm>
            </p:grpSpPr>
            <p:grpSp>
              <p:nvGrpSpPr>
                <p:cNvPr id="114" name="Group 113"/>
                <p:cNvGrpSpPr/>
                <p:nvPr/>
              </p:nvGrpSpPr>
              <p:grpSpPr>
                <a:xfrm>
                  <a:off x="1394594" y="760736"/>
                  <a:ext cx="544700" cy="523220"/>
                  <a:chOff x="1451744" y="751211"/>
                  <a:chExt cx="544700" cy="523220"/>
                </a:xfrm>
              </p:grpSpPr>
              <p:sp>
                <p:nvSpPr>
                  <p:cNvPr id="159" name="TextBox 158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/>
                      <a:t>0</a:t>
                    </a:r>
                  </a:p>
                </p:txBody>
              </p:sp>
              <p:sp>
                <p:nvSpPr>
                  <p:cNvPr id="160" name="Rectangle 159"/>
                  <p:cNvSpPr/>
                  <p:nvPr/>
                </p:nvSpPr>
                <p:spPr>
                  <a:xfrm>
                    <a:off x="1641860" y="837220"/>
                    <a:ext cx="35458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A</a:t>
                    </a:r>
                    <a:r>
                      <a:rPr lang="en-GB" sz="1400" b="1" baseline="-2500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3</a:t>
                    </a:r>
                  </a:p>
                </p:txBody>
              </p:sp>
            </p:grpSp>
            <p:grpSp>
              <p:nvGrpSpPr>
                <p:cNvPr id="115" name="Group 114"/>
                <p:cNvGrpSpPr/>
                <p:nvPr/>
              </p:nvGrpSpPr>
              <p:grpSpPr>
                <a:xfrm>
                  <a:off x="4366131" y="761574"/>
                  <a:ext cx="544700" cy="523220"/>
                  <a:chOff x="1451744" y="751211"/>
                  <a:chExt cx="544700" cy="523220"/>
                </a:xfrm>
              </p:grpSpPr>
              <p:sp>
                <p:nvSpPr>
                  <p:cNvPr id="157" name="TextBox 156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 smtClean="0"/>
                      <a:t>0</a:t>
                    </a:r>
                    <a:endParaRPr lang="en-GB" sz="2800" dirty="0"/>
                  </a:p>
                </p:txBody>
              </p:sp>
              <p:sp>
                <p:nvSpPr>
                  <p:cNvPr id="158" name="Rectangle 157"/>
                  <p:cNvSpPr/>
                  <p:nvPr/>
                </p:nvSpPr>
                <p:spPr>
                  <a:xfrm>
                    <a:off x="1641860" y="837220"/>
                    <a:ext cx="35458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A</a:t>
                    </a:r>
                    <a:r>
                      <a:rPr lang="en-GB" sz="1400" b="1" baseline="-2500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2</a:t>
                    </a:r>
                  </a:p>
                </p:txBody>
              </p:sp>
            </p:grpSp>
            <p:grpSp>
              <p:nvGrpSpPr>
                <p:cNvPr id="116" name="Group 115"/>
                <p:cNvGrpSpPr/>
                <p:nvPr/>
              </p:nvGrpSpPr>
              <p:grpSpPr>
                <a:xfrm>
                  <a:off x="7288556" y="760736"/>
                  <a:ext cx="544700" cy="523220"/>
                  <a:chOff x="1451744" y="751211"/>
                  <a:chExt cx="544700" cy="523220"/>
                </a:xfrm>
              </p:grpSpPr>
              <p:sp>
                <p:nvSpPr>
                  <p:cNvPr id="155" name="TextBox 154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 smtClean="0"/>
                      <a:t>1</a:t>
                    </a:r>
                    <a:endParaRPr lang="en-GB" sz="2800" dirty="0"/>
                  </a:p>
                </p:txBody>
              </p:sp>
              <p:sp>
                <p:nvSpPr>
                  <p:cNvPr id="156" name="Rectangle 155"/>
                  <p:cNvSpPr/>
                  <p:nvPr/>
                </p:nvSpPr>
                <p:spPr>
                  <a:xfrm>
                    <a:off x="1641860" y="837220"/>
                    <a:ext cx="35458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A</a:t>
                    </a:r>
                    <a:r>
                      <a:rPr lang="en-GB" sz="1400" b="1" baseline="-2500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1</a:t>
                    </a:r>
                  </a:p>
                </p:txBody>
              </p:sp>
            </p:grpSp>
            <p:grpSp>
              <p:nvGrpSpPr>
                <p:cNvPr id="117" name="Group 116"/>
                <p:cNvGrpSpPr/>
                <p:nvPr/>
              </p:nvGrpSpPr>
              <p:grpSpPr>
                <a:xfrm>
                  <a:off x="10265405" y="759786"/>
                  <a:ext cx="544700" cy="523220"/>
                  <a:chOff x="1451744" y="751211"/>
                  <a:chExt cx="544700" cy="523220"/>
                </a:xfrm>
              </p:grpSpPr>
              <p:sp>
                <p:nvSpPr>
                  <p:cNvPr id="153" name="TextBox 152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/>
                      <a:t>1</a:t>
                    </a:r>
                  </a:p>
                </p:txBody>
              </p:sp>
              <p:sp>
                <p:nvSpPr>
                  <p:cNvPr id="154" name="Rectangle 153"/>
                  <p:cNvSpPr/>
                  <p:nvPr/>
                </p:nvSpPr>
                <p:spPr>
                  <a:xfrm>
                    <a:off x="1641860" y="837220"/>
                    <a:ext cx="35458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A</a:t>
                    </a:r>
                    <a:r>
                      <a:rPr lang="en-GB" sz="1400" b="1" baseline="-2500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0</a:t>
                    </a:r>
                  </a:p>
                </p:txBody>
              </p:sp>
            </p:grpSp>
            <p:cxnSp>
              <p:nvCxnSpPr>
                <p:cNvPr id="118" name="Straight Connector 117"/>
                <p:cNvCxnSpPr/>
                <p:nvPr/>
              </p:nvCxnSpPr>
              <p:spPr>
                <a:xfrm>
                  <a:off x="590333" y="1611722"/>
                  <a:ext cx="10831769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19" name="Group 118"/>
                <p:cNvGrpSpPr/>
                <p:nvPr/>
              </p:nvGrpSpPr>
              <p:grpSpPr>
                <a:xfrm>
                  <a:off x="1401794" y="1132545"/>
                  <a:ext cx="544700" cy="523220"/>
                  <a:chOff x="1451744" y="751211"/>
                  <a:chExt cx="544700" cy="523220"/>
                </a:xfrm>
              </p:grpSpPr>
              <p:sp>
                <p:nvSpPr>
                  <p:cNvPr id="151" name="TextBox 150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/>
                      <a:t>0</a:t>
                    </a:r>
                  </a:p>
                </p:txBody>
              </p:sp>
              <p:sp>
                <p:nvSpPr>
                  <p:cNvPr id="152" name="Rectangle 151"/>
                  <p:cNvSpPr/>
                  <p:nvPr/>
                </p:nvSpPr>
                <p:spPr>
                  <a:xfrm>
                    <a:off x="1641860" y="837220"/>
                    <a:ext cx="35458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B</a:t>
                    </a:r>
                    <a:r>
                      <a:rPr lang="en-GB" sz="1400" b="1" baseline="-2500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3</a:t>
                    </a:r>
                  </a:p>
                </p:txBody>
              </p:sp>
            </p:grpSp>
            <p:grpSp>
              <p:nvGrpSpPr>
                <p:cNvPr id="120" name="Group 119"/>
                <p:cNvGrpSpPr/>
                <p:nvPr/>
              </p:nvGrpSpPr>
              <p:grpSpPr>
                <a:xfrm>
                  <a:off x="4373331" y="1133383"/>
                  <a:ext cx="544700" cy="523220"/>
                  <a:chOff x="1451744" y="751211"/>
                  <a:chExt cx="544700" cy="523220"/>
                </a:xfrm>
              </p:grpSpPr>
              <p:sp>
                <p:nvSpPr>
                  <p:cNvPr id="149" name="TextBox 148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/>
                      <a:t>1</a:t>
                    </a:r>
                  </a:p>
                </p:txBody>
              </p:sp>
              <p:sp>
                <p:nvSpPr>
                  <p:cNvPr id="150" name="Rectangle 149"/>
                  <p:cNvSpPr/>
                  <p:nvPr/>
                </p:nvSpPr>
                <p:spPr>
                  <a:xfrm>
                    <a:off x="1641860" y="837220"/>
                    <a:ext cx="35458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B</a:t>
                    </a:r>
                    <a:r>
                      <a:rPr lang="en-GB" sz="1400" b="1" baseline="-2500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2</a:t>
                    </a:r>
                  </a:p>
                </p:txBody>
              </p:sp>
            </p:grpSp>
            <p:grpSp>
              <p:nvGrpSpPr>
                <p:cNvPr id="121" name="Group 120"/>
                <p:cNvGrpSpPr/>
                <p:nvPr/>
              </p:nvGrpSpPr>
              <p:grpSpPr>
                <a:xfrm>
                  <a:off x="7295756" y="1132545"/>
                  <a:ext cx="536686" cy="523220"/>
                  <a:chOff x="1451744" y="751211"/>
                  <a:chExt cx="536686" cy="523220"/>
                </a:xfrm>
              </p:grpSpPr>
              <p:sp>
                <p:nvSpPr>
                  <p:cNvPr id="147" name="TextBox 146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/>
                      <a:t>1</a:t>
                    </a:r>
                  </a:p>
                </p:txBody>
              </p:sp>
              <p:sp>
                <p:nvSpPr>
                  <p:cNvPr id="148" name="Rectangle 147"/>
                  <p:cNvSpPr/>
                  <p:nvPr/>
                </p:nvSpPr>
                <p:spPr>
                  <a:xfrm>
                    <a:off x="1641860" y="837220"/>
                    <a:ext cx="346570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B</a:t>
                    </a:r>
                    <a:r>
                      <a:rPr lang="en-GB" sz="1400" b="1" baseline="-2500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1</a:t>
                    </a:r>
                  </a:p>
                </p:txBody>
              </p:sp>
            </p:grpSp>
            <p:grpSp>
              <p:nvGrpSpPr>
                <p:cNvPr id="122" name="Group 121"/>
                <p:cNvGrpSpPr/>
                <p:nvPr/>
              </p:nvGrpSpPr>
              <p:grpSpPr>
                <a:xfrm>
                  <a:off x="10272605" y="1131595"/>
                  <a:ext cx="544700" cy="523220"/>
                  <a:chOff x="1451744" y="751211"/>
                  <a:chExt cx="544700" cy="523220"/>
                </a:xfrm>
              </p:grpSpPr>
              <p:sp>
                <p:nvSpPr>
                  <p:cNvPr id="145" name="TextBox 144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/>
                      <a:t>1</a:t>
                    </a:r>
                  </a:p>
                </p:txBody>
              </p:sp>
              <p:sp>
                <p:nvSpPr>
                  <p:cNvPr id="146" name="Rectangle 145"/>
                  <p:cNvSpPr/>
                  <p:nvPr/>
                </p:nvSpPr>
                <p:spPr>
                  <a:xfrm>
                    <a:off x="1641860" y="837220"/>
                    <a:ext cx="35458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B</a:t>
                    </a:r>
                    <a:r>
                      <a:rPr lang="en-GB" sz="1400" b="1" baseline="-25000" dirty="0">
                        <a:solidFill>
                          <a:schemeClr val="accent6">
                            <a:lumMod val="75000"/>
                          </a:schemeClr>
                        </a:solidFill>
                      </a:rPr>
                      <a:t>0</a:t>
                    </a:r>
                  </a:p>
                </p:txBody>
              </p:sp>
            </p:grpSp>
            <p:grpSp>
              <p:nvGrpSpPr>
                <p:cNvPr id="123" name="Group 122"/>
                <p:cNvGrpSpPr/>
                <p:nvPr/>
              </p:nvGrpSpPr>
              <p:grpSpPr>
                <a:xfrm>
                  <a:off x="1394594" y="1512619"/>
                  <a:ext cx="549510" cy="523220"/>
                  <a:chOff x="1451744" y="751211"/>
                  <a:chExt cx="549510" cy="523220"/>
                </a:xfrm>
              </p:grpSpPr>
              <p:sp>
                <p:nvSpPr>
                  <p:cNvPr id="143" name="TextBox 142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 smtClean="0">
                        <a:solidFill>
                          <a:srgbClr val="FF0000"/>
                        </a:solidFill>
                      </a:rPr>
                      <a:t>1</a:t>
                    </a:r>
                    <a:endParaRPr lang="en-GB" sz="28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44" name="Rectangle 143"/>
                  <p:cNvSpPr/>
                  <p:nvPr/>
                </p:nvSpPr>
                <p:spPr>
                  <a:xfrm>
                    <a:off x="1641860" y="837220"/>
                    <a:ext cx="35939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 smtClean="0">
                        <a:solidFill>
                          <a:srgbClr val="C00000"/>
                        </a:solidFill>
                      </a:rPr>
                      <a:t>D</a:t>
                    </a:r>
                    <a:r>
                      <a:rPr lang="en-GB" sz="1400" b="1" baseline="-25000" dirty="0" smtClean="0">
                        <a:solidFill>
                          <a:srgbClr val="C00000"/>
                        </a:solidFill>
                      </a:rPr>
                      <a:t>3</a:t>
                    </a:r>
                    <a:endParaRPr lang="en-GB" sz="1400" b="1" baseline="-25000" dirty="0">
                      <a:solidFill>
                        <a:srgbClr val="C00000"/>
                      </a:solidFill>
                    </a:endParaRPr>
                  </a:p>
                </p:txBody>
              </p:sp>
            </p:grpSp>
            <p:grpSp>
              <p:nvGrpSpPr>
                <p:cNvPr id="124" name="Group 123"/>
                <p:cNvGrpSpPr/>
                <p:nvPr/>
              </p:nvGrpSpPr>
              <p:grpSpPr>
                <a:xfrm>
                  <a:off x="4366131" y="1513457"/>
                  <a:ext cx="549510" cy="523220"/>
                  <a:chOff x="1451744" y="751211"/>
                  <a:chExt cx="549510" cy="523220"/>
                </a:xfrm>
              </p:grpSpPr>
              <p:sp>
                <p:nvSpPr>
                  <p:cNvPr id="141" name="TextBox 140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 smtClean="0">
                        <a:solidFill>
                          <a:srgbClr val="FF0000"/>
                        </a:solidFill>
                      </a:rPr>
                      <a:t>0</a:t>
                    </a:r>
                    <a:endParaRPr lang="en-GB" sz="28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42" name="Rectangle 141"/>
                  <p:cNvSpPr/>
                  <p:nvPr/>
                </p:nvSpPr>
                <p:spPr>
                  <a:xfrm>
                    <a:off x="1641860" y="837220"/>
                    <a:ext cx="35939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 smtClean="0">
                        <a:solidFill>
                          <a:srgbClr val="C00000"/>
                        </a:solidFill>
                      </a:rPr>
                      <a:t>D</a:t>
                    </a:r>
                    <a:r>
                      <a:rPr lang="en-GB" sz="1400" b="1" baseline="-25000" dirty="0" smtClean="0">
                        <a:solidFill>
                          <a:srgbClr val="C00000"/>
                        </a:solidFill>
                      </a:rPr>
                      <a:t>2</a:t>
                    </a:r>
                    <a:endParaRPr lang="en-GB" sz="1400" b="1" baseline="-25000" dirty="0">
                      <a:solidFill>
                        <a:srgbClr val="C00000"/>
                      </a:solidFill>
                    </a:endParaRPr>
                  </a:p>
                </p:txBody>
              </p:sp>
            </p:grpSp>
            <p:grpSp>
              <p:nvGrpSpPr>
                <p:cNvPr id="125" name="Group 124"/>
                <p:cNvGrpSpPr/>
                <p:nvPr/>
              </p:nvGrpSpPr>
              <p:grpSpPr>
                <a:xfrm>
                  <a:off x="7288556" y="1512619"/>
                  <a:ext cx="549510" cy="523220"/>
                  <a:chOff x="1451744" y="751211"/>
                  <a:chExt cx="549510" cy="523220"/>
                </a:xfrm>
              </p:grpSpPr>
              <p:sp>
                <p:nvSpPr>
                  <p:cNvPr id="139" name="TextBox 138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 smtClean="0">
                        <a:solidFill>
                          <a:srgbClr val="FF0000"/>
                        </a:solidFill>
                      </a:rPr>
                      <a:t>1</a:t>
                    </a:r>
                    <a:endParaRPr lang="en-GB" sz="28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40" name="Rectangle 139"/>
                  <p:cNvSpPr/>
                  <p:nvPr/>
                </p:nvSpPr>
                <p:spPr>
                  <a:xfrm>
                    <a:off x="1641860" y="837220"/>
                    <a:ext cx="35939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 smtClean="0">
                        <a:solidFill>
                          <a:srgbClr val="C00000"/>
                        </a:solidFill>
                      </a:rPr>
                      <a:t>D</a:t>
                    </a:r>
                    <a:r>
                      <a:rPr lang="en-GB" sz="1400" b="1" baseline="-25000" dirty="0" smtClean="0">
                        <a:solidFill>
                          <a:srgbClr val="C00000"/>
                        </a:solidFill>
                      </a:rPr>
                      <a:t>1</a:t>
                    </a:r>
                    <a:endParaRPr lang="en-GB" sz="1400" b="1" baseline="-25000" dirty="0">
                      <a:solidFill>
                        <a:srgbClr val="C00000"/>
                      </a:solidFill>
                    </a:endParaRPr>
                  </a:p>
                </p:txBody>
              </p:sp>
            </p:grpSp>
            <p:grpSp>
              <p:nvGrpSpPr>
                <p:cNvPr id="126" name="Group 125"/>
                <p:cNvGrpSpPr/>
                <p:nvPr/>
              </p:nvGrpSpPr>
              <p:grpSpPr>
                <a:xfrm>
                  <a:off x="10265405" y="1511669"/>
                  <a:ext cx="549510" cy="523220"/>
                  <a:chOff x="1451744" y="751211"/>
                  <a:chExt cx="549510" cy="523220"/>
                </a:xfrm>
              </p:grpSpPr>
              <p:sp>
                <p:nvSpPr>
                  <p:cNvPr id="137" name="TextBox 136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>
                        <a:solidFill>
                          <a:srgbClr val="FF0000"/>
                        </a:solidFill>
                      </a:rPr>
                      <a:t>0</a:t>
                    </a:r>
                  </a:p>
                </p:txBody>
              </p:sp>
              <p:sp>
                <p:nvSpPr>
                  <p:cNvPr id="138" name="Rectangle 137"/>
                  <p:cNvSpPr/>
                  <p:nvPr/>
                </p:nvSpPr>
                <p:spPr>
                  <a:xfrm>
                    <a:off x="1641860" y="837220"/>
                    <a:ext cx="359394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 smtClean="0">
                        <a:solidFill>
                          <a:srgbClr val="C00000"/>
                        </a:solidFill>
                      </a:rPr>
                      <a:t>D</a:t>
                    </a:r>
                    <a:r>
                      <a:rPr lang="en-GB" sz="1400" b="1" baseline="-25000" dirty="0" smtClean="0">
                        <a:solidFill>
                          <a:srgbClr val="C00000"/>
                        </a:solidFill>
                      </a:rPr>
                      <a:t>0</a:t>
                    </a:r>
                    <a:endParaRPr lang="en-GB" sz="1400" b="1" baseline="-25000" dirty="0">
                      <a:solidFill>
                        <a:srgbClr val="C00000"/>
                      </a:solidFill>
                    </a:endParaRPr>
                  </a:p>
                </p:txBody>
              </p:sp>
            </p:grpSp>
            <p:cxnSp>
              <p:nvCxnSpPr>
                <p:cNvPr id="127" name="Straight Connector 126"/>
                <p:cNvCxnSpPr/>
                <p:nvPr/>
              </p:nvCxnSpPr>
              <p:spPr>
                <a:xfrm>
                  <a:off x="590333" y="1974127"/>
                  <a:ext cx="10831769" cy="0"/>
                </a:xfrm>
                <a:prstGeom prst="line">
                  <a:avLst/>
                </a:prstGeom>
                <a:ln w="1905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28" name="Group 127"/>
                <p:cNvGrpSpPr/>
                <p:nvPr/>
              </p:nvGrpSpPr>
              <p:grpSpPr>
                <a:xfrm>
                  <a:off x="1392269" y="1875911"/>
                  <a:ext cx="530274" cy="523220"/>
                  <a:chOff x="1451744" y="751211"/>
                  <a:chExt cx="530274" cy="523220"/>
                </a:xfrm>
              </p:grpSpPr>
              <p:sp>
                <p:nvSpPr>
                  <p:cNvPr id="135" name="TextBox 134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 smtClean="0">
                        <a:solidFill>
                          <a:srgbClr val="FF0000"/>
                        </a:solidFill>
                      </a:rPr>
                      <a:t>1</a:t>
                    </a:r>
                    <a:endParaRPr lang="en-GB" sz="28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36" name="Rectangle 135"/>
                  <p:cNvSpPr/>
                  <p:nvPr/>
                </p:nvSpPr>
                <p:spPr>
                  <a:xfrm>
                    <a:off x="1641860" y="837220"/>
                    <a:ext cx="34015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C</a:t>
                    </a:r>
                    <a:r>
                      <a:rPr lang="en-GB" sz="1400" b="1" baseline="-25000" dirty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3</a:t>
                    </a:r>
                  </a:p>
                </p:txBody>
              </p:sp>
            </p:grpSp>
            <p:grpSp>
              <p:nvGrpSpPr>
                <p:cNvPr id="129" name="Group 128"/>
                <p:cNvGrpSpPr/>
                <p:nvPr/>
              </p:nvGrpSpPr>
              <p:grpSpPr>
                <a:xfrm>
                  <a:off x="4363806" y="1876749"/>
                  <a:ext cx="530274" cy="523220"/>
                  <a:chOff x="1451744" y="751211"/>
                  <a:chExt cx="530274" cy="523220"/>
                </a:xfrm>
              </p:grpSpPr>
              <p:sp>
                <p:nvSpPr>
                  <p:cNvPr id="133" name="TextBox 132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 smtClean="0">
                        <a:solidFill>
                          <a:srgbClr val="FF0000"/>
                        </a:solidFill>
                      </a:rPr>
                      <a:t>1</a:t>
                    </a:r>
                    <a:endParaRPr lang="en-GB" sz="2800" dirty="0">
                      <a:solidFill>
                        <a:srgbClr val="FF0000"/>
                      </a:solidFill>
                    </a:endParaRPr>
                  </a:p>
                </p:txBody>
              </p:sp>
              <p:sp>
                <p:nvSpPr>
                  <p:cNvPr id="134" name="Rectangle 133"/>
                  <p:cNvSpPr/>
                  <p:nvPr/>
                </p:nvSpPr>
                <p:spPr>
                  <a:xfrm>
                    <a:off x="1641860" y="837220"/>
                    <a:ext cx="34015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C</a:t>
                    </a:r>
                    <a:r>
                      <a:rPr lang="en-GB" sz="1400" b="1" baseline="-25000" dirty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2</a:t>
                    </a:r>
                  </a:p>
                </p:txBody>
              </p:sp>
            </p:grpSp>
            <p:grpSp>
              <p:nvGrpSpPr>
                <p:cNvPr id="130" name="Group 129"/>
                <p:cNvGrpSpPr/>
                <p:nvPr/>
              </p:nvGrpSpPr>
              <p:grpSpPr>
                <a:xfrm>
                  <a:off x="7286231" y="1875911"/>
                  <a:ext cx="530274" cy="523220"/>
                  <a:chOff x="1451744" y="751211"/>
                  <a:chExt cx="530274" cy="523220"/>
                </a:xfrm>
              </p:grpSpPr>
              <p:sp>
                <p:nvSpPr>
                  <p:cNvPr id="131" name="TextBox 130"/>
                  <p:cNvSpPr txBox="1"/>
                  <p:nvPr/>
                </p:nvSpPr>
                <p:spPr>
                  <a:xfrm>
                    <a:off x="1451744" y="751211"/>
                    <a:ext cx="367408" cy="52322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r>
                      <a:rPr lang="en-GB" sz="2800" dirty="0">
                        <a:solidFill>
                          <a:srgbClr val="FF0000"/>
                        </a:solidFill>
                      </a:rPr>
                      <a:t>1</a:t>
                    </a:r>
                  </a:p>
                </p:txBody>
              </p:sp>
              <p:sp>
                <p:nvSpPr>
                  <p:cNvPr id="132" name="Rectangle 131"/>
                  <p:cNvSpPr/>
                  <p:nvPr/>
                </p:nvSpPr>
                <p:spPr>
                  <a:xfrm>
                    <a:off x="1641860" y="837220"/>
                    <a:ext cx="340158" cy="307777"/>
                  </a:xfrm>
                  <a:prstGeom prst="rect">
                    <a:avLst/>
                  </a:prstGeom>
                </p:spPr>
                <p:txBody>
                  <a:bodyPr wrap="none">
                    <a:spAutoFit/>
                  </a:bodyPr>
                  <a:lstStyle/>
                  <a:p>
                    <a:r>
                      <a:rPr lang="en-GB" sz="1400" b="1" dirty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C</a:t>
                    </a:r>
                    <a:r>
                      <a:rPr lang="en-GB" sz="1400" b="1" baseline="-25000" dirty="0">
                        <a:solidFill>
                          <a:schemeClr val="accent2">
                            <a:lumMod val="75000"/>
                          </a:schemeClr>
                        </a:solidFill>
                      </a:rPr>
                      <a:t>1</a:t>
                    </a:r>
                  </a:p>
                </p:txBody>
              </p:sp>
            </p:grpSp>
          </p:grpSp>
          <p:sp>
            <p:nvSpPr>
              <p:cNvPr id="112" name="TextBox 111"/>
              <p:cNvSpPr txBox="1"/>
              <p:nvPr/>
            </p:nvSpPr>
            <p:spPr>
              <a:xfrm>
                <a:off x="571874" y="1033601"/>
                <a:ext cx="36740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+</a:t>
                </a:r>
              </a:p>
            </p:txBody>
          </p:sp>
          <p:sp>
            <p:nvSpPr>
              <p:cNvPr id="113" name="TextBox 112"/>
              <p:cNvSpPr txBox="1"/>
              <p:nvPr/>
            </p:nvSpPr>
            <p:spPr>
              <a:xfrm>
                <a:off x="581996" y="1395905"/>
                <a:ext cx="367408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GB" sz="2800" dirty="0"/>
                  <a:t>=</a:t>
                </a:r>
              </a:p>
            </p:txBody>
          </p:sp>
        </p:grpSp>
      </p:grpSp>
      <p:sp>
        <p:nvSpPr>
          <p:cNvPr id="161" name="TextBox 160"/>
          <p:cNvSpPr txBox="1"/>
          <p:nvPr/>
        </p:nvSpPr>
        <p:spPr>
          <a:xfrm>
            <a:off x="10238542" y="3060814"/>
            <a:ext cx="367408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2800" dirty="0" smtClean="0">
                <a:solidFill>
                  <a:srgbClr val="FF0000"/>
                </a:solidFill>
              </a:rPr>
              <a:t>0</a:t>
            </a:r>
            <a:endParaRPr lang="en-GB" sz="2800" dirty="0">
              <a:solidFill>
                <a:srgbClr val="FF0000"/>
              </a:solidFill>
            </a:endParaRPr>
          </a:p>
        </p:txBody>
      </p:sp>
      <p:sp>
        <p:nvSpPr>
          <p:cNvPr id="162" name="Rectangle 161"/>
          <p:cNvSpPr/>
          <p:nvPr/>
        </p:nvSpPr>
        <p:spPr>
          <a:xfrm>
            <a:off x="10428658" y="3146823"/>
            <a:ext cx="340158" cy="30777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400" b="1" dirty="0" smtClean="0">
                <a:solidFill>
                  <a:schemeClr val="accent2">
                    <a:lumMod val="75000"/>
                  </a:schemeClr>
                </a:solidFill>
              </a:rPr>
              <a:t>C</a:t>
            </a:r>
            <a:r>
              <a:rPr lang="en-GB" sz="1400" b="1" baseline="-25000" dirty="0">
                <a:solidFill>
                  <a:schemeClr val="accent2">
                    <a:lumMod val="75000"/>
                  </a:schemeClr>
                </a:solidFill>
              </a:rPr>
              <a:t>0</a:t>
            </a:r>
          </a:p>
        </p:txBody>
      </p:sp>
      <p:sp>
        <p:nvSpPr>
          <p:cNvPr id="163" name="TextBox 162"/>
          <p:cNvSpPr txBox="1"/>
          <p:nvPr/>
        </p:nvSpPr>
        <p:spPr>
          <a:xfrm>
            <a:off x="4251524" y="1856669"/>
            <a:ext cx="138371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b="1" dirty="0" smtClean="0">
                <a:cs typeface="Consolas" panose="020B0609020204030204" pitchFamily="49" charset="0"/>
              </a:rPr>
              <a:t>C</a:t>
            </a:r>
            <a:r>
              <a:rPr lang="en-GB" b="1" baseline="-25000" dirty="0" smtClean="0">
                <a:cs typeface="Consolas" panose="020B0609020204030204" pitchFamily="49" charset="0"/>
              </a:rPr>
              <a:t>4 in	</a:t>
            </a:r>
            <a:r>
              <a:rPr lang="en-GB" b="1" dirty="0" smtClean="0">
                <a:cs typeface="Consolas" panose="020B0609020204030204" pitchFamily="49" charset="0"/>
              </a:rPr>
              <a:t>= </a:t>
            </a:r>
            <a:r>
              <a:rPr lang="en-GB" b="1" i="1" dirty="0" smtClean="0">
                <a:solidFill>
                  <a:srgbClr val="C00000"/>
                </a:solidFill>
                <a:cs typeface="Consolas" panose="020B0609020204030204" pitchFamily="49" charset="0"/>
              </a:rPr>
              <a:t>?</a:t>
            </a:r>
          </a:p>
          <a:p>
            <a:r>
              <a:rPr lang="en-GB" b="1" dirty="0" smtClean="0">
                <a:cs typeface="Consolas" panose="020B0609020204030204" pitchFamily="49" charset="0"/>
              </a:rPr>
              <a:t>C</a:t>
            </a:r>
            <a:r>
              <a:rPr lang="en-GB" b="1" baseline="-25000" dirty="0" smtClean="0">
                <a:cs typeface="Consolas" panose="020B0609020204030204" pitchFamily="49" charset="0"/>
              </a:rPr>
              <a:t>5 in	</a:t>
            </a:r>
            <a:r>
              <a:rPr lang="en-GB" b="1" dirty="0" smtClean="0">
                <a:cs typeface="Consolas" panose="020B0609020204030204" pitchFamily="49" charset="0"/>
              </a:rPr>
              <a:t>= </a:t>
            </a:r>
            <a:r>
              <a:rPr lang="en-GB" b="1" i="1" dirty="0">
                <a:solidFill>
                  <a:srgbClr val="C00000"/>
                </a:solidFill>
                <a:cs typeface="Consolas" panose="020B0609020204030204" pitchFamily="49" charset="0"/>
              </a:rPr>
              <a:t>?</a:t>
            </a:r>
            <a:endParaRPr lang="en-GB" b="1" dirty="0"/>
          </a:p>
          <a:p>
            <a:r>
              <a:rPr lang="en-GB" b="1" dirty="0" smtClean="0">
                <a:cs typeface="Consolas" panose="020B0609020204030204" pitchFamily="49" charset="0"/>
              </a:rPr>
              <a:t>D</a:t>
            </a:r>
            <a:r>
              <a:rPr lang="en-GB" b="1" baseline="-25000" dirty="0" smtClean="0">
                <a:cs typeface="Consolas" panose="020B0609020204030204" pitchFamily="49" charset="0"/>
              </a:rPr>
              <a:t>4 	</a:t>
            </a:r>
            <a:r>
              <a:rPr lang="en-GB" b="1" dirty="0" smtClean="0">
                <a:cs typeface="Consolas" panose="020B0609020204030204" pitchFamily="49" charset="0"/>
              </a:rPr>
              <a:t>= </a:t>
            </a:r>
            <a:r>
              <a:rPr lang="en-GB" b="1" i="1" dirty="0">
                <a:solidFill>
                  <a:srgbClr val="C00000"/>
                </a:solidFill>
                <a:cs typeface="Consolas" panose="020B0609020204030204" pitchFamily="49" charset="0"/>
              </a:rPr>
              <a:t>?</a:t>
            </a:r>
            <a:endParaRPr lang="en-GB" b="1" dirty="0"/>
          </a:p>
          <a:p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41465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877</TotalTime>
  <Words>120</Words>
  <Application>Microsoft Office PowerPoint</Application>
  <PresentationFormat>Widescreen</PresentationFormat>
  <Paragraphs>64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Calibri</vt:lpstr>
      <vt:lpstr>Calibri Light</vt:lpstr>
      <vt:lpstr>Consolas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Craig Sargent</dc:creator>
  <cp:lastModifiedBy>Craig CA. Sargent</cp:lastModifiedBy>
  <cp:revision>107</cp:revision>
  <dcterms:created xsi:type="dcterms:W3CDTF">2014-10-30T19:23:19Z</dcterms:created>
  <dcterms:modified xsi:type="dcterms:W3CDTF">2016-12-07T11:20:40Z</dcterms:modified>
</cp:coreProperties>
</file>