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334" r:id="rId3"/>
    <p:sldId id="335" r:id="rId4"/>
    <p:sldId id="336" r:id="rId5"/>
    <p:sldId id="337" r:id="rId6"/>
    <p:sldId id="338" r:id="rId7"/>
    <p:sldId id="339" r:id="rId8"/>
    <p:sldId id="340" r:id="rId9"/>
    <p:sldId id="341" r:id="rId10"/>
    <p:sldId id="342" r:id="rId11"/>
    <p:sldId id="343" r:id="rId12"/>
    <p:sldId id="344" r:id="rId13"/>
    <p:sldId id="351" r:id="rId14"/>
    <p:sldId id="352" r:id="rId15"/>
    <p:sldId id="353" r:id="rId16"/>
    <p:sldId id="354" r:id="rId17"/>
    <p:sldId id="345" r:id="rId18"/>
    <p:sldId id="346" r:id="rId19"/>
    <p:sldId id="347" r:id="rId20"/>
    <p:sldId id="348" r:id="rId21"/>
    <p:sldId id="349" r:id="rId22"/>
    <p:sldId id="350" r:id="rId23"/>
    <p:sldId id="355" r:id="rId24"/>
    <p:sldId id="356" r:id="rId25"/>
    <p:sldId id="357" r:id="rId26"/>
    <p:sldId id="369" r:id="rId27"/>
    <p:sldId id="370" r:id="rId28"/>
    <p:sldId id="358" r:id="rId29"/>
    <p:sldId id="359" r:id="rId30"/>
    <p:sldId id="360" r:id="rId31"/>
    <p:sldId id="361" r:id="rId32"/>
    <p:sldId id="362" r:id="rId33"/>
    <p:sldId id="363" r:id="rId34"/>
    <p:sldId id="364" r:id="rId35"/>
    <p:sldId id="365" r:id="rId36"/>
    <p:sldId id="366" r:id="rId37"/>
    <p:sldId id="367" r:id="rId38"/>
    <p:sldId id="36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15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728" autoAdjust="0"/>
  </p:normalViewPr>
  <p:slideViewPr>
    <p:cSldViewPr>
      <p:cViewPr varScale="1">
        <p:scale>
          <a:sx n="73" d="100"/>
          <a:sy n="73" d="100"/>
        </p:scale>
        <p:origin x="132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56AACB-4497-4975-84C7-26D592B71736}" type="datetimeFigureOut">
              <a:rPr lang="en-GB" smtClean="0"/>
              <a:pPr/>
              <a:t>16/02/2018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017D95-82D2-4295-A5C8-CFAEB402EFA0}" type="slidenum">
              <a:rPr lang="en-GB" smtClean="0"/>
              <a:pPr/>
              <a:t>‹#›</a:t>
            </a:fld>
            <a:endParaRPr lang="en-GB"/>
          </a:p>
        </p:txBody>
      </p:sp>
    </p:spTree>
    <p:extLst>
      <p:ext uri="{BB962C8B-B14F-4D97-AF65-F5344CB8AC3E}">
        <p14:creationId xmlns:p14="http://schemas.microsoft.com/office/powerpoint/2010/main" val="306479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863620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692662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378430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129581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047640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609838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966613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30575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039164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792397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928812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358975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639154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736523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62681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332121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679535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971962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135661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713537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7506316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64751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764328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40412324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7508932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7718415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4228957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6676701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532417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732792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86263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143277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224963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4132252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185505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2B4108C-6F15-4D6F-950B-F60B0A652D9F}" type="datetimeFigureOut">
              <a:rPr lang="en-GB" smtClean="0"/>
              <a:pPr/>
              <a:t>16/02/2018</a:t>
            </a:fld>
            <a:endParaRPr lang="en-GB"/>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GB"/>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FF65B87-FEA5-4085-AE27-A12CC796C480}"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2B4108C-6F15-4D6F-950B-F60B0A652D9F}" type="datetimeFigureOut">
              <a:rPr lang="en-GB" smtClean="0"/>
              <a:pPr/>
              <a:t>16/02/2018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65B87-FEA5-4085-AE27-A12CC796C48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2B4108C-6F15-4D6F-950B-F60B0A652D9F}" type="datetimeFigureOut">
              <a:rPr lang="en-GB" smtClean="0"/>
              <a:pPr/>
              <a:t>16/02/2018</a:t>
            </a:fld>
            <a:endParaRPr lang="en-GB"/>
          </a:p>
        </p:txBody>
      </p:sp>
      <p:sp>
        <p:nvSpPr>
          <p:cNvPr id="5" name="Footer Placeholder 4"/>
          <p:cNvSpPr>
            <a:spLocks noGrp="1"/>
          </p:cNvSpPr>
          <p:nvPr>
            <p:ph type="ftr" sz="quarter" idx="11"/>
          </p:nvPr>
        </p:nvSpPr>
        <p:spPr>
          <a:xfrm>
            <a:off x="457201" y="6248207"/>
            <a:ext cx="5573483" cy="365125"/>
          </a:xfrm>
        </p:spPr>
        <p:txBody>
          <a:bodyPr/>
          <a:lstStyle/>
          <a:p>
            <a:endParaRPr lang="en-GB"/>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FF65B87-FEA5-4085-AE27-A12CC796C480}"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B2B4108C-6F15-4D6F-950B-F60B0A652D9F}" type="datetimeFigureOut">
              <a:rPr lang="en-GB" smtClean="0"/>
              <a:pPr/>
              <a:t>16/02/2018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FF65B87-FEA5-4085-AE27-A12CC796C480}"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B2B4108C-6F15-4D6F-950B-F60B0A652D9F}" type="datetimeFigureOut">
              <a:rPr lang="en-GB" smtClean="0"/>
              <a:pPr/>
              <a:t>16/02/2018</a:t>
            </a:fld>
            <a:endParaRPr lang="en-GB"/>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FF65B87-FEA5-4085-AE27-A12CC796C480}" type="slidenum">
              <a:rPr lang="en-GB" smtClean="0"/>
              <a:pPr/>
              <a:t>‹#›</a:t>
            </a:fld>
            <a:endParaRPr lang="en-GB"/>
          </a:p>
        </p:txBody>
      </p:sp>
      <p:sp>
        <p:nvSpPr>
          <p:cNvPr id="14" name="Footer Placeholder 13"/>
          <p:cNvSpPr>
            <a:spLocks noGrp="1"/>
          </p:cNvSpPr>
          <p:nvPr>
            <p:ph type="ftr" sz="quarter" idx="12"/>
          </p:nvPr>
        </p:nvSpPr>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B2B4108C-6F15-4D6F-950B-F60B0A652D9F}" type="datetimeFigureOut">
              <a:rPr lang="en-GB" smtClean="0"/>
              <a:pPr/>
              <a:t>16/02/2018</a:t>
            </a:fld>
            <a:endParaRPr lang="en-GB"/>
          </a:p>
        </p:txBody>
      </p:sp>
      <p:sp>
        <p:nvSpPr>
          <p:cNvPr id="10" name="Slide Number Placeholder 9"/>
          <p:cNvSpPr>
            <a:spLocks noGrp="1"/>
          </p:cNvSpPr>
          <p:nvPr>
            <p:ph type="sldNum" sz="quarter" idx="16"/>
          </p:nvPr>
        </p:nvSpPr>
        <p:spPr/>
        <p:txBody>
          <a:bodyPr rtlCol="0"/>
          <a:lstStyle/>
          <a:p>
            <a:fld id="{8FF65B87-FEA5-4085-AE27-A12CC796C480}"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B2B4108C-6F15-4D6F-950B-F60B0A652D9F}" type="datetimeFigureOut">
              <a:rPr lang="en-GB" smtClean="0"/>
              <a:pPr/>
              <a:t>16/02/2018</a:t>
            </a:fld>
            <a:endParaRPr lang="en-GB"/>
          </a:p>
        </p:txBody>
      </p:sp>
      <p:sp>
        <p:nvSpPr>
          <p:cNvPr id="12" name="Slide Number Placeholder 11"/>
          <p:cNvSpPr>
            <a:spLocks noGrp="1"/>
          </p:cNvSpPr>
          <p:nvPr>
            <p:ph type="sldNum" sz="quarter" idx="16"/>
          </p:nvPr>
        </p:nvSpPr>
        <p:spPr/>
        <p:txBody>
          <a:bodyPr rtlCol="0"/>
          <a:lstStyle/>
          <a:p>
            <a:fld id="{8FF65B87-FEA5-4085-AE27-A12CC796C480}"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2B4108C-6F15-4D6F-950B-F60B0A652D9F}" type="datetimeFigureOut">
              <a:rPr lang="en-GB" smtClean="0"/>
              <a:pPr/>
              <a:t>16/02/2018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FF65B87-FEA5-4085-AE27-A12CC796C48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4108C-6F15-4D6F-950B-F60B0A652D9F}" type="datetimeFigureOut">
              <a:rPr lang="en-GB" smtClean="0"/>
              <a:pPr/>
              <a:t>16/02/2018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FF65B87-FEA5-4085-AE27-A12CC796C48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B2B4108C-6F15-4D6F-950B-F60B0A652D9F}" type="datetimeFigureOut">
              <a:rPr lang="en-GB" smtClean="0"/>
              <a:pPr/>
              <a:t>16/02/2018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FF65B87-FEA5-4085-AE27-A12CC796C480}" type="slidenum">
              <a:rPr lang="en-GB" smtClean="0"/>
              <a:pPr/>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B2B4108C-6F15-4D6F-950B-F60B0A652D9F}" type="datetimeFigureOut">
              <a:rPr lang="en-GB" smtClean="0"/>
              <a:pPr/>
              <a:t>16/02/2018</a:t>
            </a:fld>
            <a:endParaRPr lang="en-GB"/>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FF65B87-FEA5-4085-AE27-A12CC796C480}" type="slidenum">
              <a:rPr lang="en-GB" smtClean="0"/>
              <a:pPr/>
              <a:t>‹#›</a:t>
            </a:fld>
            <a:endParaRPr lang="en-GB"/>
          </a:p>
        </p:txBody>
      </p:sp>
      <p:sp>
        <p:nvSpPr>
          <p:cNvPr id="14" name="Footer Placeholder 13"/>
          <p:cNvSpPr>
            <a:spLocks noGrp="1"/>
          </p:cNvSpPr>
          <p:nvPr>
            <p:ph type="ftr" sz="quarter" idx="12"/>
          </p:nvPr>
        </p:nvSpPr>
        <p:spPr>
          <a:xfrm>
            <a:off x="1600200" y="6248206"/>
            <a:ext cx="4572000" cy="365125"/>
          </a:xfrm>
        </p:spPr>
        <p:txBody>
          <a:bodyPr rtlCol="0"/>
          <a:lstStyle/>
          <a:p>
            <a:endParaRPr lang="en-GB"/>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2B4108C-6F15-4D6F-950B-F60B0A652D9F}" type="datetimeFigureOut">
              <a:rPr lang="en-GB" smtClean="0"/>
              <a:pPr/>
              <a:t>16/02/2018</a:t>
            </a:fld>
            <a:endParaRPr lang="en-GB"/>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FF65B87-FEA5-4085-AE27-A12CC796C48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4005064"/>
            <a:ext cx="7128792" cy="1828800"/>
          </a:xfrm>
        </p:spPr>
        <p:txBody>
          <a:bodyPr>
            <a:normAutofit/>
          </a:bodyPr>
          <a:lstStyle/>
          <a:p>
            <a:r>
              <a:rPr lang="en-GB" b="1" cap="none" dirty="0" smtClean="0"/>
              <a:t>Normalisation to 3NF</a:t>
            </a:r>
            <a:endParaRPr lang="en-GB" sz="4800" cap="none" dirty="0"/>
          </a:p>
        </p:txBody>
      </p:sp>
      <p:sp>
        <p:nvSpPr>
          <p:cNvPr id="3" name="Subtitle 2"/>
          <p:cNvSpPr>
            <a:spLocks noGrp="1"/>
          </p:cNvSpPr>
          <p:nvPr>
            <p:ph type="subTitle" idx="1"/>
          </p:nvPr>
        </p:nvSpPr>
        <p:spPr/>
        <p:txBody>
          <a:bodyPr/>
          <a:lstStyle/>
          <a:p>
            <a:r>
              <a:rPr lang="en-GB" sz="2800" dirty="0"/>
              <a:t>A Level Computer Science – Unit 1 </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GB" b="1" dirty="0"/>
              <a:t>Introducing the link table</a:t>
            </a:r>
          </a:p>
        </p:txBody>
      </p:sp>
      <p:sp>
        <p:nvSpPr>
          <p:cNvPr id="8195" name="Content Placeholder 2"/>
          <p:cNvSpPr>
            <a:spLocks noGrp="1"/>
          </p:cNvSpPr>
          <p:nvPr>
            <p:ph idx="1"/>
          </p:nvPr>
        </p:nvSpPr>
        <p:spPr>
          <a:xfrm>
            <a:off x="467544" y="1700808"/>
            <a:ext cx="8424936" cy="920080"/>
          </a:xfrm>
        </p:spPr>
        <p:txBody>
          <a:bodyPr>
            <a:noAutofit/>
          </a:bodyPr>
          <a:lstStyle/>
          <a:p>
            <a:r>
              <a:rPr lang="en-GB" dirty="0"/>
              <a:t>At this stage it becomes clear why we need a third table to link the two tables </a:t>
            </a:r>
            <a:r>
              <a:rPr lang="en-GB" b="1" dirty="0"/>
              <a:t>Product </a:t>
            </a:r>
            <a:r>
              <a:rPr lang="en-GB" dirty="0"/>
              <a:t>and </a:t>
            </a:r>
            <a:r>
              <a:rPr lang="en-GB" b="1" dirty="0"/>
              <a:t>Component</a:t>
            </a:r>
            <a:r>
              <a:rPr lang="en-GB" b="1" dirty="0" smtClean="0"/>
              <a:t>.</a:t>
            </a:r>
          </a:p>
          <a:p>
            <a:endParaRPr lang="en-GB" b="1" dirty="0"/>
          </a:p>
          <a:p>
            <a:pPr marL="0" indent="0">
              <a:buNone/>
            </a:pPr>
            <a:endParaRPr lang="en-GB" b="1" dirty="0" smtClean="0"/>
          </a:p>
          <a:p>
            <a:r>
              <a:rPr lang="en-GB" sz="2400" dirty="0"/>
              <a:t>The three tables now have attributes as follows:</a:t>
            </a:r>
          </a:p>
          <a:p>
            <a:r>
              <a:rPr lang="en-GB" sz="2400" dirty="0"/>
              <a:t>Product </a:t>
            </a:r>
            <a:r>
              <a:rPr lang="en-GB" sz="2400" i="1" dirty="0"/>
              <a:t>(Product/D, </a:t>
            </a:r>
            <a:r>
              <a:rPr lang="en-GB" sz="2400" dirty="0"/>
              <a:t>Product Name, </a:t>
            </a:r>
            <a:r>
              <a:rPr lang="en-GB" sz="2400" dirty="0" err="1"/>
              <a:t>CostPrice</a:t>
            </a:r>
            <a:r>
              <a:rPr lang="en-GB" sz="2400" dirty="0"/>
              <a:t>, Sell </a:t>
            </a:r>
            <a:r>
              <a:rPr lang="en-GB" sz="2400" dirty="0" err="1"/>
              <a:t>ing</a:t>
            </a:r>
            <a:r>
              <a:rPr lang="en-GB" sz="2400" dirty="0"/>
              <a:t> Price)</a:t>
            </a:r>
          </a:p>
          <a:p>
            <a:r>
              <a:rPr lang="en-GB" sz="2400" dirty="0" err="1"/>
              <a:t>ProductComp</a:t>
            </a:r>
            <a:r>
              <a:rPr lang="en-GB" sz="2400" dirty="0"/>
              <a:t> </a:t>
            </a:r>
            <a:r>
              <a:rPr lang="en-GB" sz="2400" i="1" dirty="0"/>
              <a:t>(Product/D, </a:t>
            </a:r>
            <a:r>
              <a:rPr lang="en-GB" sz="2400" i="1" dirty="0" err="1"/>
              <a:t>ComplD</a:t>
            </a:r>
            <a:r>
              <a:rPr lang="en-GB" sz="2400" i="1" dirty="0"/>
              <a:t>, </a:t>
            </a:r>
            <a:r>
              <a:rPr lang="en-GB" sz="2400" dirty="0" err="1"/>
              <a:t>CompOty</a:t>
            </a:r>
            <a:r>
              <a:rPr lang="en-GB" sz="2400" dirty="0"/>
              <a:t>)</a:t>
            </a:r>
          </a:p>
          <a:p>
            <a:r>
              <a:rPr lang="en-GB" sz="2400" dirty="0"/>
              <a:t>Component </a:t>
            </a:r>
            <a:r>
              <a:rPr lang="en-GB" sz="2400" i="1" dirty="0"/>
              <a:t>(Comp/O, </a:t>
            </a:r>
            <a:r>
              <a:rPr lang="en-GB" sz="2400" dirty="0" err="1"/>
              <a:t>CompName</a:t>
            </a:r>
            <a:r>
              <a:rPr lang="en-GB" sz="2400" dirty="0"/>
              <a:t>, </a:t>
            </a:r>
            <a:r>
              <a:rPr lang="en-GB" sz="2400" dirty="0" err="1"/>
              <a:t>SupplierlD</a:t>
            </a:r>
            <a:r>
              <a:rPr lang="en-GB" sz="2400" dirty="0"/>
              <a:t>, </a:t>
            </a:r>
            <a:r>
              <a:rPr lang="en-GB" sz="2400" dirty="0" err="1"/>
              <a:t>SupplierName</a:t>
            </a:r>
            <a:r>
              <a:rPr lang="en-GB" sz="2400" dirty="0" smtClean="0"/>
              <a:t>)</a:t>
            </a:r>
          </a:p>
          <a:p>
            <a:pPr marL="0" indent="0">
              <a:buNone/>
            </a:pPr>
            <a:r>
              <a:rPr lang="en-GB" sz="2400" dirty="0"/>
              <a:t>The design is now in 1 NF because it contains no repeating attribute or groups of </a:t>
            </a:r>
            <a:r>
              <a:rPr lang="en-GB" sz="2400" dirty="0" smtClean="0"/>
              <a:t>attributes.</a:t>
            </a:r>
            <a:r>
              <a:rPr lang="en-GB" sz="1800" dirty="0" smtClean="0"/>
              <a:t>	</a:t>
            </a:r>
            <a:endParaRPr lang="en-GB" sz="600" b="1" dirty="0"/>
          </a:p>
        </p:txBody>
      </p:sp>
      <p:pic>
        <p:nvPicPr>
          <p:cNvPr id="2" name="Picture 1"/>
          <p:cNvPicPr>
            <a:picLocks noChangeAspect="1"/>
          </p:cNvPicPr>
          <p:nvPr/>
        </p:nvPicPr>
        <p:blipFill rotWithShape="1">
          <a:blip r:embed="rId3"/>
          <a:srcRect l="26203" t="53937" r="22882" b="38188"/>
          <a:stretch/>
        </p:blipFill>
        <p:spPr>
          <a:xfrm>
            <a:off x="467544" y="2996952"/>
            <a:ext cx="7731969" cy="672345"/>
          </a:xfrm>
          <a:prstGeom prst="rect">
            <a:avLst/>
          </a:prstGeom>
        </p:spPr>
      </p:pic>
    </p:spTree>
    <p:extLst>
      <p:ext uri="{BB962C8B-B14F-4D97-AF65-F5344CB8AC3E}">
        <p14:creationId xmlns:p14="http://schemas.microsoft.com/office/powerpoint/2010/main" val="2664172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GB" dirty="0" smtClean="0"/>
              <a:t>Activity</a:t>
            </a:r>
            <a:endParaRPr lang="en-GB" b="1" dirty="0"/>
          </a:p>
        </p:txBody>
      </p:sp>
      <p:sp>
        <p:nvSpPr>
          <p:cNvPr id="8195" name="Content Placeholder 2"/>
          <p:cNvSpPr>
            <a:spLocks noGrp="1"/>
          </p:cNvSpPr>
          <p:nvPr>
            <p:ph idx="1"/>
          </p:nvPr>
        </p:nvSpPr>
        <p:spPr>
          <a:xfrm>
            <a:off x="467544" y="1700808"/>
            <a:ext cx="8208912" cy="920080"/>
          </a:xfrm>
        </p:spPr>
        <p:txBody>
          <a:bodyPr>
            <a:noAutofit/>
          </a:bodyPr>
          <a:lstStyle/>
          <a:p>
            <a:r>
              <a:rPr lang="en-GB" dirty="0"/>
              <a:t>Draw three tables representing these three entities and put the test data </a:t>
            </a:r>
            <a:r>
              <a:rPr lang="en-GB" b="1" dirty="0"/>
              <a:t>from </a:t>
            </a:r>
            <a:r>
              <a:rPr lang="en-GB" dirty="0"/>
              <a:t>Table 1 </a:t>
            </a:r>
            <a:r>
              <a:rPr lang="en-GB" b="1" dirty="0"/>
              <a:t>in </a:t>
            </a:r>
            <a:r>
              <a:rPr lang="en-GB" dirty="0" smtClean="0"/>
              <a:t>the correct </a:t>
            </a:r>
            <a:r>
              <a:rPr lang="en-GB" dirty="0"/>
              <a:t>tables.</a:t>
            </a:r>
            <a:r>
              <a:rPr lang="en-GB" dirty="0" smtClean="0"/>
              <a:t>	</a:t>
            </a:r>
            <a:endParaRPr lang="en-GB" sz="1000" b="1" dirty="0"/>
          </a:p>
        </p:txBody>
      </p:sp>
    </p:spTree>
    <p:extLst>
      <p:ext uri="{BB962C8B-B14F-4D97-AF65-F5344CB8AC3E}">
        <p14:creationId xmlns:p14="http://schemas.microsoft.com/office/powerpoint/2010/main" val="1065256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Autofit/>
          </a:bodyPr>
          <a:lstStyle/>
          <a:p>
            <a:r>
              <a:rPr lang="en-GB" sz="3200" b="1" dirty="0"/>
              <a:t>Dealing with a Many-to-Many </a:t>
            </a:r>
            <a:r>
              <a:rPr lang="en-GB" sz="3200" b="1" dirty="0" smtClean="0"/>
              <a:t>relationship</a:t>
            </a:r>
            <a:endParaRPr lang="en-GB" sz="3200" b="1" dirty="0"/>
          </a:p>
        </p:txBody>
      </p:sp>
      <p:sp>
        <p:nvSpPr>
          <p:cNvPr id="8195" name="Content Placeholder 2"/>
          <p:cNvSpPr>
            <a:spLocks noGrp="1"/>
          </p:cNvSpPr>
          <p:nvPr>
            <p:ph idx="1"/>
          </p:nvPr>
        </p:nvSpPr>
        <p:spPr>
          <a:xfrm>
            <a:off x="467544" y="1700808"/>
            <a:ext cx="8208912" cy="920080"/>
          </a:xfrm>
        </p:spPr>
        <p:txBody>
          <a:bodyPr>
            <a:noAutofit/>
          </a:bodyPr>
          <a:lstStyle/>
          <a:p>
            <a:r>
              <a:rPr lang="en-GB" sz="2400" dirty="0"/>
              <a:t>As you get more </a:t>
            </a:r>
            <a:r>
              <a:rPr lang="en-GB" sz="2000" dirty="0"/>
              <a:t>practice</a:t>
            </a:r>
            <a:r>
              <a:rPr lang="en-GB" sz="2400" dirty="0"/>
              <a:t> in database design, you will notice that </a:t>
            </a:r>
            <a:r>
              <a:rPr lang="en-GB" sz="2400" i="1" dirty="0"/>
              <a:t>whenever </a:t>
            </a:r>
            <a:r>
              <a:rPr lang="en-GB" sz="2400" dirty="0"/>
              <a:t>two entities have </a:t>
            </a:r>
            <a:r>
              <a:rPr lang="en-GB" sz="2400" dirty="0" smtClean="0"/>
              <a:t>a many-to-many </a:t>
            </a:r>
            <a:r>
              <a:rPr lang="en-GB" sz="2400" dirty="0"/>
              <a:t>relationship, you will </a:t>
            </a:r>
            <a:r>
              <a:rPr lang="en-GB" sz="2400" i="1" dirty="0"/>
              <a:t>always </a:t>
            </a:r>
            <a:r>
              <a:rPr lang="en-GB" sz="2400" dirty="0"/>
              <a:t>need a link table 'in the middle'. Thus:</a:t>
            </a:r>
            <a:r>
              <a:rPr lang="en-GB" sz="2400" dirty="0" smtClean="0"/>
              <a:t>	</a:t>
            </a:r>
            <a:endParaRPr lang="en-GB" sz="800" b="1" dirty="0"/>
          </a:p>
        </p:txBody>
      </p:sp>
      <p:pic>
        <p:nvPicPr>
          <p:cNvPr id="2" name="Picture 1"/>
          <p:cNvPicPr>
            <a:picLocks noChangeAspect="1"/>
          </p:cNvPicPr>
          <p:nvPr/>
        </p:nvPicPr>
        <p:blipFill rotWithShape="1">
          <a:blip r:embed="rId3"/>
          <a:srcRect l="21031" t="41781" r="18645" b="35578"/>
          <a:stretch/>
        </p:blipFill>
        <p:spPr>
          <a:xfrm>
            <a:off x="612648" y="3429000"/>
            <a:ext cx="7848872" cy="1656184"/>
          </a:xfrm>
          <a:prstGeom prst="rect">
            <a:avLst/>
          </a:prstGeom>
        </p:spPr>
      </p:pic>
    </p:spTree>
    <p:extLst>
      <p:ext uri="{BB962C8B-B14F-4D97-AF65-F5344CB8AC3E}">
        <p14:creationId xmlns:p14="http://schemas.microsoft.com/office/powerpoint/2010/main" val="740343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Autofit/>
          </a:bodyPr>
          <a:lstStyle/>
          <a:p>
            <a:r>
              <a:rPr lang="en-GB" sz="3200" b="1" dirty="0" smtClean="0"/>
              <a:t>First Normal Form Example </a:t>
            </a:r>
            <a:endParaRPr lang="en-GB" sz="3200" b="1" dirty="0"/>
          </a:p>
        </p:txBody>
      </p:sp>
      <p:sp>
        <p:nvSpPr>
          <p:cNvPr id="8195" name="Content Placeholder 2"/>
          <p:cNvSpPr>
            <a:spLocks noGrp="1"/>
          </p:cNvSpPr>
          <p:nvPr>
            <p:ph idx="1"/>
          </p:nvPr>
        </p:nvSpPr>
        <p:spPr>
          <a:xfrm>
            <a:off x="467544" y="1700808"/>
            <a:ext cx="8208912" cy="920080"/>
          </a:xfrm>
        </p:spPr>
        <p:txBody>
          <a:bodyPr>
            <a:noAutofit/>
          </a:bodyPr>
          <a:lstStyle/>
          <a:p>
            <a:pPr marL="0" indent="0">
              <a:buNone/>
            </a:pPr>
            <a:r>
              <a:rPr lang="en-GB" dirty="0"/>
              <a:t>Reminder: Rules for first normal form</a:t>
            </a:r>
          </a:p>
          <a:p>
            <a:r>
              <a:rPr lang="en-GB" dirty="0"/>
              <a:t>There are no columns with repeated or similar data</a:t>
            </a:r>
          </a:p>
          <a:p>
            <a:r>
              <a:rPr lang="en-GB" dirty="0"/>
              <a:t>Each data item cannot be broken down any further.</a:t>
            </a:r>
          </a:p>
          <a:p>
            <a:r>
              <a:rPr lang="en-GB" dirty="0"/>
              <a:t>Each row is unique i.e. it has a primary key</a:t>
            </a:r>
          </a:p>
          <a:p>
            <a:r>
              <a:rPr lang="en-GB" dirty="0"/>
              <a:t>Each field has a unique name</a:t>
            </a:r>
          </a:p>
          <a:p>
            <a:pPr marL="0" indent="0">
              <a:buNone/>
            </a:pPr>
            <a:r>
              <a:rPr lang="en-GB" dirty="0"/>
              <a:t>Which of these tables are NOT in first normal form?</a:t>
            </a:r>
          </a:p>
        </p:txBody>
      </p:sp>
    </p:spTree>
    <p:extLst>
      <p:ext uri="{BB962C8B-B14F-4D97-AF65-F5344CB8AC3E}">
        <p14:creationId xmlns:p14="http://schemas.microsoft.com/office/powerpoint/2010/main" val="3931722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Autofit/>
          </a:bodyPr>
          <a:lstStyle/>
          <a:p>
            <a:r>
              <a:rPr lang="en-GB" sz="3200" b="1" dirty="0" smtClean="0"/>
              <a:t>First Normal Form Example </a:t>
            </a:r>
            <a:endParaRPr lang="en-GB" sz="32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3851251"/>
              </p:ext>
            </p:extLst>
          </p:nvPr>
        </p:nvGraphicFramePr>
        <p:xfrm>
          <a:off x="467543" y="1700213"/>
          <a:ext cx="8136905" cy="920750"/>
        </p:xfrm>
        <a:graphic>
          <a:graphicData uri="http://schemas.openxmlformats.org/drawingml/2006/table">
            <a:tbl>
              <a:tblPr/>
              <a:tblGrid>
                <a:gridCol w="1162415">
                  <a:extLst>
                    <a:ext uri="{9D8B030D-6E8A-4147-A177-3AD203B41FA5}">
                      <a16:colId xmlns:a16="http://schemas.microsoft.com/office/drawing/2014/main" val="1780284229"/>
                    </a:ext>
                  </a:extLst>
                </a:gridCol>
                <a:gridCol w="1162415">
                  <a:extLst>
                    <a:ext uri="{9D8B030D-6E8A-4147-A177-3AD203B41FA5}">
                      <a16:colId xmlns:a16="http://schemas.microsoft.com/office/drawing/2014/main" val="1283038933"/>
                    </a:ext>
                  </a:extLst>
                </a:gridCol>
                <a:gridCol w="1162415">
                  <a:extLst>
                    <a:ext uri="{9D8B030D-6E8A-4147-A177-3AD203B41FA5}">
                      <a16:colId xmlns:a16="http://schemas.microsoft.com/office/drawing/2014/main" val="2393138504"/>
                    </a:ext>
                  </a:extLst>
                </a:gridCol>
                <a:gridCol w="1162415">
                  <a:extLst>
                    <a:ext uri="{9D8B030D-6E8A-4147-A177-3AD203B41FA5}">
                      <a16:colId xmlns:a16="http://schemas.microsoft.com/office/drawing/2014/main" val="1424045788"/>
                    </a:ext>
                  </a:extLst>
                </a:gridCol>
                <a:gridCol w="1162415">
                  <a:extLst>
                    <a:ext uri="{9D8B030D-6E8A-4147-A177-3AD203B41FA5}">
                      <a16:colId xmlns:a16="http://schemas.microsoft.com/office/drawing/2014/main" val="460031852"/>
                    </a:ext>
                  </a:extLst>
                </a:gridCol>
                <a:gridCol w="1162415">
                  <a:extLst>
                    <a:ext uri="{9D8B030D-6E8A-4147-A177-3AD203B41FA5}">
                      <a16:colId xmlns:a16="http://schemas.microsoft.com/office/drawing/2014/main" val="323220031"/>
                    </a:ext>
                  </a:extLst>
                </a:gridCol>
                <a:gridCol w="1162415">
                  <a:extLst>
                    <a:ext uri="{9D8B030D-6E8A-4147-A177-3AD203B41FA5}">
                      <a16:colId xmlns:a16="http://schemas.microsoft.com/office/drawing/2014/main" val="3014777187"/>
                    </a:ext>
                  </a:extLst>
                </a:gridCol>
              </a:tblGrid>
              <a:tr h="334818">
                <a:tc>
                  <a:txBody>
                    <a:bodyPr/>
                    <a:lstStyle/>
                    <a:p>
                      <a:pPr algn="ctr"/>
                      <a:r>
                        <a:rPr lang="en-GB" sz="1600">
                          <a:effectLst/>
                        </a:rPr>
                        <a:t>Title</a:t>
                      </a:r>
                    </a:p>
                  </a:txBody>
                  <a:tcPr marL="83705" marR="83705" marT="41852" marB="41852"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600" dirty="0" err="1">
                          <a:effectLst/>
                        </a:rPr>
                        <a:t>Firstname</a:t>
                      </a:r>
                      <a:endParaRPr lang="en-GB" sz="1600" dirty="0">
                        <a:effectLst/>
                      </a:endParaRPr>
                    </a:p>
                  </a:txBody>
                  <a:tcPr marL="83705" marR="83705" marT="41852" marB="41852"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600">
                          <a:effectLst/>
                        </a:rPr>
                        <a:t>Surname</a:t>
                      </a:r>
                    </a:p>
                  </a:txBody>
                  <a:tcPr marL="83705" marR="83705" marT="41852" marB="41852"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600" dirty="0">
                          <a:effectLst/>
                        </a:rPr>
                        <a:t>Full name</a:t>
                      </a:r>
                    </a:p>
                  </a:txBody>
                  <a:tcPr marL="83705" marR="83705" marT="41852" marB="41852"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600">
                          <a:effectLst/>
                        </a:rPr>
                        <a:t>Address</a:t>
                      </a:r>
                    </a:p>
                  </a:txBody>
                  <a:tcPr marL="83705" marR="83705" marT="41852" marB="41852"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600">
                          <a:effectLst/>
                        </a:rPr>
                        <a:t>City</a:t>
                      </a:r>
                    </a:p>
                  </a:txBody>
                  <a:tcPr marL="83705" marR="83705" marT="41852" marB="41852"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600">
                          <a:effectLst/>
                        </a:rPr>
                        <a:t>Postcode</a:t>
                      </a:r>
                    </a:p>
                  </a:txBody>
                  <a:tcPr marL="83705" marR="83705" marT="41852" marB="41852"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extLst>
                  <a:ext uri="{0D108BD9-81ED-4DB2-BD59-A6C34878D82A}">
                    <a16:rowId xmlns:a16="http://schemas.microsoft.com/office/drawing/2014/main" val="4107002013"/>
                  </a:ext>
                </a:extLst>
              </a:tr>
              <a:tr h="585932">
                <a:tc>
                  <a:txBody>
                    <a:bodyPr/>
                    <a:lstStyle/>
                    <a:p>
                      <a:pPr algn="ctr"/>
                      <a:r>
                        <a:rPr lang="en-GB" sz="1600">
                          <a:effectLst/>
                        </a:rPr>
                        <a:t>Mr</a:t>
                      </a:r>
                    </a:p>
                  </a:txBody>
                  <a:tcPr marL="83705" marR="83705" marT="41852" marB="41852"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a:effectLst/>
                        </a:rPr>
                        <a:t>Tom</a:t>
                      </a:r>
                    </a:p>
                  </a:txBody>
                  <a:tcPr marL="83705" marR="83705" marT="41852" marB="41852"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a:effectLst/>
                        </a:rPr>
                        <a:t>Smith</a:t>
                      </a:r>
                    </a:p>
                  </a:txBody>
                  <a:tcPr marL="83705" marR="83705" marT="41852" marB="41852"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a:effectLst/>
                        </a:rPr>
                        <a:t>Tom Smith</a:t>
                      </a:r>
                    </a:p>
                  </a:txBody>
                  <a:tcPr marL="83705" marR="83705" marT="41852" marB="41852"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a:effectLst/>
                        </a:rPr>
                        <a:t>42 Mill Street</a:t>
                      </a:r>
                    </a:p>
                  </a:txBody>
                  <a:tcPr marL="83705" marR="83705" marT="41852" marB="41852"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a:effectLst/>
                        </a:rPr>
                        <a:t>London</a:t>
                      </a:r>
                    </a:p>
                  </a:txBody>
                  <a:tcPr marL="83705" marR="83705" marT="41852" marB="41852"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dirty="0">
                          <a:effectLst/>
                        </a:rPr>
                        <a:t>WE13GW</a:t>
                      </a:r>
                    </a:p>
                  </a:txBody>
                  <a:tcPr marL="83705" marR="83705" marT="41852" marB="41852"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41158817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45777204"/>
              </p:ext>
            </p:extLst>
          </p:nvPr>
        </p:nvGraphicFramePr>
        <p:xfrm>
          <a:off x="467542" y="2852953"/>
          <a:ext cx="8136905" cy="1280160"/>
        </p:xfrm>
        <a:graphic>
          <a:graphicData uri="http://schemas.openxmlformats.org/drawingml/2006/table">
            <a:tbl>
              <a:tblPr/>
              <a:tblGrid>
                <a:gridCol w="1162415">
                  <a:extLst>
                    <a:ext uri="{9D8B030D-6E8A-4147-A177-3AD203B41FA5}">
                      <a16:colId xmlns:a16="http://schemas.microsoft.com/office/drawing/2014/main" val="3677082692"/>
                    </a:ext>
                  </a:extLst>
                </a:gridCol>
                <a:gridCol w="1162415">
                  <a:extLst>
                    <a:ext uri="{9D8B030D-6E8A-4147-A177-3AD203B41FA5}">
                      <a16:colId xmlns:a16="http://schemas.microsoft.com/office/drawing/2014/main" val="2689590521"/>
                    </a:ext>
                  </a:extLst>
                </a:gridCol>
                <a:gridCol w="1162415">
                  <a:extLst>
                    <a:ext uri="{9D8B030D-6E8A-4147-A177-3AD203B41FA5}">
                      <a16:colId xmlns:a16="http://schemas.microsoft.com/office/drawing/2014/main" val="591597067"/>
                    </a:ext>
                  </a:extLst>
                </a:gridCol>
                <a:gridCol w="1162415">
                  <a:extLst>
                    <a:ext uri="{9D8B030D-6E8A-4147-A177-3AD203B41FA5}">
                      <a16:colId xmlns:a16="http://schemas.microsoft.com/office/drawing/2014/main" val="1991642280"/>
                    </a:ext>
                  </a:extLst>
                </a:gridCol>
                <a:gridCol w="1162415">
                  <a:extLst>
                    <a:ext uri="{9D8B030D-6E8A-4147-A177-3AD203B41FA5}">
                      <a16:colId xmlns:a16="http://schemas.microsoft.com/office/drawing/2014/main" val="728607918"/>
                    </a:ext>
                  </a:extLst>
                </a:gridCol>
                <a:gridCol w="1162415">
                  <a:extLst>
                    <a:ext uri="{9D8B030D-6E8A-4147-A177-3AD203B41FA5}">
                      <a16:colId xmlns:a16="http://schemas.microsoft.com/office/drawing/2014/main" val="1006703971"/>
                    </a:ext>
                  </a:extLst>
                </a:gridCol>
                <a:gridCol w="1162415">
                  <a:extLst>
                    <a:ext uri="{9D8B030D-6E8A-4147-A177-3AD203B41FA5}">
                      <a16:colId xmlns:a16="http://schemas.microsoft.com/office/drawing/2014/main" val="492448918"/>
                    </a:ext>
                  </a:extLst>
                </a:gridCol>
              </a:tblGrid>
              <a:tr h="0">
                <a:tc>
                  <a:txBody>
                    <a:bodyPr/>
                    <a:lstStyle/>
                    <a:p>
                      <a:pPr algn="ctr"/>
                      <a:r>
                        <a:rPr lang="en-GB" u="sng">
                          <a:effectLst/>
                        </a:rPr>
                        <a:t>ID</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a:effectLst/>
                        </a:rPr>
                        <a:t>IP Address</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dirty="0">
                          <a:effectLst/>
                        </a:rPr>
                        <a:t>username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a:effectLst/>
                        </a:rPr>
                        <a:t>last accessed</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a:effectLst/>
                        </a:rPr>
                        <a:t>Activity</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a:effectLst/>
                        </a:rPr>
                        <a:t>Result</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a:effectLst/>
                        </a:rPr>
                        <a:t>active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extLst>
                  <a:ext uri="{0D108BD9-81ED-4DB2-BD59-A6C34878D82A}">
                    <a16:rowId xmlns:a16="http://schemas.microsoft.com/office/drawing/2014/main" val="729292329"/>
                  </a:ext>
                </a:extLst>
              </a:tr>
              <a:tr h="0">
                <a:tc>
                  <a:txBody>
                    <a:bodyPr/>
                    <a:lstStyle/>
                    <a:p>
                      <a:pPr algn="ctr"/>
                      <a:r>
                        <a:rPr lang="en-GB">
                          <a:effectLst/>
                        </a:rPr>
                        <a:t>1003</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198.168.1.5</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Smith</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20081021:14.10</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dirty="0">
                          <a:effectLst/>
                        </a:rPr>
                        <a:t>Save file</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success</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dirty="0">
                          <a:effectLst/>
                        </a:rPr>
                        <a:t>y</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11149732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142458845"/>
              </p:ext>
            </p:extLst>
          </p:nvPr>
        </p:nvGraphicFramePr>
        <p:xfrm>
          <a:off x="467542" y="4365104"/>
          <a:ext cx="8136905" cy="1005840"/>
        </p:xfrm>
        <a:graphic>
          <a:graphicData uri="http://schemas.openxmlformats.org/drawingml/2006/table">
            <a:tbl>
              <a:tblPr/>
              <a:tblGrid>
                <a:gridCol w="1162415">
                  <a:extLst>
                    <a:ext uri="{9D8B030D-6E8A-4147-A177-3AD203B41FA5}">
                      <a16:colId xmlns:a16="http://schemas.microsoft.com/office/drawing/2014/main" val="1338800739"/>
                    </a:ext>
                  </a:extLst>
                </a:gridCol>
                <a:gridCol w="1162415">
                  <a:extLst>
                    <a:ext uri="{9D8B030D-6E8A-4147-A177-3AD203B41FA5}">
                      <a16:colId xmlns:a16="http://schemas.microsoft.com/office/drawing/2014/main" val="4285881066"/>
                    </a:ext>
                  </a:extLst>
                </a:gridCol>
                <a:gridCol w="1162415">
                  <a:extLst>
                    <a:ext uri="{9D8B030D-6E8A-4147-A177-3AD203B41FA5}">
                      <a16:colId xmlns:a16="http://schemas.microsoft.com/office/drawing/2014/main" val="1999625679"/>
                    </a:ext>
                  </a:extLst>
                </a:gridCol>
                <a:gridCol w="1162415">
                  <a:extLst>
                    <a:ext uri="{9D8B030D-6E8A-4147-A177-3AD203B41FA5}">
                      <a16:colId xmlns:a16="http://schemas.microsoft.com/office/drawing/2014/main" val="2965022497"/>
                    </a:ext>
                  </a:extLst>
                </a:gridCol>
                <a:gridCol w="1162415">
                  <a:extLst>
                    <a:ext uri="{9D8B030D-6E8A-4147-A177-3AD203B41FA5}">
                      <a16:colId xmlns:a16="http://schemas.microsoft.com/office/drawing/2014/main" val="3858451858"/>
                    </a:ext>
                  </a:extLst>
                </a:gridCol>
                <a:gridCol w="1162415">
                  <a:extLst>
                    <a:ext uri="{9D8B030D-6E8A-4147-A177-3AD203B41FA5}">
                      <a16:colId xmlns:a16="http://schemas.microsoft.com/office/drawing/2014/main" val="2507560953"/>
                    </a:ext>
                  </a:extLst>
                </a:gridCol>
                <a:gridCol w="1162415">
                  <a:extLst>
                    <a:ext uri="{9D8B030D-6E8A-4147-A177-3AD203B41FA5}">
                      <a16:colId xmlns:a16="http://schemas.microsoft.com/office/drawing/2014/main" val="182407012"/>
                    </a:ext>
                  </a:extLst>
                </a:gridCol>
              </a:tblGrid>
              <a:tr h="0">
                <a:tc>
                  <a:txBody>
                    <a:bodyPr/>
                    <a:lstStyle/>
                    <a:p>
                      <a:pPr algn="ctr"/>
                      <a:r>
                        <a:rPr lang="en-GB" u="sng">
                          <a:effectLst/>
                        </a:rPr>
                        <a:t>ItemID</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a:effectLst/>
                        </a:rPr>
                        <a:t>Product</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a:effectLst/>
                        </a:rPr>
                        <a:t>Description</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a:effectLst/>
                        </a:rPr>
                        <a:t>Size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a:effectLst/>
                        </a:rPr>
                        <a:t>Colour</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a:effectLst/>
                        </a:rPr>
                        <a:t>Colour</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a:effectLst/>
                        </a:rPr>
                        <a:t>Colour</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extLst>
                  <a:ext uri="{0D108BD9-81ED-4DB2-BD59-A6C34878D82A}">
                    <a16:rowId xmlns:a16="http://schemas.microsoft.com/office/drawing/2014/main" val="2245593444"/>
                  </a:ext>
                </a:extLst>
              </a:tr>
              <a:tr h="0">
                <a:tc>
                  <a:txBody>
                    <a:bodyPr/>
                    <a:lstStyle/>
                    <a:p>
                      <a:pPr algn="ctr"/>
                      <a:r>
                        <a:rPr lang="en-GB">
                          <a:effectLst/>
                        </a:rPr>
                        <a:t>234</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Shoe</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High Heel</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6</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red</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blue</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dirty="0">
                          <a:effectLst/>
                        </a:rPr>
                        <a:t>brown</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569903543"/>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793053020"/>
              </p:ext>
            </p:extLst>
          </p:nvPr>
        </p:nvGraphicFramePr>
        <p:xfrm>
          <a:off x="486649" y="5733256"/>
          <a:ext cx="7338060" cy="731520"/>
        </p:xfrm>
        <a:graphic>
          <a:graphicData uri="http://schemas.openxmlformats.org/drawingml/2006/table">
            <a:tbl>
              <a:tblPr/>
              <a:tblGrid>
                <a:gridCol w="1467612">
                  <a:extLst>
                    <a:ext uri="{9D8B030D-6E8A-4147-A177-3AD203B41FA5}">
                      <a16:colId xmlns:a16="http://schemas.microsoft.com/office/drawing/2014/main" val="1358799941"/>
                    </a:ext>
                  </a:extLst>
                </a:gridCol>
                <a:gridCol w="1467612">
                  <a:extLst>
                    <a:ext uri="{9D8B030D-6E8A-4147-A177-3AD203B41FA5}">
                      <a16:colId xmlns:a16="http://schemas.microsoft.com/office/drawing/2014/main" val="3776162580"/>
                    </a:ext>
                  </a:extLst>
                </a:gridCol>
                <a:gridCol w="1467612">
                  <a:extLst>
                    <a:ext uri="{9D8B030D-6E8A-4147-A177-3AD203B41FA5}">
                      <a16:colId xmlns:a16="http://schemas.microsoft.com/office/drawing/2014/main" val="91867485"/>
                    </a:ext>
                  </a:extLst>
                </a:gridCol>
                <a:gridCol w="1467612">
                  <a:extLst>
                    <a:ext uri="{9D8B030D-6E8A-4147-A177-3AD203B41FA5}">
                      <a16:colId xmlns:a16="http://schemas.microsoft.com/office/drawing/2014/main" val="3150737582"/>
                    </a:ext>
                  </a:extLst>
                </a:gridCol>
                <a:gridCol w="1467612">
                  <a:extLst>
                    <a:ext uri="{9D8B030D-6E8A-4147-A177-3AD203B41FA5}">
                      <a16:colId xmlns:a16="http://schemas.microsoft.com/office/drawing/2014/main" val="3840570801"/>
                    </a:ext>
                  </a:extLst>
                </a:gridCol>
              </a:tblGrid>
              <a:tr h="0">
                <a:tc>
                  <a:txBody>
                    <a:bodyPr/>
                    <a:lstStyle/>
                    <a:p>
                      <a:pPr algn="ctr"/>
                      <a:r>
                        <a:rPr lang="en-GB" u="sng">
                          <a:effectLst/>
                        </a:rPr>
                        <a:t>StudentID</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a:effectLst/>
                        </a:rPr>
                        <a:t>Firstname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a:effectLst/>
                        </a:rPr>
                        <a:t>Surname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a:effectLst/>
                        </a:rPr>
                        <a:t>SchoolID*</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a:effectLst/>
                        </a:rPr>
                        <a:t>ClassID*</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extLst>
                  <a:ext uri="{0D108BD9-81ED-4DB2-BD59-A6C34878D82A}">
                    <a16:rowId xmlns:a16="http://schemas.microsoft.com/office/drawing/2014/main" val="4219316688"/>
                  </a:ext>
                </a:extLst>
              </a:tr>
              <a:tr h="0">
                <a:tc>
                  <a:txBody>
                    <a:bodyPr/>
                    <a:lstStyle/>
                    <a:p>
                      <a:pPr algn="ctr"/>
                      <a:r>
                        <a:rPr lang="en-GB">
                          <a:effectLst/>
                        </a:rPr>
                        <a:t>354</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Tom</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Smith</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6</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dirty="0">
                          <a:effectLst/>
                        </a:rPr>
                        <a:t>5F</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57996569"/>
                  </a:ext>
                </a:extLst>
              </a:tr>
            </a:tbl>
          </a:graphicData>
        </a:graphic>
      </p:graphicFrame>
    </p:spTree>
    <p:extLst>
      <p:ext uri="{BB962C8B-B14F-4D97-AF65-F5344CB8AC3E}">
        <p14:creationId xmlns:p14="http://schemas.microsoft.com/office/powerpoint/2010/main" val="2234601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Autofit/>
          </a:bodyPr>
          <a:lstStyle/>
          <a:p>
            <a:r>
              <a:rPr lang="en-GB" sz="3200" b="1" dirty="0" smtClean="0"/>
              <a:t>First Normal Form Example </a:t>
            </a:r>
            <a:endParaRPr lang="en-GB" sz="3200" b="1" dirty="0"/>
          </a:p>
        </p:txBody>
      </p:sp>
      <p:sp>
        <p:nvSpPr>
          <p:cNvPr id="8195" name="Content Placeholder 2"/>
          <p:cNvSpPr>
            <a:spLocks noGrp="1"/>
          </p:cNvSpPr>
          <p:nvPr>
            <p:ph idx="1"/>
          </p:nvPr>
        </p:nvSpPr>
        <p:spPr>
          <a:xfrm>
            <a:off x="467544" y="1700808"/>
            <a:ext cx="8208912" cy="920080"/>
          </a:xfrm>
        </p:spPr>
        <p:txBody>
          <a:bodyPr>
            <a:noAutofit/>
          </a:bodyPr>
          <a:lstStyle/>
          <a:p>
            <a:r>
              <a:rPr lang="en-GB" sz="2400" b="1" dirty="0"/>
              <a:t>Table 1. </a:t>
            </a:r>
            <a:r>
              <a:rPr lang="en-GB" sz="2400" dirty="0"/>
              <a:t>This is not in 1NF. There is no primary key defined and so this record cannot be guaranteed to be unique. Also Full name is redundant - data is not atomic - as it is simply a combination of </a:t>
            </a:r>
            <a:r>
              <a:rPr lang="en-GB" sz="2400" dirty="0" err="1"/>
              <a:t>Firstname</a:t>
            </a:r>
            <a:r>
              <a:rPr lang="en-GB" sz="2400" dirty="0"/>
              <a:t> and Surname.</a:t>
            </a:r>
          </a:p>
          <a:p>
            <a:r>
              <a:rPr lang="en-GB" sz="2400" b="1" dirty="0"/>
              <a:t>Table 2.</a:t>
            </a:r>
            <a:r>
              <a:rPr lang="en-GB" sz="2400" dirty="0"/>
              <a:t> This is in at least 1NF. It has a primary key identified by the underline. The data is atomic. Each field has a unique name. There are no repeat data.</a:t>
            </a:r>
          </a:p>
          <a:p>
            <a:r>
              <a:rPr lang="en-GB" sz="2400" b="1" dirty="0"/>
              <a:t>Table 3.</a:t>
            </a:r>
            <a:r>
              <a:rPr lang="en-GB" sz="2400" dirty="0"/>
              <a:t> This is not in 1NF. It has a primary key, so it passes that test, data is atomic - tick in the box, but the colour the shoe can come in is being repeated - and furthermore the fields have the same name - so not in 1NF</a:t>
            </a:r>
          </a:p>
          <a:p>
            <a:r>
              <a:rPr lang="en-GB" sz="2400" b="1" dirty="0"/>
              <a:t>Table 4.</a:t>
            </a:r>
            <a:r>
              <a:rPr lang="en-GB" sz="2400" dirty="0"/>
              <a:t> This is in 1NF as it meets all the rules for the first normal form</a:t>
            </a:r>
          </a:p>
        </p:txBody>
      </p:sp>
    </p:spTree>
    <p:extLst>
      <p:ext uri="{BB962C8B-B14F-4D97-AF65-F5344CB8AC3E}">
        <p14:creationId xmlns:p14="http://schemas.microsoft.com/office/powerpoint/2010/main" val="3876726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Autofit/>
          </a:bodyPr>
          <a:lstStyle/>
          <a:p>
            <a:r>
              <a:rPr lang="en-GB" sz="3200" b="1" dirty="0"/>
              <a:t>Question to ask yourself to spot 1NF</a:t>
            </a:r>
          </a:p>
        </p:txBody>
      </p:sp>
      <p:sp>
        <p:nvSpPr>
          <p:cNvPr id="8195" name="Content Placeholder 2"/>
          <p:cNvSpPr>
            <a:spLocks noGrp="1"/>
          </p:cNvSpPr>
          <p:nvPr>
            <p:ph idx="1"/>
          </p:nvPr>
        </p:nvSpPr>
        <p:spPr>
          <a:xfrm>
            <a:off x="467544" y="1700808"/>
            <a:ext cx="8208912" cy="920080"/>
          </a:xfrm>
        </p:spPr>
        <p:txBody>
          <a:bodyPr>
            <a:noAutofit/>
          </a:bodyPr>
          <a:lstStyle/>
          <a:p>
            <a:r>
              <a:rPr lang="en-GB" dirty="0"/>
              <a:t>Does it have a primary key</a:t>
            </a:r>
          </a:p>
          <a:p>
            <a:r>
              <a:rPr lang="en-GB" dirty="0"/>
              <a:t>Are each field name unique</a:t>
            </a:r>
          </a:p>
          <a:p>
            <a:r>
              <a:rPr lang="en-GB" dirty="0"/>
              <a:t>Is the data atomic</a:t>
            </a:r>
          </a:p>
          <a:p>
            <a:r>
              <a:rPr lang="en-GB" dirty="0"/>
              <a:t>Are there repeating / redundant fields.</a:t>
            </a:r>
          </a:p>
        </p:txBody>
      </p:sp>
    </p:spTree>
    <p:extLst>
      <p:ext uri="{BB962C8B-B14F-4D97-AF65-F5344CB8AC3E}">
        <p14:creationId xmlns:p14="http://schemas.microsoft.com/office/powerpoint/2010/main" val="1163483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Autofit/>
          </a:bodyPr>
          <a:lstStyle/>
          <a:p>
            <a:r>
              <a:rPr lang="en-GB" sz="3200" b="1" dirty="0"/>
              <a:t>Second normal form - Partial key dependence test</a:t>
            </a:r>
            <a:endParaRPr lang="en-GB" sz="2000" b="1" dirty="0"/>
          </a:p>
        </p:txBody>
      </p:sp>
      <p:sp>
        <p:nvSpPr>
          <p:cNvPr id="8195" name="Content Placeholder 2"/>
          <p:cNvSpPr>
            <a:spLocks noGrp="1"/>
          </p:cNvSpPr>
          <p:nvPr>
            <p:ph idx="1"/>
          </p:nvPr>
        </p:nvSpPr>
        <p:spPr>
          <a:xfrm>
            <a:off x="323528" y="1700808"/>
            <a:ext cx="8568952" cy="920080"/>
          </a:xfrm>
        </p:spPr>
        <p:txBody>
          <a:bodyPr>
            <a:noAutofit/>
          </a:bodyPr>
          <a:lstStyle/>
          <a:p>
            <a:r>
              <a:rPr lang="en-GB" sz="2400" dirty="0"/>
              <a:t>A table is in </a:t>
            </a:r>
            <a:r>
              <a:rPr lang="en-GB" sz="2400" b="1" dirty="0"/>
              <a:t>second normal form (2NF) </a:t>
            </a:r>
            <a:r>
              <a:rPr lang="en-GB" sz="2400" dirty="0"/>
              <a:t>if it is in first normal form and contains no </a:t>
            </a:r>
            <a:r>
              <a:rPr lang="en-GB" sz="2400" b="1" dirty="0" smtClean="0"/>
              <a:t>partial dependencies</a:t>
            </a:r>
            <a:r>
              <a:rPr lang="en-GB" sz="2400" b="1" dirty="0"/>
              <a:t>. </a:t>
            </a:r>
            <a:r>
              <a:rPr lang="en-GB" sz="2400" dirty="0"/>
              <a:t>A partial dependency would mean that one or more of the attributes depends on </a:t>
            </a:r>
            <a:r>
              <a:rPr lang="en-GB" sz="2400" dirty="0" smtClean="0"/>
              <a:t>only part </a:t>
            </a:r>
            <a:r>
              <a:rPr lang="en-GB" sz="2400" dirty="0"/>
              <a:t>of the primary key, which can only occur if the primary key is a composite key.</a:t>
            </a:r>
          </a:p>
          <a:p>
            <a:r>
              <a:rPr lang="en-GB" sz="2400" dirty="0"/>
              <a:t>The only table in which this could arise is </a:t>
            </a:r>
            <a:r>
              <a:rPr lang="en-GB" sz="2400" b="1" dirty="0" err="1"/>
              <a:t>ProductComp</a:t>
            </a:r>
            <a:r>
              <a:rPr lang="en-GB" sz="2400" b="1" dirty="0"/>
              <a:t> </a:t>
            </a:r>
            <a:r>
              <a:rPr lang="en-GB" sz="2400" dirty="0"/>
              <a:t>as this is the only table with a </a:t>
            </a:r>
            <a:r>
              <a:rPr lang="en-GB" sz="2400" dirty="0" smtClean="0"/>
              <a:t>composite primary </a:t>
            </a:r>
            <a:r>
              <a:rPr lang="en-GB" sz="2400" dirty="0"/>
              <a:t>key. However, the only attribute in this table apart from the primary key is </a:t>
            </a:r>
            <a:r>
              <a:rPr lang="en-GB" sz="2400" dirty="0" err="1" smtClean="0"/>
              <a:t>CompQty</a:t>
            </a:r>
            <a:r>
              <a:rPr lang="en-GB" sz="2400" dirty="0"/>
              <a:t>, </a:t>
            </a:r>
            <a:r>
              <a:rPr lang="en-GB" sz="2400" dirty="0" smtClean="0"/>
              <a:t>which depends </a:t>
            </a:r>
            <a:r>
              <a:rPr lang="en-GB" sz="2400" dirty="0"/>
              <a:t>both on both parts of the primary key - which product and which particular component </a:t>
            </a:r>
            <a:r>
              <a:rPr lang="en-GB" sz="2400" dirty="0" smtClean="0"/>
              <a:t>in that </a:t>
            </a:r>
            <a:r>
              <a:rPr lang="en-GB" sz="2400" dirty="0"/>
              <a:t>product.</a:t>
            </a:r>
          </a:p>
          <a:p>
            <a:r>
              <a:rPr lang="en-GB" sz="2400" dirty="0"/>
              <a:t>The tables are therefore now in second normal form</a:t>
            </a:r>
            <a:r>
              <a:rPr lang="en-GB" sz="3200" dirty="0"/>
              <a:t>.</a:t>
            </a:r>
            <a:endParaRPr lang="en-GB" sz="900" b="1" dirty="0"/>
          </a:p>
        </p:txBody>
      </p:sp>
    </p:spTree>
    <p:extLst>
      <p:ext uri="{BB962C8B-B14F-4D97-AF65-F5344CB8AC3E}">
        <p14:creationId xmlns:p14="http://schemas.microsoft.com/office/powerpoint/2010/main" val="581212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Autofit/>
          </a:bodyPr>
          <a:lstStyle/>
          <a:p>
            <a:r>
              <a:rPr lang="en-GB" sz="3200" b="1" dirty="0"/>
              <a:t>Second normal form - Partial key dependence </a:t>
            </a:r>
            <a:r>
              <a:rPr lang="en-GB" sz="3200" b="1" dirty="0" smtClean="0"/>
              <a:t>test – Another example</a:t>
            </a:r>
            <a:endParaRPr lang="en-GB" sz="2000" b="1" dirty="0"/>
          </a:p>
        </p:txBody>
      </p:sp>
      <p:sp>
        <p:nvSpPr>
          <p:cNvPr id="8195" name="Content Placeholder 2"/>
          <p:cNvSpPr>
            <a:spLocks noGrp="1"/>
          </p:cNvSpPr>
          <p:nvPr>
            <p:ph idx="1"/>
          </p:nvPr>
        </p:nvSpPr>
        <p:spPr>
          <a:xfrm>
            <a:off x="575048" y="3608947"/>
            <a:ext cx="8045698" cy="432048"/>
          </a:xfrm>
        </p:spPr>
        <p:txBody>
          <a:bodyPr>
            <a:noAutofit/>
          </a:bodyPr>
          <a:lstStyle/>
          <a:p>
            <a:pPr marL="0" indent="0">
              <a:buNone/>
            </a:pPr>
            <a:r>
              <a:rPr lang="en-GB" sz="2000" dirty="0"/>
              <a:t>But sometimes a table has a primary key made up of more than one attribute i.e. it has a </a:t>
            </a:r>
            <a:r>
              <a:rPr lang="en-GB" sz="2000" i="1" dirty="0"/>
              <a:t>compound primary key</a:t>
            </a:r>
            <a:r>
              <a:rPr lang="en-GB" sz="2000" dirty="0"/>
              <a:t>.</a:t>
            </a:r>
            <a:endParaRPr lang="en-GB" sz="600" b="1" dirty="0"/>
          </a:p>
        </p:txBody>
      </p:sp>
      <p:graphicFrame>
        <p:nvGraphicFramePr>
          <p:cNvPr id="5" name="Table 4"/>
          <p:cNvGraphicFramePr>
            <a:graphicFrameLocks noGrp="1"/>
          </p:cNvGraphicFramePr>
          <p:nvPr>
            <p:extLst>
              <p:ext uri="{D42A27DB-BD31-4B8C-83A1-F6EECF244321}">
                <p14:modId xmlns:p14="http://schemas.microsoft.com/office/powerpoint/2010/main" val="339977451"/>
              </p:ext>
            </p:extLst>
          </p:nvPr>
        </p:nvGraphicFramePr>
        <p:xfrm>
          <a:off x="575048" y="4762314"/>
          <a:ext cx="7338060" cy="1097280"/>
        </p:xfrm>
        <a:graphic>
          <a:graphicData uri="http://schemas.openxmlformats.org/drawingml/2006/table">
            <a:tbl>
              <a:tblPr/>
              <a:tblGrid>
                <a:gridCol w="1467612">
                  <a:extLst>
                    <a:ext uri="{9D8B030D-6E8A-4147-A177-3AD203B41FA5}">
                      <a16:colId xmlns:a16="http://schemas.microsoft.com/office/drawing/2014/main" val="3985748243"/>
                    </a:ext>
                  </a:extLst>
                </a:gridCol>
                <a:gridCol w="1467612">
                  <a:extLst>
                    <a:ext uri="{9D8B030D-6E8A-4147-A177-3AD203B41FA5}">
                      <a16:colId xmlns:a16="http://schemas.microsoft.com/office/drawing/2014/main" val="161804162"/>
                    </a:ext>
                  </a:extLst>
                </a:gridCol>
                <a:gridCol w="1467612">
                  <a:extLst>
                    <a:ext uri="{9D8B030D-6E8A-4147-A177-3AD203B41FA5}">
                      <a16:colId xmlns:a16="http://schemas.microsoft.com/office/drawing/2014/main" val="1350488777"/>
                    </a:ext>
                  </a:extLst>
                </a:gridCol>
                <a:gridCol w="1467612">
                  <a:extLst>
                    <a:ext uri="{9D8B030D-6E8A-4147-A177-3AD203B41FA5}">
                      <a16:colId xmlns:a16="http://schemas.microsoft.com/office/drawing/2014/main" val="753018959"/>
                    </a:ext>
                  </a:extLst>
                </a:gridCol>
                <a:gridCol w="1467612">
                  <a:extLst>
                    <a:ext uri="{9D8B030D-6E8A-4147-A177-3AD203B41FA5}">
                      <a16:colId xmlns:a16="http://schemas.microsoft.com/office/drawing/2014/main" val="3668099896"/>
                    </a:ext>
                  </a:extLst>
                </a:gridCol>
              </a:tblGrid>
              <a:tr h="0">
                <a:tc>
                  <a:txBody>
                    <a:bodyPr/>
                    <a:lstStyle/>
                    <a:p>
                      <a:pPr algn="ctr"/>
                      <a:r>
                        <a:rPr lang="en-GB" u="sng" dirty="0" smtClean="0">
                          <a:effectLst/>
                        </a:rPr>
                        <a:t>Venue</a:t>
                      </a:r>
                      <a:endParaRPr lang="en-GB" u="sng" dirty="0">
                        <a:effectLst/>
                      </a:endParaRP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u="sng">
                          <a:effectLst/>
                        </a:rPr>
                        <a:t>Artist</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a:effectLst/>
                        </a:rPr>
                        <a:t>Attendance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a:effectLst/>
                        </a:rPr>
                        <a:t>Profit</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a:effectLst/>
                        </a:rPr>
                        <a:t>Style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extLst>
                  <a:ext uri="{0D108BD9-81ED-4DB2-BD59-A6C34878D82A}">
                    <a16:rowId xmlns:a16="http://schemas.microsoft.com/office/drawing/2014/main" val="506443929"/>
                  </a:ext>
                </a:extLst>
              </a:tr>
              <a:tr h="0">
                <a:tc>
                  <a:txBody>
                    <a:bodyPr/>
                    <a:lstStyle/>
                    <a:p>
                      <a:pPr algn="ctr"/>
                      <a:r>
                        <a:rPr lang="en-GB" smtClean="0">
                          <a:effectLst/>
                        </a:rPr>
                        <a:t>Wembley</a:t>
                      </a:r>
                      <a:endParaRPr lang="en-GB" dirty="0">
                        <a:effectLst/>
                      </a:endParaRP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Girls Aloud</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53000</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12334</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Girl band</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261317737"/>
                  </a:ext>
                </a:extLst>
              </a:tr>
              <a:tr h="0">
                <a:tc>
                  <a:txBody>
                    <a:bodyPr/>
                    <a:lstStyle/>
                    <a:p>
                      <a:pPr algn="ctr"/>
                      <a:r>
                        <a:rPr lang="en-GB" dirty="0" smtClean="0">
                          <a:effectLst/>
                        </a:rPr>
                        <a:t>NEC</a:t>
                      </a:r>
                      <a:endParaRPr lang="en-GB" dirty="0">
                        <a:effectLst/>
                      </a:endParaRP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Leona Lewis</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45000</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66433</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dirty="0">
                          <a:effectLst/>
                        </a:rPr>
                        <a:t>Female soloist</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809324076"/>
                  </a:ext>
                </a:extLst>
              </a:tr>
            </a:tbl>
          </a:graphicData>
        </a:graphic>
      </p:graphicFrame>
      <p:sp>
        <p:nvSpPr>
          <p:cNvPr id="6" name="Rectangle 2"/>
          <p:cNvSpPr>
            <a:spLocks noChangeArrowheads="1"/>
          </p:cNvSpPr>
          <p:nvPr/>
        </p:nvSpPr>
        <p:spPr bwMode="auto">
          <a:xfrm>
            <a:off x="755894" y="213301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6"/>
          <p:cNvSpPr/>
          <p:nvPr/>
        </p:nvSpPr>
        <p:spPr>
          <a:xfrm>
            <a:off x="323528" y="1626080"/>
            <a:ext cx="1352743" cy="338554"/>
          </a:xfrm>
          <a:prstGeom prst="rect">
            <a:avLst/>
          </a:prstGeom>
        </p:spPr>
        <p:txBody>
          <a:bodyPr wrap="none">
            <a:spAutoFit/>
          </a:bodyPr>
          <a:lstStyle/>
          <a:p>
            <a:r>
              <a:rPr lang="en-GB" sz="1600" dirty="0">
                <a:solidFill>
                  <a:srgbClr val="000000"/>
                </a:solidFill>
                <a:latin typeface="Arial" panose="020B0604020202020204" pitchFamily="34" charset="0"/>
              </a:rPr>
              <a:t>CUSTOMER</a:t>
            </a:r>
            <a:endParaRPr lang="en-GB" sz="1600" dirty="0"/>
          </a:p>
        </p:txBody>
      </p:sp>
      <p:graphicFrame>
        <p:nvGraphicFramePr>
          <p:cNvPr id="8" name="Table 7"/>
          <p:cNvGraphicFramePr>
            <a:graphicFrameLocks noGrp="1"/>
          </p:cNvGraphicFramePr>
          <p:nvPr>
            <p:extLst>
              <p:ext uri="{D42A27DB-BD31-4B8C-83A1-F6EECF244321}">
                <p14:modId xmlns:p14="http://schemas.microsoft.com/office/powerpoint/2010/main" val="3849277137"/>
              </p:ext>
            </p:extLst>
          </p:nvPr>
        </p:nvGraphicFramePr>
        <p:xfrm>
          <a:off x="596664" y="2687297"/>
          <a:ext cx="7338060" cy="731520"/>
        </p:xfrm>
        <a:graphic>
          <a:graphicData uri="http://schemas.openxmlformats.org/drawingml/2006/table">
            <a:tbl>
              <a:tblPr/>
              <a:tblGrid>
                <a:gridCol w="1467612">
                  <a:extLst>
                    <a:ext uri="{9D8B030D-6E8A-4147-A177-3AD203B41FA5}">
                      <a16:colId xmlns:a16="http://schemas.microsoft.com/office/drawing/2014/main" val="1048432436"/>
                    </a:ext>
                  </a:extLst>
                </a:gridCol>
                <a:gridCol w="1467612">
                  <a:extLst>
                    <a:ext uri="{9D8B030D-6E8A-4147-A177-3AD203B41FA5}">
                      <a16:colId xmlns:a16="http://schemas.microsoft.com/office/drawing/2014/main" val="3685051422"/>
                    </a:ext>
                  </a:extLst>
                </a:gridCol>
                <a:gridCol w="1467612">
                  <a:extLst>
                    <a:ext uri="{9D8B030D-6E8A-4147-A177-3AD203B41FA5}">
                      <a16:colId xmlns:a16="http://schemas.microsoft.com/office/drawing/2014/main" val="802073733"/>
                    </a:ext>
                  </a:extLst>
                </a:gridCol>
                <a:gridCol w="1467612">
                  <a:extLst>
                    <a:ext uri="{9D8B030D-6E8A-4147-A177-3AD203B41FA5}">
                      <a16:colId xmlns:a16="http://schemas.microsoft.com/office/drawing/2014/main" val="2407623006"/>
                    </a:ext>
                  </a:extLst>
                </a:gridCol>
                <a:gridCol w="1467612">
                  <a:extLst>
                    <a:ext uri="{9D8B030D-6E8A-4147-A177-3AD203B41FA5}">
                      <a16:colId xmlns:a16="http://schemas.microsoft.com/office/drawing/2014/main" val="3005916296"/>
                    </a:ext>
                  </a:extLst>
                </a:gridCol>
              </a:tblGrid>
              <a:tr h="0">
                <a:tc>
                  <a:txBody>
                    <a:bodyPr/>
                    <a:lstStyle/>
                    <a:p>
                      <a:pPr algn="ctr"/>
                      <a:r>
                        <a:rPr lang="en-GB" u="sng" dirty="0" smtClean="0">
                          <a:effectLst/>
                        </a:rPr>
                        <a:t>ID</a:t>
                      </a:r>
                      <a:endParaRPr lang="en-GB" u="sng" dirty="0">
                        <a:effectLst/>
                      </a:endParaRP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a:effectLst/>
                        </a:rPr>
                        <a:t>Firstname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a:effectLst/>
                        </a:rPr>
                        <a:t>Surname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a:effectLst/>
                        </a:rPr>
                        <a:t>Telephone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a:effectLst/>
                        </a:rPr>
                        <a:t>email</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extLst>
                  <a:ext uri="{0D108BD9-81ED-4DB2-BD59-A6C34878D82A}">
                    <a16:rowId xmlns:a16="http://schemas.microsoft.com/office/drawing/2014/main" val="2289965781"/>
                  </a:ext>
                </a:extLst>
              </a:tr>
              <a:tr h="0">
                <a:tc>
                  <a:txBody>
                    <a:bodyPr/>
                    <a:lstStyle/>
                    <a:p>
                      <a:pPr algn="ctr"/>
                      <a:r>
                        <a:rPr lang="en-GB">
                          <a:effectLst/>
                        </a:rPr>
                        <a:t>2</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Tom</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dirty="0">
                          <a:effectLst/>
                        </a:rPr>
                        <a:t>Smith</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22323</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dirty="0">
                          <a:effectLst/>
                        </a:rPr>
                        <a:t>ts@aol.com</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895454534"/>
                  </a:ext>
                </a:extLst>
              </a:tr>
            </a:tbl>
          </a:graphicData>
        </a:graphic>
      </p:graphicFrame>
      <p:sp>
        <p:nvSpPr>
          <p:cNvPr id="9" name="Rectangle 8"/>
          <p:cNvSpPr/>
          <p:nvPr/>
        </p:nvSpPr>
        <p:spPr>
          <a:xfrm>
            <a:off x="575048" y="1962756"/>
            <a:ext cx="7694676" cy="1261884"/>
          </a:xfrm>
          <a:prstGeom prst="rect">
            <a:avLst/>
          </a:prstGeom>
        </p:spPr>
        <p:txBody>
          <a:bodyPr wrap="square">
            <a:spAutoFit/>
          </a:bodyPr>
          <a:lstStyle/>
          <a:p>
            <a:r>
              <a:rPr lang="en-GB" sz="2000" dirty="0"/>
              <a:t>Most tables tend to have a single-attribute (i.e. simple) primary key. </a:t>
            </a:r>
            <a:r>
              <a:rPr lang="en-GB" sz="2000" dirty="0"/>
              <a:t>Like </a:t>
            </a:r>
            <a:r>
              <a:rPr lang="en-GB" sz="2000" dirty="0" smtClean="0"/>
              <a:t>this:</a:t>
            </a:r>
            <a:endParaRPr lang="en-GB" sz="2000" dirty="0"/>
          </a:p>
          <a:p>
            <a:r>
              <a:rPr lang="en-GB" dirty="0"/>
              <a:t/>
            </a:r>
            <a:br>
              <a:rPr lang="en-GB" dirty="0"/>
            </a:br>
            <a:endParaRPr lang="en-GB" dirty="0"/>
          </a:p>
        </p:txBody>
      </p:sp>
      <p:sp>
        <p:nvSpPr>
          <p:cNvPr id="10" name="Rectangle 9"/>
          <p:cNvSpPr/>
          <p:nvPr/>
        </p:nvSpPr>
        <p:spPr>
          <a:xfrm>
            <a:off x="342189" y="4292697"/>
            <a:ext cx="1192442" cy="338554"/>
          </a:xfrm>
          <a:prstGeom prst="rect">
            <a:avLst/>
          </a:prstGeom>
        </p:spPr>
        <p:txBody>
          <a:bodyPr wrap="none">
            <a:spAutoFit/>
          </a:bodyPr>
          <a:lstStyle/>
          <a:p>
            <a:r>
              <a:rPr lang="en-GB" sz="1600" dirty="0">
                <a:solidFill>
                  <a:srgbClr val="000000"/>
                </a:solidFill>
                <a:latin typeface="Arial" panose="020B0604020202020204" pitchFamily="34" charset="0"/>
              </a:rPr>
              <a:t>CONCERT</a:t>
            </a:r>
            <a:endParaRPr lang="en-GB" sz="1600" dirty="0"/>
          </a:p>
        </p:txBody>
      </p:sp>
      <p:sp>
        <p:nvSpPr>
          <p:cNvPr id="11" name="Rectangle 10"/>
          <p:cNvSpPr/>
          <p:nvPr/>
        </p:nvSpPr>
        <p:spPr>
          <a:xfrm>
            <a:off x="575048" y="6045892"/>
            <a:ext cx="8045698" cy="707886"/>
          </a:xfrm>
          <a:prstGeom prst="rect">
            <a:avLst/>
          </a:prstGeom>
        </p:spPr>
        <p:txBody>
          <a:bodyPr wrap="square">
            <a:spAutoFit/>
          </a:bodyPr>
          <a:lstStyle/>
          <a:p>
            <a:r>
              <a:rPr lang="en-GB" sz="2000" dirty="0"/>
              <a:t>The table above is using both the venue and artist as the compound primary key.</a:t>
            </a:r>
          </a:p>
        </p:txBody>
      </p:sp>
    </p:spTree>
    <p:extLst>
      <p:ext uri="{BB962C8B-B14F-4D97-AF65-F5344CB8AC3E}">
        <p14:creationId xmlns:p14="http://schemas.microsoft.com/office/powerpoint/2010/main" val="1477547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Autofit/>
          </a:bodyPr>
          <a:lstStyle/>
          <a:p>
            <a:r>
              <a:rPr lang="en-GB" sz="3200" b="1" dirty="0"/>
              <a:t>Second normal form - Partial key dependence </a:t>
            </a:r>
            <a:r>
              <a:rPr lang="en-GB" sz="3200" b="1" dirty="0" smtClean="0"/>
              <a:t>test – Another example</a:t>
            </a:r>
            <a:endParaRPr lang="en-GB" sz="2000" b="1" dirty="0"/>
          </a:p>
        </p:txBody>
      </p:sp>
      <p:sp>
        <p:nvSpPr>
          <p:cNvPr id="6" name="Rectangle 2"/>
          <p:cNvSpPr>
            <a:spLocks noChangeArrowheads="1"/>
          </p:cNvSpPr>
          <p:nvPr/>
        </p:nvSpPr>
        <p:spPr bwMode="auto">
          <a:xfrm>
            <a:off x="755894" y="213301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8"/>
          <p:cNvSpPr/>
          <p:nvPr/>
        </p:nvSpPr>
        <p:spPr>
          <a:xfrm>
            <a:off x="467544" y="1628800"/>
            <a:ext cx="7694676" cy="3108543"/>
          </a:xfrm>
          <a:prstGeom prst="rect">
            <a:avLst/>
          </a:prstGeom>
        </p:spPr>
        <p:txBody>
          <a:bodyPr wrap="square">
            <a:spAutoFit/>
          </a:bodyPr>
          <a:lstStyle/>
          <a:p>
            <a:r>
              <a:rPr lang="en-GB" sz="2000" dirty="0"/>
              <a:t>It is in this situation that the extra rule for second normal form comes in handy. The rule </a:t>
            </a:r>
            <a:r>
              <a:rPr lang="en-GB" sz="2000" dirty="0" smtClean="0"/>
              <a:t>states</a:t>
            </a:r>
          </a:p>
          <a:p>
            <a:endParaRPr lang="en-GB" sz="2000" dirty="0"/>
          </a:p>
          <a:p>
            <a:pPr marL="285750" indent="-285750">
              <a:buFont typeface="Wingdings" panose="05000000000000000000" pitchFamily="2" charset="2"/>
              <a:buChar char="q"/>
            </a:pPr>
            <a:r>
              <a:rPr lang="en-GB" sz="2000" b="1" dirty="0"/>
              <a:t>Non-key attributes must depend on every part of the primary key</a:t>
            </a:r>
            <a:endParaRPr lang="en-GB" sz="2000" dirty="0"/>
          </a:p>
          <a:p>
            <a:pPr marL="285750" indent="-285750">
              <a:buFont typeface="Wingdings" panose="05000000000000000000" pitchFamily="2" charset="2"/>
              <a:buChar char="q"/>
            </a:pPr>
            <a:r>
              <a:rPr lang="en-GB" sz="2000" dirty="0"/>
              <a:t>The table must already be in first normal </a:t>
            </a:r>
            <a:r>
              <a:rPr lang="en-GB" sz="2000" dirty="0" smtClean="0"/>
              <a:t>form</a:t>
            </a:r>
          </a:p>
          <a:p>
            <a:endParaRPr lang="en-GB" sz="2000" dirty="0"/>
          </a:p>
          <a:p>
            <a:r>
              <a:rPr lang="en-GB" sz="2000" dirty="0"/>
              <a:t>So inherently, any table that is already in 1NF and has a simple primary key is automatically in second normal form as well.</a:t>
            </a:r>
          </a:p>
          <a:p>
            <a:r>
              <a:rPr lang="en-GB" dirty="0"/>
              <a:t/>
            </a:r>
            <a:br>
              <a:rPr lang="en-GB" dirty="0"/>
            </a:br>
            <a:endParaRPr lang="en-GB" dirty="0"/>
          </a:p>
        </p:txBody>
      </p:sp>
    </p:spTree>
    <p:extLst>
      <p:ext uri="{BB962C8B-B14F-4D97-AF65-F5344CB8AC3E}">
        <p14:creationId xmlns:p14="http://schemas.microsoft.com/office/powerpoint/2010/main" val="1677993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GB" b="1" dirty="0" smtClean="0"/>
              <a:t>Normalisation</a:t>
            </a:r>
            <a:endParaRPr lang="en-GB" altLang="en-US" dirty="0"/>
          </a:p>
        </p:txBody>
      </p:sp>
      <p:sp>
        <p:nvSpPr>
          <p:cNvPr id="8195" name="Content Placeholder 2"/>
          <p:cNvSpPr>
            <a:spLocks noGrp="1"/>
          </p:cNvSpPr>
          <p:nvPr>
            <p:ph idx="1"/>
          </p:nvPr>
        </p:nvSpPr>
        <p:spPr>
          <a:xfrm>
            <a:off x="467544" y="1860848"/>
            <a:ext cx="8064896" cy="4997152"/>
          </a:xfrm>
        </p:spPr>
        <p:txBody>
          <a:bodyPr>
            <a:noAutofit/>
          </a:bodyPr>
          <a:lstStyle/>
          <a:p>
            <a:pPr marL="0" indent="0">
              <a:buNone/>
            </a:pPr>
            <a:r>
              <a:rPr lang="en-GB" sz="1800" dirty="0"/>
              <a:t>Normalisation is a process used to come up with the best possible design for a relational </a:t>
            </a:r>
            <a:r>
              <a:rPr lang="en-GB" sz="1800" dirty="0" smtClean="0"/>
              <a:t>database.</a:t>
            </a:r>
          </a:p>
          <a:p>
            <a:pPr marL="0" indent="0">
              <a:buNone/>
            </a:pPr>
            <a:r>
              <a:rPr lang="en-GB" sz="1800" dirty="0" smtClean="0"/>
              <a:t>Tables should be organised in such a way that:</a:t>
            </a:r>
          </a:p>
          <a:p>
            <a:r>
              <a:rPr lang="en-GB" sz="1800" dirty="0" smtClean="0"/>
              <a:t>no </a:t>
            </a:r>
            <a:r>
              <a:rPr lang="en-GB" sz="1800" dirty="0"/>
              <a:t>data is unnecessarily duplicated (</a:t>
            </a:r>
            <a:r>
              <a:rPr lang="en-GB" sz="1800" dirty="0" err="1"/>
              <a:t>i</a:t>
            </a:r>
            <a:r>
              <a:rPr lang="en-GB" sz="1800" dirty="0"/>
              <a:t>. e. the same data item held in more than one table)</a:t>
            </a:r>
          </a:p>
          <a:p>
            <a:r>
              <a:rPr lang="en-GB" sz="1800" dirty="0" smtClean="0"/>
              <a:t>data </a:t>
            </a:r>
            <a:r>
              <a:rPr lang="en-GB" sz="1800" dirty="0"/>
              <a:t>is consistent throughout the database (e.g. a customer is not recorded as having </a:t>
            </a:r>
            <a:r>
              <a:rPr lang="en-GB" sz="1800" dirty="0" smtClean="0"/>
              <a:t>different addresses </a:t>
            </a:r>
            <a:r>
              <a:rPr lang="en-GB" sz="1800" dirty="0"/>
              <a:t>in different tables of the database). Consistency should be an automatic </a:t>
            </a:r>
            <a:r>
              <a:rPr lang="en-GB" sz="1800" dirty="0" smtClean="0"/>
              <a:t>consequence of </a:t>
            </a:r>
            <a:r>
              <a:rPr lang="en-GB" sz="1800" dirty="0"/>
              <a:t>not holding any duplicated data. This means that anomalies will not arise when data is </a:t>
            </a:r>
            <a:r>
              <a:rPr lang="en-GB" sz="1800" dirty="0" smtClean="0"/>
              <a:t>inserted, amended </a:t>
            </a:r>
            <a:r>
              <a:rPr lang="en-GB" sz="1800" dirty="0"/>
              <a:t>or deleted.</a:t>
            </a:r>
          </a:p>
          <a:p>
            <a:r>
              <a:rPr lang="en-GB" sz="1800" dirty="0" smtClean="0"/>
              <a:t>the </a:t>
            </a:r>
            <a:r>
              <a:rPr lang="en-GB" sz="1800" dirty="0"/>
              <a:t>structure of each table is flexible enough to allow you to enter as many or as few items (</a:t>
            </a:r>
            <a:r>
              <a:rPr lang="en-GB" sz="1800" dirty="0" smtClean="0"/>
              <a:t>for example</a:t>
            </a:r>
            <a:r>
              <a:rPr lang="en-GB" sz="1800" dirty="0"/>
              <a:t>, components making up a product) as required</a:t>
            </a:r>
          </a:p>
          <a:p>
            <a:r>
              <a:rPr lang="en-GB" sz="1800" dirty="0" smtClean="0"/>
              <a:t>the </a:t>
            </a:r>
            <a:r>
              <a:rPr lang="en-GB" sz="1800" dirty="0"/>
              <a:t>structure should enable a user to make all kinds of complex queries relating data </a:t>
            </a:r>
            <a:r>
              <a:rPr lang="en-GB" sz="1800" dirty="0" smtClean="0"/>
              <a:t>from different </a:t>
            </a:r>
            <a:r>
              <a:rPr lang="en-GB" sz="1800" dirty="0"/>
              <a:t>tables</a:t>
            </a:r>
          </a:p>
          <a:p>
            <a:pPr marL="0" indent="0">
              <a:buNone/>
            </a:pPr>
            <a:r>
              <a:rPr lang="en-GB" sz="1800" b="1" dirty="0"/>
              <a:t>There are three basic stages of normalisation known as first, second and third normal form.</a:t>
            </a:r>
          </a:p>
        </p:txBody>
      </p:sp>
    </p:spTree>
    <p:extLst>
      <p:ext uri="{BB962C8B-B14F-4D97-AF65-F5344CB8AC3E}">
        <p14:creationId xmlns:p14="http://schemas.microsoft.com/office/powerpoint/2010/main" val="3608022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Autofit/>
          </a:bodyPr>
          <a:lstStyle/>
          <a:p>
            <a:r>
              <a:rPr lang="en-GB" sz="3200" b="1" dirty="0"/>
              <a:t>Second normal form - Partial key dependence </a:t>
            </a:r>
            <a:r>
              <a:rPr lang="en-GB" sz="3200" b="1" dirty="0" smtClean="0"/>
              <a:t>test – Another example</a:t>
            </a:r>
            <a:endParaRPr lang="en-GB" sz="2000" b="1" dirty="0"/>
          </a:p>
        </p:txBody>
      </p:sp>
      <p:graphicFrame>
        <p:nvGraphicFramePr>
          <p:cNvPr id="5" name="Table 4"/>
          <p:cNvGraphicFramePr>
            <a:graphicFrameLocks noGrp="1"/>
          </p:cNvGraphicFramePr>
          <p:nvPr>
            <p:extLst>
              <p:ext uri="{D42A27DB-BD31-4B8C-83A1-F6EECF244321}">
                <p14:modId xmlns:p14="http://schemas.microsoft.com/office/powerpoint/2010/main" val="1176004198"/>
              </p:ext>
            </p:extLst>
          </p:nvPr>
        </p:nvGraphicFramePr>
        <p:xfrm>
          <a:off x="612648" y="1739276"/>
          <a:ext cx="7338060" cy="1097280"/>
        </p:xfrm>
        <a:graphic>
          <a:graphicData uri="http://schemas.openxmlformats.org/drawingml/2006/table">
            <a:tbl>
              <a:tblPr/>
              <a:tblGrid>
                <a:gridCol w="1467612">
                  <a:extLst>
                    <a:ext uri="{9D8B030D-6E8A-4147-A177-3AD203B41FA5}">
                      <a16:colId xmlns:a16="http://schemas.microsoft.com/office/drawing/2014/main" val="3985748243"/>
                    </a:ext>
                  </a:extLst>
                </a:gridCol>
                <a:gridCol w="1467612">
                  <a:extLst>
                    <a:ext uri="{9D8B030D-6E8A-4147-A177-3AD203B41FA5}">
                      <a16:colId xmlns:a16="http://schemas.microsoft.com/office/drawing/2014/main" val="161804162"/>
                    </a:ext>
                  </a:extLst>
                </a:gridCol>
                <a:gridCol w="1467612">
                  <a:extLst>
                    <a:ext uri="{9D8B030D-6E8A-4147-A177-3AD203B41FA5}">
                      <a16:colId xmlns:a16="http://schemas.microsoft.com/office/drawing/2014/main" val="1350488777"/>
                    </a:ext>
                  </a:extLst>
                </a:gridCol>
                <a:gridCol w="1467612">
                  <a:extLst>
                    <a:ext uri="{9D8B030D-6E8A-4147-A177-3AD203B41FA5}">
                      <a16:colId xmlns:a16="http://schemas.microsoft.com/office/drawing/2014/main" val="753018959"/>
                    </a:ext>
                  </a:extLst>
                </a:gridCol>
                <a:gridCol w="1467612">
                  <a:extLst>
                    <a:ext uri="{9D8B030D-6E8A-4147-A177-3AD203B41FA5}">
                      <a16:colId xmlns:a16="http://schemas.microsoft.com/office/drawing/2014/main" val="3668099896"/>
                    </a:ext>
                  </a:extLst>
                </a:gridCol>
              </a:tblGrid>
              <a:tr h="0">
                <a:tc>
                  <a:txBody>
                    <a:bodyPr/>
                    <a:lstStyle/>
                    <a:p>
                      <a:pPr algn="ctr"/>
                      <a:r>
                        <a:rPr lang="en-GB" u="sng" dirty="0" smtClean="0">
                          <a:effectLst/>
                        </a:rPr>
                        <a:t>Venue</a:t>
                      </a:r>
                      <a:endParaRPr lang="en-GB" u="sng" dirty="0">
                        <a:effectLst/>
                      </a:endParaRP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u="sng">
                          <a:effectLst/>
                        </a:rPr>
                        <a:t>Artist</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a:effectLst/>
                        </a:rPr>
                        <a:t>Attendance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a:effectLst/>
                        </a:rPr>
                        <a:t>Profit</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a:effectLst/>
                        </a:rPr>
                        <a:t>Style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extLst>
                  <a:ext uri="{0D108BD9-81ED-4DB2-BD59-A6C34878D82A}">
                    <a16:rowId xmlns:a16="http://schemas.microsoft.com/office/drawing/2014/main" val="506443929"/>
                  </a:ext>
                </a:extLst>
              </a:tr>
              <a:tr h="0">
                <a:tc>
                  <a:txBody>
                    <a:bodyPr/>
                    <a:lstStyle/>
                    <a:p>
                      <a:pPr algn="ctr"/>
                      <a:r>
                        <a:rPr lang="en-GB" smtClean="0">
                          <a:effectLst/>
                        </a:rPr>
                        <a:t>Wembley</a:t>
                      </a:r>
                      <a:endParaRPr lang="en-GB" dirty="0">
                        <a:effectLst/>
                      </a:endParaRP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Girls Aloud</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53000</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12334</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Girl band</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261317737"/>
                  </a:ext>
                </a:extLst>
              </a:tr>
              <a:tr h="0">
                <a:tc>
                  <a:txBody>
                    <a:bodyPr/>
                    <a:lstStyle/>
                    <a:p>
                      <a:pPr algn="ctr"/>
                      <a:r>
                        <a:rPr lang="en-GB" dirty="0" smtClean="0">
                          <a:effectLst/>
                        </a:rPr>
                        <a:t>NEC</a:t>
                      </a:r>
                      <a:endParaRPr lang="en-GB" dirty="0">
                        <a:effectLst/>
                      </a:endParaRP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Leona Lewis</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45000</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66433</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dirty="0">
                          <a:effectLst/>
                        </a:rPr>
                        <a:t>Female soloist</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809324076"/>
                  </a:ext>
                </a:extLst>
              </a:tr>
            </a:tbl>
          </a:graphicData>
        </a:graphic>
      </p:graphicFrame>
      <p:sp>
        <p:nvSpPr>
          <p:cNvPr id="6" name="Rectangle 2"/>
          <p:cNvSpPr>
            <a:spLocks noChangeArrowheads="1"/>
          </p:cNvSpPr>
          <p:nvPr/>
        </p:nvSpPr>
        <p:spPr bwMode="auto">
          <a:xfrm>
            <a:off x="755894" y="213301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Rectangle 10"/>
          <p:cNvSpPr/>
          <p:nvPr/>
        </p:nvSpPr>
        <p:spPr>
          <a:xfrm>
            <a:off x="448639" y="2956910"/>
            <a:ext cx="8045698" cy="1600438"/>
          </a:xfrm>
          <a:prstGeom prst="rect">
            <a:avLst/>
          </a:prstGeom>
        </p:spPr>
        <p:txBody>
          <a:bodyPr wrap="square">
            <a:spAutoFit/>
          </a:bodyPr>
          <a:lstStyle/>
          <a:p>
            <a:r>
              <a:rPr lang="en-GB" sz="1600" dirty="0"/>
              <a:t>Consider the Concert example above - this is NOT in second normal form. Notice the attribute called Style. This is describing the style of artist - it has nothing to do with where the concert took place! And so its value does not depend on EVERY part of the primary key, so the rule for second normal form is not being met</a:t>
            </a:r>
            <a:r>
              <a:rPr lang="en-GB" sz="1600" dirty="0" smtClean="0"/>
              <a:t>.</a:t>
            </a:r>
            <a:r>
              <a:rPr lang="en-GB" sz="1600" dirty="0"/>
              <a:t> The reason for this rule is to ensure there is no redundant data being </a:t>
            </a:r>
            <a:r>
              <a:rPr lang="en-GB" sz="1600" dirty="0" smtClean="0"/>
              <a:t>stored. For </a:t>
            </a:r>
            <a:r>
              <a:rPr lang="en-GB" sz="1600" dirty="0"/>
              <a:t>example, let's add another Girls Aloud concert to the table</a:t>
            </a:r>
          </a:p>
          <a:p>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2304877051"/>
              </p:ext>
            </p:extLst>
          </p:nvPr>
        </p:nvGraphicFramePr>
        <p:xfrm>
          <a:off x="612648" y="4456747"/>
          <a:ext cx="7338060" cy="1463040"/>
        </p:xfrm>
        <a:graphic>
          <a:graphicData uri="http://schemas.openxmlformats.org/drawingml/2006/table">
            <a:tbl>
              <a:tblPr/>
              <a:tblGrid>
                <a:gridCol w="1467612">
                  <a:extLst>
                    <a:ext uri="{9D8B030D-6E8A-4147-A177-3AD203B41FA5}">
                      <a16:colId xmlns:a16="http://schemas.microsoft.com/office/drawing/2014/main" val="3008838137"/>
                    </a:ext>
                  </a:extLst>
                </a:gridCol>
                <a:gridCol w="1467612">
                  <a:extLst>
                    <a:ext uri="{9D8B030D-6E8A-4147-A177-3AD203B41FA5}">
                      <a16:colId xmlns:a16="http://schemas.microsoft.com/office/drawing/2014/main" val="1812004191"/>
                    </a:ext>
                  </a:extLst>
                </a:gridCol>
                <a:gridCol w="1467612">
                  <a:extLst>
                    <a:ext uri="{9D8B030D-6E8A-4147-A177-3AD203B41FA5}">
                      <a16:colId xmlns:a16="http://schemas.microsoft.com/office/drawing/2014/main" val="1382070440"/>
                    </a:ext>
                  </a:extLst>
                </a:gridCol>
                <a:gridCol w="1467612">
                  <a:extLst>
                    <a:ext uri="{9D8B030D-6E8A-4147-A177-3AD203B41FA5}">
                      <a16:colId xmlns:a16="http://schemas.microsoft.com/office/drawing/2014/main" val="449983845"/>
                    </a:ext>
                  </a:extLst>
                </a:gridCol>
                <a:gridCol w="1467612">
                  <a:extLst>
                    <a:ext uri="{9D8B030D-6E8A-4147-A177-3AD203B41FA5}">
                      <a16:colId xmlns:a16="http://schemas.microsoft.com/office/drawing/2014/main" val="21475070"/>
                    </a:ext>
                  </a:extLst>
                </a:gridCol>
              </a:tblGrid>
              <a:tr h="0">
                <a:tc>
                  <a:txBody>
                    <a:bodyPr/>
                    <a:lstStyle/>
                    <a:p>
                      <a:pPr algn="ctr"/>
                      <a:r>
                        <a:rPr lang="en-GB" u="sng">
                          <a:effectLst/>
                        </a:rPr>
                        <a:t>Venue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u="sng">
                          <a:effectLst/>
                        </a:rPr>
                        <a:t>Artist</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a:effectLst/>
                        </a:rPr>
                        <a:t>Attendance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a:effectLst/>
                        </a:rPr>
                        <a:t>Profit</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a:effectLst/>
                        </a:rPr>
                        <a:t>Style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extLst>
                  <a:ext uri="{0D108BD9-81ED-4DB2-BD59-A6C34878D82A}">
                    <a16:rowId xmlns:a16="http://schemas.microsoft.com/office/drawing/2014/main" val="1720766813"/>
                  </a:ext>
                </a:extLst>
              </a:tr>
              <a:tr h="0">
                <a:tc>
                  <a:txBody>
                    <a:bodyPr/>
                    <a:lstStyle/>
                    <a:p>
                      <a:pPr algn="ctr"/>
                      <a:r>
                        <a:rPr lang="en-GB">
                          <a:effectLst/>
                        </a:rPr>
                        <a:t>Wembley</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Girls Aloud</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53000</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12334</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Girl band</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761559086"/>
                  </a:ext>
                </a:extLst>
              </a:tr>
              <a:tr h="0">
                <a:tc>
                  <a:txBody>
                    <a:bodyPr/>
                    <a:lstStyle/>
                    <a:p>
                      <a:pPr algn="ctr"/>
                      <a:r>
                        <a:rPr lang="en-GB">
                          <a:effectLst/>
                        </a:rPr>
                        <a:t>NEC</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Leona Lewis</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45000</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66433</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Female soloist</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05563909"/>
                  </a:ext>
                </a:extLst>
              </a:tr>
              <a:tr h="0">
                <a:tc>
                  <a:txBody>
                    <a:bodyPr/>
                    <a:lstStyle/>
                    <a:p>
                      <a:pPr algn="ctr"/>
                      <a:r>
                        <a:rPr lang="en-GB">
                          <a:effectLst/>
                        </a:rPr>
                        <a:t>NEC</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Girls Aloud</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76090</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53789</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dirty="0">
                          <a:effectLst/>
                        </a:rPr>
                        <a:t>Girl band</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37317675"/>
                  </a:ext>
                </a:extLst>
              </a:tr>
            </a:tbl>
          </a:graphicData>
        </a:graphic>
      </p:graphicFrame>
      <p:sp>
        <p:nvSpPr>
          <p:cNvPr id="3" name="Rectangle 2"/>
          <p:cNvSpPr/>
          <p:nvPr/>
        </p:nvSpPr>
        <p:spPr>
          <a:xfrm>
            <a:off x="448639" y="6057185"/>
            <a:ext cx="8045698" cy="584775"/>
          </a:xfrm>
          <a:prstGeom prst="rect">
            <a:avLst/>
          </a:prstGeom>
        </p:spPr>
        <p:txBody>
          <a:bodyPr wrap="square">
            <a:spAutoFit/>
          </a:bodyPr>
          <a:lstStyle/>
          <a:p>
            <a:r>
              <a:rPr lang="en-GB" sz="1600" dirty="0"/>
              <a:t>Notice that the 'girl band' value is being repeated and so is causing the database to be bigger than it needs to be.</a:t>
            </a:r>
          </a:p>
        </p:txBody>
      </p:sp>
    </p:spTree>
    <p:extLst>
      <p:ext uri="{BB962C8B-B14F-4D97-AF65-F5344CB8AC3E}">
        <p14:creationId xmlns:p14="http://schemas.microsoft.com/office/powerpoint/2010/main" val="3444234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Autofit/>
          </a:bodyPr>
          <a:lstStyle/>
          <a:p>
            <a:r>
              <a:rPr lang="en-GB" sz="3200" b="1" dirty="0"/>
              <a:t>Second normal form - Partial key dependence </a:t>
            </a:r>
            <a:r>
              <a:rPr lang="en-GB" sz="3200" b="1" dirty="0" smtClean="0"/>
              <a:t>test – Another example</a:t>
            </a:r>
            <a:endParaRPr lang="en-GB" sz="2000" b="1" dirty="0"/>
          </a:p>
        </p:txBody>
      </p:sp>
      <p:sp>
        <p:nvSpPr>
          <p:cNvPr id="6" name="Rectangle 2"/>
          <p:cNvSpPr>
            <a:spLocks noChangeArrowheads="1"/>
          </p:cNvSpPr>
          <p:nvPr/>
        </p:nvSpPr>
        <p:spPr bwMode="auto">
          <a:xfrm>
            <a:off x="755894" y="213301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781246233"/>
              </p:ext>
            </p:extLst>
          </p:nvPr>
        </p:nvGraphicFramePr>
        <p:xfrm>
          <a:off x="612648" y="1628799"/>
          <a:ext cx="7338060" cy="1230453"/>
        </p:xfrm>
        <a:graphic>
          <a:graphicData uri="http://schemas.openxmlformats.org/drawingml/2006/table">
            <a:tbl>
              <a:tblPr/>
              <a:tblGrid>
                <a:gridCol w="1467612">
                  <a:extLst>
                    <a:ext uri="{9D8B030D-6E8A-4147-A177-3AD203B41FA5}">
                      <a16:colId xmlns:a16="http://schemas.microsoft.com/office/drawing/2014/main" val="2487985037"/>
                    </a:ext>
                  </a:extLst>
                </a:gridCol>
                <a:gridCol w="1467612">
                  <a:extLst>
                    <a:ext uri="{9D8B030D-6E8A-4147-A177-3AD203B41FA5}">
                      <a16:colId xmlns:a16="http://schemas.microsoft.com/office/drawing/2014/main" val="2903681190"/>
                    </a:ext>
                  </a:extLst>
                </a:gridCol>
                <a:gridCol w="1467612">
                  <a:extLst>
                    <a:ext uri="{9D8B030D-6E8A-4147-A177-3AD203B41FA5}">
                      <a16:colId xmlns:a16="http://schemas.microsoft.com/office/drawing/2014/main" val="643921948"/>
                    </a:ext>
                  </a:extLst>
                </a:gridCol>
                <a:gridCol w="1467612">
                  <a:extLst>
                    <a:ext uri="{9D8B030D-6E8A-4147-A177-3AD203B41FA5}">
                      <a16:colId xmlns:a16="http://schemas.microsoft.com/office/drawing/2014/main" val="902601427"/>
                    </a:ext>
                  </a:extLst>
                </a:gridCol>
                <a:gridCol w="1467612">
                  <a:extLst>
                    <a:ext uri="{9D8B030D-6E8A-4147-A177-3AD203B41FA5}">
                      <a16:colId xmlns:a16="http://schemas.microsoft.com/office/drawing/2014/main" val="978426691"/>
                    </a:ext>
                  </a:extLst>
                </a:gridCol>
              </a:tblGrid>
              <a:tr h="304543">
                <a:tc>
                  <a:txBody>
                    <a:bodyPr/>
                    <a:lstStyle/>
                    <a:p>
                      <a:pPr algn="ctr"/>
                      <a:r>
                        <a:rPr lang="en-GB" sz="1400" u="sng">
                          <a:effectLst/>
                        </a:rPr>
                        <a:t>Venue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400" u="sng">
                          <a:effectLst/>
                        </a:rPr>
                        <a:t>Artist</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400">
                          <a:effectLst/>
                        </a:rPr>
                        <a:t>Attendance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400" dirty="0">
                          <a:effectLst/>
                        </a:rPr>
                        <a:t>Profit</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400">
                          <a:effectLst/>
                        </a:rPr>
                        <a:t>Style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extLst>
                  <a:ext uri="{0D108BD9-81ED-4DB2-BD59-A6C34878D82A}">
                    <a16:rowId xmlns:a16="http://schemas.microsoft.com/office/drawing/2014/main" val="177509675"/>
                  </a:ext>
                </a:extLst>
              </a:tr>
              <a:tr h="308551">
                <a:tc>
                  <a:txBody>
                    <a:bodyPr/>
                    <a:lstStyle/>
                    <a:p>
                      <a:pPr algn="ctr"/>
                      <a:r>
                        <a:rPr lang="en-GB" sz="1400">
                          <a:effectLst/>
                        </a:rPr>
                        <a:t>Wembley</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dirty="0">
                          <a:effectLst/>
                        </a:rPr>
                        <a:t>Girls Aloud</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dirty="0">
                          <a:effectLst/>
                        </a:rPr>
                        <a:t>53000</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12334</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Girl band</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592743397"/>
                  </a:ext>
                </a:extLst>
              </a:tr>
              <a:tr h="308551">
                <a:tc>
                  <a:txBody>
                    <a:bodyPr/>
                    <a:lstStyle/>
                    <a:p>
                      <a:pPr algn="ctr"/>
                      <a:r>
                        <a:rPr lang="en-GB" sz="1400">
                          <a:effectLst/>
                        </a:rPr>
                        <a:t>NEC</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Leona Lewis</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45000</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66433</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Female soloist</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70387776"/>
                  </a:ext>
                </a:extLst>
              </a:tr>
              <a:tr h="308551">
                <a:tc>
                  <a:txBody>
                    <a:bodyPr/>
                    <a:lstStyle/>
                    <a:p>
                      <a:pPr algn="ctr"/>
                      <a:r>
                        <a:rPr lang="en-GB" sz="1400">
                          <a:effectLst/>
                        </a:rPr>
                        <a:t>NEC</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Girls Aloud</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76090</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53789</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dirty="0">
                          <a:effectLst/>
                        </a:rPr>
                        <a:t>Girl band</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50551888"/>
                  </a:ext>
                </a:extLst>
              </a:tr>
            </a:tbl>
          </a:graphicData>
        </a:graphic>
      </p:graphicFrame>
      <p:sp>
        <p:nvSpPr>
          <p:cNvPr id="9" name="Rectangle 8"/>
          <p:cNvSpPr/>
          <p:nvPr/>
        </p:nvSpPr>
        <p:spPr>
          <a:xfrm>
            <a:off x="472284" y="2857348"/>
            <a:ext cx="7962842" cy="738664"/>
          </a:xfrm>
          <a:prstGeom prst="rect">
            <a:avLst/>
          </a:prstGeom>
        </p:spPr>
        <p:txBody>
          <a:bodyPr wrap="square">
            <a:spAutoFit/>
          </a:bodyPr>
          <a:lstStyle/>
          <a:p>
            <a:r>
              <a:rPr lang="en-GB" sz="1400" dirty="0">
                <a:solidFill>
                  <a:srgbClr val="000000"/>
                </a:solidFill>
                <a:latin typeface="Arial" panose="020B0604020202020204" pitchFamily="34" charset="0"/>
              </a:rPr>
              <a:t>This table needs to be split so that non-dependent attributes are removed and only stored once.</a:t>
            </a:r>
          </a:p>
          <a:p>
            <a:r>
              <a:rPr lang="en-GB" sz="1400" dirty="0">
                <a:solidFill>
                  <a:srgbClr val="000000"/>
                </a:solidFill>
                <a:latin typeface="Arial" panose="020B0604020202020204" pitchFamily="34" charset="0"/>
              </a:rPr>
              <a:t>In this case a 'style' table is formed that has Artist as the simple primary </a:t>
            </a:r>
            <a:r>
              <a:rPr lang="en-GB" sz="1400" dirty="0" smtClean="0">
                <a:solidFill>
                  <a:srgbClr val="000000"/>
                </a:solidFill>
                <a:latin typeface="Arial" panose="020B0604020202020204" pitchFamily="34" charset="0"/>
              </a:rPr>
              <a:t>key</a:t>
            </a:r>
          </a:p>
          <a:p>
            <a:r>
              <a:rPr lang="en-GB" sz="1400" b="0" i="0" dirty="0" smtClean="0">
                <a:solidFill>
                  <a:srgbClr val="000000"/>
                </a:solidFill>
                <a:effectLst/>
                <a:latin typeface="Arial" panose="020B0604020202020204" pitchFamily="34" charset="0"/>
              </a:rPr>
              <a:t>Concert </a:t>
            </a:r>
            <a:endParaRPr lang="en-GB" sz="1400" b="0" i="0" dirty="0">
              <a:solidFill>
                <a:srgbClr val="000000"/>
              </a:solidFill>
              <a:effectLst/>
              <a:latin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786264623"/>
              </p:ext>
            </p:extLst>
          </p:nvPr>
        </p:nvGraphicFramePr>
        <p:xfrm>
          <a:off x="638232" y="3578662"/>
          <a:ext cx="7338060" cy="1219200"/>
        </p:xfrm>
        <a:graphic>
          <a:graphicData uri="http://schemas.openxmlformats.org/drawingml/2006/table">
            <a:tbl>
              <a:tblPr/>
              <a:tblGrid>
                <a:gridCol w="1834515">
                  <a:extLst>
                    <a:ext uri="{9D8B030D-6E8A-4147-A177-3AD203B41FA5}">
                      <a16:colId xmlns:a16="http://schemas.microsoft.com/office/drawing/2014/main" val="3972484547"/>
                    </a:ext>
                  </a:extLst>
                </a:gridCol>
                <a:gridCol w="1834515">
                  <a:extLst>
                    <a:ext uri="{9D8B030D-6E8A-4147-A177-3AD203B41FA5}">
                      <a16:colId xmlns:a16="http://schemas.microsoft.com/office/drawing/2014/main" val="3611894458"/>
                    </a:ext>
                  </a:extLst>
                </a:gridCol>
                <a:gridCol w="1834515">
                  <a:extLst>
                    <a:ext uri="{9D8B030D-6E8A-4147-A177-3AD203B41FA5}">
                      <a16:colId xmlns:a16="http://schemas.microsoft.com/office/drawing/2014/main" val="20152510"/>
                    </a:ext>
                  </a:extLst>
                </a:gridCol>
                <a:gridCol w="1834515">
                  <a:extLst>
                    <a:ext uri="{9D8B030D-6E8A-4147-A177-3AD203B41FA5}">
                      <a16:colId xmlns:a16="http://schemas.microsoft.com/office/drawing/2014/main" val="2351612759"/>
                    </a:ext>
                  </a:extLst>
                </a:gridCol>
              </a:tblGrid>
              <a:tr h="265792">
                <a:tc>
                  <a:txBody>
                    <a:bodyPr/>
                    <a:lstStyle/>
                    <a:p>
                      <a:pPr algn="ctr"/>
                      <a:r>
                        <a:rPr lang="en-GB" sz="1400" u="sng" dirty="0">
                          <a:effectLst/>
                        </a:rPr>
                        <a:t>Venue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400" u="sng">
                          <a:effectLst/>
                        </a:rPr>
                        <a:t>Artist</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400">
                          <a:effectLst/>
                        </a:rPr>
                        <a:t>Attendance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400">
                          <a:effectLst/>
                        </a:rPr>
                        <a:t>Profit</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extLst>
                  <a:ext uri="{0D108BD9-81ED-4DB2-BD59-A6C34878D82A}">
                    <a16:rowId xmlns:a16="http://schemas.microsoft.com/office/drawing/2014/main" val="2023240022"/>
                  </a:ext>
                </a:extLst>
              </a:tr>
              <a:tr h="265792">
                <a:tc>
                  <a:txBody>
                    <a:bodyPr/>
                    <a:lstStyle/>
                    <a:p>
                      <a:pPr algn="ctr"/>
                      <a:r>
                        <a:rPr lang="en-GB" sz="1400">
                          <a:effectLst/>
                        </a:rPr>
                        <a:t>Wembley</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Girls Aloud</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53000</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12334</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00062025"/>
                  </a:ext>
                </a:extLst>
              </a:tr>
              <a:tr h="265792">
                <a:tc>
                  <a:txBody>
                    <a:bodyPr/>
                    <a:lstStyle/>
                    <a:p>
                      <a:pPr algn="ctr"/>
                      <a:r>
                        <a:rPr lang="en-GB" sz="1400">
                          <a:effectLst/>
                        </a:rPr>
                        <a:t>NEC</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Leona Lewis</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45000</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66433</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009620324"/>
                  </a:ext>
                </a:extLst>
              </a:tr>
              <a:tr h="265792">
                <a:tc>
                  <a:txBody>
                    <a:bodyPr/>
                    <a:lstStyle/>
                    <a:p>
                      <a:pPr algn="ctr"/>
                      <a:r>
                        <a:rPr lang="en-GB" sz="1400" dirty="0">
                          <a:effectLst/>
                        </a:rPr>
                        <a:t>NEC</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dirty="0">
                          <a:effectLst/>
                        </a:rPr>
                        <a:t>Girls Aloud</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76090</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dirty="0">
                          <a:effectLst/>
                        </a:rPr>
                        <a:t>53789</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912240"/>
                  </a:ext>
                </a:extLst>
              </a:tr>
            </a:tbl>
          </a:graphicData>
        </a:graphic>
      </p:graphicFrame>
      <p:sp>
        <p:nvSpPr>
          <p:cNvPr id="12" name="Rectangle 2"/>
          <p:cNvSpPr>
            <a:spLocks noChangeArrowheads="1"/>
          </p:cNvSpPr>
          <p:nvPr/>
        </p:nvSpPr>
        <p:spPr bwMode="auto">
          <a:xfrm>
            <a:off x="618361" y="3896079"/>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anose="020B0604020202020204" pitchFamily="34" charset="0"/>
              </a:rPr>
              <a:t/>
            </a:r>
            <a:br>
              <a:rPr kumimoji="0" lang="en-US" altLang="en-US" sz="1600" b="0" i="0" u="none" strike="noStrike" cap="none" normalizeH="0" baseline="0" smtClean="0">
                <a:ln>
                  <a:noFill/>
                </a:ln>
                <a:solidFill>
                  <a:schemeClr val="tx1"/>
                </a:solidFill>
                <a:effectLst/>
                <a:latin typeface="Arial" panose="020B0604020202020204" pitchFamily="34" charset="0"/>
              </a:rPr>
            </a:br>
            <a:endParaRPr kumimoji="0" lang="en-US" altLang="en-US" sz="1600" b="0" i="0" u="none" strike="noStrike" cap="none" normalizeH="0" baseline="0" smtClean="0">
              <a:ln>
                <a:noFill/>
              </a:ln>
              <a:solidFill>
                <a:schemeClr val="tx1"/>
              </a:solidFill>
              <a:effectLst/>
              <a:latin typeface="Arial" panose="020B060402020202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3350469000"/>
              </p:ext>
            </p:extLst>
          </p:nvPr>
        </p:nvGraphicFramePr>
        <p:xfrm>
          <a:off x="657015" y="5183530"/>
          <a:ext cx="7338060" cy="914400"/>
        </p:xfrm>
        <a:graphic>
          <a:graphicData uri="http://schemas.openxmlformats.org/drawingml/2006/table">
            <a:tbl>
              <a:tblPr/>
              <a:tblGrid>
                <a:gridCol w="3669030">
                  <a:extLst>
                    <a:ext uri="{9D8B030D-6E8A-4147-A177-3AD203B41FA5}">
                      <a16:colId xmlns:a16="http://schemas.microsoft.com/office/drawing/2014/main" val="782978744"/>
                    </a:ext>
                  </a:extLst>
                </a:gridCol>
                <a:gridCol w="3669030">
                  <a:extLst>
                    <a:ext uri="{9D8B030D-6E8A-4147-A177-3AD203B41FA5}">
                      <a16:colId xmlns:a16="http://schemas.microsoft.com/office/drawing/2014/main" val="1772987527"/>
                    </a:ext>
                  </a:extLst>
                </a:gridCol>
              </a:tblGrid>
              <a:tr h="0">
                <a:tc>
                  <a:txBody>
                    <a:bodyPr/>
                    <a:lstStyle/>
                    <a:p>
                      <a:pPr algn="ctr"/>
                      <a:r>
                        <a:rPr lang="en-GB" sz="1400" u="sng" dirty="0">
                          <a:effectLst/>
                        </a:rPr>
                        <a:t>Artist</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400">
                          <a:effectLst/>
                        </a:rPr>
                        <a:t>Style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extLst>
                  <a:ext uri="{0D108BD9-81ED-4DB2-BD59-A6C34878D82A}">
                    <a16:rowId xmlns:a16="http://schemas.microsoft.com/office/drawing/2014/main" val="575304899"/>
                  </a:ext>
                </a:extLst>
              </a:tr>
              <a:tr h="0">
                <a:tc>
                  <a:txBody>
                    <a:bodyPr/>
                    <a:lstStyle/>
                    <a:p>
                      <a:pPr algn="ctr"/>
                      <a:r>
                        <a:rPr lang="en-GB" sz="1400">
                          <a:effectLst/>
                        </a:rPr>
                        <a:t>Girls Aloud</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Girl band</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551555493"/>
                  </a:ext>
                </a:extLst>
              </a:tr>
              <a:tr h="0">
                <a:tc>
                  <a:txBody>
                    <a:bodyPr/>
                    <a:lstStyle/>
                    <a:p>
                      <a:pPr algn="ctr"/>
                      <a:r>
                        <a:rPr lang="en-GB" sz="1400" dirty="0">
                          <a:effectLst/>
                        </a:rPr>
                        <a:t>Leona Lewis</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dirty="0">
                          <a:effectLst/>
                        </a:rPr>
                        <a:t>Female soloist</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773914457"/>
                  </a:ext>
                </a:extLst>
              </a:tr>
            </a:tbl>
          </a:graphicData>
        </a:graphic>
      </p:graphicFrame>
      <p:sp>
        <p:nvSpPr>
          <p:cNvPr id="18" name="Rectangle 8"/>
          <p:cNvSpPr>
            <a:spLocks noChangeArrowheads="1"/>
          </p:cNvSpPr>
          <p:nvPr/>
        </p:nvSpPr>
        <p:spPr bwMode="auto">
          <a:xfrm>
            <a:off x="472284" y="5080988"/>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anose="020B0604020202020204" pitchFamily="34" charset="0"/>
              </a:rPr>
              <a:t/>
            </a:r>
            <a:br>
              <a:rPr kumimoji="0" lang="en-US" altLang="en-US" sz="1600" b="0" i="0" u="none" strike="noStrike" cap="none" normalizeH="0" baseline="0" smtClean="0">
                <a:ln>
                  <a:noFill/>
                </a:ln>
                <a:solidFill>
                  <a:schemeClr val="tx1"/>
                </a:solidFill>
                <a:effectLst/>
                <a:latin typeface="Arial" panose="020B0604020202020204" pitchFamily="34" charset="0"/>
              </a:rPr>
            </a:br>
            <a:endParaRPr kumimoji="0" lang="en-US" altLang="en-US" sz="1600" b="0" i="0" u="none" strike="noStrike" cap="none" normalizeH="0" baseline="0" smtClean="0">
              <a:ln>
                <a:noFill/>
              </a:ln>
              <a:solidFill>
                <a:schemeClr val="tx1"/>
              </a:solidFill>
              <a:effectLst/>
              <a:latin typeface="Arial" panose="020B0604020202020204" pitchFamily="34" charset="0"/>
            </a:endParaRPr>
          </a:p>
        </p:txBody>
      </p:sp>
      <p:sp>
        <p:nvSpPr>
          <p:cNvPr id="19" name="Rectangle 18"/>
          <p:cNvSpPr/>
          <p:nvPr/>
        </p:nvSpPr>
        <p:spPr>
          <a:xfrm>
            <a:off x="530409" y="4844976"/>
            <a:ext cx="639919" cy="338554"/>
          </a:xfrm>
          <a:prstGeom prst="rect">
            <a:avLst/>
          </a:prstGeom>
        </p:spPr>
        <p:txBody>
          <a:bodyPr wrap="none">
            <a:spAutoFit/>
          </a:bodyPr>
          <a:lstStyle/>
          <a:p>
            <a:r>
              <a:rPr lang="en-GB" sz="1600" dirty="0" smtClean="0">
                <a:solidFill>
                  <a:srgbClr val="000000"/>
                </a:solidFill>
                <a:latin typeface="Arial" panose="020B0604020202020204" pitchFamily="34" charset="0"/>
              </a:rPr>
              <a:t>Style</a:t>
            </a:r>
            <a:endParaRPr lang="en-GB" sz="1600" dirty="0"/>
          </a:p>
        </p:txBody>
      </p:sp>
      <p:sp>
        <p:nvSpPr>
          <p:cNvPr id="20" name="Rectangle 19"/>
          <p:cNvSpPr/>
          <p:nvPr/>
        </p:nvSpPr>
        <p:spPr>
          <a:xfrm>
            <a:off x="514138" y="6184773"/>
            <a:ext cx="7586247" cy="523220"/>
          </a:xfrm>
          <a:prstGeom prst="rect">
            <a:avLst/>
          </a:prstGeom>
        </p:spPr>
        <p:txBody>
          <a:bodyPr wrap="square">
            <a:spAutoFit/>
          </a:bodyPr>
          <a:lstStyle/>
          <a:p>
            <a:r>
              <a:rPr lang="en-GB" sz="1400" dirty="0">
                <a:solidFill>
                  <a:srgbClr val="000000"/>
                </a:solidFill>
                <a:latin typeface="Arial" panose="020B0604020202020204" pitchFamily="34" charset="0"/>
              </a:rPr>
              <a:t>Now the rule for 2NF is being met by both tables - every non-key attribute is depending on the complete primary key. There is no redundant data.</a:t>
            </a:r>
          </a:p>
        </p:txBody>
      </p:sp>
    </p:spTree>
    <p:extLst>
      <p:ext uri="{BB962C8B-B14F-4D97-AF65-F5344CB8AC3E}">
        <p14:creationId xmlns:p14="http://schemas.microsoft.com/office/powerpoint/2010/main" val="13679509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Autofit/>
          </a:bodyPr>
          <a:lstStyle/>
          <a:p>
            <a:r>
              <a:rPr lang="en-GB" sz="3200" b="1" dirty="0"/>
              <a:t>Second normal form </a:t>
            </a:r>
            <a:r>
              <a:rPr lang="en-GB" sz="3200" b="1" dirty="0" smtClean="0"/>
              <a:t>– Continued </a:t>
            </a:r>
            <a:endParaRPr lang="en-GB" sz="2000" b="1" dirty="0"/>
          </a:p>
        </p:txBody>
      </p:sp>
      <p:sp>
        <p:nvSpPr>
          <p:cNvPr id="6" name="Rectangle 2"/>
          <p:cNvSpPr>
            <a:spLocks noChangeArrowheads="1"/>
          </p:cNvSpPr>
          <p:nvPr/>
        </p:nvSpPr>
        <p:spPr bwMode="auto">
          <a:xfrm>
            <a:off x="755894" y="213301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8"/>
          <p:cNvSpPr/>
          <p:nvPr/>
        </p:nvSpPr>
        <p:spPr>
          <a:xfrm>
            <a:off x="546835" y="1669550"/>
            <a:ext cx="7962842" cy="861774"/>
          </a:xfrm>
          <a:prstGeom prst="rect">
            <a:avLst/>
          </a:prstGeom>
        </p:spPr>
        <p:txBody>
          <a:bodyPr wrap="square">
            <a:spAutoFit/>
          </a:bodyPr>
          <a:lstStyle/>
          <a:p>
            <a:r>
              <a:rPr lang="en-GB" dirty="0"/>
              <a:t>Of course there could be more than one attribute related to different parts of the primary key. Consider a table like this</a:t>
            </a:r>
            <a:r>
              <a:rPr lang="en-GB" dirty="0" smtClean="0"/>
              <a:t>:</a:t>
            </a:r>
          </a:p>
          <a:p>
            <a:r>
              <a:rPr lang="en-GB" sz="1400" b="0" i="0" dirty="0" smtClean="0">
                <a:solidFill>
                  <a:srgbClr val="000000"/>
                </a:solidFill>
                <a:effectLst/>
                <a:latin typeface="Arial" panose="020B0604020202020204" pitchFamily="34" charset="0"/>
              </a:rPr>
              <a:t>CONCERT </a:t>
            </a:r>
            <a:endParaRPr lang="en-GB" sz="1400" b="0" i="0" dirty="0">
              <a:solidFill>
                <a:srgbClr val="000000"/>
              </a:solidFill>
              <a:effectLst/>
              <a:latin typeface="Arial" panose="020B0604020202020204" pitchFamily="34" charset="0"/>
            </a:endParaRPr>
          </a:p>
        </p:txBody>
      </p:sp>
      <p:sp>
        <p:nvSpPr>
          <p:cNvPr id="12" name="Rectangle 2"/>
          <p:cNvSpPr>
            <a:spLocks noChangeArrowheads="1"/>
          </p:cNvSpPr>
          <p:nvPr/>
        </p:nvSpPr>
        <p:spPr bwMode="auto">
          <a:xfrm>
            <a:off x="618361" y="3896079"/>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anose="020B0604020202020204" pitchFamily="34" charset="0"/>
              </a:rPr>
              <a:t/>
            </a:r>
            <a:br>
              <a:rPr kumimoji="0" lang="en-US" altLang="en-US" sz="1600" b="0" i="0" u="none" strike="noStrike" cap="none" normalizeH="0" baseline="0" smtClean="0">
                <a:ln>
                  <a:noFill/>
                </a:ln>
                <a:solidFill>
                  <a:schemeClr val="tx1"/>
                </a:solidFill>
                <a:effectLst/>
                <a:latin typeface="Arial" panose="020B0604020202020204" pitchFamily="34" charset="0"/>
              </a:rPr>
            </a:br>
            <a:endParaRPr kumimoji="0" lang="en-US" altLang="en-US" sz="1600" b="0" i="0" u="none" strike="noStrike" cap="none" normalizeH="0" baseline="0" smtClean="0">
              <a:ln>
                <a:noFill/>
              </a:ln>
              <a:solidFill>
                <a:schemeClr val="tx1"/>
              </a:solidFill>
              <a:effectLst/>
              <a:latin typeface="Arial" panose="020B0604020202020204" pitchFamily="34" charset="0"/>
            </a:endParaRPr>
          </a:p>
        </p:txBody>
      </p:sp>
      <p:sp>
        <p:nvSpPr>
          <p:cNvPr id="18" name="Rectangle 8"/>
          <p:cNvSpPr>
            <a:spLocks noChangeArrowheads="1"/>
          </p:cNvSpPr>
          <p:nvPr/>
        </p:nvSpPr>
        <p:spPr bwMode="auto">
          <a:xfrm>
            <a:off x="472284" y="5080988"/>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anose="020B0604020202020204" pitchFamily="34" charset="0"/>
              </a:rPr>
              <a:t/>
            </a:r>
            <a:br>
              <a:rPr kumimoji="0" lang="en-US" altLang="en-US" sz="1600" b="0" i="0" u="none" strike="noStrike" cap="none" normalizeH="0" baseline="0" smtClean="0">
                <a:ln>
                  <a:noFill/>
                </a:ln>
                <a:solidFill>
                  <a:schemeClr val="tx1"/>
                </a:solidFill>
                <a:effectLst/>
                <a:latin typeface="Arial" panose="020B0604020202020204" pitchFamily="34" charset="0"/>
              </a:rPr>
            </a:br>
            <a:endParaRPr kumimoji="0" lang="en-US" altLang="en-US" sz="1600" b="0" i="0" u="none" strike="noStrike" cap="none" normalizeH="0" baseline="0" smtClean="0">
              <a:ln>
                <a:noFill/>
              </a:ln>
              <a:solidFill>
                <a:schemeClr val="tx1"/>
              </a:solidFill>
              <a:effectLst/>
              <a:latin typeface="Arial" panose="020B0604020202020204" pitchFamily="34" charset="0"/>
            </a:endParaRPr>
          </a:p>
        </p:txBody>
      </p:sp>
      <p:sp>
        <p:nvSpPr>
          <p:cNvPr id="20" name="Rectangle 19"/>
          <p:cNvSpPr/>
          <p:nvPr/>
        </p:nvSpPr>
        <p:spPr>
          <a:xfrm>
            <a:off x="546835" y="5204098"/>
            <a:ext cx="8219213" cy="1200329"/>
          </a:xfrm>
          <a:prstGeom prst="rect">
            <a:avLst/>
          </a:prstGeom>
        </p:spPr>
        <p:txBody>
          <a:bodyPr wrap="square">
            <a:spAutoFit/>
          </a:bodyPr>
          <a:lstStyle/>
          <a:p>
            <a:r>
              <a:rPr lang="en-GB" dirty="0"/>
              <a:t>As before the Style attribute only depends on Artist, but now No1Hits also only depends on the Artist. This table also includes City and this only depends on the Venue</a:t>
            </a:r>
            <a:r>
              <a:rPr lang="en-GB" dirty="0" smtClean="0"/>
              <a:t>.</a:t>
            </a:r>
          </a:p>
          <a:p>
            <a:endParaRPr lang="en-GB" dirty="0"/>
          </a:p>
          <a:p>
            <a:r>
              <a:rPr lang="en-GB" dirty="0"/>
              <a:t>So to make this database into second normal form, four tables need to be created</a:t>
            </a:r>
          </a:p>
        </p:txBody>
      </p:sp>
      <p:graphicFrame>
        <p:nvGraphicFramePr>
          <p:cNvPr id="2" name="Table 1"/>
          <p:cNvGraphicFramePr>
            <a:graphicFrameLocks noGrp="1"/>
          </p:cNvGraphicFramePr>
          <p:nvPr>
            <p:extLst>
              <p:ext uri="{D42A27DB-BD31-4B8C-83A1-F6EECF244321}">
                <p14:modId xmlns:p14="http://schemas.microsoft.com/office/powerpoint/2010/main" val="447412742"/>
              </p:ext>
            </p:extLst>
          </p:nvPr>
        </p:nvGraphicFramePr>
        <p:xfrm>
          <a:off x="341112" y="2518527"/>
          <a:ext cx="8424936" cy="2428964"/>
        </p:xfrm>
        <a:graphic>
          <a:graphicData uri="http://schemas.openxmlformats.org/drawingml/2006/table">
            <a:tbl>
              <a:tblPr/>
              <a:tblGrid>
                <a:gridCol w="1152129">
                  <a:extLst>
                    <a:ext uri="{9D8B030D-6E8A-4147-A177-3AD203B41FA5}">
                      <a16:colId xmlns:a16="http://schemas.microsoft.com/office/drawing/2014/main" val="344873345"/>
                    </a:ext>
                  </a:extLst>
                </a:gridCol>
                <a:gridCol w="954105">
                  <a:extLst>
                    <a:ext uri="{9D8B030D-6E8A-4147-A177-3AD203B41FA5}">
                      <a16:colId xmlns:a16="http://schemas.microsoft.com/office/drawing/2014/main" val="2307158987"/>
                    </a:ext>
                  </a:extLst>
                </a:gridCol>
                <a:gridCol w="1053117">
                  <a:extLst>
                    <a:ext uri="{9D8B030D-6E8A-4147-A177-3AD203B41FA5}">
                      <a16:colId xmlns:a16="http://schemas.microsoft.com/office/drawing/2014/main" val="3988299205"/>
                    </a:ext>
                  </a:extLst>
                </a:gridCol>
                <a:gridCol w="1161130">
                  <a:extLst>
                    <a:ext uri="{9D8B030D-6E8A-4147-A177-3AD203B41FA5}">
                      <a16:colId xmlns:a16="http://schemas.microsoft.com/office/drawing/2014/main" val="3586806231"/>
                    </a:ext>
                  </a:extLst>
                </a:gridCol>
                <a:gridCol w="792088">
                  <a:extLst>
                    <a:ext uri="{9D8B030D-6E8A-4147-A177-3AD203B41FA5}">
                      <a16:colId xmlns:a16="http://schemas.microsoft.com/office/drawing/2014/main" val="1265923716"/>
                    </a:ext>
                  </a:extLst>
                </a:gridCol>
                <a:gridCol w="1368152">
                  <a:extLst>
                    <a:ext uri="{9D8B030D-6E8A-4147-A177-3AD203B41FA5}">
                      <a16:colId xmlns:a16="http://schemas.microsoft.com/office/drawing/2014/main" val="465820571"/>
                    </a:ext>
                  </a:extLst>
                </a:gridCol>
                <a:gridCol w="1008112">
                  <a:extLst>
                    <a:ext uri="{9D8B030D-6E8A-4147-A177-3AD203B41FA5}">
                      <a16:colId xmlns:a16="http://schemas.microsoft.com/office/drawing/2014/main" val="2947578139"/>
                    </a:ext>
                  </a:extLst>
                </a:gridCol>
                <a:gridCol w="936103">
                  <a:extLst>
                    <a:ext uri="{9D8B030D-6E8A-4147-A177-3AD203B41FA5}">
                      <a16:colId xmlns:a16="http://schemas.microsoft.com/office/drawing/2014/main" val="814423997"/>
                    </a:ext>
                  </a:extLst>
                </a:gridCol>
              </a:tblGrid>
              <a:tr h="607241">
                <a:tc>
                  <a:txBody>
                    <a:bodyPr/>
                    <a:lstStyle/>
                    <a:p>
                      <a:pPr algn="ctr"/>
                      <a:r>
                        <a:rPr lang="en-GB" sz="1600" u="sng">
                          <a:effectLst/>
                        </a:rPr>
                        <a:t>Venue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600" u="sng">
                          <a:effectLst/>
                        </a:rPr>
                        <a:t>Artist</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600" u="sng">
                          <a:effectLst/>
                        </a:rPr>
                        <a:t>Date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600">
                          <a:effectLst/>
                        </a:rPr>
                        <a:t>Attendance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600" dirty="0">
                          <a:effectLst/>
                        </a:rPr>
                        <a:t>Profit</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600">
                          <a:effectLst/>
                        </a:rPr>
                        <a:t>City</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600">
                          <a:effectLst/>
                        </a:rPr>
                        <a:t>No1Hits</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600">
                          <a:effectLst/>
                        </a:rPr>
                        <a:t>Style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extLst>
                  <a:ext uri="{0D108BD9-81ED-4DB2-BD59-A6C34878D82A}">
                    <a16:rowId xmlns:a16="http://schemas.microsoft.com/office/drawing/2014/main" val="3896590094"/>
                  </a:ext>
                </a:extLst>
              </a:tr>
              <a:tr h="607241">
                <a:tc>
                  <a:txBody>
                    <a:bodyPr/>
                    <a:lstStyle/>
                    <a:p>
                      <a:pPr algn="ctr"/>
                      <a:r>
                        <a:rPr lang="en-GB" sz="1600">
                          <a:effectLst/>
                        </a:rPr>
                        <a:t>Wembley</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dirty="0">
                          <a:effectLst/>
                        </a:rPr>
                        <a:t>Girls Aloud</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a:effectLst/>
                        </a:rPr>
                        <a:t>1/10/09</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a:effectLst/>
                        </a:rPr>
                        <a:t>53000</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a:effectLst/>
                        </a:rPr>
                        <a:t>12334</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a:effectLst/>
                        </a:rPr>
                        <a:t>London</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a:effectLst/>
                        </a:rPr>
                        <a:t>5</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a:effectLst/>
                        </a:rPr>
                        <a:t>Girl band</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702639338"/>
                  </a:ext>
                </a:extLst>
              </a:tr>
              <a:tr h="607241">
                <a:tc>
                  <a:txBody>
                    <a:bodyPr/>
                    <a:lstStyle/>
                    <a:p>
                      <a:pPr algn="ctr"/>
                      <a:r>
                        <a:rPr lang="en-GB" sz="1600">
                          <a:effectLst/>
                        </a:rPr>
                        <a:t>NEC</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a:effectLst/>
                        </a:rPr>
                        <a:t>Leona Lewis</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a:effectLst/>
                        </a:rPr>
                        <a:t>1/10/09</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a:effectLst/>
                        </a:rPr>
                        <a:t>45000</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a:effectLst/>
                        </a:rPr>
                        <a:t>66433</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a:effectLst/>
                        </a:rPr>
                        <a:t>Birmingham</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a:effectLst/>
                        </a:rPr>
                        <a:t>2</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a:effectLst/>
                        </a:rPr>
                        <a:t>Female soloist</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275866943"/>
                  </a:ext>
                </a:extLst>
              </a:tr>
              <a:tr h="607241">
                <a:tc>
                  <a:txBody>
                    <a:bodyPr/>
                    <a:lstStyle/>
                    <a:p>
                      <a:pPr algn="ctr"/>
                      <a:r>
                        <a:rPr lang="en-GB" sz="1600">
                          <a:effectLst/>
                        </a:rPr>
                        <a:t>NEC</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a:effectLst/>
                        </a:rPr>
                        <a:t>Girls Aloud</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a:effectLst/>
                        </a:rPr>
                        <a:t>7/11/09</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a:effectLst/>
                        </a:rPr>
                        <a:t>76090</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dirty="0">
                          <a:effectLst/>
                        </a:rPr>
                        <a:t>53789</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a:effectLst/>
                        </a:rPr>
                        <a:t>Birmingham</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a:effectLst/>
                        </a:rPr>
                        <a:t>5</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dirty="0">
                          <a:effectLst/>
                        </a:rPr>
                        <a:t>Girl band</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391591"/>
                  </a:ext>
                </a:extLst>
              </a:tr>
            </a:tbl>
          </a:graphicData>
        </a:graphic>
      </p:graphicFrame>
    </p:spTree>
    <p:extLst>
      <p:ext uri="{BB962C8B-B14F-4D97-AF65-F5344CB8AC3E}">
        <p14:creationId xmlns:p14="http://schemas.microsoft.com/office/powerpoint/2010/main" val="339146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Autofit/>
          </a:bodyPr>
          <a:lstStyle/>
          <a:p>
            <a:r>
              <a:rPr lang="en-GB" sz="3200" b="1" dirty="0"/>
              <a:t>Second normal form </a:t>
            </a:r>
            <a:r>
              <a:rPr lang="en-GB" sz="3200" b="1" dirty="0" smtClean="0"/>
              <a:t>– Continued </a:t>
            </a:r>
            <a:endParaRPr lang="en-GB" sz="2000" b="1" dirty="0"/>
          </a:p>
        </p:txBody>
      </p:sp>
      <p:sp>
        <p:nvSpPr>
          <p:cNvPr id="6" name="Rectangle 2"/>
          <p:cNvSpPr>
            <a:spLocks noChangeArrowheads="1"/>
          </p:cNvSpPr>
          <p:nvPr/>
        </p:nvSpPr>
        <p:spPr bwMode="auto">
          <a:xfrm>
            <a:off x="755894" y="213301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2"/>
          <p:cNvSpPr>
            <a:spLocks noChangeArrowheads="1"/>
          </p:cNvSpPr>
          <p:nvPr/>
        </p:nvSpPr>
        <p:spPr bwMode="auto">
          <a:xfrm>
            <a:off x="618361" y="3896079"/>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anose="020B0604020202020204" pitchFamily="34" charset="0"/>
              </a:rPr>
              <a:t/>
            </a:r>
            <a:br>
              <a:rPr kumimoji="0" lang="en-US" altLang="en-US" sz="1600" b="0" i="0" u="none" strike="noStrike" cap="none" normalizeH="0" baseline="0" smtClean="0">
                <a:ln>
                  <a:noFill/>
                </a:ln>
                <a:solidFill>
                  <a:schemeClr val="tx1"/>
                </a:solidFill>
                <a:effectLst/>
                <a:latin typeface="Arial" panose="020B0604020202020204" pitchFamily="34" charset="0"/>
              </a:rPr>
            </a:br>
            <a:endParaRPr kumimoji="0" lang="en-US" altLang="en-US" sz="1600" b="0" i="0" u="none" strike="noStrike" cap="none" normalizeH="0" baseline="0" smtClean="0">
              <a:ln>
                <a:noFill/>
              </a:ln>
              <a:solidFill>
                <a:schemeClr val="tx1"/>
              </a:solidFill>
              <a:effectLst/>
              <a:latin typeface="Arial" panose="020B0604020202020204" pitchFamily="34" charset="0"/>
            </a:endParaRPr>
          </a:p>
        </p:txBody>
      </p:sp>
      <p:sp>
        <p:nvSpPr>
          <p:cNvPr id="18" name="Rectangle 8"/>
          <p:cNvSpPr>
            <a:spLocks noChangeArrowheads="1"/>
          </p:cNvSpPr>
          <p:nvPr/>
        </p:nvSpPr>
        <p:spPr bwMode="auto">
          <a:xfrm>
            <a:off x="472284" y="5080988"/>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anose="020B0604020202020204" pitchFamily="34" charset="0"/>
              </a:rPr>
              <a:t/>
            </a:r>
            <a:br>
              <a:rPr kumimoji="0" lang="en-US" altLang="en-US" sz="1600" b="0" i="0" u="none" strike="noStrike" cap="none" normalizeH="0" baseline="0" smtClean="0">
                <a:ln>
                  <a:noFill/>
                </a:ln>
                <a:solidFill>
                  <a:schemeClr val="tx1"/>
                </a:solidFill>
                <a:effectLst/>
                <a:latin typeface="Arial" panose="020B0604020202020204" pitchFamily="34" charset="0"/>
              </a:rPr>
            </a:br>
            <a:endParaRPr kumimoji="0" lang="en-US" altLang="en-US" sz="1600" b="0" i="0" u="none" strike="noStrike" cap="none" normalizeH="0" baseline="0" smtClean="0">
              <a:ln>
                <a:noFill/>
              </a:ln>
              <a:solidFill>
                <a:schemeClr val="tx1"/>
              </a:solidFill>
              <a:effectLst/>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36329647"/>
              </p:ext>
            </p:extLst>
          </p:nvPr>
        </p:nvGraphicFramePr>
        <p:xfrm>
          <a:off x="1203566" y="1655252"/>
          <a:ext cx="7338060" cy="1097280"/>
        </p:xfrm>
        <a:graphic>
          <a:graphicData uri="http://schemas.openxmlformats.org/drawingml/2006/table">
            <a:tbl>
              <a:tblPr/>
              <a:tblGrid>
                <a:gridCol w="1320851">
                  <a:extLst>
                    <a:ext uri="{9D8B030D-6E8A-4147-A177-3AD203B41FA5}">
                      <a16:colId xmlns:a16="http://schemas.microsoft.com/office/drawing/2014/main" val="3111774566"/>
                    </a:ext>
                  </a:extLst>
                </a:gridCol>
                <a:gridCol w="1394231">
                  <a:extLst>
                    <a:ext uri="{9D8B030D-6E8A-4147-A177-3AD203B41FA5}">
                      <a16:colId xmlns:a16="http://schemas.microsoft.com/office/drawing/2014/main" val="3259166668"/>
                    </a:ext>
                  </a:extLst>
                </a:gridCol>
                <a:gridCol w="1687754">
                  <a:extLst>
                    <a:ext uri="{9D8B030D-6E8A-4147-A177-3AD203B41FA5}">
                      <a16:colId xmlns:a16="http://schemas.microsoft.com/office/drawing/2014/main" val="725622260"/>
                    </a:ext>
                  </a:extLst>
                </a:gridCol>
                <a:gridCol w="1614373">
                  <a:extLst>
                    <a:ext uri="{9D8B030D-6E8A-4147-A177-3AD203B41FA5}">
                      <a16:colId xmlns:a16="http://schemas.microsoft.com/office/drawing/2014/main" val="4071725109"/>
                    </a:ext>
                  </a:extLst>
                </a:gridCol>
                <a:gridCol w="1320851">
                  <a:extLst>
                    <a:ext uri="{9D8B030D-6E8A-4147-A177-3AD203B41FA5}">
                      <a16:colId xmlns:a16="http://schemas.microsoft.com/office/drawing/2014/main" val="2744953543"/>
                    </a:ext>
                  </a:extLst>
                </a:gridCol>
              </a:tblGrid>
              <a:tr h="0">
                <a:tc>
                  <a:txBody>
                    <a:bodyPr/>
                    <a:lstStyle/>
                    <a:p>
                      <a:pPr algn="ctr"/>
                      <a:r>
                        <a:rPr lang="en-GB" sz="1200" u="sng">
                          <a:effectLst/>
                        </a:rPr>
                        <a:t>VenueID</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200" u="sng">
                          <a:effectLst/>
                        </a:rPr>
                        <a:t>Artist</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200" u="sng">
                          <a:effectLst/>
                        </a:rPr>
                        <a:t>Date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200">
                          <a:effectLst/>
                        </a:rPr>
                        <a:t>Attendance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200">
                          <a:effectLst/>
                        </a:rPr>
                        <a:t>Profit</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extLst>
                  <a:ext uri="{0D108BD9-81ED-4DB2-BD59-A6C34878D82A}">
                    <a16:rowId xmlns:a16="http://schemas.microsoft.com/office/drawing/2014/main" val="1692858827"/>
                  </a:ext>
                </a:extLst>
              </a:tr>
              <a:tr h="0">
                <a:tc>
                  <a:txBody>
                    <a:bodyPr/>
                    <a:lstStyle/>
                    <a:p>
                      <a:pPr algn="ctr"/>
                      <a:r>
                        <a:rPr lang="en-GB" sz="1200">
                          <a:effectLst/>
                        </a:rPr>
                        <a:t>005</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a:effectLst/>
                        </a:rPr>
                        <a:t>0112</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a:effectLst/>
                        </a:rPr>
                        <a:t>1/10/09</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a:effectLst/>
                        </a:rPr>
                        <a:t>53000</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a:effectLst/>
                        </a:rPr>
                        <a:t>12334</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626172448"/>
                  </a:ext>
                </a:extLst>
              </a:tr>
              <a:tr h="0">
                <a:tc>
                  <a:txBody>
                    <a:bodyPr/>
                    <a:lstStyle/>
                    <a:p>
                      <a:pPr algn="ctr"/>
                      <a:r>
                        <a:rPr lang="en-GB" sz="1200">
                          <a:effectLst/>
                        </a:rPr>
                        <a:t>006</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a:effectLst/>
                        </a:rPr>
                        <a:t>0115</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a:effectLst/>
                        </a:rPr>
                        <a:t>1/10/09</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a:effectLst/>
                        </a:rPr>
                        <a:t>45000</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a:effectLst/>
                        </a:rPr>
                        <a:t>66433</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74311159"/>
                  </a:ext>
                </a:extLst>
              </a:tr>
              <a:tr h="0">
                <a:tc>
                  <a:txBody>
                    <a:bodyPr/>
                    <a:lstStyle/>
                    <a:p>
                      <a:pPr algn="ctr"/>
                      <a:r>
                        <a:rPr lang="en-GB" sz="1200">
                          <a:effectLst/>
                        </a:rPr>
                        <a:t>006</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a:effectLst/>
                        </a:rPr>
                        <a:t>0112</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a:effectLst/>
                        </a:rPr>
                        <a:t>7/11/09</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a:effectLst/>
                        </a:rPr>
                        <a:t>76090</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dirty="0">
                          <a:effectLst/>
                        </a:rPr>
                        <a:t>53789</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062505226"/>
                  </a:ext>
                </a:extLst>
              </a:tr>
            </a:tbl>
          </a:graphicData>
        </a:graphic>
      </p:graphicFrame>
      <p:sp>
        <p:nvSpPr>
          <p:cNvPr id="4" name="Rectangle 3"/>
          <p:cNvSpPr/>
          <p:nvPr/>
        </p:nvSpPr>
        <p:spPr>
          <a:xfrm>
            <a:off x="119867" y="1607995"/>
            <a:ext cx="1069460" cy="307777"/>
          </a:xfrm>
          <a:prstGeom prst="rect">
            <a:avLst/>
          </a:prstGeom>
        </p:spPr>
        <p:txBody>
          <a:bodyPr wrap="none">
            <a:spAutoFit/>
          </a:bodyPr>
          <a:lstStyle/>
          <a:p>
            <a:r>
              <a:rPr lang="en-GB" sz="1400" dirty="0">
                <a:solidFill>
                  <a:srgbClr val="000000"/>
                </a:solidFill>
                <a:latin typeface="Arial" panose="020B0604020202020204" pitchFamily="34" charset="0"/>
              </a:rPr>
              <a:t>CONCERT</a:t>
            </a:r>
            <a:endParaRPr lang="en-GB" sz="1400" dirty="0"/>
          </a:p>
        </p:txBody>
      </p:sp>
      <p:graphicFrame>
        <p:nvGraphicFramePr>
          <p:cNvPr id="5" name="Table 4"/>
          <p:cNvGraphicFramePr>
            <a:graphicFrameLocks noGrp="1"/>
          </p:cNvGraphicFramePr>
          <p:nvPr>
            <p:extLst>
              <p:ext uri="{D42A27DB-BD31-4B8C-83A1-F6EECF244321}">
                <p14:modId xmlns:p14="http://schemas.microsoft.com/office/powerpoint/2010/main" val="3432725941"/>
              </p:ext>
            </p:extLst>
          </p:nvPr>
        </p:nvGraphicFramePr>
        <p:xfrm>
          <a:off x="1189327" y="3072284"/>
          <a:ext cx="3832097" cy="1097280"/>
        </p:xfrm>
        <a:graphic>
          <a:graphicData uri="http://schemas.openxmlformats.org/drawingml/2006/table">
            <a:tbl>
              <a:tblPr/>
              <a:tblGrid>
                <a:gridCol w="1847618">
                  <a:extLst>
                    <a:ext uri="{9D8B030D-6E8A-4147-A177-3AD203B41FA5}">
                      <a16:colId xmlns:a16="http://schemas.microsoft.com/office/drawing/2014/main" val="2364301377"/>
                    </a:ext>
                  </a:extLst>
                </a:gridCol>
                <a:gridCol w="1984479">
                  <a:extLst>
                    <a:ext uri="{9D8B030D-6E8A-4147-A177-3AD203B41FA5}">
                      <a16:colId xmlns:a16="http://schemas.microsoft.com/office/drawing/2014/main" val="2135014938"/>
                    </a:ext>
                  </a:extLst>
                </a:gridCol>
              </a:tblGrid>
              <a:tr h="262990">
                <a:tc>
                  <a:txBody>
                    <a:bodyPr/>
                    <a:lstStyle/>
                    <a:p>
                      <a:pPr algn="ctr"/>
                      <a:r>
                        <a:rPr lang="en-GB" sz="1200" u="sng">
                          <a:effectLst/>
                        </a:rPr>
                        <a:t>Style ID</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200" dirty="0">
                          <a:effectLst/>
                        </a:rPr>
                        <a:t>Style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extLst>
                  <a:ext uri="{0D108BD9-81ED-4DB2-BD59-A6C34878D82A}">
                    <a16:rowId xmlns:a16="http://schemas.microsoft.com/office/drawing/2014/main" val="2807879444"/>
                  </a:ext>
                </a:extLst>
              </a:tr>
              <a:tr h="262990">
                <a:tc>
                  <a:txBody>
                    <a:bodyPr/>
                    <a:lstStyle/>
                    <a:p>
                      <a:pPr algn="ctr"/>
                      <a:r>
                        <a:rPr lang="en-GB" sz="1200">
                          <a:effectLst/>
                        </a:rPr>
                        <a:t>001</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a:effectLst/>
                        </a:rPr>
                        <a:t>Girl band</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117488623"/>
                  </a:ext>
                </a:extLst>
              </a:tr>
              <a:tr h="262990">
                <a:tc>
                  <a:txBody>
                    <a:bodyPr/>
                    <a:lstStyle/>
                    <a:p>
                      <a:pPr algn="ctr"/>
                      <a:r>
                        <a:rPr lang="en-GB" sz="1200">
                          <a:effectLst/>
                        </a:rPr>
                        <a:t>002</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a:effectLst/>
                        </a:rPr>
                        <a:t>Solo artist</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563227030"/>
                  </a:ext>
                </a:extLst>
              </a:tr>
              <a:tr h="262990">
                <a:tc>
                  <a:txBody>
                    <a:bodyPr/>
                    <a:lstStyle/>
                    <a:p>
                      <a:pPr algn="ctr"/>
                      <a:r>
                        <a:rPr lang="en-GB" sz="1200">
                          <a:effectLst/>
                        </a:rPr>
                        <a:t>003</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dirty="0">
                          <a:effectLst/>
                        </a:rPr>
                        <a:t>Rap</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542234415"/>
                  </a:ext>
                </a:extLst>
              </a:tr>
            </a:tbl>
          </a:graphicData>
        </a:graphic>
      </p:graphicFrame>
      <p:sp>
        <p:nvSpPr>
          <p:cNvPr id="7" name="Rectangle 6"/>
          <p:cNvSpPr/>
          <p:nvPr/>
        </p:nvSpPr>
        <p:spPr>
          <a:xfrm>
            <a:off x="187783" y="2918396"/>
            <a:ext cx="753732" cy="307777"/>
          </a:xfrm>
          <a:prstGeom prst="rect">
            <a:avLst/>
          </a:prstGeom>
        </p:spPr>
        <p:txBody>
          <a:bodyPr wrap="none">
            <a:spAutoFit/>
          </a:bodyPr>
          <a:lstStyle/>
          <a:p>
            <a:r>
              <a:rPr lang="en-GB" sz="1400" dirty="0">
                <a:solidFill>
                  <a:srgbClr val="000000"/>
                </a:solidFill>
                <a:latin typeface="Arial" panose="020B0604020202020204" pitchFamily="34" charset="0"/>
              </a:rPr>
              <a:t>STYLE</a:t>
            </a:r>
            <a:endParaRPr lang="en-GB" sz="1400" dirty="0"/>
          </a:p>
        </p:txBody>
      </p:sp>
      <p:graphicFrame>
        <p:nvGraphicFramePr>
          <p:cNvPr id="8" name="Table 7"/>
          <p:cNvGraphicFramePr>
            <a:graphicFrameLocks noGrp="1"/>
          </p:cNvGraphicFramePr>
          <p:nvPr>
            <p:extLst>
              <p:ext uri="{D42A27DB-BD31-4B8C-83A1-F6EECF244321}">
                <p14:modId xmlns:p14="http://schemas.microsoft.com/office/powerpoint/2010/main" val="2846052460"/>
              </p:ext>
            </p:extLst>
          </p:nvPr>
        </p:nvGraphicFramePr>
        <p:xfrm>
          <a:off x="1139386" y="4413034"/>
          <a:ext cx="5055107" cy="822960"/>
        </p:xfrm>
        <a:graphic>
          <a:graphicData uri="http://schemas.openxmlformats.org/drawingml/2006/table">
            <a:tbl>
              <a:tblPr/>
              <a:tblGrid>
                <a:gridCol w="909919">
                  <a:extLst>
                    <a:ext uri="{9D8B030D-6E8A-4147-A177-3AD203B41FA5}">
                      <a16:colId xmlns:a16="http://schemas.microsoft.com/office/drawing/2014/main" val="1817895514"/>
                    </a:ext>
                  </a:extLst>
                </a:gridCol>
                <a:gridCol w="1567083">
                  <a:extLst>
                    <a:ext uri="{9D8B030D-6E8A-4147-A177-3AD203B41FA5}">
                      <a16:colId xmlns:a16="http://schemas.microsoft.com/office/drawing/2014/main" val="4195468050"/>
                    </a:ext>
                  </a:extLst>
                </a:gridCol>
                <a:gridCol w="1364879">
                  <a:extLst>
                    <a:ext uri="{9D8B030D-6E8A-4147-A177-3AD203B41FA5}">
                      <a16:colId xmlns:a16="http://schemas.microsoft.com/office/drawing/2014/main" val="3890437546"/>
                    </a:ext>
                  </a:extLst>
                </a:gridCol>
                <a:gridCol w="1213226">
                  <a:extLst>
                    <a:ext uri="{9D8B030D-6E8A-4147-A177-3AD203B41FA5}">
                      <a16:colId xmlns:a16="http://schemas.microsoft.com/office/drawing/2014/main" val="2800799921"/>
                    </a:ext>
                  </a:extLst>
                </a:gridCol>
              </a:tblGrid>
              <a:tr h="0">
                <a:tc>
                  <a:txBody>
                    <a:bodyPr/>
                    <a:lstStyle/>
                    <a:p>
                      <a:pPr algn="ctr"/>
                      <a:r>
                        <a:rPr lang="en-GB" sz="1200" u="sng">
                          <a:effectLst/>
                        </a:rPr>
                        <a:t>ArtistID</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200" dirty="0">
                          <a:effectLst/>
                        </a:rPr>
                        <a:t>Artist</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200">
                          <a:effectLst/>
                        </a:rPr>
                        <a:t>No1Hits</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200">
                          <a:effectLst/>
                        </a:rPr>
                        <a:t>StyleID</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extLst>
                  <a:ext uri="{0D108BD9-81ED-4DB2-BD59-A6C34878D82A}">
                    <a16:rowId xmlns:a16="http://schemas.microsoft.com/office/drawing/2014/main" val="1010385004"/>
                  </a:ext>
                </a:extLst>
              </a:tr>
              <a:tr h="0">
                <a:tc>
                  <a:txBody>
                    <a:bodyPr/>
                    <a:lstStyle/>
                    <a:p>
                      <a:pPr algn="ctr"/>
                      <a:r>
                        <a:rPr lang="en-GB" sz="1200">
                          <a:effectLst/>
                        </a:rPr>
                        <a:t>0112</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a:effectLst/>
                        </a:rPr>
                        <a:t>Girls Aloud</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a:effectLst/>
                        </a:rPr>
                        <a:t>20</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a:effectLst/>
                        </a:rPr>
                        <a:t>001</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746124674"/>
                  </a:ext>
                </a:extLst>
              </a:tr>
              <a:tr h="0">
                <a:tc>
                  <a:txBody>
                    <a:bodyPr/>
                    <a:lstStyle/>
                    <a:p>
                      <a:pPr algn="ctr"/>
                      <a:r>
                        <a:rPr lang="en-GB" sz="1200">
                          <a:effectLst/>
                        </a:rPr>
                        <a:t>0115</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a:effectLst/>
                        </a:rPr>
                        <a:t>Leona Lewis</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a:effectLst/>
                        </a:rPr>
                        <a:t>3</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dirty="0">
                          <a:effectLst/>
                        </a:rPr>
                        <a:t>002</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129902221"/>
                  </a:ext>
                </a:extLst>
              </a:tr>
            </a:tbl>
          </a:graphicData>
        </a:graphic>
      </p:graphicFrame>
      <p:sp>
        <p:nvSpPr>
          <p:cNvPr id="10" name="Rectangle 9"/>
          <p:cNvSpPr/>
          <p:nvPr/>
        </p:nvSpPr>
        <p:spPr>
          <a:xfrm>
            <a:off x="139188" y="4395260"/>
            <a:ext cx="819391" cy="307777"/>
          </a:xfrm>
          <a:prstGeom prst="rect">
            <a:avLst/>
          </a:prstGeom>
        </p:spPr>
        <p:txBody>
          <a:bodyPr wrap="none">
            <a:spAutoFit/>
          </a:bodyPr>
          <a:lstStyle/>
          <a:p>
            <a:r>
              <a:rPr lang="en-GB" sz="1400" dirty="0">
                <a:solidFill>
                  <a:srgbClr val="000000"/>
                </a:solidFill>
                <a:latin typeface="Arial" panose="020B0604020202020204" pitchFamily="34" charset="0"/>
              </a:rPr>
              <a:t>ARTIST</a:t>
            </a:r>
            <a:endParaRPr lang="en-GB" sz="1400" dirty="0"/>
          </a:p>
        </p:txBody>
      </p:sp>
      <p:sp>
        <p:nvSpPr>
          <p:cNvPr id="11" name="Rectangle 10"/>
          <p:cNvSpPr/>
          <p:nvPr/>
        </p:nvSpPr>
        <p:spPr>
          <a:xfrm>
            <a:off x="119867" y="5564347"/>
            <a:ext cx="805029" cy="307777"/>
          </a:xfrm>
          <a:prstGeom prst="rect">
            <a:avLst/>
          </a:prstGeom>
        </p:spPr>
        <p:txBody>
          <a:bodyPr wrap="none">
            <a:spAutoFit/>
          </a:bodyPr>
          <a:lstStyle/>
          <a:p>
            <a:r>
              <a:rPr lang="en-GB" sz="1400" dirty="0">
                <a:solidFill>
                  <a:srgbClr val="000000"/>
                </a:solidFill>
                <a:latin typeface="Arial" panose="020B0604020202020204" pitchFamily="34" charset="0"/>
              </a:rPr>
              <a:t>VENUE</a:t>
            </a:r>
            <a:endParaRPr lang="en-GB" sz="1400" dirty="0"/>
          </a:p>
        </p:txBody>
      </p:sp>
      <p:graphicFrame>
        <p:nvGraphicFramePr>
          <p:cNvPr id="13" name="Table 12"/>
          <p:cNvGraphicFramePr>
            <a:graphicFrameLocks noGrp="1"/>
          </p:cNvGraphicFramePr>
          <p:nvPr>
            <p:extLst>
              <p:ext uri="{D42A27DB-BD31-4B8C-83A1-F6EECF244321}">
                <p14:modId xmlns:p14="http://schemas.microsoft.com/office/powerpoint/2010/main" val="1802673604"/>
              </p:ext>
            </p:extLst>
          </p:nvPr>
        </p:nvGraphicFramePr>
        <p:xfrm>
          <a:off x="1139386" y="5564157"/>
          <a:ext cx="3832097" cy="914400"/>
        </p:xfrm>
        <a:graphic>
          <a:graphicData uri="http://schemas.openxmlformats.org/drawingml/2006/table">
            <a:tbl>
              <a:tblPr/>
              <a:tblGrid>
                <a:gridCol w="1034666">
                  <a:extLst>
                    <a:ext uri="{9D8B030D-6E8A-4147-A177-3AD203B41FA5}">
                      <a16:colId xmlns:a16="http://schemas.microsoft.com/office/drawing/2014/main" val="116414205"/>
                    </a:ext>
                  </a:extLst>
                </a:gridCol>
                <a:gridCol w="1111308">
                  <a:extLst>
                    <a:ext uri="{9D8B030D-6E8A-4147-A177-3AD203B41FA5}">
                      <a16:colId xmlns:a16="http://schemas.microsoft.com/office/drawing/2014/main" val="4118580513"/>
                    </a:ext>
                  </a:extLst>
                </a:gridCol>
                <a:gridCol w="1686123">
                  <a:extLst>
                    <a:ext uri="{9D8B030D-6E8A-4147-A177-3AD203B41FA5}">
                      <a16:colId xmlns:a16="http://schemas.microsoft.com/office/drawing/2014/main" val="3773352991"/>
                    </a:ext>
                  </a:extLst>
                </a:gridCol>
              </a:tblGrid>
              <a:tr h="0">
                <a:tc>
                  <a:txBody>
                    <a:bodyPr/>
                    <a:lstStyle/>
                    <a:p>
                      <a:pPr algn="ctr"/>
                      <a:r>
                        <a:rPr lang="en-GB" sz="1400" u="sng">
                          <a:effectLst/>
                        </a:rPr>
                        <a:t>Venue ID</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400">
                          <a:effectLst/>
                        </a:rPr>
                        <a:t>Venue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400">
                          <a:effectLst/>
                        </a:rPr>
                        <a:t>City</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extLst>
                  <a:ext uri="{0D108BD9-81ED-4DB2-BD59-A6C34878D82A}">
                    <a16:rowId xmlns:a16="http://schemas.microsoft.com/office/drawing/2014/main" val="1468166309"/>
                  </a:ext>
                </a:extLst>
              </a:tr>
              <a:tr h="0">
                <a:tc>
                  <a:txBody>
                    <a:bodyPr/>
                    <a:lstStyle/>
                    <a:p>
                      <a:pPr algn="ctr"/>
                      <a:r>
                        <a:rPr lang="en-GB" sz="1400">
                          <a:effectLst/>
                        </a:rPr>
                        <a:t>005</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Wembly</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London</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544053860"/>
                  </a:ext>
                </a:extLst>
              </a:tr>
              <a:tr h="0">
                <a:tc>
                  <a:txBody>
                    <a:bodyPr/>
                    <a:lstStyle/>
                    <a:p>
                      <a:pPr algn="ctr"/>
                      <a:r>
                        <a:rPr lang="en-GB" sz="1400">
                          <a:effectLst/>
                        </a:rPr>
                        <a:t>006</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NEC</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dirty="0">
                          <a:effectLst/>
                        </a:rPr>
                        <a:t>Birmingham</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08342562"/>
                  </a:ext>
                </a:extLst>
              </a:tr>
            </a:tbl>
          </a:graphicData>
        </a:graphic>
      </p:graphicFrame>
    </p:spTree>
    <p:extLst>
      <p:ext uri="{BB962C8B-B14F-4D97-AF65-F5344CB8AC3E}">
        <p14:creationId xmlns:p14="http://schemas.microsoft.com/office/powerpoint/2010/main" val="4102901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Autofit/>
          </a:bodyPr>
          <a:lstStyle/>
          <a:p>
            <a:r>
              <a:rPr lang="en-GB" sz="3200" b="1" dirty="0"/>
              <a:t>Second normal form </a:t>
            </a:r>
            <a:r>
              <a:rPr lang="en-GB" sz="3200" b="1" dirty="0" smtClean="0"/>
              <a:t>– Continued </a:t>
            </a:r>
            <a:endParaRPr lang="en-GB" sz="2000" b="1" dirty="0"/>
          </a:p>
        </p:txBody>
      </p:sp>
      <p:sp>
        <p:nvSpPr>
          <p:cNvPr id="6" name="Rectangle 2"/>
          <p:cNvSpPr>
            <a:spLocks noChangeArrowheads="1"/>
          </p:cNvSpPr>
          <p:nvPr/>
        </p:nvSpPr>
        <p:spPr bwMode="auto">
          <a:xfrm>
            <a:off x="755894" y="213301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2"/>
          <p:cNvSpPr>
            <a:spLocks noChangeArrowheads="1"/>
          </p:cNvSpPr>
          <p:nvPr/>
        </p:nvSpPr>
        <p:spPr bwMode="auto">
          <a:xfrm>
            <a:off x="618361" y="3896079"/>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anose="020B0604020202020204" pitchFamily="34" charset="0"/>
              </a:rPr>
              <a:t/>
            </a:r>
            <a:br>
              <a:rPr kumimoji="0" lang="en-US" altLang="en-US" sz="1600" b="0" i="0" u="none" strike="noStrike" cap="none" normalizeH="0" baseline="0" smtClean="0">
                <a:ln>
                  <a:noFill/>
                </a:ln>
                <a:solidFill>
                  <a:schemeClr val="tx1"/>
                </a:solidFill>
                <a:effectLst/>
                <a:latin typeface="Arial" panose="020B0604020202020204" pitchFamily="34" charset="0"/>
              </a:rPr>
            </a:br>
            <a:endParaRPr kumimoji="0" lang="en-US" altLang="en-US" sz="1600" b="0" i="0" u="none" strike="noStrike" cap="none" normalizeH="0" baseline="0" smtClean="0">
              <a:ln>
                <a:noFill/>
              </a:ln>
              <a:solidFill>
                <a:schemeClr val="tx1"/>
              </a:solidFill>
              <a:effectLst/>
              <a:latin typeface="Arial" panose="020B0604020202020204" pitchFamily="34" charset="0"/>
            </a:endParaRPr>
          </a:p>
        </p:txBody>
      </p:sp>
      <p:sp>
        <p:nvSpPr>
          <p:cNvPr id="18" name="Rectangle 8"/>
          <p:cNvSpPr>
            <a:spLocks noChangeArrowheads="1"/>
          </p:cNvSpPr>
          <p:nvPr/>
        </p:nvSpPr>
        <p:spPr bwMode="auto">
          <a:xfrm>
            <a:off x="472284" y="5080988"/>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anose="020B0604020202020204" pitchFamily="34" charset="0"/>
              </a:rPr>
              <a:t/>
            </a:r>
            <a:br>
              <a:rPr kumimoji="0" lang="en-US" altLang="en-US" sz="1600" b="0" i="0" u="none" strike="noStrike" cap="none" normalizeH="0" baseline="0" smtClean="0">
                <a:ln>
                  <a:noFill/>
                </a:ln>
                <a:solidFill>
                  <a:schemeClr val="tx1"/>
                </a:solidFill>
                <a:effectLst/>
                <a:latin typeface="Arial" panose="020B0604020202020204" pitchFamily="34" charset="0"/>
              </a:rPr>
            </a:br>
            <a:endParaRPr kumimoji="0" lang="en-US" altLang="en-US" sz="1600" b="0" i="0" u="none" strike="noStrike" cap="none" normalizeH="0" baseline="0" smtClean="0">
              <a:ln>
                <a:noFill/>
              </a:ln>
              <a:solidFill>
                <a:schemeClr val="tx1"/>
              </a:solidFill>
              <a:effectLst/>
              <a:latin typeface="Arial" panose="020B0604020202020204" pitchFamily="34" charset="0"/>
            </a:endParaRPr>
          </a:p>
        </p:txBody>
      </p:sp>
      <p:sp>
        <p:nvSpPr>
          <p:cNvPr id="2" name="Rectangle 1"/>
          <p:cNvSpPr/>
          <p:nvPr/>
        </p:nvSpPr>
        <p:spPr>
          <a:xfrm>
            <a:off x="466442" y="2149091"/>
            <a:ext cx="7561942" cy="1200329"/>
          </a:xfrm>
          <a:prstGeom prst="rect">
            <a:avLst/>
          </a:prstGeom>
        </p:spPr>
        <p:txBody>
          <a:bodyPr wrap="square">
            <a:spAutoFit/>
          </a:bodyPr>
          <a:lstStyle/>
          <a:p>
            <a:r>
              <a:rPr lang="en-GB" dirty="0">
                <a:solidFill>
                  <a:srgbClr val="000000"/>
                </a:solidFill>
                <a:latin typeface="Arial" panose="020B0604020202020204" pitchFamily="34" charset="0"/>
              </a:rPr>
              <a:t>The rules for second normal form </a:t>
            </a:r>
            <a:r>
              <a:rPr lang="en-GB" dirty="0" smtClean="0">
                <a:solidFill>
                  <a:srgbClr val="000000"/>
                </a:solidFill>
                <a:latin typeface="Arial" panose="020B0604020202020204" pitchFamily="34" charset="0"/>
              </a:rPr>
              <a:t>are</a:t>
            </a:r>
          </a:p>
          <a:p>
            <a:endParaRPr lang="en-GB" dirty="0" smtClean="0">
              <a:solidFill>
                <a:srgbClr val="000000"/>
              </a:solidFill>
              <a:latin typeface="Arial" panose="020B0604020202020204" pitchFamily="34" charset="0"/>
            </a:endParaRPr>
          </a:p>
          <a:p>
            <a:pPr>
              <a:buFont typeface="Arial" panose="020B0604020202020204" pitchFamily="34" charset="0"/>
              <a:buChar char="•"/>
            </a:pPr>
            <a:r>
              <a:rPr lang="en-GB" b="1" dirty="0" smtClean="0">
                <a:solidFill>
                  <a:srgbClr val="000000"/>
                </a:solidFill>
                <a:latin typeface="Arial" panose="020B0604020202020204" pitchFamily="34" charset="0"/>
              </a:rPr>
              <a:t>Non-key </a:t>
            </a:r>
            <a:r>
              <a:rPr lang="en-GB" b="1" dirty="0">
                <a:solidFill>
                  <a:srgbClr val="000000"/>
                </a:solidFill>
                <a:latin typeface="Arial" panose="020B0604020202020204" pitchFamily="34" charset="0"/>
              </a:rPr>
              <a:t>attributes must depend on every part of the primary key</a:t>
            </a:r>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The table must already be in first normal form</a:t>
            </a:r>
            <a:endParaRPr lang="en-GB"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8528883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Autofit/>
          </a:bodyPr>
          <a:lstStyle/>
          <a:p>
            <a:r>
              <a:rPr lang="en-GB" sz="3600" b="1" dirty="0"/>
              <a:t>Third normal form - Non-key dependence test</a:t>
            </a:r>
            <a:endParaRPr lang="en-GB" sz="1600" b="1" dirty="0"/>
          </a:p>
        </p:txBody>
      </p:sp>
      <p:sp>
        <p:nvSpPr>
          <p:cNvPr id="6" name="Rectangle 2"/>
          <p:cNvSpPr>
            <a:spLocks noChangeArrowheads="1"/>
          </p:cNvSpPr>
          <p:nvPr/>
        </p:nvSpPr>
        <p:spPr bwMode="auto">
          <a:xfrm>
            <a:off x="755894" y="213301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2"/>
          <p:cNvSpPr>
            <a:spLocks noChangeArrowheads="1"/>
          </p:cNvSpPr>
          <p:nvPr/>
        </p:nvSpPr>
        <p:spPr bwMode="auto">
          <a:xfrm>
            <a:off x="618361" y="3896079"/>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anose="020B0604020202020204" pitchFamily="34" charset="0"/>
              </a:rPr>
              <a:t/>
            </a:r>
            <a:br>
              <a:rPr kumimoji="0" lang="en-US" altLang="en-US" sz="1600" b="0" i="0" u="none" strike="noStrike" cap="none" normalizeH="0" baseline="0" smtClean="0">
                <a:ln>
                  <a:noFill/>
                </a:ln>
                <a:solidFill>
                  <a:schemeClr val="tx1"/>
                </a:solidFill>
                <a:effectLst/>
                <a:latin typeface="Arial" panose="020B0604020202020204" pitchFamily="34" charset="0"/>
              </a:rPr>
            </a:br>
            <a:endParaRPr kumimoji="0" lang="en-US" altLang="en-US" sz="1600" b="0" i="0" u="none" strike="noStrike" cap="none" normalizeH="0" baseline="0" smtClean="0">
              <a:ln>
                <a:noFill/>
              </a:ln>
              <a:solidFill>
                <a:schemeClr val="tx1"/>
              </a:solidFill>
              <a:effectLst/>
              <a:latin typeface="Arial" panose="020B0604020202020204" pitchFamily="34" charset="0"/>
            </a:endParaRPr>
          </a:p>
        </p:txBody>
      </p:sp>
      <p:sp>
        <p:nvSpPr>
          <p:cNvPr id="18" name="Rectangle 8"/>
          <p:cNvSpPr>
            <a:spLocks noChangeArrowheads="1"/>
          </p:cNvSpPr>
          <p:nvPr/>
        </p:nvSpPr>
        <p:spPr bwMode="auto">
          <a:xfrm>
            <a:off x="472284" y="5080988"/>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anose="020B0604020202020204" pitchFamily="34" charset="0"/>
              </a:rPr>
              <a:t/>
            </a:r>
            <a:br>
              <a:rPr kumimoji="0" lang="en-US" altLang="en-US" sz="1600" b="0" i="0" u="none" strike="noStrike" cap="none" normalizeH="0" baseline="0" smtClean="0">
                <a:ln>
                  <a:noFill/>
                </a:ln>
                <a:solidFill>
                  <a:schemeClr val="tx1"/>
                </a:solidFill>
                <a:effectLst/>
                <a:latin typeface="Arial" panose="020B0604020202020204" pitchFamily="34" charset="0"/>
              </a:rPr>
            </a:br>
            <a:endParaRPr kumimoji="0" lang="en-US" altLang="en-US" sz="1600" b="0" i="0" u="none" strike="noStrike" cap="none" normalizeH="0" baseline="0" smtClean="0">
              <a:ln>
                <a:noFill/>
              </a:ln>
              <a:solidFill>
                <a:schemeClr val="tx1"/>
              </a:solidFill>
              <a:effectLst/>
              <a:latin typeface="Arial" panose="020B0604020202020204" pitchFamily="34" charset="0"/>
            </a:endParaRPr>
          </a:p>
        </p:txBody>
      </p:sp>
      <p:sp>
        <p:nvSpPr>
          <p:cNvPr id="2" name="Rectangle 1"/>
          <p:cNvSpPr/>
          <p:nvPr/>
        </p:nvSpPr>
        <p:spPr>
          <a:xfrm>
            <a:off x="467213" y="1770852"/>
            <a:ext cx="8138006" cy="3416320"/>
          </a:xfrm>
          <a:prstGeom prst="rect">
            <a:avLst/>
          </a:prstGeom>
        </p:spPr>
        <p:txBody>
          <a:bodyPr wrap="square">
            <a:spAutoFit/>
          </a:bodyPr>
          <a:lstStyle/>
          <a:p>
            <a:r>
              <a:rPr lang="en-GB" dirty="0"/>
              <a:t>A table is in </a:t>
            </a:r>
            <a:r>
              <a:rPr lang="en-GB" b="1" dirty="0"/>
              <a:t>third normal form (3NF) </a:t>
            </a:r>
            <a:r>
              <a:rPr lang="en-GB" dirty="0"/>
              <a:t>if it is in second normal form and contains no </a:t>
            </a:r>
            <a:r>
              <a:rPr lang="en-GB" dirty="0" smtClean="0"/>
              <a:t>'non-key dependencies</a:t>
            </a:r>
            <a:r>
              <a:rPr lang="en-GB" dirty="0"/>
              <a:t>'. A non-key dependency is one where the value of an attribute is determined by the </a:t>
            </a:r>
            <a:r>
              <a:rPr lang="en-GB" dirty="0" smtClean="0"/>
              <a:t>value of </a:t>
            </a:r>
            <a:r>
              <a:rPr lang="en-GB" dirty="0"/>
              <a:t>another attribute which is not part of the key. 3NF means that</a:t>
            </a:r>
            <a:r>
              <a:rPr lang="en-GB" dirty="0" smtClean="0"/>
              <a:t>:</a:t>
            </a:r>
          </a:p>
          <a:p>
            <a:endParaRPr lang="en-GB" dirty="0"/>
          </a:p>
          <a:p>
            <a:r>
              <a:rPr lang="en-GB" b="1" dirty="0">
                <a:solidFill>
                  <a:srgbClr val="EA157A"/>
                </a:solidFill>
              </a:rPr>
              <a:t>All attributes are dependent on the key, the whole key, and nothing but the key</a:t>
            </a:r>
            <a:r>
              <a:rPr lang="en-GB" b="1" dirty="0" smtClean="0">
                <a:solidFill>
                  <a:srgbClr val="EA157A"/>
                </a:solidFill>
              </a:rPr>
              <a:t>.</a:t>
            </a:r>
          </a:p>
          <a:p>
            <a:endParaRPr lang="en-GB" b="1" i="0" dirty="0">
              <a:solidFill>
                <a:srgbClr val="EA157A"/>
              </a:solidFill>
              <a:effectLst/>
              <a:latin typeface="Arial" panose="020B0604020202020204" pitchFamily="34" charset="0"/>
            </a:endParaRPr>
          </a:p>
          <a:p>
            <a:r>
              <a:rPr lang="en-GB" dirty="0"/>
              <a:t>For a database to be in third normal form, the following rules have to be met</a:t>
            </a:r>
          </a:p>
          <a:p>
            <a:r>
              <a:rPr lang="en-GB" dirty="0"/>
              <a:t>It is already in 2NF</a:t>
            </a:r>
          </a:p>
          <a:p>
            <a:endParaRPr lang="en-GB" b="1" dirty="0" smtClean="0"/>
          </a:p>
          <a:p>
            <a:r>
              <a:rPr lang="en-GB" b="1" dirty="0" smtClean="0"/>
              <a:t>There </a:t>
            </a:r>
            <a:r>
              <a:rPr lang="en-GB" b="1" dirty="0"/>
              <a:t>are no non-key attributes that depend on another non-key attribute</a:t>
            </a:r>
            <a:endParaRPr lang="en-GB" dirty="0"/>
          </a:p>
          <a:p>
            <a:endParaRPr lang="en-GB" b="0" i="0" dirty="0">
              <a:solidFill>
                <a:srgbClr val="EA157A"/>
              </a:solidFill>
              <a:effectLst/>
              <a:latin typeface="Arial" panose="020B0604020202020204" pitchFamily="34" charset="0"/>
            </a:endParaRPr>
          </a:p>
        </p:txBody>
      </p:sp>
    </p:spTree>
    <p:extLst>
      <p:ext uri="{BB962C8B-B14F-4D97-AF65-F5344CB8AC3E}">
        <p14:creationId xmlns:p14="http://schemas.microsoft.com/office/powerpoint/2010/main" val="31948269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Third Normal Form</a:t>
            </a:r>
            <a:endParaRPr lang="en-GB" dirty="0"/>
          </a:p>
        </p:txBody>
      </p:sp>
      <p:sp>
        <p:nvSpPr>
          <p:cNvPr id="3" name="Content Placeholder 2"/>
          <p:cNvSpPr>
            <a:spLocks noGrp="1"/>
          </p:cNvSpPr>
          <p:nvPr>
            <p:ph sz="quarter" idx="1"/>
          </p:nvPr>
        </p:nvSpPr>
        <p:spPr/>
        <p:txBody>
          <a:bodyPr>
            <a:normAutofit/>
          </a:bodyPr>
          <a:lstStyle/>
          <a:p>
            <a:pPr marL="0" indent="0">
              <a:buNone/>
            </a:pPr>
            <a:r>
              <a:rPr lang="en-GB" sz="2400" dirty="0"/>
              <a:t>Looking at the </a:t>
            </a:r>
            <a:r>
              <a:rPr lang="en-GB" sz="2400" b="1" dirty="0"/>
              <a:t>Component </a:t>
            </a:r>
            <a:r>
              <a:rPr lang="en-GB" sz="2400" dirty="0"/>
              <a:t>table, the </a:t>
            </a:r>
            <a:r>
              <a:rPr lang="en-GB" sz="2400" dirty="0" err="1"/>
              <a:t>SupplierName</a:t>
            </a:r>
            <a:r>
              <a:rPr lang="en-GB" sz="2400" dirty="0"/>
              <a:t> attribute is dependent on </a:t>
            </a:r>
            <a:r>
              <a:rPr lang="en-GB" sz="2400" dirty="0" err="1"/>
              <a:t>ComplD</a:t>
            </a:r>
            <a:r>
              <a:rPr lang="en-GB" sz="2400" dirty="0"/>
              <a:t> and not on </a:t>
            </a:r>
            <a:r>
              <a:rPr lang="en-GB" sz="2400" dirty="0" smtClean="0"/>
              <a:t>the </a:t>
            </a:r>
            <a:r>
              <a:rPr lang="en-GB" sz="2400" dirty="0" err="1" smtClean="0"/>
              <a:t>SupplierlD</a:t>
            </a:r>
            <a:r>
              <a:rPr lang="en-GB" sz="2400" dirty="0"/>
              <a:t>. It therefore needs to be removed from this relation and a new relation created.</a:t>
            </a:r>
          </a:p>
          <a:p>
            <a:pPr marL="0" indent="0">
              <a:buNone/>
            </a:pPr>
            <a:r>
              <a:rPr lang="en-GB" sz="2400" dirty="0"/>
              <a:t>The database, now in third normal form, consists of the following tables:</a:t>
            </a:r>
          </a:p>
          <a:p>
            <a:r>
              <a:rPr lang="en-GB" sz="2400" dirty="0"/>
              <a:t>Product (</a:t>
            </a:r>
            <a:r>
              <a:rPr lang="en-GB" sz="2400" dirty="0" err="1"/>
              <a:t>ProductID</a:t>
            </a:r>
            <a:r>
              <a:rPr lang="en-GB" sz="2400" dirty="0"/>
              <a:t>, </a:t>
            </a:r>
            <a:r>
              <a:rPr lang="en-GB" sz="2400" dirty="0" err="1"/>
              <a:t>ProductName</a:t>
            </a:r>
            <a:r>
              <a:rPr lang="en-GB" sz="2400" dirty="0"/>
              <a:t>, Cost Price, </a:t>
            </a:r>
            <a:r>
              <a:rPr lang="en-GB" sz="2400" dirty="0" err="1"/>
              <a:t>SellingPrice</a:t>
            </a:r>
            <a:r>
              <a:rPr lang="en-GB" sz="2400" dirty="0"/>
              <a:t>)</a:t>
            </a:r>
          </a:p>
          <a:p>
            <a:r>
              <a:rPr lang="en-GB" sz="2400" dirty="0" err="1"/>
              <a:t>ProductComp</a:t>
            </a:r>
            <a:r>
              <a:rPr lang="en-GB" sz="2400" dirty="0"/>
              <a:t> </a:t>
            </a:r>
            <a:r>
              <a:rPr lang="en-GB" sz="2400" i="1" dirty="0"/>
              <a:t>(Product/D, </a:t>
            </a:r>
            <a:r>
              <a:rPr lang="en-GB" sz="2400" i="1" dirty="0" err="1"/>
              <a:t>ComplD</a:t>
            </a:r>
            <a:r>
              <a:rPr lang="en-GB" sz="2400" i="1" dirty="0"/>
              <a:t>, </a:t>
            </a:r>
            <a:r>
              <a:rPr lang="en-GB" sz="2400" dirty="0" err="1"/>
              <a:t>CompOty</a:t>
            </a:r>
            <a:r>
              <a:rPr lang="en-GB" sz="2400" dirty="0"/>
              <a:t>)</a:t>
            </a:r>
          </a:p>
          <a:p>
            <a:r>
              <a:rPr lang="en-GB" sz="2400" dirty="0"/>
              <a:t>Component (</a:t>
            </a:r>
            <a:r>
              <a:rPr lang="en-GB" sz="2400" dirty="0" err="1"/>
              <a:t>CompID</a:t>
            </a:r>
            <a:r>
              <a:rPr lang="en-GB" sz="2400" dirty="0"/>
              <a:t>, </a:t>
            </a:r>
            <a:r>
              <a:rPr lang="en-GB" sz="2400" dirty="0" err="1"/>
              <a:t>CompName</a:t>
            </a:r>
            <a:r>
              <a:rPr lang="en-GB" sz="2400" dirty="0"/>
              <a:t>, </a:t>
            </a:r>
            <a:r>
              <a:rPr lang="en-GB" sz="2400" i="1" dirty="0" err="1"/>
              <a:t>SupplierlD</a:t>
            </a:r>
            <a:r>
              <a:rPr lang="en-GB" sz="2400" i="1" dirty="0"/>
              <a:t>)</a:t>
            </a:r>
          </a:p>
          <a:p>
            <a:r>
              <a:rPr lang="en-GB" sz="2400" dirty="0"/>
              <a:t>Supplier (</a:t>
            </a:r>
            <a:r>
              <a:rPr lang="en-GB" sz="2400" dirty="0" err="1"/>
              <a:t>SupplierID</a:t>
            </a:r>
            <a:r>
              <a:rPr lang="en-GB" sz="2400" dirty="0"/>
              <a:t>, </a:t>
            </a:r>
            <a:r>
              <a:rPr lang="en-GB" sz="2400" dirty="0" err="1"/>
              <a:t>SupplierName</a:t>
            </a:r>
            <a:r>
              <a:rPr lang="en-GB" sz="2400" dirty="0"/>
              <a:t>)</a:t>
            </a:r>
            <a:endParaRPr lang="en-GB" sz="2400" dirty="0"/>
          </a:p>
        </p:txBody>
      </p:sp>
    </p:spTree>
    <p:extLst>
      <p:ext uri="{BB962C8B-B14F-4D97-AF65-F5344CB8AC3E}">
        <p14:creationId xmlns:p14="http://schemas.microsoft.com/office/powerpoint/2010/main" val="2035197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Third Normal Form – Entity Relationship Diagram</a:t>
            </a:r>
            <a:endParaRPr lang="en-GB" dirty="0"/>
          </a:p>
        </p:txBody>
      </p:sp>
      <p:sp>
        <p:nvSpPr>
          <p:cNvPr id="3" name="Content Placeholder 2"/>
          <p:cNvSpPr>
            <a:spLocks noGrp="1"/>
          </p:cNvSpPr>
          <p:nvPr>
            <p:ph sz="quarter" idx="1"/>
          </p:nvPr>
        </p:nvSpPr>
        <p:spPr>
          <a:xfrm>
            <a:off x="612648" y="1844824"/>
            <a:ext cx="8153400" cy="1396752"/>
          </a:xfrm>
        </p:spPr>
        <p:txBody>
          <a:bodyPr>
            <a:normAutofit/>
          </a:bodyPr>
          <a:lstStyle/>
          <a:p>
            <a:pPr marL="0" indent="0">
              <a:buNone/>
            </a:pPr>
            <a:r>
              <a:rPr lang="en-GB" sz="2400" dirty="0"/>
              <a:t>The entity relationship </a:t>
            </a:r>
            <a:r>
              <a:rPr lang="en-GB" sz="2400" dirty="0" smtClean="0"/>
              <a:t>diagram </a:t>
            </a:r>
            <a:r>
              <a:rPr lang="en-GB" sz="2400" dirty="0"/>
              <a:t>showing the relationships between these four tables in third normal </a:t>
            </a:r>
            <a:r>
              <a:rPr lang="en-GB" sz="2400" dirty="0" smtClean="0"/>
              <a:t>form is </a:t>
            </a:r>
            <a:r>
              <a:rPr lang="en-GB" sz="2400" dirty="0"/>
              <a:t>shown below. Each entity has its own table.</a:t>
            </a:r>
            <a:endParaRPr lang="en-GB" sz="1800" dirty="0"/>
          </a:p>
        </p:txBody>
      </p:sp>
      <p:pic>
        <p:nvPicPr>
          <p:cNvPr id="4" name="Picture 3"/>
          <p:cNvPicPr>
            <a:picLocks noChangeAspect="1"/>
          </p:cNvPicPr>
          <p:nvPr/>
        </p:nvPicPr>
        <p:blipFill rotWithShape="1">
          <a:blip r:embed="rId2"/>
          <a:srcRect l="20477" t="44766" r="31928" b="31609"/>
          <a:stretch/>
        </p:blipFill>
        <p:spPr>
          <a:xfrm>
            <a:off x="554783" y="3377952"/>
            <a:ext cx="8269129" cy="2307664"/>
          </a:xfrm>
          <a:prstGeom prst="rect">
            <a:avLst/>
          </a:prstGeom>
        </p:spPr>
      </p:pic>
    </p:spTree>
    <p:extLst>
      <p:ext uri="{BB962C8B-B14F-4D97-AF65-F5344CB8AC3E}">
        <p14:creationId xmlns:p14="http://schemas.microsoft.com/office/powerpoint/2010/main" val="3297866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Autofit/>
          </a:bodyPr>
          <a:lstStyle/>
          <a:p>
            <a:r>
              <a:rPr lang="en-GB" sz="3600" b="1" dirty="0"/>
              <a:t>Third normal form - Non-key dependence test</a:t>
            </a:r>
            <a:endParaRPr lang="en-GB" sz="1600" b="1" dirty="0"/>
          </a:p>
        </p:txBody>
      </p:sp>
      <p:sp>
        <p:nvSpPr>
          <p:cNvPr id="6" name="Rectangle 2"/>
          <p:cNvSpPr>
            <a:spLocks noChangeArrowheads="1"/>
          </p:cNvSpPr>
          <p:nvPr/>
        </p:nvSpPr>
        <p:spPr bwMode="auto">
          <a:xfrm>
            <a:off x="755894" y="213301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2"/>
          <p:cNvSpPr>
            <a:spLocks noChangeArrowheads="1"/>
          </p:cNvSpPr>
          <p:nvPr/>
        </p:nvSpPr>
        <p:spPr bwMode="auto">
          <a:xfrm>
            <a:off x="618361" y="3896079"/>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anose="020B0604020202020204" pitchFamily="34" charset="0"/>
              </a:rPr>
              <a:t/>
            </a:r>
            <a:br>
              <a:rPr kumimoji="0" lang="en-US" altLang="en-US" sz="1600" b="0" i="0" u="none" strike="noStrike" cap="none" normalizeH="0" baseline="0" smtClean="0">
                <a:ln>
                  <a:noFill/>
                </a:ln>
                <a:solidFill>
                  <a:schemeClr val="tx1"/>
                </a:solidFill>
                <a:effectLst/>
                <a:latin typeface="Arial" panose="020B0604020202020204" pitchFamily="34" charset="0"/>
              </a:rPr>
            </a:br>
            <a:endParaRPr kumimoji="0" lang="en-US" altLang="en-US" sz="1600" b="0" i="0" u="none" strike="noStrike" cap="none" normalizeH="0" baseline="0" smtClean="0">
              <a:ln>
                <a:noFill/>
              </a:ln>
              <a:solidFill>
                <a:schemeClr val="tx1"/>
              </a:solidFill>
              <a:effectLst/>
              <a:latin typeface="Arial" panose="020B0604020202020204" pitchFamily="34" charset="0"/>
            </a:endParaRPr>
          </a:p>
        </p:txBody>
      </p:sp>
      <p:sp>
        <p:nvSpPr>
          <p:cNvPr id="18" name="Rectangle 8"/>
          <p:cNvSpPr>
            <a:spLocks noChangeArrowheads="1"/>
          </p:cNvSpPr>
          <p:nvPr/>
        </p:nvSpPr>
        <p:spPr bwMode="auto">
          <a:xfrm>
            <a:off x="472284" y="5080988"/>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anose="020B0604020202020204" pitchFamily="34" charset="0"/>
              </a:rPr>
              <a:t/>
            </a:r>
            <a:br>
              <a:rPr kumimoji="0" lang="en-US" altLang="en-US" sz="1600" b="0" i="0" u="none" strike="noStrike" cap="none" normalizeH="0" baseline="0" smtClean="0">
                <a:ln>
                  <a:noFill/>
                </a:ln>
                <a:solidFill>
                  <a:schemeClr val="tx1"/>
                </a:solidFill>
                <a:effectLst/>
                <a:latin typeface="Arial" panose="020B0604020202020204" pitchFamily="34" charset="0"/>
              </a:rPr>
            </a:br>
            <a:endParaRPr kumimoji="0" lang="en-US" altLang="en-US" sz="1600" b="0" i="0" u="none" strike="noStrike" cap="none" normalizeH="0" baseline="0" smtClean="0">
              <a:ln>
                <a:noFill/>
              </a:ln>
              <a:solidFill>
                <a:schemeClr val="tx1"/>
              </a:solidFill>
              <a:effectLst/>
              <a:latin typeface="Arial" panose="020B0604020202020204" pitchFamily="34" charset="0"/>
            </a:endParaRPr>
          </a:p>
        </p:txBody>
      </p:sp>
      <p:sp>
        <p:nvSpPr>
          <p:cNvPr id="2" name="Rectangle 1"/>
          <p:cNvSpPr/>
          <p:nvPr/>
        </p:nvSpPr>
        <p:spPr>
          <a:xfrm>
            <a:off x="690767" y="1872433"/>
            <a:ext cx="7705187" cy="1938992"/>
          </a:xfrm>
          <a:prstGeom prst="rect">
            <a:avLst/>
          </a:prstGeom>
        </p:spPr>
        <p:txBody>
          <a:bodyPr wrap="square">
            <a:spAutoFit/>
          </a:bodyPr>
          <a:lstStyle/>
          <a:p>
            <a:r>
              <a:rPr lang="en-GB" sz="2400" dirty="0"/>
              <a:t>What this is trying to do is to spot yet another source of redundant data. If the value of an attribute can be obtained by simply making use of another attribute in the table, then it does not need to be there. Loading that attribute into another table and linking to it will make the database smaller.</a:t>
            </a:r>
            <a:endParaRPr lang="en-GB" sz="2400" b="0" i="0" dirty="0">
              <a:solidFill>
                <a:srgbClr val="EA157A"/>
              </a:solidFill>
              <a:effectLst/>
              <a:latin typeface="Arial" panose="020B0604020202020204" pitchFamily="34" charset="0"/>
            </a:endParaRPr>
          </a:p>
        </p:txBody>
      </p:sp>
    </p:spTree>
    <p:extLst>
      <p:ext uri="{BB962C8B-B14F-4D97-AF65-F5344CB8AC3E}">
        <p14:creationId xmlns:p14="http://schemas.microsoft.com/office/powerpoint/2010/main" val="9841077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Autofit/>
          </a:bodyPr>
          <a:lstStyle/>
          <a:p>
            <a:r>
              <a:rPr lang="en-GB" sz="3600" b="1" dirty="0"/>
              <a:t>Third normal form - Non-key dependence test</a:t>
            </a:r>
            <a:endParaRPr lang="en-GB" sz="1600" b="1" dirty="0"/>
          </a:p>
        </p:txBody>
      </p:sp>
      <p:sp>
        <p:nvSpPr>
          <p:cNvPr id="6" name="Rectangle 2"/>
          <p:cNvSpPr>
            <a:spLocks noChangeArrowheads="1"/>
          </p:cNvSpPr>
          <p:nvPr/>
        </p:nvSpPr>
        <p:spPr bwMode="auto">
          <a:xfrm>
            <a:off x="755894" y="213301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2"/>
          <p:cNvSpPr>
            <a:spLocks noChangeArrowheads="1"/>
          </p:cNvSpPr>
          <p:nvPr/>
        </p:nvSpPr>
        <p:spPr bwMode="auto">
          <a:xfrm>
            <a:off x="618361" y="3896079"/>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anose="020B0604020202020204" pitchFamily="34" charset="0"/>
              </a:rPr>
              <a:t/>
            </a:r>
            <a:br>
              <a:rPr kumimoji="0" lang="en-US" altLang="en-US" sz="1600" b="0" i="0" u="none" strike="noStrike" cap="none" normalizeH="0" baseline="0" smtClean="0">
                <a:ln>
                  <a:noFill/>
                </a:ln>
                <a:solidFill>
                  <a:schemeClr val="tx1"/>
                </a:solidFill>
                <a:effectLst/>
                <a:latin typeface="Arial" panose="020B0604020202020204" pitchFamily="34" charset="0"/>
              </a:rPr>
            </a:br>
            <a:endParaRPr kumimoji="0" lang="en-US" altLang="en-US" sz="1600" b="0" i="0" u="none" strike="noStrike" cap="none" normalizeH="0" baseline="0" smtClean="0">
              <a:ln>
                <a:noFill/>
              </a:ln>
              <a:solidFill>
                <a:schemeClr val="tx1"/>
              </a:solidFill>
              <a:effectLst/>
              <a:latin typeface="Arial" panose="020B0604020202020204" pitchFamily="34" charset="0"/>
            </a:endParaRPr>
          </a:p>
        </p:txBody>
      </p:sp>
      <p:sp>
        <p:nvSpPr>
          <p:cNvPr id="18" name="Rectangle 8"/>
          <p:cNvSpPr>
            <a:spLocks noChangeArrowheads="1"/>
          </p:cNvSpPr>
          <p:nvPr/>
        </p:nvSpPr>
        <p:spPr bwMode="auto">
          <a:xfrm>
            <a:off x="472284" y="5080988"/>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anose="020B0604020202020204" pitchFamily="34" charset="0"/>
              </a:rPr>
              <a:t/>
            </a:r>
            <a:br>
              <a:rPr kumimoji="0" lang="en-US" altLang="en-US" sz="1600" b="0" i="0" u="none" strike="noStrike" cap="none" normalizeH="0" baseline="0" smtClean="0">
                <a:ln>
                  <a:noFill/>
                </a:ln>
                <a:solidFill>
                  <a:schemeClr val="tx1"/>
                </a:solidFill>
                <a:effectLst/>
                <a:latin typeface="Arial" panose="020B0604020202020204" pitchFamily="34" charset="0"/>
              </a:rPr>
            </a:br>
            <a:endParaRPr kumimoji="0" lang="en-US" altLang="en-US" sz="1600" b="0" i="0" u="none" strike="noStrike" cap="none" normalizeH="0" baseline="0" smtClean="0">
              <a:ln>
                <a:noFill/>
              </a:ln>
              <a:solidFill>
                <a:schemeClr val="tx1"/>
              </a:solidFill>
              <a:effectLst/>
              <a:latin typeface="Arial" panose="020B0604020202020204" pitchFamily="34" charset="0"/>
            </a:endParaRPr>
          </a:p>
        </p:txBody>
      </p:sp>
      <p:sp>
        <p:nvSpPr>
          <p:cNvPr id="2" name="Rectangle 1"/>
          <p:cNvSpPr/>
          <p:nvPr/>
        </p:nvSpPr>
        <p:spPr>
          <a:xfrm>
            <a:off x="453053" y="1665116"/>
            <a:ext cx="7705187" cy="923330"/>
          </a:xfrm>
          <a:prstGeom prst="rect">
            <a:avLst/>
          </a:prstGeom>
        </p:spPr>
        <p:txBody>
          <a:bodyPr wrap="square">
            <a:spAutoFit/>
          </a:bodyPr>
          <a:lstStyle/>
          <a:p>
            <a:r>
              <a:rPr lang="en-GB" dirty="0"/>
              <a:t>To clarify, consider the table </a:t>
            </a:r>
            <a:r>
              <a:rPr lang="en-GB" dirty="0" smtClean="0"/>
              <a:t>below</a:t>
            </a:r>
          </a:p>
          <a:p>
            <a:endParaRPr lang="en-GB" dirty="0" smtClean="0"/>
          </a:p>
          <a:p>
            <a:r>
              <a:rPr lang="en-GB" dirty="0" smtClean="0"/>
              <a:t>CONCERT</a:t>
            </a:r>
          </a:p>
        </p:txBody>
      </p:sp>
      <p:graphicFrame>
        <p:nvGraphicFramePr>
          <p:cNvPr id="3" name="Table 2"/>
          <p:cNvGraphicFramePr>
            <a:graphicFrameLocks noGrp="1"/>
          </p:cNvGraphicFramePr>
          <p:nvPr>
            <p:extLst>
              <p:ext uri="{D42A27DB-BD31-4B8C-83A1-F6EECF244321}">
                <p14:modId xmlns:p14="http://schemas.microsoft.com/office/powerpoint/2010/main" val="2366720441"/>
              </p:ext>
            </p:extLst>
          </p:nvPr>
        </p:nvGraphicFramePr>
        <p:xfrm>
          <a:off x="472284" y="2671008"/>
          <a:ext cx="8420195" cy="1584960"/>
        </p:xfrm>
        <a:graphic>
          <a:graphicData uri="http://schemas.openxmlformats.org/drawingml/2006/table">
            <a:tbl>
              <a:tblPr/>
              <a:tblGrid>
                <a:gridCol w="1202885">
                  <a:extLst>
                    <a:ext uri="{9D8B030D-6E8A-4147-A177-3AD203B41FA5}">
                      <a16:colId xmlns:a16="http://schemas.microsoft.com/office/drawing/2014/main" val="3549752704"/>
                    </a:ext>
                  </a:extLst>
                </a:gridCol>
                <a:gridCol w="1202885">
                  <a:extLst>
                    <a:ext uri="{9D8B030D-6E8A-4147-A177-3AD203B41FA5}">
                      <a16:colId xmlns:a16="http://schemas.microsoft.com/office/drawing/2014/main" val="936891963"/>
                    </a:ext>
                  </a:extLst>
                </a:gridCol>
                <a:gridCol w="1202885">
                  <a:extLst>
                    <a:ext uri="{9D8B030D-6E8A-4147-A177-3AD203B41FA5}">
                      <a16:colId xmlns:a16="http://schemas.microsoft.com/office/drawing/2014/main" val="3503072206"/>
                    </a:ext>
                  </a:extLst>
                </a:gridCol>
                <a:gridCol w="1283150">
                  <a:extLst>
                    <a:ext uri="{9D8B030D-6E8A-4147-A177-3AD203B41FA5}">
                      <a16:colId xmlns:a16="http://schemas.microsoft.com/office/drawing/2014/main" val="1391260936"/>
                    </a:ext>
                  </a:extLst>
                </a:gridCol>
                <a:gridCol w="1122620">
                  <a:extLst>
                    <a:ext uri="{9D8B030D-6E8A-4147-A177-3AD203B41FA5}">
                      <a16:colId xmlns:a16="http://schemas.microsoft.com/office/drawing/2014/main" val="4121837791"/>
                    </a:ext>
                  </a:extLst>
                </a:gridCol>
                <a:gridCol w="1202885">
                  <a:extLst>
                    <a:ext uri="{9D8B030D-6E8A-4147-A177-3AD203B41FA5}">
                      <a16:colId xmlns:a16="http://schemas.microsoft.com/office/drawing/2014/main" val="2892647624"/>
                    </a:ext>
                  </a:extLst>
                </a:gridCol>
                <a:gridCol w="1202885">
                  <a:extLst>
                    <a:ext uri="{9D8B030D-6E8A-4147-A177-3AD203B41FA5}">
                      <a16:colId xmlns:a16="http://schemas.microsoft.com/office/drawing/2014/main" val="1438334163"/>
                    </a:ext>
                  </a:extLst>
                </a:gridCol>
              </a:tblGrid>
              <a:tr h="0">
                <a:tc>
                  <a:txBody>
                    <a:bodyPr/>
                    <a:lstStyle/>
                    <a:p>
                      <a:pPr algn="ctr"/>
                      <a:r>
                        <a:rPr lang="en-GB" sz="1600" u="sng">
                          <a:effectLst/>
                        </a:rPr>
                        <a:t>Venue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600" u="sng">
                          <a:effectLst/>
                        </a:rPr>
                        <a:t>Artist</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600" u="sng">
                          <a:effectLst/>
                        </a:rPr>
                        <a:t>Date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600">
                          <a:effectLst/>
                        </a:rPr>
                        <a:t>Attendance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600">
                          <a:effectLst/>
                        </a:rPr>
                        <a:t>Profit</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600">
                          <a:effectLst/>
                        </a:rPr>
                        <a:t>City</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600">
                          <a:effectLst/>
                        </a:rPr>
                        <a:t>Country</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extLst>
                  <a:ext uri="{0D108BD9-81ED-4DB2-BD59-A6C34878D82A}">
                    <a16:rowId xmlns:a16="http://schemas.microsoft.com/office/drawing/2014/main" val="475192751"/>
                  </a:ext>
                </a:extLst>
              </a:tr>
              <a:tr h="0">
                <a:tc>
                  <a:txBody>
                    <a:bodyPr/>
                    <a:lstStyle/>
                    <a:p>
                      <a:pPr algn="ctr"/>
                      <a:r>
                        <a:rPr lang="en-GB" sz="1600">
                          <a:effectLst/>
                        </a:rPr>
                        <a:t>Wembley</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a:effectLst/>
                        </a:rPr>
                        <a:t>Girls Aloud</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dirty="0">
                          <a:effectLst/>
                        </a:rPr>
                        <a:t>1/10/08</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a:effectLst/>
                        </a:rPr>
                        <a:t>53000</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a:effectLst/>
                        </a:rPr>
                        <a:t>12334</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a:effectLst/>
                        </a:rPr>
                        <a:t>London</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a:effectLst/>
                        </a:rPr>
                        <a:t>UK</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340941811"/>
                  </a:ext>
                </a:extLst>
              </a:tr>
              <a:tr h="0">
                <a:tc>
                  <a:txBody>
                    <a:bodyPr/>
                    <a:lstStyle/>
                    <a:p>
                      <a:pPr algn="ctr"/>
                      <a:r>
                        <a:rPr lang="en-GB" sz="1600">
                          <a:effectLst/>
                        </a:rPr>
                        <a:t>NEC</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a:effectLst/>
                        </a:rPr>
                        <a:t>Leona Lewis</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a:effectLst/>
                        </a:rPr>
                        <a:t>1/10/08</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a:effectLst/>
                        </a:rPr>
                        <a:t>45000</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a:effectLst/>
                        </a:rPr>
                        <a:t>66433</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a:effectLst/>
                        </a:rPr>
                        <a:t>Birmingham</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a:effectLst/>
                        </a:rPr>
                        <a:t>UK</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521172868"/>
                  </a:ext>
                </a:extLst>
              </a:tr>
              <a:tr h="0">
                <a:tc>
                  <a:txBody>
                    <a:bodyPr/>
                    <a:lstStyle/>
                    <a:p>
                      <a:pPr algn="ctr"/>
                      <a:r>
                        <a:rPr lang="en-GB" sz="1600" dirty="0">
                          <a:effectLst/>
                        </a:rPr>
                        <a:t>Carnegie Hall</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a:effectLst/>
                        </a:rPr>
                        <a:t>Girls Aloud</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a:effectLst/>
                        </a:rPr>
                        <a:t>7/11/08</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a:effectLst/>
                        </a:rPr>
                        <a:t>76090</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a:effectLst/>
                        </a:rPr>
                        <a:t>53789</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a:effectLst/>
                        </a:rPr>
                        <a:t>New York</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600" dirty="0">
                          <a:effectLst/>
                        </a:rPr>
                        <a:t>USA</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87246763"/>
                  </a:ext>
                </a:extLst>
              </a:tr>
            </a:tbl>
          </a:graphicData>
        </a:graphic>
      </p:graphicFrame>
      <p:sp>
        <p:nvSpPr>
          <p:cNvPr id="4" name="Rectangle 3"/>
          <p:cNvSpPr/>
          <p:nvPr/>
        </p:nvSpPr>
        <p:spPr>
          <a:xfrm>
            <a:off x="529558" y="4574712"/>
            <a:ext cx="8111807" cy="1477328"/>
          </a:xfrm>
          <a:prstGeom prst="rect">
            <a:avLst/>
          </a:prstGeom>
        </p:spPr>
        <p:txBody>
          <a:bodyPr wrap="square">
            <a:spAutoFit/>
          </a:bodyPr>
          <a:lstStyle/>
          <a:p>
            <a:r>
              <a:rPr lang="en-GB" dirty="0">
                <a:solidFill>
                  <a:srgbClr val="000000"/>
                </a:solidFill>
                <a:latin typeface="Arial" panose="020B0604020202020204" pitchFamily="34" charset="0"/>
              </a:rPr>
              <a:t>Notice that the country could be obtained by referring to the City - if the concert was in London then you know it is also in the UK - no need to look at the primary key</a:t>
            </a:r>
            <a:r>
              <a:rPr lang="en-GB" dirty="0" smtClean="0">
                <a:solidFill>
                  <a:srgbClr val="000000"/>
                </a:solidFill>
                <a:latin typeface="Arial" panose="020B0604020202020204" pitchFamily="34" charset="0"/>
              </a:rPr>
              <a:t>!</a:t>
            </a:r>
          </a:p>
          <a:p>
            <a:endParaRPr lang="en-GB" dirty="0">
              <a:solidFill>
                <a:srgbClr val="000000"/>
              </a:solidFill>
              <a:latin typeface="Arial" panose="020B0604020202020204" pitchFamily="34" charset="0"/>
            </a:endParaRPr>
          </a:p>
          <a:p>
            <a:r>
              <a:rPr lang="en-GB" dirty="0">
                <a:solidFill>
                  <a:srgbClr val="000000"/>
                </a:solidFill>
                <a:latin typeface="Arial" panose="020B0604020202020204" pitchFamily="34" charset="0"/>
              </a:rPr>
              <a:t>So to make this database into third normal form, split the table as follows</a:t>
            </a:r>
            <a:endParaRPr lang="en-GB"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461877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GB" b="1" dirty="0" smtClean="0"/>
              <a:t>Normalisation</a:t>
            </a:r>
            <a:endParaRPr lang="en-GB" altLang="en-US" dirty="0"/>
          </a:p>
        </p:txBody>
      </p:sp>
      <p:pic>
        <p:nvPicPr>
          <p:cNvPr id="1026" name="Picture 2" descr="Image result for NOrmalisation"/>
          <p:cNvPicPr>
            <a:picLocks noChangeAspect="1" noChangeArrowheads="1"/>
          </p:cNvPicPr>
          <p:nvPr/>
        </p:nvPicPr>
        <p:blipFill rotWithShape="1">
          <a:blip r:embed="rId3">
            <a:extLst>
              <a:ext uri="{28A0092B-C50C-407E-A947-70E740481C1C}">
                <a14:useLocalDpi xmlns:a14="http://schemas.microsoft.com/office/drawing/2010/main" val="0"/>
              </a:ext>
            </a:extLst>
          </a:blip>
          <a:srcRect t="16651" b="10896"/>
          <a:stretch/>
        </p:blipFill>
        <p:spPr bwMode="auto">
          <a:xfrm>
            <a:off x="612648" y="1916832"/>
            <a:ext cx="7704856" cy="4186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813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Autofit/>
          </a:bodyPr>
          <a:lstStyle/>
          <a:p>
            <a:r>
              <a:rPr lang="en-GB" sz="3600" b="1" dirty="0"/>
              <a:t>Third normal form - Non-key dependence test</a:t>
            </a:r>
            <a:endParaRPr lang="en-GB" sz="1600" b="1" dirty="0"/>
          </a:p>
        </p:txBody>
      </p:sp>
      <p:sp>
        <p:nvSpPr>
          <p:cNvPr id="6" name="Rectangle 2"/>
          <p:cNvSpPr>
            <a:spLocks noChangeArrowheads="1"/>
          </p:cNvSpPr>
          <p:nvPr/>
        </p:nvSpPr>
        <p:spPr bwMode="auto">
          <a:xfrm>
            <a:off x="755894" y="213301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2"/>
          <p:cNvSpPr>
            <a:spLocks noChangeArrowheads="1"/>
          </p:cNvSpPr>
          <p:nvPr/>
        </p:nvSpPr>
        <p:spPr bwMode="auto">
          <a:xfrm>
            <a:off x="618361" y="3896079"/>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anose="020B0604020202020204" pitchFamily="34" charset="0"/>
              </a:rPr>
              <a:t/>
            </a:r>
            <a:br>
              <a:rPr kumimoji="0" lang="en-US" altLang="en-US" sz="1600" b="0" i="0" u="none" strike="noStrike" cap="none" normalizeH="0" baseline="0" smtClean="0">
                <a:ln>
                  <a:noFill/>
                </a:ln>
                <a:solidFill>
                  <a:schemeClr val="tx1"/>
                </a:solidFill>
                <a:effectLst/>
                <a:latin typeface="Arial" panose="020B0604020202020204" pitchFamily="34" charset="0"/>
              </a:rPr>
            </a:br>
            <a:endParaRPr kumimoji="0" lang="en-US" altLang="en-US" sz="1600" b="0" i="0" u="none" strike="noStrike" cap="none" normalizeH="0" baseline="0" smtClean="0">
              <a:ln>
                <a:noFill/>
              </a:ln>
              <a:solidFill>
                <a:schemeClr val="tx1"/>
              </a:solidFill>
              <a:effectLst/>
              <a:latin typeface="Arial" panose="020B0604020202020204" pitchFamily="34" charset="0"/>
            </a:endParaRPr>
          </a:p>
        </p:txBody>
      </p:sp>
      <p:sp>
        <p:nvSpPr>
          <p:cNvPr id="18" name="Rectangle 8"/>
          <p:cNvSpPr>
            <a:spLocks noChangeArrowheads="1"/>
          </p:cNvSpPr>
          <p:nvPr/>
        </p:nvSpPr>
        <p:spPr bwMode="auto">
          <a:xfrm>
            <a:off x="472284" y="5080988"/>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anose="020B0604020202020204" pitchFamily="34" charset="0"/>
              </a:rPr>
              <a:t/>
            </a:r>
            <a:br>
              <a:rPr kumimoji="0" lang="en-US" altLang="en-US" sz="1600" b="0" i="0" u="none" strike="noStrike" cap="none" normalizeH="0" baseline="0" smtClean="0">
                <a:ln>
                  <a:noFill/>
                </a:ln>
                <a:solidFill>
                  <a:schemeClr val="tx1"/>
                </a:solidFill>
                <a:effectLst/>
                <a:latin typeface="Arial" panose="020B0604020202020204" pitchFamily="34" charset="0"/>
              </a:rPr>
            </a:br>
            <a:endParaRPr kumimoji="0" lang="en-US" altLang="en-US" sz="1600" b="0" i="0" u="none" strike="noStrike" cap="none" normalizeH="0" baseline="0" smtClean="0">
              <a:ln>
                <a:noFill/>
              </a:ln>
              <a:solidFill>
                <a:schemeClr val="tx1"/>
              </a:solidFill>
              <a:effectLst/>
              <a:latin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62903684"/>
              </p:ext>
            </p:extLst>
          </p:nvPr>
        </p:nvGraphicFramePr>
        <p:xfrm>
          <a:off x="283366" y="2112122"/>
          <a:ext cx="8514528" cy="1219200"/>
        </p:xfrm>
        <a:graphic>
          <a:graphicData uri="http://schemas.openxmlformats.org/drawingml/2006/table">
            <a:tbl>
              <a:tblPr/>
              <a:tblGrid>
                <a:gridCol w="1584177">
                  <a:extLst>
                    <a:ext uri="{9D8B030D-6E8A-4147-A177-3AD203B41FA5}">
                      <a16:colId xmlns:a16="http://schemas.microsoft.com/office/drawing/2014/main" val="2734931569"/>
                    </a:ext>
                  </a:extLst>
                </a:gridCol>
                <a:gridCol w="1440160">
                  <a:extLst>
                    <a:ext uri="{9D8B030D-6E8A-4147-A177-3AD203B41FA5}">
                      <a16:colId xmlns:a16="http://schemas.microsoft.com/office/drawing/2014/main" val="3473536497"/>
                    </a:ext>
                  </a:extLst>
                </a:gridCol>
                <a:gridCol w="1368152">
                  <a:extLst>
                    <a:ext uri="{9D8B030D-6E8A-4147-A177-3AD203B41FA5}">
                      <a16:colId xmlns:a16="http://schemas.microsoft.com/office/drawing/2014/main" val="2503209359"/>
                    </a:ext>
                  </a:extLst>
                </a:gridCol>
                <a:gridCol w="1283863">
                  <a:extLst>
                    <a:ext uri="{9D8B030D-6E8A-4147-A177-3AD203B41FA5}">
                      <a16:colId xmlns:a16="http://schemas.microsoft.com/office/drawing/2014/main" val="796065052"/>
                    </a:ext>
                  </a:extLst>
                </a:gridCol>
                <a:gridCol w="1419088">
                  <a:extLst>
                    <a:ext uri="{9D8B030D-6E8A-4147-A177-3AD203B41FA5}">
                      <a16:colId xmlns:a16="http://schemas.microsoft.com/office/drawing/2014/main" val="3415734727"/>
                    </a:ext>
                  </a:extLst>
                </a:gridCol>
                <a:gridCol w="1419088">
                  <a:extLst>
                    <a:ext uri="{9D8B030D-6E8A-4147-A177-3AD203B41FA5}">
                      <a16:colId xmlns:a16="http://schemas.microsoft.com/office/drawing/2014/main" val="703958665"/>
                    </a:ext>
                  </a:extLst>
                </a:gridCol>
              </a:tblGrid>
              <a:tr h="0">
                <a:tc>
                  <a:txBody>
                    <a:bodyPr/>
                    <a:lstStyle/>
                    <a:p>
                      <a:pPr algn="ctr"/>
                      <a:r>
                        <a:rPr lang="en-GB" sz="1400" u="sng">
                          <a:effectLst/>
                        </a:rPr>
                        <a:t>Venue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400" u="sng" dirty="0">
                          <a:effectLst/>
                        </a:rPr>
                        <a:t>Artist</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400" u="sng">
                          <a:effectLst/>
                        </a:rPr>
                        <a:t>Date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400">
                          <a:effectLst/>
                        </a:rPr>
                        <a:t>Attendance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400">
                          <a:effectLst/>
                        </a:rPr>
                        <a:t>Profit</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400">
                          <a:effectLst/>
                        </a:rPr>
                        <a:t>City*</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extLst>
                  <a:ext uri="{0D108BD9-81ED-4DB2-BD59-A6C34878D82A}">
                    <a16:rowId xmlns:a16="http://schemas.microsoft.com/office/drawing/2014/main" val="1375407419"/>
                  </a:ext>
                </a:extLst>
              </a:tr>
              <a:tr h="0">
                <a:tc>
                  <a:txBody>
                    <a:bodyPr/>
                    <a:lstStyle/>
                    <a:p>
                      <a:pPr algn="ctr"/>
                      <a:r>
                        <a:rPr lang="en-GB" sz="1400">
                          <a:effectLst/>
                        </a:rPr>
                        <a:t>Wembley</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Girls Aloud</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1/10/08</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53000</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12334</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London</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285423895"/>
                  </a:ext>
                </a:extLst>
              </a:tr>
              <a:tr h="0">
                <a:tc>
                  <a:txBody>
                    <a:bodyPr/>
                    <a:lstStyle/>
                    <a:p>
                      <a:pPr algn="ctr"/>
                      <a:r>
                        <a:rPr lang="en-GB" sz="1400">
                          <a:effectLst/>
                        </a:rPr>
                        <a:t>NEC</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dirty="0">
                          <a:effectLst/>
                        </a:rPr>
                        <a:t>Leona Lewis</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1/10/08</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45000</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66433</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Birmingham</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052835221"/>
                  </a:ext>
                </a:extLst>
              </a:tr>
              <a:tr h="0">
                <a:tc>
                  <a:txBody>
                    <a:bodyPr/>
                    <a:lstStyle/>
                    <a:p>
                      <a:pPr algn="ctr"/>
                      <a:r>
                        <a:rPr lang="en-GB" sz="1400">
                          <a:effectLst/>
                        </a:rPr>
                        <a:t>Carnegie Hall</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Girls Aloud</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7/11/08</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76090</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53789</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dirty="0">
                          <a:effectLst/>
                        </a:rPr>
                        <a:t>New York</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68325488"/>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4456262"/>
              </p:ext>
            </p:extLst>
          </p:nvPr>
        </p:nvGraphicFramePr>
        <p:xfrm>
          <a:off x="283366" y="3896079"/>
          <a:ext cx="7338060" cy="1219200"/>
        </p:xfrm>
        <a:graphic>
          <a:graphicData uri="http://schemas.openxmlformats.org/drawingml/2006/table">
            <a:tbl>
              <a:tblPr/>
              <a:tblGrid>
                <a:gridCol w="3669030">
                  <a:extLst>
                    <a:ext uri="{9D8B030D-6E8A-4147-A177-3AD203B41FA5}">
                      <a16:colId xmlns:a16="http://schemas.microsoft.com/office/drawing/2014/main" val="4172886790"/>
                    </a:ext>
                  </a:extLst>
                </a:gridCol>
                <a:gridCol w="3669030">
                  <a:extLst>
                    <a:ext uri="{9D8B030D-6E8A-4147-A177-3AD203B41FA5}">
                      <a16:colId xmlns:a16="http://schemas.microsoft.com/office/drawing/2014/main" val="1419821464"/>
                    </a:ext>
                  </a:extLst>
                </a:gridCol>
              </a:tblGrid>
              <a:tr h="0">
                <a:tc>
                  <a:txBody>
                    <a:bodyPr/>
                    <a:lstStyle/>
                    <a:p>
                      <a:pPr algn="ctr"/>
                      <a:r>
                        <a:rPr lang="en-GB" sz="1400" u="sng" dirty="0" smtClean="0">
                          <a:effectLst/>
                        </a:rPr>
                        <a:t>City</a:t>
                      </a:r>
                      <a:endParaRPr lang="en-GB" sz="1400" u="sng" dirty="0">
                        <a:effectLst/>
                      </a:endParaRP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400">
                          <a:effectLst/>
                        </a:rPr>
                        <a:t>Country</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extLst>
                  <a:ext uri="{0D108BD9-81ED-4DB2-BD59-A6C34878D82A}">
                    <a16:rowId xmlns:a16="http://schemas.microsoft.com/office/drawing/2014/main" val="1548356823"/>
                  </a:ext>
                </a:extLst>
              </a:tr>
              <a:tr h="0">
                <a:tc>
                  <a:txBody>
                    <a:bodyPr/>
                    <a:lstStyle/>
                    <a:p>
                      <a:pPr algn="ctr"/>
                      <a:r>
                        <a:rPr lang="en-GB" sz="1400">
                          <a:effectLst/>
                        </a:rPr>
                        <a:t>London</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UK</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746152588"/>
                  </a:ext>
                </a:extLst>
              </a:tr>
              <a:tr h="0">
                <a:tc>
                  <a:txBody>
                    <a:bodyPr/>
                    <a:lstStyle/>
                    <a:p>
                      <a:pPr algn="ctr"/>
                      <a:r>
                        <a:rPr lang="en-GB" sz="1400">
                          <a:effectLst/>
                        </a:rPr>
                        <a:t>Bimingham</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UK</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47018462"/>
                  </a:ext>
                </a:extLst>
              </a:tr>
              <a:tr h="0">
                <a:tc>
                  <a:txBody>
                    <a:bodyPr/>
                    <a:lstStyle/>
                    <a:p>
                      <a:pPr algn="ctr"/>
                      <a:r>
                        <a:rPr lang="en-GB" sz="1400">
                          <a:effectLst/>
                        </a:rPr>
                        <a:t>New York</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dirty="0">
                          <a:effectLst/>
                        </a:rPr>
                        <a:t>USA</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163353445"/>
                  </a:ext>
                </a:extLst>
              </a:tr>
            </a:tbl>
          </a:graphicData>
        </a:graphic>
      </p:graphicFrame>
      <p:sp>
        <p:nvSpPr>
          <p:cNvPr id="8" name="Rectangle 7"/>
          <p:cNvSpPr/>
          <p:nvPr/>
        </p:nvSpPr>
        <p:spPr>
          <a:xfrm>
            <a:off x="216211" y="1706060"/>
            <a:ext cx="1321837" cy="369332"/>
          </a:xfrm>
          <a:prstGeom prst="rect">
            <a:avLst/>
          </a:prstGeom>
        </p:spPr>
        <p:txBody>
          <a:bodyPr wrap="none">
            <a:spAutoFit/>
          </a:bodyPr>
          <a:lstStyle/>
          <a:p>
            <a:r>
              <a:rPr lang="en-GB" dirty="0">
                <a:solidFill>
                  <a:srgbClr val="000000"/>
                </a:solidFill>
                <a:latin typeface="Arial" panose="020B0604020202020204" pitchFamily="34" charset="0"/>
              </a:rPr>
              <a:t>CONCERT</a:t>
            </a:r>
            <a:endParaRPr lang="en-GB" dirty="0"/>
          </a:p>
        </p:txBody>
      </p:sp>
      <p:sp>
        <p:nvSpPr>
          <p:cNvPr id="9" name="Rectangle 8"/>
          <p:cNvSpPr/>
          <p:nvPr/>
        </p:nvSpPr>
        <p:spPr>
          <a:xfrm>
            <a:off x="197104" y="3472362"/>
            <a:ext cx="928459" cy="369332"/>
          </a:xfrm>
          <a:prstGeom prst="rect">
            <a:avLst/>
          </a:prstGeom>
        </p:spPr>
        <p:txBody>
          <a:bodyPr wrap="none">
            <a:spAutoFit/>
          </a:bodyPr>
          <a:lstStyle/>
          <a:p>
            <a:r>
              <a:rPr lang="en-GB" dirty="0">
                <a:solidFill>
                  <a:srgbClr val="000000"/>
                </a:solidFill>
                <a:latin typeface="Arial" panose="020B0604020202020204" pitchFamily="34" charset="0"/>
              </a:rPr>
              <a:t>CITIES</a:t>
            </a:r>
            <a:endParaRPr lang="en-GB" dirty="0"/>
          </a:p>
        </p:txBody>
      </p:sp>
      <p:sp>
        <p:nvSpPr>
          <p:cNvPr id="10" name="Rectangle 9"/>
          <p:cNvSpPr/>
          <p:nvPr/>
        </p:nvSpPr>
        <p:spPr>
          <a:xfrm>
            <a:off x="283366" y="5663451"/>
            <a:ext cx="8609114" cy="923330"/>
          </a:xfrm>
          <a:prstGeom prst="rect">
            <a:avLst/>
          </a:prstGeom>
        </p:spPr>
        <p:txBody>
          <a:bodyPr wrap="square">
            <a:spAutoFit/>
          </a:bodyPr>
          <a:lstStyle/>
          <a:p>
            <a:r>
              <a:rPr lang="en-GB" dirty="0">
                <a:solidFill>
                  <a:srgbClr val="000000"/>
                </a:solidFill>
                <a:latin typeface="Arial" panose="020B0604020202020204" pitchFamily="34" charset="0"/>
              </a:rPr>
              <a:t>The new table called CITIES has City as the primary key and country as an attribute. The Concert table has City as a foreign key. So now you can obtain the country in which any particular concert took place and there is no redundant data.</a:t>
            </a:r>
            <a:endParaRPr lang="en-GB" dirty="0"/>
          </a:p>
        </p:txBody>
      </p:sp>
    </p:spTree>
    <p:extLst>
      <p:ext uri="{BB962C8B-B14F-4D97-AF65-F5344CB8AC3E}">
        <p14:creationId xmlns:p14="http://schemas.microsoft.com/office/powerpoint/2010/main" val="4135226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Autofit/>
          </a:bodyPr>
          <a:lstStyle/>
          <a:p>
            <a:r>
              <a:rPr lang="en-GB" sz="3600" b="1" dirty="0"/>
              <a:t>Third normal form </a:t>
            </a:r>
            <a:r>
              <a:rPr lang="en-GB" sz="3600" b="1" dirty="0" smtClean="0"/>
              <a:t>– Example1  </a:t>
            </a:r>
            <a:endParaRPr lang="en-GB" sz="1600" b="1" dirty="0"/>
          </a:p>
        </p:txBody>
      </p:sp>
      <p:sp>
        <p:nvSpPr>
          <p:cNvPr id="6" name="Rectangle 2"/>
          <p:cNvSpPr>
            <a:spLocks noChangeArrowheads="1"/>
          </p:cNvSpPr>
          <p:nvPr/>
        </p:nvSpPr>
        <p:spPr bwMode="auto">
          <a:xfrm>
            <a:off x="755894" y="213301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2"/>
          <p:cNvSpPr>
            <a:spLocks noChangeArrowheads="1"/>
          </p:cNvSpPr>
          <p:nvPr/>
        </p:nvSpPr>
        <p:spPr bwMode="auto">
          <a:xfrm>
            <a:off x="618361" y="3896079"/>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anose="020B0604020202020204" pitchFamily="34" charset="0"/>
              </a:rPr>
              <a:t/>
            </a:r>
            <a:br>
              <a:rPr kumimoji="0" lang="en-US" altLang="en-US" sz="1600" b="0" i="0" u="none" strike="noStrike" cap="none" normalizeH="0" baseline="0" smtClean="0">
                <a:ln>
                  <a:noFill/>
                </a:ln>
                <a:solidFill>
                  <a:schemeClr val="tx1"/>
                </a:solidFill>
                <a:effectLst/>
                <a:latin typeface="Arial" panose="020B0604020202020204" pitchFamily="34" charset="0"/>
              </a:rPr>
            </a:br>
            <a:endParaRPr kumimoji="0" lang="en-US" altLang="en-US" sz="1600" b="0" i="0" u="none" strike="noStrike" cap="none" normalizeH="0" baseline="0" smtClean="0">
              <a:ln>
                <a:noFill/>
              </a:ln>
              <a:solidFill>
                <a:schemeClr val="tx1"/>
              </a:solidFill>
              <a:effectLst/>
              <a:latin typeface="Arial" panose="020B0604020202020204" pitchFamily="34" charset="0"/>
            </a:endParaRPr>
          </a:p>
        </p:txBody>
      </p:sp>
      <p:sp>
        <p:nvSpPr>
          <p:cNvPr id="18" name="Rectangle 8"/>
          <p:cNvSpPr>
            <a:spLocks noChangeArrowheads="1"/>
          </p:cNvSpPr>
          <p:nvPr/>
        </p:nvSpPr>
        <p:spPr bwMode="auto">
          <a:xfrm>
            <a:off x="86901" y="2422571"/>
            <a:ext cx="10114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GB" sz="1400"/>
              <a:t>CUSTOMER</a:t>
            </a:r>
            <a:endParaRPr kumimoji="0" lang="en-US" altLang="en-US" sz="1200" b="0" i="0" u="none" strike="noStrike" cap="none" normalizeH="0" baseline="0" smtClean="0">
              <a:ln>
                <a:noFill/>
              </a:ln>
              <a:solidFill>
                <a:schemeClr val="tx1"/>
              </a:solidFill>
              <a:effectLst/>
              <a:latin typeface="Arial" panose="020B0604020202020204" pitchFamily="34" charset="0"/>
            </a:endParaRPr>
          </a:p>
        </p:txBody>
      </p:sp>
      <p:sp>
        <p:nvSpPr>
          <p:cNvPr id="2" name="Rectangle 1"/>
          <p:cNvSpPr/>
          <p:nvPr/>
        </p:nvSpPr>
        <p:spPr>
          <a:xfrm>
            <a:off x="251722" y="1629553"/>
            <a:ext cx="8856984" cy="738664"/>
          </a:xfrm>
          <a:prstGeom prst="rect">
            <a:avLst/>
          </a:prstGeom>
        </p:spPr>
        <p:txBody>
          <a:bodyPr wrap="square">
            <a:spAutoFit/>
          </a:bodyPr>
          <a:lstStyle/>
          <a:p>
            <a:r>
              <a:rPr lang="en-GB" sz="1400" dirty="0">
                <a:solidFill>
                  <a:srgbClr val="000000"/>
                </a:solidFill>
                <a:latin typeface="Arial" panose="020B0604020202020204" pitchFamily="34" charset="0"/>
              </a:rPr>
              <a:t>Reminder, 3NF means:</a:t>
            </a:r>
          </a:p>
          <a:p>
            <a:pPr>
              <a:buFont typeface="Arial" panose="020B0604020202020204" pitchFamily="34" charset="0"/>
              <a:buChar char="•"/>
            </a:pPr>
            <a:r>
              <a:rPr lang="en-GB" sz="1400" dirty="0">
                <a:solidFill>
                  <a:srgbClr val="000000"/>
                </a:solidFill>
                <a:latin typeface="Arial" panose="020B0604020202020204" pitchFamily="34" charset="0"/>
              </a:rPr>
              <a:t>It is already in 2NF</a:t>
            </a:r>
          </a:p>
          <a:p>
            <a:pPr>
              <a:buFont typeface="Arial" panose="020B0604020202020204" pitchFamily="34" charset="0"/>
              <a:buChar char="•"/>
            </a:pPr>
            <a:r>
              <a:rPr lang="en-GB" sz="1400" b="1" dirty="0">
                <a:solidFill>
                  <a:srgbClr val="000000"/>
                </a:solidFill>
                <a:latin typeface="Arial" panose="020B0604020202020204" pitchFamily="34" charset="0"/>
              </a:rPr>
              <a:t>There are no non-key attributes that depend on another non-key attribute</a:t>
            </a:r>
            <a:endParaRPr lang="en-GB" sz="1400" b="0" i="0" dirty="0">
              <a:solidFill>
                <a:srgbClr val="000000"/>
              </a:solidFill>
              <a:effectLst/>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72392196"/>
              </p:ext>
            </p:extLst>
          </p:nvPr>
        </p:nvGraphicFramePr>
        <p:xfrm>
          <a:off x="1396345" y="2442406"/>
          <a:ext cx="7338060" cy="1097280"/>
        </p:xfrm>
        <a:graphic>
          <a:graphicData uri="http://schemas.openxmlformats.org/drawingml/2006/table">
            <a:tbl>
              <a:tblPr/>
              <a:tblGrid>
                <a:gridCol w="1467612">
                  <a:extLst>
                    <a:ext uri="{9D8B030D-6E8A-4147-A177-3AD203B41FA5}">
                      <a16:colId xmlns:a16="http://schemas.microsoft.com/office/drawing/2014/main" val="3286591893"/>
                    </a:ext>
                  </a:extLst>
                </a:gridCol>
                <a:gridCol w="1467612">
                  <a:extLst>
                    <a:ext uri="{9D8B030D-6E8A-4147-A177-3AD203B41FA5}">
                      <a16:colId xmlns:a16="http://schemas.microsoft.com/office/drawing/2014/main" val="1875035675"/>
                    </a:ext>
                  </a:extLst>
                </a:gridCol>
                <a:gridCol w="1467612">
                  <a:extLst>
                    <a:ext uri="{9D8B030D-6E8A-4147-A177-3AD203B41FA5}">
                      <a16:colId xmlns:a16="http://schemas.microsoft.com/office/drawing/2014/main" val="1257897441"/>
                    </a:ext>
                  </a:extLst>
                </a:gridCol>
                <a:gridCol w="1467612">
                  <a:extLst>
                    <a:ext uri="{9D8B030D-6E8A-4147-A177-3AD203B41FA5}">
                      <a16:colId xmlns:a16="http://schemas.microsoft.com/office/drawing/2014/main" val="1938939052"/>
                    </a:ext>
                  </a:extLst>
                </a:gridCol>
                <a:gridCol w="1467612">
                  <a:extLst>
                    <a:ext uri="{9D8B030D-6E8A-4147-A177-3AD203B41FA5}">
                      <a16:colId xmlns:a16="http://schemas.microsoft.com/office/drawing/2014/main" val="3597722946"/>
                    </a:ext>
                  </a:extLst>
                </a:gridCol>
              </a:tblGrid>
              <a:tr h="0">
                <a:tc>
                  <a:txBody>
                    <a:bodyPr/>
                    <a:lstStyle/>
                    <a:p>
                      <a:pPr algn="ctr"/>
                      <a:r>
                        <a:rPr lang="en-GB" sz="1200" u="sng">
                          <a:effectLst/>
                        </a:rPr>
                        <a:t>CustomerID</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200">
                          <a:effectLst/>
                        </a:rPr>
                        <a:t>Firstname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200">
                          <a:effectLst/>
                        </a:rPr>
                        <a:t>Surname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200">
                          <a:effectLst/>
                        </a:rPr>
                        <a:t>City</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200">
                          <a:effectLst/>
                        </a:rPr>
                        <a:t>PostCode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extLst>
                  <a:ext uri="{0D108BD9-81ED-4DB2-BD59-A6C34878D82A}">
                    <a16:rowId xmlns:a16="http://schemas.microsoft.com/office/drawing/2014/main" val="2487562074"/>
                  </a:ext>
                </a:extLst>
              </a:tr>
              <a:tr h="0">
                <a:tc>
                  <a:txBody>
                    <a:bodyPr/>
                    <a:lstStyle/>
                    <a:p>
                      <a:pPr algn="ctr"/>
                      <a:r>
                        <a:rPr lang="en-GB" sz="1200">
                          <a:effectLst/>
                        </a:rPr>
                        <a:t>12123</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a:effectLst/>
                        </a:rPr>
                        <a:t>Harry</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a:effectLst/>
                        </a:rPr>
                        <a:t>Enfield</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a:effectLst/>
                        </a:rPr>
                        <a:t>London</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a:effectLst/>
                        </a:rPr>
                        <a:t>SW7 2AP</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102970352"/>
                  </a:ext>
                </a:extLst>
              </a:tr>
              <a:tr h="0">
                <a:tc>
                  <a:txBody>
                    <a:bodyPr/>
                    <a:lstStyle/>
                    <a:p>
                      <a:pPr algn="ctr"/>
                      <a:r>
                        <a:rPr lang="en-GB" sz="1200">
                          <a:effectLst/>
                        </a:rPr>
                        <a:t>12443</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a:effectLst/>
                        </a:rPr>
                        <a:t>Leona</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a:effectLst/>
                        </a:rPr>
                        <a:t>Lewis</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a:effectLst/>
                        </a:rPr>
                        <a:t>London</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a:effectLst/>
                        </a:rPr>
                        <a:t>WC2H 7JY</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08770867"/>
                  </a:ext>
                </a:extLst>
              </a:tr>
              <a:tr h="0">
                <a:tc>
                  <a:txBody>
                    <a:bodyPr/>
                    <a:lstStyle/>
                    <a:p>
                      <a:pPr algn="ctr"/>
                      <a:r>
                        <a:rPr lang="en-GB" sz="1200">
                          <a:effectLst/>
                        </a:rPr>
                        <a:t>354</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dirty="0">
                          <a:effectLst/>
                        </a:rPr>
                        <a:t>Sarah</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a:effectLst/>
                        </a:rPr>
                        <a:t>Brightman</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dirty="0">
                          <a:effectLst/>
                        </a:rPr>
                        <a:t>Coventry</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dirty="0">
                          <a:effectLst/>
                        </a:rPr>
                        <a:t>CV4 7AL</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916589340"/>
                  </a:ext>
                </a:extLst>
              </a:tr>
            </a:tbl>
          </a:graphicData>
        </a:graphic>
      </p:graphicFrame>
      <p:sp>
        <p:nvSpPr>
          <p:cNvPr id="4" name="Rectangle 3"/>
          <p:cNvSpPr/>
          <p:nvPr/>
        </p:nvSpPr>
        <p:spPr>
          <a:xfrm>
            <a:off x="251723" y="3572327"/>
            <a:ext cx="7992686" cy="523220"/>
          </a:xfrm>
          <a:prstGeom prst="rect">
            <a:avLst/>
          </a:prstGeom>
        </p:spPr>
        <p:txBody>
          <a:bodyPr wrap="square">
            <a:spAutoFit/>
          </a:bodyPr>
          <a:lstStyle/>
          <a:p>
            <a:r>
              <a:rPr lang="en-GB" sz="1400" dirty="0">
                <a:solidFill>
                  <a:srgbClr val="000000"/>
                </a:solidFill>
                <a:latin typeface="Arial" panose="020B0604020202020204" pitchFamily="34" charset="0"/>
              </a:rPr>
              <a:t>This is not in strict 3NF as the City could be obtained from the Post code attribute. If you created a table containing postcodes then city could be derived.</a:t>
            </a:r>
            <a:endParaRPr lang="en-GB" sz="1400" dirty="0"/>
          </a:p>
        </p:txBody>
      </p:sp>
      <p:graphicFrame>
        <p:nvGraphicFramePr>
          <p:cNvPr id="11" name="Table 10"/>
          <p:cNvGraphicFramePr>
            <a:graphicFrameLocks noGrp="1"/>
          </p:cNvGraphicFramePr>
          <p:nvPr>
            <p:extLst>
              <p:ext uri="{D42A27DB-BD31-4B8C-83A1-F6EECF244321}">
                <p14:modId xmlns:p14="http://schemas.microsoft.com/office/powerpoint/2010/main" val="1521838337"/>
              </p:ext>
            </p:extLst>
          </p:nvPr>
        </p:nvGraphicFramePr>
        <p:xfrm>
          <a:off x="1396345" y="4202377"/>
          <a:ext cx="7338060" cy="1097280"/>
        </p:xfrm>
        <a:graphic>
          <a:graphicData uri="http://schemas.openxmlformats.org/drawingml/2006/table">
            <a:tbl>
              <a:tblPr/>
              <a:tblGrid>
                <a:gridCol w="1834515">
                  <a:extLst>
                    <a:ext uri="{9D8B030D-6E8A-4147-A177-3AD203B41FA5}">
                      <a16:colId xmlns:a16="http://schemas.microsoft.com/office/drawing/2014/main" val="704683495"/>
                    </a:ext>
                  </a:extLst>
                </a:gridCol>
                <a:gridCol w="1834515">
                  <a:extLst>
                    <a:ext uri="{9D8B030D-6E8A-4147-A177-3AD203B41FA5}">
                      <a16:colId xmlns:a16="http://schemas.microsoft.com/office/drawing/2014/main" val="430722874"/>
                    </a:ext>
                  </a:extLst>
                </a:gridCol>
                <a:gridCol w="1834515">
                  <a:extLst>
                    <a:ext uri="{9D8B030D-6E8A-4147-A177-3AD203B41FA5}">
                      <a16:colId xmlns:a16="http://schemas.microsoft.com/office/drawing/2014/main" val="3505990027"/>
                    </a:ext>
                  </a:extLst>
                </a:gridCol>
                <a:gridCol w="1834515">
                  <a:extLst>
                    <a:ext uri="{9D8B030D-6E8A-4147-A177-3AD203B41FA5}">
                      <a16:colId xmlns:a16="http://schemas.microsoft.com/office/drawing/2014/main" val="4060301735"/>
                    </a:ext>
                  </a:extLst>
                </a:gridCol>
              </a:tblGrid>
              <a:tr h="0">
                <a:tc>
                  <a:txBody>
                    <a:bodyPr/>
                    <a:lstStyle/>
                    <a:p>
                      <a:pPr algn="ctr"/>
                      <a:r>
                        <a:rPr lang="en-GB" sz="1200" u="sng">
                          <a:effectLst/>
                        </a:rPr>
                        <a:t>CustomerID</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200" dirty="0" err="1">
                          <a:effectLst/>
                        </a:rPr>
                        <a:t>Firstname</a:t>
                      </a:r>
                      <a:endParaRPr lang="en-GB" sz="1200" dirty="0">
                        <a:effectLst/>
                      </a:endParaRP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200">
                          <a:effectLst/>
                        </a:rPr>
                        <a:t>Surname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200">
                          <a:effectLst/>
                        </a:rPr>
                        <a:t>PostCode*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extLst>
                  <a:ext uri="{0D108BD9-81ED-4DB2-BD59-A6C34878D82A}">
                    <a16:rowId xmlns:a16="http://schemas.microsoft.com/office/drawing/2014/main" val="375088081"/>
                  </a:ext>
                </a:extLst>
              </a:tr>
              <a:tr h="0">
                <a:tc>
                  <a:txBody>
                    <a:bodyPr/>
                    <a:lstStyle/>
                    <a:p>
                      <a:pPr algn="ctr"/>
                      <a:r>
                        <a:rPr lang="en-GB" sz="1200">
                          <a:effectLst/>
                        </a:rPr>
                        <a:t>12123</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a:effectLst/>
                        </a:rPr>
                        <a:t>Harry</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a:effectLst/>
                        </a:rPr>
                        <a:t>Enfield</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a:effectLst/>
                        </a:rPr>
                        <a:t>SW7 2AP</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855278655"/>
                  </a:ext>
                </a:extLst>
              </a:tr>
              <a:tr h="0">
                <a:tc>
                  <a:txBody>
                    <a:bodyPr/>
                    <a:lstStyle/>
                    <a:p>
                      <a:pPr algn="ctr"/>
                      <a:r>
                        <a:rPr lang="en-GB" sz="1200">
                          <a:effectLst/>
                        </a:rPr>
                        <a:t>12443</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a:effectLst/>
                        </a:rPr>
                        <a:t>Leona</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a:effectLst/>
                        </a:rPr>
                        <a:t>Lewis</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a:effectLst/>
                        </a:rPr>
                        <a:t>WC2H 7JY</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08991855"/>
                  </a:ext>
                </a:extLst>
              </a:tr>
              <a:tr h="0">
                <a:tc>
                  <a:txBody>
                    <a:bodyPr/>
                    <a:lstStyle/>
                    <a:p>
                      <a:pPr algn="ctr"/>
                      <a:r>
                        <a:rPr lang="en-GB" sz="1200">
                          <a:effectLst/>
                        </a:rPr>
                        <a:t>354</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a:effectLst/>
                        </a:rPr>
                        <a:t>Sarah</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a:effectLst/>
                        </a:rPr>
                        <a:t>Brightman</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dirty="0">
                          <a:effectLst/>
                        </a:rPr>
                        <a:t>CV4 7AL</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11497627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248061061"/>
              </p:ext>
            </p:extLst>
          </p:nvPr>
        </p:nvGraphicFramePr>
        <p:xfrm>
          <a:off x="1396345" y="5609047"/>
          <a:ext cx="7338060" cy="1097280"/>
        </p:xfrm>
        <a:graphic>
          <a:graphicData uri="http://schemas.openxmlformats.org/drawingml/2006/table">
            <a:tbl>
              <a:tblPr/>
              <a:tblGrid>
                <a:gridCol w="3669030">
                  <a:extLst>
                    <a:ext uri="{9D8B030D-6E8A-4147-A177-3AD203B41FA5}">
                      <a16:colId xmlns:a16="http://schemas.microsoft.com/office/drawing/2014/main" val="4213366295"/>
                    </a:ext>
                  </a:extLst>
                </a:gridCol>
                <a:gridCol w="3669030">
                  <a:extLst>
                    <a:ext uri="{9D8B030D-6E8A-4147-A177-3AD203B41FA5}">
                      <a16:colId xmlns:a16="http://schemas.microsoft.com/office/drawing/2014/main" val="3809573007"/>
                    </a:ext>
                  </a:extLst>
                </a:gridCol>
              </a:tblGrid>
              <a:tr h="0">
                <a:tc>
                  <a:txBody>
                    <a:bodyPr/>
                    <a:lstStyle/>
                    <a:p>
                      <a:pPr algn="ctr"/>
                      <a:r>
                        <a:rPr lang="en-GB" sz="1200" u="sng">
                          <a:effectLst/>
                        </a:rPr>
                        <a:t>PostCode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200">
                          <a:effectLst/>
                        </a:rPr>
                        <a:t>City</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extLst>
                  <a:ext uri="{0D108BD9-81ED-4DB2-BD59-A6C34878D82A}">
                    <a16:rowId xmlns:a16="http://schemas.microsoft.com/office/drawing/2014/main" val="2921373581"/>
                  </a:ext>
                </a:extLst>
              </a:tr>
              <a:tr h="0">
                <a:tc>
                  <a:txBody>
                    <a:bodyPr/>
                    <a:lstStyle/>
                    <a:p>
                      <a:pPr algn="ctr"/>
                      <a:r>
                        <a:rPr lang="en-GB" sz="1200">
                          <a:effectLst/>
                        </a:rPr>
                        <a:t>SW7 2AP</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a:effectLst/>
                        </a:rPr>
                        <a:t>London</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667426754"/>
                  </a:ext>
                </a:extLst>
              </a:tr>
              <a:tr h="0">
                <a:tc>
                  <a:txBody>
                    <a:bodyPr/>
                    <a:lstStyle/>
                    <a:p>
                      <a:pPr algn="ctr"/>
                      <a:r>
                        <a:rPr lang="en-GB" sz="1200">
                          <a:effectLst/>
                        </a:rPr>
                        <a:t>WC2H 7JY</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a:effectLst/>
                        </a:rPr>
                        <a:t>London</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363854659"/>
                  </a:ext>
                </a:extLst>
              </a:tr>
              <a:tr h="0">
                <a:tc>
                  <a:txBody>
                    <a:bodyPr/>
                    <a:lstStyle/>
                    <a:p>
                      <a:pPr algn="ctr"/>
                      <a:r>
                        <a:rPr lang="en-GB" sz="1200">
                          <a:effectLst/>
                        </a:rPr>
                        <a:t>CV4 7AL</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200" dirty="0">
                          <a:effectLst/>
                        </a:rPr>
                        <a:t>Coventry</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521141894"/>
                  </a:ext>
                </a:extLst>
              </a:tr>
            </a:tbl>
          </a:graphicData>
        </a:graphic>
      </p:graphicFrame>
      <p:sp>
        <p:nvSpPr>
          <p:cNvPr id="14" name="Rectangle 13"/>
          <p:cNvSpPr/>
          <p:nvPr/>
        </p:nvSpPr>
        <p:spPr>
          <a:xfrm>
            <a:off x="86901" y="5609047"/>
            <a:ext cx="4572000" cy="646331"/>
          </a:xfrm>
          <a:prstGeom prst="rect">
            <a:avLst/>
          </a:prstGeom>
        </p:spPr>
        <p:txBody>
          <a:bodyPr>
            <a:spAutoFit/>
          </a:bodyPr>
          <a:lstStyle/>
          <a:p>
            <a:r>
              <a:rPr lang="en-GB" sz="1200" dirty="0">
                <a:solidFill>
                  <a:srgbClr val="000000"/>
                </a:solidFill>
                <a:latin typeface="Arial" panose="020B0604020202020204" pitchFamily="34" charset="0"/>
              </a:rPr>
              <a:t>POSTCODES</a:t>
            </a:r>
          </a:p>
          <a:p>
            <a:r>
              <a:rPr lang="en-GB" sz="1200" dirty="0"/>
              <a:t/>
            </a:r>
            <a:br>
              <a:rPr lang="en-GB" sz="1200" dirty="0"/>
            </a:br>
            <a:endParaRPr lang="en-GB" sz="1200" dirty="0"/>
          </a:p>
        </p:txBody>
      </p:sp>
    </p:spTree>
    <p:extLst>
      <p:ext uri="{BB962C8B-B14F-4D97-AF65-F5344CB8AC3E}">
        <p14:creationId xmlns:p14="http://schemas.microsoft.com/office/powerpoint/2010/main" val="39574054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Autofit/>
          </a:bodyPr>
          <a:lstStyle/>
          <a:p>
            <a:r>
              <a:rPr lang="en-GB" sz="3600" b="1" dirty="0"/>
              <a:t>Third normal form </a:t>
            </a:r>
            <a:r>
              <a:rPr lang="en-GB" sz="3600" b="1" dirty="0" smtClean="0"/>
              <a:t>– Example2  </a:t>
            </a:r>
            <a:endParaRPr lang="en-GB" sz="1600" b="1" dirty="0"/>
          </a:p>
        </p:txBody>
      </p:sp>
      <p:sp>
        <p:nvSpPr>
          <p:cNvPr id="6" name="Rectangle 2"/>
          <p:cNvSpPr>
            <a:spLocks noChangeArrowheads="1"/>
          </p:cNvSpPr>
          <p:nvPr/>
        </p:nvSpPr>
        <p:spPr bwMode="auto">
          <a:xfrm>
            <a:off x="755894" y="213301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854735383"/>
              </p:ext>
            </p:extLst>
          </p:nvPr>
        </p:nvGraphicFramePr>
        <p:xfrm>
          <a:off x="323526" y="1844824"/>
          <a:ext cx="8280920" cy="1831278"/>
        </p:xfrm>
        <a:graphic>
          <a:graphicData uri="http://schemas.openxmlformats.org/drawingml/2006/table">
            <a:tbl>
              <a:tblPr/>
              <a:tblGrid>
                <a:gridCol w="1656186">
                  <a:extLst>
                    <a:ext uri="{9D8B030D-6E8A-4147-A177-3AD203B41FA5}">
                      <a16:colId xmlns:a16="http://schemas.microsoft.com/office/drawing/2014/main" val="3858437210"/>
                    </a:ext>
                  </a:extLst>
                </a:gridCol>
                <a:gridCol w="1800200">
                  <a:extLst>
                    <a:ext uri="{9D8B030D-6E8A-4147-A177-3AD203B41FA5}">
                      <a16:colId xmlns:a16="http://schemas.microsoft.com/office/drawing/2014/main" val="1848294265"/>
                    </a:ext>
                  </a:extLst>
                </a:gridCol>
                <a:gridCol w="1800200">
                  <a:extLst>
                    <a:ext uri="{9D8B030D-6E8A-4147-A177-3AD203B41FA5}">
                      <a16:colId xmlns:a16="http://schemas.microsoft.com/office/drawing/2014/main" val="3058235860"/>
                    </a:ext>
                  </a:extLst>
                </a:gridCol>
                <a:gridCol w="3024334">
                  <a:extLst>
                    <a:ext uri="{9D8B030D-6E8A-4147-A177-3AD203B41FA5}">
                      <a16:colId xmlns:a16="http://schemas.microsoft.com/office/drawing/2014/main" val="4092174683"/>
                    </a:ext>
                  </a:extLst>
                </a:gridCol>
              </a:tblGrid>
              <a:tr h="314217">
                <a:tc>
                  <a:txBody>
                    <a:bodyPr/>
                    <a:lstStyle/>
                    <a:p>
                      <a:pPr algn="ctr"/>
                      <a:r>
                        <a:rPr lang="en-GB" u="sng">
                          <a:effectLst/>
                        </a:rPr>
                        <a:t>VideoID</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a:effectLst/>
                        </a:rPr>
                        <a:t>Title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a:effectLst/>
                        </a:rPr>
                        <a:t>Certificate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a:effectLst/>
                        </a:rPr>
                        <a:t>Description</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extLst>
                  <a:ext uri="{0D108BD9-81ED-4DB2-BD59-A6C34878D82A}">
                    <a16:rowId xmlns:a16="http://schemas.microsoft.com/office/drawing/2014/main" val="3712526248"/>
                  </a:ext>
                </a:extLst>
              </a:tr>
              <a:tr h="314217">
                <a:tc>
                  <a:txBody>
                    <a:bodyPr/>
                    <a:lstStyle/>
                    <a:p>
                      <a:pPr algn="ctr"/>
                      <a:r>
                        <a:rPr lang="en-GB">
                          <a:effectLst/>
                        </a:rPr>
                        <a:t>12123</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Saw IV</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18</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Eighteen and over</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18940113"/>
                  </a:ext>
                </a:extLst>
              </a:tr>
              <a:tr h="549879">
                <a:tc>
                  <a:txBody>
                    <a:bodyPr/>
                    <a:lstStyle/>
                    <a:p>
                      <a:pPr algn="ctr"/>
                      <a:r>
                        <a:rPr lang="en-GB">
                          <a:effectLst/>
                        </a:rPr>
                        <a:t>12443</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Igor</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PG</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dirty="0">
                          <a:effectLst/>
                        </a:rPr>
                        <a:t>Parental Guidance</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712675585"/>
                  </a:ext>
                </a:extLst>
              </a:tr>
              <a:tr h="549879">
                <a:tc>
                  <a:txBody>
                    <a:bodyPr/>
                    <a:lstStyle/>
                    <a:p>
                      <a:pPr algn="ctr"/>
                      <a:r>
                        <a:rPr lang="en-GB">
                          <a:effectLst/>
                        </a:rPr>
                        <a:t>354</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Bambi</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U</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dirty="0">
                          <a:effectLst/>
                        </a:rPr>
                        <a:t>Universal Classification</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521776868"/>
                  </a:ext>
                </a:extLst>
              </a:tr>
            </a:tbl>
          </a:graphicData>
        </a:graphic>
      </p:graphicFrame>
      <p:sp>
        <p:nvSpPr>
          <p:cNvPr id="7" name="Rectangle 6"/>
          <p:cNvSpPr/>
          <p:nvPr/>
        </p:nvSpPr>
        <p:spPr>
          <a:xfrm>
            <a:off x="467544" y="3847480"/>
            <a:ext cx="8424936" cy="923330"/>
          </a:xfrm>
          <a:prstGeom prst="rect">
            <a:avLst/>
          </a:prstGeom>
        </p:spPr>
        <p:txBody>
          <a:bodyPr wrap="square">
            <a:spAutoFit/>
          </a:bodyPr>
          <a:lstStyle/>
          <a:p>
            <a:r>
              <a:rPr lang="en-GB" dirty="0">
                <a:solidFill>
                  <a:srgbClr val="000000"/>
                </a:solidFill>
                <a:latin typeface="Arial" panose="020B0604020202020204" pitchFamily="34" charset="0"/>
              </a:rPr>
              <a:t>The Description of what the certificate means could be obtained </a:t>
            </a:r>
            <a:r>
              <a:rPr lang="en-GB" dirty="0" smtClean="0">
                <a:solidFill>
                  <a:srgbClr val="000000"/>
                </a:solidFill>
                <a:latin typeface="Arial" panose="020B0604020202020204" pitchFamily="34" charset="0"/>
              </a:rPr>
              <a:t>from </a:t>
            </a:r>
            <a:r>
              <a:rPr lang="en-GB" dirty="0">
                <a:solidFill>
                  <a:srgbClr val="000000"/>
                </a:solidFill>
                <a:latin typeface="Arial" panose="020B0604020202020204" pitchFamily="34" charset="0"/>
              </a:rPr>
              <a:t>the </a:t>
            </a:r>
            <a:r>
              <a:rPr lang="en-GB" dirty="0" smtClean="0">
                <a:solidFill>
                  <a:srgbClr val="000000"/>
                </a:solidFill>
                <a:latin typeface="Arial" panose="020B0604020202020204" pitchFamily="34" charset="0"/>
              </a:rPr>
              <a:t>certificate </a:t>
            </a:r>
            <a:r>
              <a:rPr lang="en-GB" dirty="0">
                <a:solidFill>
                  <a:srgbClr val="000000"/>
                </a:solidFill>
                <a:latin typeface="Arial" panose="020B0604020202020204" pitchFamily="34" charset="0"/>
              </a:rPr>
              <a:t>attribute - it does not need to refer to the primary key </a:t>
            </a:r>
            <a:r>
              <a:rPr lang="en-GB" dirty="0" err="1">
                <a:solidFill>
                  <a:srgbClr val="000000"/>
                </a:solidFill>
                <a:latin typeface="Arial" panose="020B0604020202020204" pitchFamily="34" charset="0"/>
              </a:rPr>
              <a:t>VideoID</a:t>
            </a:r>
            <a:r>
              <a:rPr lang="en-GB" dirty="0">
                <a:solidFill>
                  <a:srgbClr val="000000"/>
                </a:solidFill>
                <a:latin typeface="Arial" panose="020B0604020202020204" pitchFamily="34" charset="0"/>
              </a:rPr>
              <a:t>. So split it out and use the primary key / secondary key approach.</a:t>
            </a:r>
            <a:endParaRPr lang="en-GB" dirty="0"/>
          </a:p>
        </p:txBody>
      </p:sp>
    </p:spTree>
    <p:extLst>
      <p:ext uri="{BB962C8B-B14F-4D97-AF65-F5344CB8AC3E}">
        <p14:creationId xmlns:p14="http://schemas.microsoft.com/office/powerpoint/2010/main" val="11108465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Autofit/>
          </a:bodyPr>
          <a:lstStyle/>
          <a:p>
            <a:r>
              <a:rPr lang="en-GB" sz="3600" b="1" dirty="0"/>
              <a:t>Third normal form </a:t>
            </a:r>
            <a:r>
              <a:rPr lang="en-GB" sz="3600" b="1" dirty="0" smtClean="0"/>
              <a:t>– Example3  </a:t>
            </a:r>
            <a:endParaRPr lang="en-GB" sz="1600" b="1" dirty="0"/>
          </a:p>
        </p:txBody>
      </p:sp>
      <p:sp>
        <p:nvSpPr>
          <p:cNvPr id="6" name="Rectangle 2"/>
          <p:cNvSpPr>
            <a:spLocks noChangeArrowheads="1"/>
          </p:cNvSpPr>
          <p:nvPr/>
        </p:nvSpPr>
        <p:spPr bwMode="auto">
          <a:xfrm>
            <a:off x="755894" y="213301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24814809"/>
              </p:ext>
            </p:extLst>
          </p:nvPr>
        </p:nvGraphicFramePr>
        <p:xfrm>
          <a:off x="1115349" y="1836932"/>
          <a:ext cx="7386904" cy="1219200"/>
        </p:xfrm>
        <a:graphic>
          <a:graphicData uri="http://schemas.openxmlformats.org/drawingml/2006/table">
            <a:tbl>
              <a:tblPr/>
              <a:tblGrid>
                <a:gridCol w="1921751">
                  <a:extLst>
                    <a:ext uri="{9D8B030D-6E8A-4147-A177-3AD203B41FA5}">
                      <a16:colId xmlns:a16="http://schemas.microsoft.com/office/drawing/2014/main" val="3922190253"/>
                    </a:ext>
                  </a:extLst>
                </a:gridCol>
                <a:gridCol w="2266145">
                  <a:extLst>
                    <a:ext uri="{9D8B030D-6E8A-4147-A177-3AD203B41FA5}">
                      <a16:colId xmlns:a16="http://schemas.microsoft.com/office/drawing/2014/main" val="1600381024"/>
                    </a:ext>
                  </a:extLst>
                </a:gridCol>
                <a:gridCol w="3199008">
                  <a:extLst>
                    <a:ext uri="{9D8B030D-6E8A-4147-A177-3AD203B41FA5}">
                      <a16:colId xmlns:a16="http://schemas.microsoft.com/office/drawing/2014/main" val="2032534774"/>
                    </a:ext>
                  </a:extLst>
                </a:gridCol>
              </a:tblGrid>
              <a:tr h="0">
                <a:tc>
                  <a:txBody>
                    <a:bodyPr/>
                    <a:lstStyle/>
                    <a:p>
                      <a:pPr algn="ctr"/>
                      <a:r>
                        <a:rPr lang="en-GB" sz="1400" u="sng">
                          <a:effectLst/>
                        </a:rPr>
                        <a:t>ClientID</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400">
                          <a:effectLst/>
                        </a:rPr>
                        <a:t>CinemaID*</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400">
                          <a:effectLst/>
                        </a:rPr>
                        <a:t>CinemaAddress</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extLst>
                  <a:ext uri="{0D108BD9-81ED-4DB2-BD59-A6C34878D82A}">
                    <a16:rowId xmlns:a16="http://schemas.microsoft.com/office/drawing/2014/main" val="972868722"/>
                  </a:ext>
                </a:extLst>
              </a:tr>
              <a:tr h="0">
                <a:tc>
                  <a:txBody>
                    <a:bodyPr/>
                    <a:lstStyle/>
                    <a:p>
                      <a:pPr algn="ctr"/>
                      <a:r>
                        <a:rPr lang="en-GB" sz="1400">
                          <a:effectLst/>
                        </a:rPr>
                        <a:t>12123</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LON23</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1 Leicester Square. London</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596441672"/>
                  </a:ext>
                </a:extLst>
              </a:tr>
              <a:tr h="0">
                <a:tc>
                  <a:txBody>
                    <a:bodyPr/>
                    <a:lstStyle/>
                    <a:p>
                      <a:pPr algn="ctr"/>
                      <a:r>
                        <a:rPr lang="en-GB" sz="1400">
                          <a:effectLst/>
                        </a:rPr>
                        <a:t>12443</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COV2</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34 Bramby St, Coventry</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97746516"/>
                  </a:ext>
                </a:extLst>
              </a:tr>
              <a:tr h="0">
                <a:tc>
                  <a:txBody>
                    <a:bodyPr/>
                    <a:lstStyle/>
                    <a:p>
                      <a:pPr algn="ctr"/>
                      <a:r>
                        <a:rPr lang="en-GB" sz="1400">
                          <a:effectLst/>
                        </a:rPr>
                        <a:t>354</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MAN4</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dirty="0">
                          <a:effectLst/>
                        </a:rPr>
                        <a:t>56 Croydon Rd, Manchester</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229688775"/>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532128979"/>
              </p:ext>
            </p:extLst>
          </p:nvPr>
        </p:nvGraphicFramePr>
        <p:xfrm>
          <a:off x="1296081" y="3677065"/>
          <a:ext cx="6786336" cy="1219200"/>
        </p:xfrm>
        <a:graphic>
          <a:graphicData uri="http://schemas.openxmlformats.org/drawingml/2006/table">
            <a:tbl>
              <a:tblPr/>
              <a:tblGrid>
                <a:gridCol w="3393168">
                  <a:extLst>
                    <a:ext uri="{9D8B030D-6E8A-4147-A177-3AD203B41FA5}">
                      <a16:colId xmlns:a16="http://schemas.microsoft.com/office/drawing/2014/main" val="3064439062"/>
                    </a:ext>
                  </a:extLst>
                </a:gridCol>
                <a:gridCol w="3393168">
                  <a:extLst>
                    <a:ext uri="{9D8B030D-6E8A-4147-A177-3AD203B41FA5}">
                      <a16:colId xmlns:a16="http://schemas.microsoft.com/office/drawing/2014/main" val="1136994833"/>
                    </a:ext>
                  </a:extLst>
                </a:gridCol>
              </a:tblGrid>
              <a:tr h="0">
                <a:tc>
                  <a:txBody>
                    <a:bodyPr/>
                    <a:lstStyle/>
                    <a:p>
                      <a:pPr algn="ctr"/>
                      <a:r>
                        <a:rPr lang="en-GB" sz="1400" u="sng">
                          <a:effectLst/>
                        </a:rPr>
                        <a:t>CinemaID</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sz="1400">
                          <a:effectLst/>
                        </a:rPr>
                        <a:t>CinemaAddress</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extLst>
                  <a:ext uri="{0D108BD9-81ED-4DB2-BD59-A6C34878D82A}">
                    <a16:rowId xmlns:a16="http://schemas.microsoft.com/office/drawing/2014/main" val="1554288954"/>
                  </a:ext>
                </a:extLst>
              </a:tr>
              <a:tr h="0">
                <a:tc>
                  <a:txBody>
                    <a:bodyPr/>
                    <a:lstStyle/>
                    <a:p>
                      <a:pPr algn="ctr"/>
                      <a:r>
                        <a:rPr lang="en-GB" sz="1400">
                          <a:effectLst/>
                        </a:rPr>
                        <a:t>LON23</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1 Leicester Square. London</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98123306"/>
                  </a:ext>
                </a:extLst>
              </a:tr>
              <a:tr h="0">
                <a:tc>
                  <a:txBody>
                    <a:bodyPr/>
                    <a:lstStyle/>
                    <a:p>
                      <a:pPr algn="ctr"/>
                      <a:r>
                        <a:rPr lang="en-GB" sz="1400">
                          <a:effectLst/>
                        </a:rPr>
                        <a:t>COV2</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a:effectLst/>
                        </a:rPr>
                        <a:t>34 Bramby St, Coventry</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118708149"/>
                  </a:ext>
                </a:extLst>
              </a:tr>
              <a:tr h="0">
                <a:tc>
                  <a:txBody>
                    <a:bodyPr/>
                    <a:lstStyle/>
                    <a:p>
                      <a:pPr algn="ctr"/>
                      <a:r>
                        <a:rPr lang="en-GB" sz="1400">
                          <a:effectLst/>
                        </a:rPr>
                        <a:t>MAN4</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sz="1400" dirty="0">
                          <a:effectLst/>
                        </a:rPr>
                        <a:t>56 Croydon Rd, Manchester</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44493733"/>
                  </a:ext>
                </a:extLst>
              </a:tr>
            </a:tbl>
          </a:graphicData>
        </a:graphic>
      </p:graphicFrame>
      <p:sp>
        <p:nvSpPr>
          <p:cNvPr id="4" name="Rectangle 1"/>
          <p:cNvSpPr>
            <a:spLocks noChangeArrowheads="1"/>
          </p:cNvSpPr>
          <p:nvPr/>
        </p:nvSpPr>
        <p:spPr bwMode="auto">
          <a:xfrm>
            <a:off x="644812" y="45095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7"/>
          <p:cNvSpPr/>
          <p:nvPr/>
        </p:nvSpPr>
        <p:spPr>
          <a:xfrm>
            <a:off x="109946" y="1832673"/>
            <a:ext cx="1005403" cy="369332"/>
          </a:xfrm>
          <a:prstGeom prst="rect">
            <a:avLst/>
          </a:prstGeom>
        </p:spPr>
        <p:txBody>
          <a:bodyPr wrap="none">
            <a:spAutoFit/>
          </a:bodyPr>
          <a:lstStyle/>
          <a:p>
            <a:r>
              <a:rPr lang="en-GB" dirty="0">
                <a:solidFill>
                  <a:srgbClr val="000000"/>
                </a:solidFill>
                <a:latin typeface="Arial" panose="020B0604020202020204" pitchFamily="34" charset="0"/>
              </a:rPr>
              <a:t>CLIENT</a:t>
            </a:r>
            <a:endParaRPr lang="en-GB" dirty="0"/>
          </a:p>
        </p:txBody>
      </p:sp>
      <p:sp>
        <p:nvSpPr>
          <p:cNvPr id="9" name="Rectangle 8"/>
          <p:cNvSpPr/>
          <p:nvPr/>
        </p:nvSpPr>
        <p:spPr>
          <a:xfrm>
            <a:off x="26376" y="3673864"/>
            <a:ext cx="1236236" cy="369332"/>
          </a:xfrm>
          <a:prstGeom prst="rect">
            <a:avLst/>
          </a:prstGeom>
        </p:spPr>
        <p:txBody>
          <a:bodyPr wrap="none">
            <a:spAutoFit/>
          </a:bodyPr>
          <a:lstStyle/>
          <a:p>
            <a:r>
              <a:rPr lang="en-GB" dirty="0">
                <a:solidFill>
                  <a:srgbClr val="000000"/>
                </a:solidFill>
                <a:latin typeface="Arial" panose="020B0604020202020204" pitchFamily="34" charset="0"/>
              </a:rPr>
              <a:t>CINEMAS</a:t>
            </a:r>
            <a:endParaRPr lang="en-GB" dirty="0"/>
          </a:p>
        </p:txBody>
      </p:sp>
      <p:sp>
        <p:nvSpPr>
          <p:cNvPr id="10" name="Rectangle 9"/>
          <p:cNvSpPr/>
          <p:nvPr/>
        </p:nvSpPr>
        <p:spPr>
          <a:xfrm>
            <a:off x="644494" y="5267132"/>
            <a:ext cx="8121554" cy="923330"/>
          </a:xfrm>
          <a:prstGeom prst="rect">
            <a:avLst/>
          </a:prstGeom>
        </p:spPr>
        <p:txBody>
          <a:bodyPr wrap="square">
            <a:spAutoFit/>
          </a:bodyPr>
          <a:lstStyle/>
          <a:p>
            <a:r>
              <a:rPr lang="en-GB" dirty="0">
                <a:solidFill>
                  <a:srgbClr val="000000"/>
                </a:solidFill>
                <a:latin typeface="Arial" panose="020B0604020202020204" pitchFamily="34" charset="0"/>
              </a:rPr>
              <a:t>In this case the database is almost in 3NF - for some reason the Cinema Address is being repeated in the Client table, even though it can be obtained from the Cinemas table. So simply remove the column from the client table</a:t>
            </a:r>
            <a:endParaRPr lang="en-GB" dirty="0"/>
          </a:p>
        </p:txBody>
      </p:sp>
    </p:spTree>
    <p:extLst>
      <p:ext uri="{BB962C8B-B14F-4D97-AF65-F5344CB8AC3E}">
        <p14:creationId xmlns:p14="http://schemas.microsoft.com/office/powerpoint/2010/main" val="12672458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Autofit/>
          </a:bodyPr>
          <a:lstStyle/>
          <a:p>
            <a:r>
              <a:rPr lang="en-GB" sz="3600" b="1" dirty="0"/>
              <a:t>Third normal form </a:t>
            </a:r>
            <a:r>
              <a:rPr lang="en-GB" sz="3600" b="1" dirty="0" smtClean="0"/>
              <a:t>– Example4  </a:t>
            </a:r>
            <a:endParaRPr lang="en-GB" sz="1600" b="1" dirty="0"/>
          </a:p>
        </p:txBody>
      </p:sp>
      <p:sp>
        <p:nvSpPr>
          <p:cNvPr id="6" name="Rectangle 2"/>
          <p:cNvSpPr>
            <a:spLocks noChangeArrowheads="1"/>
          </p:cNvSpPr>
          <p:nvPr/>
        </p:nvSpPr>
        <p:spPr bwMode="auto">
          <a:xfrm>
            <a:off x="755894" y="213301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 name="Rectangle 1"/>
          <p:cNvSpPr>
            <a:spLocks noChangeArrowheads="1"/>
          </p:cNvSpPr>
          <p:nvPr/>
        </p:nvSpPr>
        <p:spPr bwMode="auto">
          <a:xfrm>
            <a:off x="644812" y="45095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7"/>
          <p:cNvSpPr/>
          <p:nvPr/>
        </p:nvSpPr>
        <p:spPr>
          <a:xfrm>
            <a:off x="109946" y="1832673"/>
            <a:ext cx="1018227" cy="369332"/>
          </a:xfrm>
          <a:prstGeom prst="rect">
            <a:avLst/>
          </a:prstGeom>
        </p:spPr>
        <p:txBody>
          <a:bodyPr wrap="none">
            <a:spAutoFit/>
          </a:bodyPr>
          <a:lstStyle/>
          <a:p>
            <a:r>
              <a:rPr lang="en-GB" dirty="0" smtClean="0">
                <a:solidFill>
                  <a:srgbClr val="000000"/>
                </a:solidFill>
                <a:latin typeface="Arial" panose="020B0604020202020204" pitchFamily="34" charset="0"/>
              </a:rPr>
              <a:t>ORDER</a:t>
            </a:r>
            <a:endParaRPr lang="en-GB" dirty="0"/>
          </a:p>
        </p:txBody>
      </p:sp>
      <p:sp>
        <p:nvSpPr>
          <p:cNvPr id="10" name="Rectangle 9"/>
          <p:cNvSpPr/>
          <p:nvPr/>
        </p:nvSpPr>
        <p:spPr>
          <a:xfrm>
            <a:off x="1128173" y="3634957"/>
            <a:ext cx="7127704" cy="1200329"/>
          </a:xfrm>
          <a:prstGeom prst="rect">
            <a:avLst/>
          </a:prstGeom>
        </p:spPr>
        <p:txBody>
          <a:bodyPr wrap="square">
            <a:spAutoFit/>
          </a:bodyPr>
          <a:lstStyle/>
          <a:p>
            <a:r>
              <a:rPr lang="en-GB" dirty="0"/>
              <a:t>In this case the cost of any order can be obtained by multiplying quantity by price. This is a 'calculated field'. The database is larger than it needs to be as a query could work out the cost of any order. So to be in strict 3NF you would remove the Cost column.</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094646988"/>
              </p:ext>
            </p:extLst>
          </p:nvPr>
        </p:nvGraphicFramePr>
        <p:xfrm>
          <a:off x="1259632" y="1858267"/>
          <a:ext cx="7338060" cy="1463040"/>
        </p:xfrm>
        <a:graphic>
          <a:graphicData uri="http://schemas.openxmlformats.org/drawingml/2006/table">
            <a:tbl>
              <a:tblPr/>
              <a:tblGrid>
                <a:gridCol w="1834515">
                  <a:extLst>
                    <a:ext uri="{9D8B030D-6E8A-4147-A177-3AD203B41FA5}">
                      <a16:colId xmlns:a16="http://schemas.microsoft.com/office/drawing/2014/main" val="1355698557"/>
                    </a:ext>
                  </a:extLst>
                </a:gridCol>
                <a:gridCol w="1834515">
                  <a:extLst>
                    <a:ext uri="{9D8B030D-6E8A-4147-A177-3AD203B41FA5}">
                      <a16:colId xmlns:a16="http://schemas.microsoft.com/office/drawing/2014/main" val="3605141523"/>
                    </a:ext>
                  </a:extLst>
                </a:gridCol>
                <a:gridCol w="1834515">
                  <a:extLst>
                    <a:ext uri="{9D8B030D-6E8A-4147-A177-3AD203B41FA5}">
                      <a16:colId xmlns:a16="http://schemas.microsoft.com/office/drawing/2014/main" val="4102893839"/>
                    </a:ext>
                  </a:extLst>
                </a:gridCol>
                <a:gridCol w="1834515">
                  <a:extLst>
                    <a:ext uri="{9D8B030D-6E8A-4147-A177-3AD203B41FA5}">
                      <a16:colId xmlns:a16="http://schemas.microsoft.com/office/drawing/2014/main" val="3127712411"/>
                    </a:ext>
                  </a:extLst>
                </a:gridCol>
              </a:tblGrid>
              <a:tr h="0">
                <a:tc>
                  <a:txBody>
                    <a:bodyPr/>
                    <a:lstStyle/>
                    <a:p>
                      <a:pPr algn="ctr"/>
                      <a:r>
                        <a:rPr lang="en-GB" u="sng">
                          <a:effectLst/>
                        </a:rPr>
                        <a:t>OrderID</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a:effectLst/>
                        </a:rPr>
                        <a:t>Quantity</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a:effectLst/>
                        </a:rPr>
                        <a:t>Price</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tc>
                  <a:txBody>
                    <a:bodyPr/>
                    <a:lstStyle/>
                    <a:p>
                      <a:pPr algn="ctr"/>
                      <a:r>
                        <a:rPr lang="en-GB">
                          <a:effectLst/>
                        </a:rPr>
                        <a:t>Cost</a:t>
                      </a:r>
                    </a:p>
                  </a:txBody>
                  <a:tcPr anchor="ctr">
                    <a:lnL>
                      <a:noFill/>
                    </a:lnL>
                    <a:lnR>
                      <a:noFill/>
                    </a:lnR>
                    <a:lnT>
                      <a:noFill/>
                    </a:lnT>
                    <a:lnB w="9525" cap="flat" cmpd="sng" algn="ctr">
                      <a:solidFill>
                        <a:srgbClr val="CCCCCC"/>
                      </a:solidFill>
                      <a:prstDash val="solid"/>
                      <a:round/>
                      <a:headEnd type="none" w="med" len="med"/>
                      <a:tailEnd type="none" w="med" len="med"/>
                    </a:lnB>
                    <a:solidFill>
                      <a:srgbClr val="9999FF"/>
                    </a:solidFill>
                  </a:tcPr>
                </a:tc>
                <a:extLst>
                  <a:ext uri="{0D108BD9-81ED-4DB2-BD59-A6C34878D82A}">
                    <a16:rowId xmlns:a16="http://schemas.microsoft.com/office/drawing/2014/main" val="59796954"/>
                  </a:ext>
                </a:extLst>
              </a:tr>
              <a:tr h="0">
                <a:tc>
                  <a:txBody>
                    <a:bodyPr/>
                    <a:lstStyle/>
                    <a:p>
                      <a:pPr algn="ctr"/>
                      <a:r>
                        <a:rPr lang="en-GB">
                          <a:effectLst/>
                        </a:rPr>
                        <a:t>12123</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2</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10.00</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20.00</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41336294"/>
                  </a:ext>
                </a:extLst>
              </a:tr>
              <a:tr h="0">
                <a:tc>
                  <a:txBody>
                    <a:bodyPr/>
                    <a:lstStyle/>
                    <a:p>
                      <a:pPr algn="ctr"/>
                      <a:r>
                        <a:rPr lang="en-GB">
                          <a:effectLst/>
                        </a:rPr>
                        <a:t>12443</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3</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20.00</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60.00</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327128564"/>
                  </a:ext>
                </a:extLst>
              </a:tr>
              <a:tr h="0">
                <a:tc>
                  <a:txBody>
                    <a:bodyPr/>
                    <a:lstStyle/>
                    <a:p>
                      <a:pPr algn="ctr"/>
                      <a:r>
                        <a:rPr lang="en-GB">
                          <a:effectLst/>
                        </a:rPr>
                        <a:t>354</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4</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a:effectLst/>
                        </a:rPr>
                        <a:t>30.00</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GB" dirty="0">
                          <a:effectLst/>
                        </a:rPr>
                        <a:t>120.00</a:t>
                      </a:r>
                    </a:p>
                  </a:txBody>
                  <a:tcPr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82824331"/>
                  </a:ext>
                </a:extLst>
              </a:tr>
            </a:tbl>
          </a:graphicData>
        </a:graphic>
      </p:graphicFrame>
    </p:spTree>
    <p:extLst>
      <p:ext uri="{BB962C8B-B14F-4D97-AF65-F5344CB8AC3E}">
        <p14:creationId xmlns:p14="http://schemas.microsoft.com/office/powerpoint/2010/main" val="5176009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Autofit/>
          </a:bodyPr>
          <a:lstStyle/>
          <a:p>
            <a:r>
              <a:rPr lang="en-GB" sz="3600" b="1" dirty="0" smtClean="0"/>
              <a:t>This importance of normalisation </a:t>
            </a:r>
            <a:endParaRPr lang="en-GB" sz="1600" b="1" dirty="0"/>
          </a:p>
        </p:txBody>
      </p:sp>
      <p:sp>
        <p:nvSpPr>
          <p:cNvPr id="6" name="Rectangle 2"/>
          <p:cNvSpPr>
            <a:spLocks noChangeArrowheads="1"/>
          </p:cNvSpPr>
          <p:nvPr/>
        </p:nvSpPr>
        <p:spPr bwMode="auto">
          <a:xfrm>
            <a:off x="644812" y="213285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 name="Rectangle 1"/>
          <p:cNvSpPr>
            <a:spLocks noChangeArrowheads="1"/>
          </p:cNvSpPr>
          <p:nvPr/>
        </p:nvSpPr>
        <p:spPr bwMode="auto">
          <a:xfrm>
            <a:off x="644812" y="45095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9"/>
          <p:cNvSpPr/>
          <p:nvPr/>
        </p:nvSpPr>
        <p:spPr>
          <a:xfrm>
            <a:off x="467544" y="1664069"/>
            <a:ext cx="7920880" cy="3785652"/>
          </a:xfrm>
          <a:prstGeom prst="rect">
            <a:avLst/>
          </a:prstGeom>
        </p:spPr>
        <p:txBody>
          <a:bodyPr wrap="square">
            <a:spAutoFit/>
          </a:bodyPr>
          <a:lstStyle/>
          <a:p>
            <a:r>
              <a:rPr lang="en-GB" sz="2400" b="1" dirty="0"/>
              <a:t>The importance of </a:t>
            </a:r>
            <a:r>
              <a:rPr lang="en-GB" sz="2400" b="1" dirty="0" smtClean="0"/>
              <a:t>normalisation</a:t>
            </a:r>
            <a:endParaRPr lang="en-GB" sz="2400" b="1" dirty="0"/>
          </a:p>
          <a:p>
            <a:r>
              <a:rPr lang="en-GB" sz="2400" dirty="0"/>
              <a:t>A normalised database has major advantages over an un-normalised one</a:t>
            </a:r>
            <a:r>
              <a:rPr lang="en-GB" sz="2400" dirty="0" smtClean="0"/>
              <a:t>.</a:t>
            </a:r>
          </a:p>
          <a:p>
            <a:endParaRPr lang="en-GB" sz="2400" dirty="0"/>
          </a:p>
          <a:p>
            <a:r>
              <a:rPr lang="en-GB" sz="2400" b="1" dirty="0"/>
              <a:t>No data redundancy</a:t>
            </a:r>
          </a:p>
          <a:p>
            <a:r>
              <a:rPr lang="en-GB" sz="2400" dirty="0"/>
              <a:t>One of the aims of normalising a database design is to remove the possibility of redundant data from </a:t>
            </a:r>
            <a:r>
              <a:rPr lang="en-GB" sz="2400" dirty="0" smtClean="0"/>
              <a:t>any of </a:t>
            </a:r>
            <a:r>
              <a:rPr lang="en-GB" sz="2400" dirty="0"/>
              <a:t>the tables. Redundant data is data that appears in more than one database table, which can </a:t>
            </a:r>
            <a:r>
              <a:rPr lang="en-GB" sz="2400" dirty="0" smtClean="0"/>
              <a:t>cause inefficiencies </a:t>
            </a:r>
            <a:r>
              <a:rPr lang="en-GB" sz="2400" dirty="0"/>
              <a:t>and inconsistencies in the data, as explained in the next paragraph.</a:t>
            </a:r>
            <a:endParaRPr lang="en-GB" sz="2400" dirty="0"/>
          </a:p>
        </p:txBody>
      </p:sp>
    </p:spTree>
    <p:extLst>
      <p:ext uri="{BB962C8B-B14F-4D97-AF65-F5344CB8AC3E}">
        <p14:creationId xmlns:p14="http://schemas.microsoft.com/office/powerpoint/2010/main" val="31126534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Autofit/>
          </a:bodyPr>
          <a:lstStyle/>
          <a:p>
            <a:r>
              <a:rPr lang="en-GB" sz="3600" b="1" dirty="0" smtClean="0"/>
              <a:t>This importance of normalisation </a:t>
            </a:r>
            <a:endParaRPr lang="en-GB" sz="1600" b="1" dirty="0"/>
          </a:p>
        </p:txBody>
      </p:sp>
      <p:sp>
        <p:nvSpPr>
          <p:cNvPr id="6" name="Rectangle 2"/>
          <p:cNvSpPr>
            <a:spLocks noChangeArrowheads="1"/>
          </p:cNvSpPr>
          <p:nvPr/>
        </p:nvSpPr>
        <p:spPr bwMode="auto">
          <a:xfrm>
            <a:off x="644812" y="213285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 name="Rectangle 1"/>
          <p:cNvSpPr>
            <a:spLocks noChangeArrowheads="1"/>
          </p:cNvSpPr>
          <p:nvPr/>
        </p:nvSpPr>
        <p:spPr bwMode="auto">
          <a:xfrm>
            <a:off x="644812" y="45095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9"/>
          <p:cNvSpPr/>
          <p:nvPr/>
        </p:nvSpPr>
        <p:spPr>
          <a:xfrm>
            <a:off x="467544" y="1664069"/>
            <a:ext cx="7920880" cy="3785652"/>
          </a:xfrm>
          <a:prstGeom prst="rect">
            <a:avLst/>
          </a:prstGeom>
        </p:spPr>
        <p:txBody>
          <a:bodyPr wrap="square">
            <a:spAutoFit/>
          </a:bodyPr>
          <a:lstStyle/>
          <a:p>
            <a:r>
              <a:rPr lang="en-GB" sz="2000" b="1" dirty="0"/>
              <a:t>Maintaining and modifying the database</a:t>
            </a:r>
          </a:p>
          <a:p>
            <a:r>
              <a:rPr lang="en-GB" sz="2000" dirty="0"/>
              <a:t>It is easier to maintain and change a normalised database</a:t>
            </a:r>
            <a:r>
              <a:rPr lang="en-GB" sz="2000" dirty="0" smtClean="0"/>
              <a:t>.</a:t>
            </a:r>
          </a:p>
          <a:p>
            <a:endParaRPr lang="en-GB" sz="2000" dirty="0"/>
          </a:p>
          <a:p>
            <a:r>
              <a:rPr lang="en-GB" sz="2000" b="1" dirty="0"/>
              <a:t>Data integrity </a:t>
            </a:r>
            <a:r>
              <a:rPr lang="en-GB" sz="2000" dirty="0"/>
              <a:t>is maintained since there is no unnecessary duplication of data. For example, a </a:t>
            </a:r>
            <a:r>
              <a:rPr lang="en-GB" sz="2000" dirty="0" smtClean="0"/>
              <a:t>customer with </a:t>
            </a:r>
            <a:r>
              <a:rPr lang="en-GB" sz="2000" dirty="0"/>
              <a:t>a particular customer 10 will have their personal details stored only once. If the customer </a:t>
            </a:r>
            <a:r>
              <a:rPr lang="en-GB" sz="2000" dirty="0" smtClean="0"/>
              <a:t>changes address</a:t>
            </a:r>
            <a:r>
              <a:rPr lang="en-GB" sz="2000" dirty="0"/>
              <a:t>, the update needs only to be made to a single table, so there is no possibility of </a:t>
            </a:r>
            <a:r>
              <a:rPr lang="en-GB" sz="2000" dirty="0" smtClean="0"/>
              <a:t>inconsistencies arising </a:t>
            </a:r>
            <a:r>
              <a:rPr lang="en-GB" sz="2000" dirty="0"/>
              <a:t>with different addresses for the customer being held on different files</a:t>
            </a:r>
            <a:r>
              <a:rPr lang="en-GB" sz="2000" dirty="0" smtClean="0"/>
              <a:t>.</a:t>
            </a:r>
          </a:p>
          <a:p>
            <a:endParaRPr lang="en-GB" sz="2000" dirty="0"/>
          </a:p>
          <a:p>
            <a:r>
              <a:rPr lang="en-GB" sz="2000" dirty="0"/>
              <a:t>It will also be impossible to insert transactions such as details of an order, for a customer who is </a:t>
            </a:r>
            <a:r>
              <a:rPr lang="en-GB" sz="2000" dirty="0" smtClean="0"/>
              <a:t>not recorded </a:t>
            </a:r>
            <a:r>
              <a:rPr lang="en-GB" sz="2000" dirty="0"/>
              <a:t>in the database.</a:t>
            </a:r>
            <a:endParaRPr lang="en-GB" sz="2800" dirty="0"/>
          </a:p>
        </p:txBody>
      </p:sp>
    </p:spTree>
    <p:extLst>
      <p:ext uri="{BB962C8B-B14F-4D97-AF65-F5344CB8AC3E}">
        <p14:creationId xmlns:p14="http://schemas.microsoft.com/office/powerpoint/2010/main" val="40242663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Autofit/>
          </a:bodyPr>
          <a:lstStyle/>
          <a:p>
            <a:r>
              <a:rPr lang="en-GB" sz="3600" b="1" dirty="0" smtClean="0"/>
              <a:t>This importance of normalisation </a:t>
            </a:r>
            <a:endParaRPr lang="en-GB" sz="1600" b="1" dirty="0"/>
          </a:p>
        </p:txBody>
      </p:sp>
      <p:sp>
        <p:nvSpPr>
          <p:cNvPr id="6" name="Rectangle 2"/>
          <p:cNvSpPr>
            <a:spLocks noChangeArrowheads="1"/>
          </p:cNvSpPr>
          <p:nvPr/>
        </p:nvSpPr>
        <p:spPr bwMode="auto">
          <a:xfrm>
            <a:off x="644812" y="213285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 name="Rectangle 1"/>
          <p:cNvSpPr>
            <a:spLocks noChangeArrowheads="1"/>
          </p:cNvSpPr>
          <p:nvPr/>
        </p:nvSpPr>
        <p:spPr bwMode="auto">
          <a:xfrm>
            <a:off x="644812" y="45095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9"/>
          <p:cNvSpPr/>
          <p:nvPr/>
        </p:nvSpPr>
        <p:spPr>
          <a:xfrm>
            <a:off x="467544" y="1664069"/>
            <a:ext cx="7920880" cy="4401205"/>
          </a:xfrm>
          <a:prstGeom prst="rect">
            <a:avLst/>
          </a:prstGeom>
        </p:spPr>
        <p:txBody>
          <a:bodyPr wrap="square">
            <a:spAutoFit/>
          </a:bodyPr>
          <a:lstStyle/>
          <a:p>
            <a:r>
              <a:rPr lang="en-GB" sz="2000" b="1" dirty="0"/>
              <a:t>Faster sorting and searching</a:t>
            </a:r>
          </a:p>
          <a:p>
            <a:r>
              <a:rPr lang="en-GB" sz="2000" dirty="0"/>
              <a:t>Normalisation will produce smaller tables with fewer fields. This results in faster searching, sorting </a:t>
            </a:r>
            <a:r>
              <a:rPr lang="en-GB" sz="2000" dirty="0" smtClean="0"/>
              <a:t>and indexing </a:t>
            </a:r>
            <a:r>
              <a:rPr lang="en-GB" sz="2000" dirty="0"/>
              <a:t>operations as there is less data involved.</a:t>
            </a:r>
          </a:p>
          <a:p>
            <a:endParaRPr lang="en-GB" sz="2000" dirty="0" smtClean="0"/>
          </a:p>
          <a:p>
            <a:r>
              <a:rPr lang="en-GB" sz="2000" dirty="0" smtClean="0"/>
              <a:t>A </a:t>
            </a:r>
            <a:r>
              <a:rPr lang="en-GB" sz="2000" dirty="0"/>
              <a:t>further advantage is that holding data only once saves storage space.</a:t>
            </a:r>
          </a:p>
          <a:p>
            <a:endParaRPr lang="en-GB" sz="2000" b="1" dirty="0" smtClean="0"/>
          </a:p>
          <a:p>
            <a:r>
              <a:rPr lang="en-GB" sz="2000" b="1" dirty="0" smtClean="0"/>
              <a:t>Deleting </a:t>
            </a:r>
            <a:r>
              <a:rPr lang="en-GB" sz="2000" b="1" dirty="0"/>
              <a:t>records</a:t>
            </a:r>
          </a:p>
          <a:p>
            <a:r>
              <a:rPr lang="en-GB" sz="2000" dirty="0"/>
              <a:t>A normalised database with correctly defined relationships between tables will not allow records in </a:t>
            </a:r>
            <a:r>
              <a:rPr lang="en-GB" sz="2000" dirty="0" smtClean="0"/>
              <a:t>a table </a:t>
            </a:r>
            <a:r>
              <a:rPr lang="en-GB" sz="2000" dirty="0"/>
              <a:t>on the 'one' side of a one-to-many relationship to be deleted accidentally. For example, a </a:t>
            </a:r>
            <a:r>
              <a:rPr lang="en-GB" sz="2000" dirty="0" smtClean="0"/>
              <a:t>customer who still </a:t>
            </a:r>
            <a:r>
              <a:rPr lang="en-GB" sz="2000" dirty="0"/>
              <a:t>has unresolved transactions on file cannot be deleted. This will prevent accidental deletion of </a:t>
            </a:r>
            <a:r>
              <a:rPr lang="en-GB" sz="2000" dirty="0" smtClean="0"/>
              <a:t>a customer </a:t>
            </a:r>
            <a:r>
              <a:rPr lang="en-GB" sz="2000" dirty="0"/>
              <a:t>who has an unpaid invoice recorded, for example.</a:t>
            </a:r>
            <a:endParaRPr lang="en-GB" sz="3200" dirty="0"/>
          </a:p>
        </p:txBody>
      </p:sp>
    </p:spTree>
    <p:extLst>
      <p:ext uri="{BB962C8B-B14F-4D97-AF65-F5344CB8AC3E}">
        <p14:creationId xmlns:p14="http://schemas.microsoft.com/office/powerpoint/2010/main" val="7037691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Autofit/>
          </a:bodyPr>
          <a:lstStyle/>
          <a:p>
            <a:r>
              <a:rPr lang="en-GB" sz="3600" b="1" dirty="0" smtClean="0"/>
              <a:t>This problems with normalisation </a:t>
            </a:r>
            <a:endParaRPr lang="en-GB" sz="1600" b="1" dirty="0"/>
          </a:p>
        </p:txBody>
      </p:sp>
      <p:sp>
        <p:nvSpPr>
          <p:cNvPr id="6" name="Rectangle 2"/>
          <p:cNvSpPr>
            <a:spLocks noChangeArrowheads="1"/>
          </p:cNvSpPr>
          <p:nvPr/>
        </p:nvSpPr>
        <p:spPr bwMode="auto">
          <a:xfrm>
            <a:off x="644812" y="213285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 name="Rectangle 1"/>
          <p:cNvSpPr>
            <a:spLocks noChangeArrowheads="1"/>
          </p:cNvSpPr>
          <p:nvPr/>
        </p:nvSpPr>
        <p:spPr bwMode="auto">
          <a:xfrm>
            <a:off x="644812" y="45095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9"/>
          <p:cNvSpPr/>
          <p:nvPr/>
        </p:nvSpPr>
        <p:spPr>
          <a:xfrm>
            <a:off x="467544" y="1664069"/>
            <a:ext cx="7920880" cy="4708981"/>
          </a:xfrm>
          <a:prstGeom prst="rect">
            <a:avLst/>
          </a:prstGeom>
        </p:spPr>
        <p:txBody>
          <a:bodyPr wrap="square">
            <a:spAutoFit/>
          </a:bodyPr>
          <a:lstStyle/>
          <a:p>
            <a:r>
              <a:rPr lang="en-GB" sz="2000" dirty="0"/>
              <a:t>1. You need to be careful with trying to make data atomic. Just because you can split some types of data further, it isn't always necessarily the correct thing to do. For example, telephone number might contain the code followed by the number 01234 567890. It wouldn't be sensible to separate out these two items.</a:t>
            </a:r>
          </a:p>
          <a:p>
            <a:r>
              <a:rPr lang="en-GB" sz="2000" dirty="0"/>
              <a:t> </a:t>
            </a:r>
          </a:p>
          <a:p>
            <a:r>
              <a:rPr lang="en-GB" sz="2000" dirty="0"/>
              <a:t>2. You can end up with more tables than an </a:t>
            </a:r>
            <a:r>
              <a:rPr lang="en-GB" sz="2000" dirty="0" smtClean="0"/>
              <a:t>un-normalised </a:t>
            </a:r>
            <a:r>
              <a:rPr lang="en-GB" sz="2000" dirty="0"/>
              <a:t>database</a:t>
            </a:r>
          </a:p>
          <a:p>
            <a:r>
              <a:rPr lang="en-GB" sz="2000" dirty="0"/>
              <a:t> </a:t>
            </a:r>
          </a:p>
          <a:p>
            <a:r>
              <a:rPr lang="en-GB" sz="2000" dirty="0"/>
              <a:t>3. The more tables and the more complex the database, the slower queries can be to run</a:t>
            </a:r>
          </a:p>
          <a:p>
            <a:r>
              <a:rPr lang="en-GB" sz="2000" dirty="0"/>
              <a:t> </a:t>
            </a:r>
          </a:p>
          <a:p>
            <a:r>
              <a:rPr lang="en-GB" sz="2000" dirty="0"/>
              <a:t>4. It is necessary to assign more relationships to interact with larger numbers of tables</a:t>
            </a:r>
          </a:p>
          <a:p>
            <a:r>
              <a:rPr lang="en-GB" sz="2000" dirty="0"/>
              <a:t> </a:t>
            </a:r>
          </a:p>
          <a:p>
            <a:r>
              <a:rPr lang="en-GB" sz="2000" dirty="0"/>
              <a:t>5. With more tables, setting up queries can become more complex</a:t>
            </a:r>
          </a:p>
        </p:txBody>
      </p:sp>
    </p:spTree>
    <p:extLst>
      <p:ext uri="{BB962C8B-B14F-4D97-AF65-F5344CB8AC3E}">
        <p14:creationId xmlns:p14="http://schemas.microsoft.com/office/powerpoint/2010/main" val="1389045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GB" b="1" dirty="0"/>
              <a:t>First normal form</a:t>
            </a:r>
          </a:p>
        </p:txBody>
      </p:sp>
      <p:sp>
        <p:nvSpPr>
          <p:cNvPr id="8195" name="Content Placeholder 2"/>
          <p:cNvSpPr>
            <a:spLocks noGrp="1"/>
          </p:cNvSpPr>
          <p:nvPr>
            <p:ph idx="1"/>
          </p:nvPr>
        </p:nvSpPr>
        <p:spPr>
          <a:xfrm>
            <a:off x="467544" y="1860848"/>
            <a:ext cx="8064896" cy="4997152"/>
          </a:xfrm>
        </p:spPr>
        <p:txBody>
          <a:bodyPr>
            <a:noAutofit/>
          </a:bodyPr>
          <a:lstStyle/>
          <a:p>
            <a:pPr marL="0" indent="0">
              <a:buNone/>
            </a:pPr>
            <a:r>
              <a:rPr lang="en-GB" dirty="0" smtClean="0"/>
              <a:t>A </a:t>
            </a:r>
            <a:r>
              <a:rPr lang="en-GB" dirty="0"/>
              <a:t>table is in first normal form (1 NF) if it contains no repeating attribute or groups of attributes.</a:t>
            </a:r>
          </a:p>
          <a:p>
            <a:pPr marL="0" indent="0">
              <a:buNone/>
            </a:pPr>
            <a:r>
              <a:rPr lang="en-GB" dirty="0"/>
              <a:t>Example 1</a:t>
            </a:r>
          </a:p>
          <a:p>
            <a:pPr marL="0" indent="0">
              <a:buNone/>
            </a:pPr>
            <a:r>
              <a:rPr lang="en-GB" dirty="0"/>
              <a:t>A company manufacturing soft toys buys the component parts (fake fur, glass eyes, stuffing, growl etc</a:t>
            </a:r>
            <a:r>
              <a:rPr lang="en-GB" dirty="0" smtClean="0"/>
              <a:t>.) from </a:t>
            </a:r>
            <a:r>
              <a:rPr lang="en-GB" dirty="0"/>
              <a:t>different suppliers. Each component may be used in the manufacture of several different toys (</a:t>
            </a:r>
            <a:r>
              <a:rPr lang="en-GB" dirty="0" smtClean="0"/>
              <a:t>teddy bear</a:t>
            </a:r>
            <a:r>
              <a:rPr lang="en-GB" dirty="0"/>
              <a:t>, dog, duck etc.) Each component comes from a sole supplier</a:t>
            </a:r>
            <a:r>
              <a:rPr lang="en-GB" dirty="0" smtClean="0"/>
              <a:t>.</a:t>
            </a:r>
            <a:endParaRPr lang="en-GB" dirty="0"/>
          </a:p>
        </p:txBody>
      </p:sp>
    </p:spTree>
    <p:extLst>
      <p:ext uri="{BB962C8B-B14F-4D97-AF65-F5344CB8AC3E}">
        <p14:creationId xmlns:p14="http://schemas.microsoft.com/office/powerpoint/2010/main" val="1251108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GB" b="1" dirty="0"/>
              <a:t>First normal form</a:t>
            </a:r>
          </a:p>
        </p:txBody>
      </p:sp>
      <p:sp>
        <p:nvSpPr>
          <p:cNvPr id="8195" name="Content Placeholder 2"/>
          <p:cNvSpPr>
            <a:spLocks noGrp="1"/>
          </p:cNvSpPr>
          <p:nvPr>
            <p:ph idx="1"/>
          </p:nvPr>
        </p:nvSpPr>
        <p:spPr>
          <a:xfrm>
            <a:off x="467544" y="1860848"/>
            <a:ext cx="8064896" cy="920080"/>
          </a:xfrm>
        </p:spPr>
        <p:txBody>
          <a:bodyPr>
            <a:noAutofit/>
          </a:bodyPr>
          <a:lstStyle/>
          <a:p>
            <a:pPr marL="0" indent="0">
              <a:buNone/>
            </a:pPr>
            <a:r>
              <a:rPr lang="en-GB" dirty="0" smtClean="0"/>
              <a:t>Sample </a:t>
            </a:r>
            <a:r>
              <a:rPr lang="en-GB" dirty="0"/>
              <a:t>data to be held in the database is shown in the table:</a:t>
            </a:r>
            <a:endParaRPr lang="en-GB" sz="1800" b="1" dirty="0"/>
          </a:p>
        </p:txBody>
      </p:sp>
      <p:pic>
        <p:nvPicPr>
          <p:cNvPr id="2" name="Picture 1"/>
          <p:cNvPicPr>
            <a:picLocks noChangeAspect="1"/>
          </p:cNvPicPr>
          <p:nvPr/>
        </p:nvPicPr>
        <p:blipFill rotWithShape="1">
          <a:blip r:embed="rId3"/>
          <a:srcRect l="23435" t="33266" r="7386" b="23423"/>
          <a:stretch/>
        </p:blipFill>
        <p:spPr>
          <a:xfrm>
            <a:off x="225817" y="2996952"/>
            <a:ext cx="8540231" cy="3006161"/>
          </a:xfrm>
          <a:prstGeom prst="rect">
            <a:avLst/>
          </a:prstGeom>
        </p:spPr>
      </p:pic>
    </p:spTree>
    <p:extLst>
      <p:ext uri="{BB962C8B-B14F-4D97-AF65-F5344CB8AC3E}">
        <p14:creationId xmlns:p14="http://schemas.microsoft.com/office/powerpoint/2010/main" val="2813523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GB" b="1" dirty="0"/>
              <a:t>First normal form</a:t>
            </a:r>
          </a:p>
        </p:txBody>
      </p:sp>
      <p:sp>
        <p:nvSpPr>
          <p:cNvPr id="8195" name="Content Placeholder 2"/>
          <p:cNvSpPr>
            <a:spLocks noGrp="1"/>
          </p:cNvSpPr>
          <p:nvPr>
            <p:ph idx="1"/>
          </p:nvPr>
        </p:nvSpPr>
        <p:spPr>
          <a:xfrm>
            <a:off x="467544" y="1700808"/>
            <a:ext cx="8208912" cy="920080"/>
          </a:xfrm>
        </p:spPr>
        <p:txBody>
          <a:bodyPr>
            <a:noAutofit/>
          </a:bodyPr>
          <a:lstStyle/>
          <a:p>
            <a:r>
              <a:rPr lang="en-GB" sz="2400" dirty="0"/>
              <a:t>As the first stage in normalization, we need to note that there are repeating groups of attributes in </a:t>
            </a:r>
            <a:r>
              <a:rPr lang="en-GB" sz="2400" dirty="0" smtClean="0"/>
              <a:t>this table</a:t>
            </a:r>
            <a:r>
              <a:rPr lang="en-GB" sz="2400" dirty="0"/>
              <a:t>; for example, </a:t>
            </a:r>
            <a:r>
              <a:rPr lang="en-GB" sz="2400" dirty="0" err="1"/>
              <a:t>ProductlD</a:t>
            </a:r>
            <a:r>
              <a:rPr lang="en-GB" sz="2400" dirty="0"/>
              <a:t> 123 has three components with IDs ST01, G56 and FF77. We need to </a:t>
            </a:r>
            <a:r>
              <a:rPr lang="en-GB" sz="2400" dirty="0" smtClean="0"/>
              <a:t>split the </a:t>
            </a:r>
            <a:r>
              <a:rPr lang="en-GB" sz="2400" dirty="0"/>
              <a:t>data into two tables to get rid of the repeating groups.</a:t>
            </a:r>
          </a:p>
          <a:p>
            <a:r>
              <a:rPr lang="en-GB" sz="2400" dirty="0"/>
              <a:t>Note that a table in a relational database may be referred to as a </a:t>
            </a:r>
            <a:r>
              <a:rPr lang="en-GB" sz="2400" b="1" dirty="0"/>
              <a:t>relation .</a:t>
            </a:r>
          </a:p>
          <a:p>
            <a:r>
              <a:rPr lang="en-GB" sz="2400" dirty="0"/>
              <a:t>Two entities, </a:t>
            </a:r>
            <a:r>
              <a:rPr lang="en-GB" sz="2400" b="1" dirty="0"/>
              <a:t>Product </a:t>
            </a:r>
            <a:r>
              <a:rPr lang="en-GB" sz="2400" dirty="0"/>
              <a:t>and </a:t>
            </a:r>
            <a:r>
              <a:rPr lang="en-GB" sz="2400" b="1" dirty="0"/>
              <a:t>Component, </a:t>
            </a:r>
            <a:r>
              <a:rPr lang="en-GB" sz="2400" dirty="0"/>
              <a:t>can be identified. These have the following relationship:</a:t>
            </a:r>
            <a:endParaRPr lang="en-GB" sz="1400" b="1" dirty="0"/>
          </a:p>
        </p:txBody>
      </p:sp>
      <p:pic>
        <p:nvPicPr>
          <p:cNvPr id="4" name="Picture 3"/>
          <p:cNvPicPr>
            <a:picLocks noChangeAspect="1"/>
          </p:cNvPicPr>
          <p:nvPr/>
        </p:nvPicPr>
        <p:blipFill rotWithShape="1">
          <a:blip r:embed="rId3"/>
          <a:srcRect l="36164" t="49015" r="31736" b="42126"/>
          <a:stretch/>
        </p:blipFill>
        <p:spPr>
          <a:xfrm>
            <a:off x="1208960" y="5445224"/>
            <a:ext cx="6960775" cy="1080120"/>
          </a:xfrm>
          <a:prstGeom prst="rect">
            <a:avLst/>
          </a:prstGeom>
        </p:spPr>
      </p:pic>
    </p:spTree>
    <p:extLst>
      <p:ext uri="{BB962C8B-B14F-4D97-AF65-F5344CB8AC3E}">
        <p14:creationId xmlns:p14="http://schemas.microsoft.com/office/powerpoint/2010/main" val="116051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GB" b="1" dirty="0"/>
              <a:t>First normal form</a:t>
            </a:r>
          </a:p>
        </p:txBody>
      </p:sp>
      <p:sp>
        <p:nvSpPr>
          <p:cNvPr id="8195" name="Content Placeholder 2"/>
          <p:cNvSpPr>
            <a:spLocks noGrp="1"/>
          </p:cNvSpPr>
          <p:nvPr>
            <p:ph idx="1"/>
          </p:nvPr>
        </p:nvSpPr>
        <p:spPr>
          <a:xfrm>
            <a:off x="467544" y="1700808"/>
            <a:ext cx="8208912" cy="920080"/>
          </a:xfrm>
        </p:spPr>
        <p:txBody>
          <a:bodyPr>
            <a:noAutofit/>
          </a:bodyPr>
          <a:lstStyle/>
          <a:p>
            <a:pPr marL="0" indent="0">
              <a:buNone/>
            </a:pPr>
            <a:r>
              <a:rPr lang="en-GB" dirty="0"/>
              <a:t>These two entities could be represented in standard notation:</a:t>
            </a:r>
          </a:p>
          <a:p>
            <a:r>
              <a:rPr lang="en-GB" dirty="0"/>
              <a:t>Product (</a:t>
            </a:r>
            <a:r>
              <a:rPr lang="en-GB" dirty="0" err="1"/>
              <a:t>ProductID</a:t>
            </a:r>
            <a:r>
              <a:rPr lang="en-GB" dirty="0"/>
              <a:t>, Product Name, </a:t>
            </a:r>
            <a:r>
              <a:rPr lang="en-GB" dirty="0" err="1"/>
              <a:t>CostPrice</a:t>
            </a:r>
            <a:r>
              <a:rPr lang="en-GB" dirty="0"/>
              <a:t>, Selling Price)</a:t>
            </a:r>
          </a:p>
          <a:p>
            <a:r>
              <a:rPr lang="en-GB" dirty="0"/>
              <a:t>Component (</a:t>
            </a:r>
            <a:r>
              <a:rPr lang="en-GB" dirty="0" err="1"/>
              <a:t>CompID</a:t>
            </a:r>
            <a:r>
              <a:rPr lang="en-GB" dirty="0"/>
              <a:t>, </a:t>
            </a:r>
            <a:r>
              <a:rPr lang="en-GB" dirty="0" err="1"/>
              <a:t>CompName</a:t>
            </a:r>
            <a:r>
              <a:rPr lang="en-GB" dirty="0"/>
              <a:t>, </a:t>
            </a:r>
            <a:r>
              <a:rPr lang="en-GB" dirty="0" err="1"/>
              <a:t>SupplierlD</a:t>
            </a:r>
            <a:r>
              <a:rPr lang="en-GB" dirty="0"/>
              <a:t>, </a:t>
            </a:r>
            <a:r>
              <a:rPr lang="en-GB" dirty="0" err="1"/>
              <a:t>SupplierName</a:t>
            </a:r>
            <a:r>
              <a:rPr lang="en-GB" dirty="0"/>
              <a:t>)</a:t>
            </a:r>
          </a:p>
          <a:p>
            <a:pPr marL="0" indent="0">
              <a:buNone/>
            </a:pPr>
            <a:r>
              <a:rPr lang="en-GB" dirty="0"/>
              <a:t>We have not yet put </a:t>
            </a:r>
            <a:r>
              <a:rPr lang="en-GB" dirty="0" err="1" smtClean="0"/>
              <a:t>CompQty</a:t>
            </a:r>
            <a:r>
              <a:rPr lang="en-GB" dirty="0" smtClean="0"/>
              <a:t> </a:t>
            </a:r>
            <a:r>
              <a:rPr lang="en-GB" dirty="0"/>
              <a:t>(the amount or number of each component that is needed to make </a:t>
            </a:r>
            <a:r>
              <a:rPr lang="en-GB" dirty="0" smtClean="0"/>
              <a:t>a particular </a:t>
            </a:r>
            <a:r>
              <a:rPr lang="en-GB" dirty="0"/>
              <a:t>product) in either table, but we will come to that.</a:t>
            </a:r>
            <a:endParaRPr lang="en-GB" sz="1400" b="1" dirty="0"/>
          </a:p>
        </p:txBody>
      </p:sp>
    </p:spTree>
    <p:extLst>
      <p:ext uri="{BB962C8B-B14F-4D97-AF65-F5344CB8AC3E}">
        <p14:creationId xmlns:p14="http://schemas.microsoft.com/office/powerpoint/2010/main" val="109074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GB" b="1" dirty="0"/>
              <a:t>First normal form</a:t>
            </a:r>
          </a:p>
        </p:txBody>
      </p:sp>
      <p:sp>
        <p:nvSpPr>
          <p:cNvPr id="8195" name="Content Placeholder 2"/>
          <p:cNvSpPr>
            <a:spLocks noGrp="1"/>
          </p:cNvSpPr>
          <p:nvPr>
            <p:ph idx="1"/>
          </p:nvPr>
        </p:nvSpPr>
        <p:spPr>
          <a:xfrm>
            <a:off x="467544" y="1700808"/>
            <a:ext cx="8208912" cy="920080"/>
          </a:xfrm>
        </p:spPr>
        <p:txBody>
          <a:bodyPr>
            <a:noAutofit/>
          </a:bodyPr>
          <a:lstStyle/>
          <a:p>
            <a:pPr marL="0" indent="0">
              <a:buNone/>
            </a:pPr>
            <a:r>
              <a:rPr lang="en-GB" sz="1800" dirty="0"/>
              <a:t>The two tables need to be linked by means of a common attribute, but the problem is that because </a:t>
            </a:r>
            <a:r>
              <a:rPr lang="en-GB" sz="1800" dirty="0" smtClean="0"/>
              <a:t>this is </a:t>
            </a:r>
            <a:r>
              <a:rPr lang="en-GB" sz="1800" dirty="0"/>
              <a:t>a many-to-many relationship, whichever table we put the link attribute into, there needs to be </a:t>
            </a:r>
            <a:r>
              <a:rPr lang="en-GB" sz="1800" i="1" dirty="0" smtClean="0"/>
              <a:t>more than </a:t>
            </a:r>
            <a:r>
              <a:rPr lang="en-GB" sz="1800" i="1" dirty="0"/>
              <a:t>one </a:t>
            </a:r>
            <a:r>
              <a:rPr lang="en-GB" sz="1800" dirty="0"/>
              <a:t>attribute.</a:t>
            </a:r>
          </a:p>
          <a:p>
            <a:pPr marL="0" indent="0">
              <a:buNone/>
            </a:pPr>
            <a:r>
              <a:rPr lang="en-GB" sz="1800" dirty="0" err="1"/>
              <a:t>e.g</a:t>
            </a:r>
            <a:r>
              <a:rPr lang="en-GB" sz="1800" dirty="0"/>
              <a:t> . Product (</a:t>
            </a:r>
            <a:r>
              <a:rPr lang="en-GB" sz="1800" dirty="0" err="1"/>
              <a:t>ProductID</a:t>
            </a:r>
            <a:r>
              <a:rPr lang="en-GB" sz="1800" dirty="0"/>
              <a:t>, </a:t>
            </a:r>
            <a:r>
              <a:rPr lang="en-GB" sz="1800" dirty="0" err="1"/>
              <a:t>ProductName</a:t>
            </a:r>
            <a:r>
              <a:rPr lang="en-GB" sz="1800" dirty="0"/>
              <a:t>, </a:t>
            </a:r>
            <a:r>
              <a:rPr lang="en-GB" sz="1800" dirty="0" err="1"/>
              <a:t>CostPrice</a:t>
            </a:r>
            <a:r>
              <a:rPr lang="en-GB" sz="1800" dirty="0"/>
              <a:t>, Selling Price, </a:t>
            </a:r>
            <a:r>
              <a:rPr lang="en-GB" sz="1800" dirty="0" err="1" smtClean="0"/>
              <a:t>CompQty</a:t>
            </a:r>
            <a:r>
              <a:rPr lang="en-GB" sz="1800" dirty="0"/>
              <a:t>, </a:t>
            </a:r>
            <a:r>
              <a:rPr lang="en-GB" sz="1800" dirty="0" err="1"/>
              <a:t>ComponentlD</a:t>
            </a:r>
            <a:r>
              <a:rPr lang="en-GB" sz="1800" dirty="0"/>
              <a:t>)</a:t>
            </a:r>
          </a:p>
          <a:p>
            <a:pPr marL="0" indent="0">
              <a:buNone/>
            </a:pPr>
            <a:r>
              <a:rPr lang="en-GB" sz="1800" dirty="0"/>
              <a:t>is no good because each toy has several components, so which one would be mentioned?</a:t>
            </a:r>
          </a:p>
          <a:p>
            <a:pPr marL="0" indent="0">
              <a:buNone/>
            </a:pPr>
            <a:r>
              <a:rPr lang="en-GB" sz="1800" dirty="0"/>
              <a:t>Similarly, Component (</a:t>
            </a:r>
            <a:r>
              <a:rPr lang="en-GB" sz="1800" dirty="0" err="1"/>
              <a:t>CompID</a:t>
            </a:r>
            <a:r>
              <a:rPr lang="en-GB" sz="1800" dirty="0"/>
              <a:t>, </a:t>
            </a:r>
            <a:r>
              <a:rPr lang="en-GB" sz="1800" dirty="0" err="1"/>
              <a:t>CompName</a:t>
            </a:r>
            <a:r>
              <a:rPr lang="en-GB" sz="1800" dirty="0"/>
              <a:t>, </a:t>
            </a:r>
            <a:r>
              <a:rPr lang="en-GB" sz="1800" dirty="0" err="1"/>
              <a:t>SupplierlD</a:t>
            </a:r>
            <a:r>
              <a:rPr lang="en-GB" sz="1800" dirty="0"/>
              <a:t>, </a:t>
            </a:r>
            <a:r>
              <a:rPr lang="en-GB" sz="1800" dirty="0" err="1"/>
              <a:t>SupplierDetail</a:t>
            </a:r>
            <a:r>
              <a:rPr lang="en-GB" sz="1800" dirty="0"/>
              <a:t> s, </a:t>
            </a:r>
            <a:r>
              <a:rPr lang="en-GB" sz="1800" dirty="0" err="1"/>
              <a:t>ProductlD</a:t>
            </a:r>
            <a:r>
              <a:rPr lang="en-GB" sz="1800" dirty="0"/>
              <a:t>)</a:t>
            </a:r>
          </a:p>
          <a:p>
            <a:pPr marL="0" indent="0">
              <a:buNone/>
            </a:pPr>
            <a:r>
              <a:rPr lang="en-GB" sz="1800" dirty="0"/>
              <a:t>is no good either because each componen.t is used in a number of different products.</a:t>
            </a:r>
          </a:p>
          <a:p>
            <a:pPr marL="0" indent="0">
              <a:buNone/>
            </a:pPr>
            <a:r>
              <a:rPr lang="en-GB" sz="1800" dirty="0"/>
              <a:t>One obvious solution (and unfortunately a bad one) springs to mind. How about allowing space for </a:t>
            </a:r>
            <a:r>
              <a:rPr lang="en-GB" sz="1800" dirty="0" smtClean="0"/>
              <a:t>four components </a:t>
            </a:r>
            <a:r>
              <a:rPr lang="en-GB" sz="1800" dirty="0"/>
              <a:t>in the record for each product?</a:t>
            </a:r>
          </a:p>
          <a:p>
            <a:pPr marL="0" indent="0">
              <a:buNone/>
            </a:pPr>
            <a:endParaRPr lang="en-GB" sz="1800" dirty="0" smtClean="0"/>
          </a:p>
          <a:p>
            <a:pPr marL="0" indent="0">
              <a:buNone/>
            </a:pPr>
            <a:r>
              <a:rPr lang="en-GB" sz="1800" dirty="0" smtClean="0"/>
              <a:t>Product </a:t>
            </a:r>
            <a:r>
              <a:rPr lang="en-GB" sz="1800" dirty="0"/>
              <a:t>(</a:t>
            </a:r>
            <a:r>
              <a:rPr lang="en-GB" sz="1800" dirty="0" err="1"/>
              <a:t>ProductID</a:t>
            </a:r>
            <a:r>
              <a:rPr lang="en-GB" sz="1800" dirty="0"/>
              <a:t>, </a:t>
            </a:r>
            <a:r>
              <a:rPr lang="en-GB" sz="1800" dirty="0" err="1"/>
              <a:t>ProductName</a:t>
            </a:r>
            <a:r>
              <a:rPr lang="en-GB" sz="1800" dirty="0"/>
              <a:t>, </a:t>
            </a:r>
            <a:r>
              <a:rPr lang="en-GB" sz="1800" dirty="0" err="1"/>
              <a:t>CostPrice</a:t>
            </a:r>
            <a:r>
              <a:rPr lang="en-GB" sz="1800" dirty="0"/>
              <a:t>, Selling Price, </a:t>
            </a:r>
            <a:r>
              <a:rPr lang="en-GB" sz="1800" dirty="0" err="1"/>
              <a:t>ComplDl</a:t>
            </a:r>
            <a:r>
              <a:rPr lang="en-GB" sz="1800" dirty="0"/>
              <a:t> , </a:t>
            </a:r>
            <a:r>
              <a:rPr lang="en-GB" sz="1800" dirty="0" err="1" smtClean="0"/>
              <a:t>CompQtyl</a:t>
            </a:r>
            <a:r>
              <a:rPr lang="en-GB" sz="1800" dirty="0"/>
              <a:t>,</a:t>
            </a:r>
          </a:p>
          <a:p>
            <a:pPr marL="0" indent="0">
              <a:buNone/>
            </a:pPr>
            <a:r>
              <a:rPr lang="en-GB" sz="1800" dirty="0"/>
              <a:t>ComplD2 , </a:t>
            </a:r>
            <a:r>
              <a:rPr lang="en-GB" sz="1800" dirty="0" smtClean="0"/>
              <a:t>CompQty2</a:t>
            </a:r>
            <a:r>
              <a:rPr lang="en-GB" sz="1800" dirty="0"/>
              <a:t>, ComplD3, </a:t>
            </a:r>
            <a:r>
              <a:rPr lang="en-GB" sz="1800" dirty="0" smtClean="0"/>
              <a:t>CompQty3</a:t>
            </a:r>
            <a:r>
              <a:rPr lang="en-GB" sz="1800" dirty="0"/>
              <a:t>, ComplD4, </a:t>
            </a:r>
            <a:r>
              <a:rPr lang="en-GB" sz="1800" dirty="0" smtClean="0"/>
              <a:t>CompQty4</a:t>
            </a:r>
            <a:r>
              <a:rPr lang="en-GB" sz="1800" dirty="0"/>
              <a:t>)</a:t>
            </a:r>
            <a:endParaRPr lang="en-GB" sz="1000" b="1" dirty="0"/>
          </a:p>
        </p:txBody>
      </p:sp>
    </p:spTree>
    <p:extLst>
      <p:ext uri="{BB962C8B-B14F-4D97-AF65-F5344CB8AC3E}">
        <p14:creationId xmlns:p14="http://schemas.microsoft.com/office/powerpoint/2010/main" val="1033356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GB" dirty="0"/>
              <a:t>Why is this not a good idea?</a:t>
            </a:r>
            <a:endParaRPr lang="en-GB" b="1" dirty="0"/>
          </a:p>
        </p:txBody>
      </p:sp>
      <p:sp>
        <p:nvSpPr>
          <p:cNvPr id="8195" name="Content Placeholder 2"/>
          <p:cNvSpPr>
            <a:spLocks noGrp="1"/>
          </p:cNvSpPr>
          <p:nvPr>
            <p:ph idx="1"/>
          </p:nvPr>
        </p:nvSpPr>
        <p:spPr>
          <a:xfrm>
            <a:off x="467544" y="1700808"/>
            <a:ext cx="8208912" cy="920080"/>
          </a:xfrm>
        </p:spPr>
        <p:txBody>
          <a:bodyPr>
            <a:noAutofit/>
          </a:bodyPr>
          <a:lstStyle/>
          <a:p>
            <a:r>
              <a:rPr lang="en-GB" sz="2800" dirty="0"/>
              <a:t>This table contains repeating attributes, which are not allowed in first normal form. The </a:t>
            </a:r>
            <a:r>
              <a:rPr lang="en-GB" sz="2800" dirty="0" smtClean="0"/>
              <a:t>attributes </a:t>
            </a:r>
            <a:r>
              <a:rPr lang="en-GB" sz="2800" dirty="0" err="1" smtClean="0"/>
              <a:t>ComponentlD</a:t>
            </a:r>
            <a:r>
              <a:rPr lang="en-GB" sz="2800" dirty="0" smtClean="0"/>
              <a:t> </a:t>
            </a:r>
            <a:r>
              <a:rPr lang="en-GB" sz="2800" dirty="0"/>
              <a:t>and </a:t>
            </a:r>
            <a:r>
              <a:rPr lang="en-GB" sz="2800" dirty="0" err="1" smtClean="0"/>
              <a:t>CompQty</a:t>
            </a:r>
            <a:r>
              <a:rPr lang="en-GB" sz="2800" dirty="0" smtClean="0"/>
              <a:t> </a:t>
            </a:r>
            <a:r>
              <a:rPr lang="en-GB" sz="2800" dirty="0"/>
              <a:t>are repeated four times. The table is therefore NOT in first normal form.</a:t>
            </a:r>
          </a:p>
          <a:p>
            <a:pPr marL="0" indent="0">
              <a:buNone/>
            </a:pPr>
            <a:r>
              <a:rPr lang="en-GB" sz="2800" dirty="0"/>
              <a:t>It would be represented in standard notation with a line over the repeating attributes:</a:t>
            </a:r>
          </a:p>
          <a:p>
            <a:r>
              <a:rPr lang="en-GB" sz="2800" dirty="0"/>
              <a:t>Product (</a:t>
            </a:r>
            <a:r>
              <a:rPr lang="en-GB" sz="2800" dirty="0" err="1"/>
              <a:t>ProductID</a:t>
            </a:r>
            <a:r>
              <a:rPr lang="en-GB" sz="2800" dirty="0"/>
              <a:t>, </a:t>
            </a:r>
            <a:r>
              <a:rPr lang="en-GB" sz="2800" dirty="0" err="1"/>
              <a:t>ProductName</a:t>
            </a:r>
            <a:r>
              <a:rPr lang="en-GB" sz="2800" dirty="0"/>
              <a:t>, </a:t>
            </a:r>
            <a:r>
              <a:rPr lang="en-GB" sz="2800" dirty="0" err="1"/>
              <a:t>CostPrice</a:t>
            </a:r>
            <a:r>
              <a:rPr lang="en-GB" sz="2800" dirty="0"/>
              <a:t>, Sell </a:t>
            </a:r>
            <a:r>
              <a:rPr lang="en-GB" sz="2800" dirty="0" err="1"/>
              <a:t>ing</a:t>
            </a:r>
            <a:r>
              <a:rPr lang="en-GB" sz="2800" dirty="0"/>
              <a:t> Price, </a:t>
            </a:r>
            <a:r>
              <a:rPr lang="en-GB" sz="2800" dirty="0" err="1"/>
              <a:t>ComplD</a:t>
            </a:r>
            <a:r>
              <a:rPr lang="en-GB" sz="2800" dirty="0"/>
              <a:t>, </a:t>
            </a:r>
            <a:r>
              <a:rPr lang="en-GB" sz="2800" dirty="0" err="1"/>
              <a:t>CompOty</a:t>
            </a:r>
            <a:r>
              <a:rPr lang="en-GB" sz="2800" dirty="0" smtClean="0"/>
              <a:t>)</a:t>
            </a:r>
            <a:endParaRPr lang="en-GB" sz="2800" dirty="0"/>
          </a:p>
          <a:p>
            <a:pPr marL="0" indent="0">
              <a:buNone/>
            </a:pPr>
            <a:r>
              <a:rPr lang="en-GB" sz="2800" dirty="0"/>
              <a:t>To put the data into first normal form, the repeating attributes must be removed</a:t>
            </a:r>
            <a:r>
              <a:rPr lang="en-GB" sz="2800" dirty="0" smtClean="0"/>
              <a:t>.</a:t>
            </a:r>
            <a:r>
              <a:rPr lang="en-GB" dirty="0" smtClean="0"/>
              <a:t>	</a:t>
            </a:r>
            <a:endParaRPr lang="en-GB" sz="1000" b="1" dirty="0"/>
          </a:p>
        </p:txBody>
      </p:sp>
      <p:cxnSp>
        <p:nvCxnSpPr>
          <p:cNvPr id="3" name="Straight Connector 2"/>
          <p:cNvCxnSpPr/>
          <p:nvPr/>
        </p:nvCxnSpPr>
        <p:spPr>
          <a:xfrm>
            <a:off x="1691680" y="4941168"/>
            <a:ext cx="2664296"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872254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52129</TotalTime>
  <Words>3045</Words>
  <Application>Microsoft Office PowerPoint</Application>
  <PresentationFormat>On-screen Show (4:3)</PresentationFormat>
  <Paragraphs>628</Paragraphs>
  <Slides>38</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Tw Cen MT</vt:lpstr>
      <vt:lpstr>Wingdings</vt:lpstr>
      <vt:lpstr>Wingdings 2</vt:lpstr>
      <vt:lpstr>Median</vt:lpstr>
      <vt:lpstr>Normalisation to 3NF</vt:lpstr>
      <vt:lpstr>Normalisation</vt:lpstr>
      <vt:lpstr>Normalisation</vt:lpstr>
      <vt:lpstr>First normal form</vt:lpstr>
      <vt:lpstr>First normal form</vt:lpstr>
      <vt:lpstr>First normal form</vt:lpstr>
      <vt:lpstr>First normal form</vt:lpstr>
      <vt:lpstr>First normal form</vt:lpstr>
      <vt:lpstr>Why is this not a good idea?</vt:lpstr>
      <vt:lpstr>Introducing the link table</vt:lpstr>
      <vt:lpstr>Activity</vt:lpstr>
      <vt:lpstr>Dealing with a Many-to-Many relationship</vt:lpstr>
      <vt:lpstr>First Normal Form Example </vt:lpstr>
      <vt:lpstr>First Normal Form Example </vt:lpstr>
      <vt:lpstr>First Normal Form Example </vt:lpstr>
      <vt:lpstr>Question to ask yourself to spot 1NF</vt:lpstr>
      <vt:lpstr>Second normal form - Partial key dependence test</vt:lpstr>
      <vt:lpstr>Second normal form - Partial key dependence test – Another example</vt:lpstr>
      <vt:lpstr>Second normal form - Partial key dependence test – Another example</vt:lpstr>
      <vt:lpstr>Second normal form - Partial key dependence test – Another example</vt:lpstr>
      <vt:lpstr>Second normal form - Partial key dependence test – Another example</vt:lpstr>
      <vt:lpstr>Second normal form – Continued </vt:lpstr>
      <vt:lpstr>Second normal form – Continued </vt:lpstr>
      <vt:lpstr>Second normal form – Continued </vt:lpstr>
      <vt:lpstr>Third normal form - Non-key dependence test</vt:lpstr>
      <vt:lpstr>Third Normal Form</vt:lpstr>
      <vt:lpstr>Third Normal Form – Entity Relationship Diagram</vt:lpstr>
      <vt:lpstr>Third normal form - Non-key dependence test</vt:lpstr>
      <vt:lpstr>Third normal form - Non-key dependence test</vt:lpstr>
      <vt:lpstr>Third normal form - Non-key dependence test</vt:lpstr>
      <vt:lpstr>Third normal form – Example1  </vt:lpstr>
      <vt:lpstr>Third normal form – Example2  </vt:lpstr>
      <vt:lpstr>Third normal form – Example3  </vt:lpstr>
      <vt:lpstr>Third normal form – Example4  </vt:lpstr>
      <vt:lpstr>This importance of normalisation </vt:lpstr>
      <vt:lpstr>This importance of normalisation </vt:lpstr>
      <vt:lpstr>This importance of normalisation </vt:lpstr>
      <vt:lpstr>This problems with normalisation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Miss Newport</dc:creator>
  <cp:lastModifiedBy>R Lofthouse</cp:lastModifiedBy>
  <cp:revision>618</cp:revision>
  <dcterms:created xsi:type="dcterms:W3CDTF">2014-06-23T10:47:17Z</dcterms:created>
  <dcterms:modified xsi:type="dcterms:W3CDTF">2018-02-16T18:47:59Z</dcterms:modified>
</cp:coreProperties>
</file>