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28" r:id="rId3"/>
    <p:sldId id="329" r:id="rId4"/>
    <p:sldId id="330" r:id="rId5"/>
    <p:sldId id="331" r:id="rId6"/>
    <p:sldId id="33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6" autoAdjust="0"/>
    <p:restoredTop sz="81387" autoAdjust="0"/>
  </p:normalViewPr>
  <p:slideViewPr>
    <p:cSldViewPr>
      <p:cViewPr varScale="1">
        <p:scale>
          <a:sx n="70" d="100"/>
          <a:sy n="70" d="100"/>
        </p:scale>
        <p:origin x="112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281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14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3152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023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874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cap="none" dirty="0" smtClean="0"/>
              <a:t>Data Protection Act</a:t>
            </a:r>
            <a:endParaRPr lang="en-GB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 smtClean="0"/>
              <a:t>Legal, Moral, Cultural and Ethical Issues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Introduction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The rapidly changing field of computing and worldwide communications poses particular </a:t>
            </a:r>
            <a:r>
              <a:rPr lang="en-GB" sz="2000" dirty="0" smtClean="0"/>
              <a:t>challenges to </a:t>
            </a:r>
            <a:r>
              <a:rPr lang="en-GB" sz="2000" dirty="0"/>
              <a:t>legislators.</a:t>
            </a:r>
          </a:p>
          <a:p>
            <a:pPr marL="0" indent="0">
              <a:buNone/>
            </a:pPr>
            <a:r>
              <a:rPr lang="en-GB" sz="2000" dirty="0"/>
              <a:t>Countries have different laws, and it is sometimes hard to prove in which country an offence </a:t>
            </a:r>
            <a:r>
              <a:rPr lang="en-GB" sz="2000" dirty="0" smtClean="0"/>
              <a:t>was committed</a:t>
            </a:r>
            <a:r>
              <a:rPr lang="en-GB" sz="2000" dirty="0"/>
              <a:t>, and equally hard to trace the offender or to prosecute </a:t>
            </a:r>
            <a:r>
              <a:rPr lang="en-GB" sz="2000" dirty="0" smtClean="0"/>
              <a:t>.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New applications in computing are constantly being invented and with them, new ways of </a:t>
            </a:r>
            <a:r>
              <a:rPr lang="en-GB" sz="2000" dirty="0" smtClean="0"/>
              <a:t>committing offences </a:t>
            </a:r>
            <a:r>
              <a:rPr lang="en-GB" sz="2000" dirty="0"/>
              <a:t>for which there is no legislation. Legislators have to balance the rights of the individual </a:t>
            </a:r>
            <a:r>
              <a:rPr lang="en-GB" sz="2000" dirty="0" smtClean="0"/>
              <a:t>with the </a:t>
            </a:r>
            <a:r>
              <a:rPr lang="en-GB" sz="2000" dirty="0"/>
              <a:t>need for security and protection from terrorist or </a:t>
            </a:r>
            <a:r>
              <a:rPr lang="en-GB" sz="2000" dirty="0" smtClean="0"/>
              <a:t>criminal </a:t>
            </a:r>
            <a:r>
              <a:rPr lang="en-GB" sz="2000" dirty="0"/>
              <a:t>activity. Many countries, for example, </a:t>
            </a:r>
            <a:r>
              <a:rPr lang="en-GB" sz="2000" dirty="0" smtClean="0"/>
              <a:t>have enacted </a:t>
            </a:r>
            <a:r>
              <a:rPr lang="en-GB" sz="2000" dirty="0"/>
              <a:t>legislation restricting or banning the use of strong cryptography.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4653136"/>
            <a:ext cx="3600400" cy="202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29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Computing related legislation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Legislation relating to privacy can be broadly categorised into laws intended to protect </a:t>
            </a:r>
            <a:r>
              <a:rPr lang="en-GB" sz="1800" dirty="0" smtClean="0"/>
              <a:t>personal privacy </a:t>
            </a:r>
            <a:r>
              <a:rPr lang="en-GB" sz="1800" dirty="0"/>
              <a:t>and those which have been passed in the interests of national security, crime detection </a:t>
            </a:r>
            <a:r>
              <a:rPr lang="en-GB" sz="1800" dirty="0" smtClean="0"/>
              <a:t>or counter-terrorism</a:t>
            </a:r>
            <a:r>
              <a:rPr lang="en-GB" sz="1800" dirty="0"/>
              <a:t>.</a:t>
            </a:r>
          </a:p>
          <a:p>
            <a:pPr marL="0" indent="0">
              <a:buNone/>
            </a:pPr>
            <a:r>
              <a:rPr lang="en-GB" sz="1800" dirty="0"/>
              <a:t>Some laws relate </a:t>
            </a:r>
            <a:r>
              <a:rPr lang="en-GB" sz="1800" dirty="0" smtClean="0"/>
              <a:t>specifically </a:t>
            </a:r>
            <a:r>
              <a:rPr lang="en-GB" sz="1800" dirty="0"/>
              <a:t>to computing, for example:</a:t>
            </a:r>
          </a:p>
          <a:p>
            <a:r>
              <a:rPr lang="en-GB" sz="1800" dirty="0" smtClean="0"/>
              <a:t>the </a:t>
            </a:r>
            <a:r>
              <a:rPr lang="en-GB" sz="1800" dirty="0"/>
              <a:t>Data Protection Act (1998) which is designed to ensure that personal data is kept </a:t>
            </a:r>
            <a:r>
              <a:rPr lang="en-GB" sz="1800" dirty="0" smtClean="0"/>
              <a:t>accurate, up-to-date</a:t>
            </a:r>
            <a:r>
              <a:rPr lang="en-GB" sz="1800" dirty="0"/>
              <a:t>, safe and secure and not used in ways which would harm individuals</a:t>
            </a:r>
          </a:p>
          <a:p>
            <a:r>
              <a:rPr lang="en-GB" sz="1800" dirty="0" smtClean="0"/>
              <a:t>the </a:t>
            </a:r>
            <a:r>
              <a:rPr lang="en-GB" sz="1800" dirty="0"/>
              <a:t>Computer Misuse Act, which makes it an offence to access or modify computer </a:t>
            </a:r>
            <a:r>
              <a:rPr lang="en-GB" sz="1800" dirty="0" smtClean="0"/>
              <a:t>material without </a:t>
            </a:r>
            <a:r>
              <a:rPr lang="en-GB" sz="1800" dirty="0"/>
              <a:t>permission</a:t>
            </a:r>
          </a:p>
          <a:p>
            <a:r>
              <a:rPr lang="en-GB" sz="1800" dirty="0" smtClean="0"/>
              <a:t>The </a:t>
            </a:r>
            <a:r>
              <a:rPr lang="en-GB" sz="1800" dirty="0"/>
              <a:t>Regulation of Investigatory Powers Act 2000</a:t>
            </a:r>
          </a:p>
          <a:p>
            <a:pPr marL="0" indent="0">
              <a:buNone/>
            </a:pPr>
            <a:r>
              <a:rPr lang="en-GB" sz="1800" dirty="0"/>
              <a:t>Other laws such as the Copyright, Designs and Patents Act (1988) have a more general </a:t>
            </a:r>
            <a:r>
              <a:rPr lang="en-GB" sz="1800" dirty="0" smtClean="0"/>
              <a:t>application, covering </a:t>
            </a:r>
            <a:r>
              <a:rPr lang="en-GB" sz="1800" dirty="0"/>
              <a:t>the intellectual property rights of many types of work including books, music, art, </a:t>
            </a:r>
            <a:r>
              <a:rPr lang="en-GB" sz="1800" dirty="0" smtClean="0"/>
              <a:t>computer programs </a:t>
            </a:r>
            <a:r>
              <a:rPr lang="en-GB" sz="1800" dirty="0"/>
              <a:t>and other original works.</a:t>
            </a: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718179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The Data Protection Act 1998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The Data Protection Act says that anyone who stores personal details must keep them secure.</a:t>
            </a:r>
          </a:p>
          <a:p>
            <a:pPr marL="0" indent="0">
              <a:buNone/>
            </a:pPr>
            <a:r>
              <a:rPr lang="en-GB" dirty="0" smtClean="0"/>
              <a:t>Companies with computer systems that store any personal data must have</a:t>
            </a:r>
            <a:r>
              <a:rPr lang="en-GB" i="1" dirty="0" smtClean="0"/>
              <a:t> </a:t>
            </a:r>
            <a:r>
              <a:rPr lang="en-GB" dirty="0" smtClean="0"/>
              <a:t>processes and security mechanisms designed into the system to meet this requirement.</a:t>
            </a:r>
            <a:endParaRPr lang="en-GB" sz="100" dirty="0" smtClean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940945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The Data Protection Act 1998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 smtClean="0"/>
              <a:t>The </a:t>
            </a:r>
            <a:r>
              <a:rPr lang="en-GB" sz="2000" dirty="0"/>
              <a:t>act includes a number of principles: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processed fairly and lawfully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adequate, relevant and not </a:t>
            </a:r>
            <a:r>
              <a:rPr lang="en-GB" sz="2000" i="1" dirty="0"/>
              <a:t>excessive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accurate and up to date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not be retained for longer than necessary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can only be used for the purpose for which it was collected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kept secure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handled in accordance with people's rights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not be transferred outside the EU without adequate protection</a:t>
            </a:r>
          </a:p>
          <a:p>
            <a:pPr marL="0" indent="0">
              <a:buNone/>
            </a:pPr>
            <a:r>
              <a:rPr lang="en-GB" sz="2000" dirty="0"/>
              <a:t>All data users must register with the Data Commissioner.</a:t>
            </a:r>
            <a:endParaRPr lang="en-GB" sz="100" dirty="0" smtClean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39351542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r>
              <a:rPr lang="en-GB" dirty="0"/>
              <a:t>How concerned are you about misuse of your personal data? Are you aware of how </a:t>
            </a:r>
            <a:r>
              <a:rPr lang="en-GB" dirty="0" smtClean="0"/>
              <a:t>your social </a:t>
            </a:r>
            <a:r>
              <a:rPr lang="en-GB" dirty="0"/>
              <a:t>profile may be used by future employers?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3136160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70232</TotalTime>
  <Words>441</Words>
  <Application>Microsoft Office PowerPoint</Application>
  <PresentationFormat>On-screen Show (4:3)</PresentationFormat>
  <Paragraphs>44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Wingdings</vt:lpstr>
      <vt:lpstr>Wingdings 2</vt:lpstr>
      <vt:lpstr>Median</vt:lpstr>
      <vt:lpstr>Data Protection Act</vt:lpstr>
      <vt:lpstr>Introduction</vt:lpstr>
      <vt:lpstr>Computing related legislation</vt:lpstr>
      <vt:lpstr>The Data Protection Act 1998</vt:lpstr>
      <vt:lpstr>The Data Protection Act 1998</vt:lpstr>
      <vt:lpstr>Challenge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511</cp:revision>
  <dcterms:created xsi:type="dcterms:W3CDTF">2014-06-23T10:47:17Z</dcterms:created>
  <dcterms:modified xsi:type="dcterms:W3CDTF">2019-03-23T11:00:13Z</dcterms:modified>
</cp:coreProperties>
</file>