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en-US" sz="1600" dirty="0"/>
              <a:t>Show how to normalise this flat file of a national runners database into third normal form.</a:t>
            </a:r>
          </a:p>
          <a:p>
            <a:pPr marL="342900" indent="-342900">
              <a:buFont typeface="+mj-lt"/>
              <a:buAutoNum type="arabicPeriod"/>
            </a:pPr>
            <a:endParaRPr lang="en-GB" altLang="en-US" sz="1600" dirty="0"/>
          </a:p>
          <a:p>
            <a:pPr marL="342000"/>
            <a:r>
              <a:rPr lang="en-GB" altLang="en-US" sz="1600" dirty="0"/>
              <a:t>RACES (</a:t>
            </a:r>
            <a:r>
              <a:rPr lang="en-GB" altLang="en-US" sz="1600" dirty="0" err="1"/>
              <a:t>RaceName</a:t>
            </a:r>
            <a:r>
              <a:rPr lang="en-GB" altLang="en-US" sz="1600" dirty="0"/>
              <a:t>, Venue, Miles, </a:t>
            </a:r>
            <a:r>
              <a:rPr lang="en-GB" altLang="en-US" sz="1600" dirty="0" err="1"/>
              <a:t>RunnerName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RunnerName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ClubName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ClubContact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HaveEmail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ClubEMail</a:t>
            </a:r>
            <a:r>
              <a:rPr lang="en-GB" altLang="en-US" sz="1600" dirty="0"/>
              <a:t>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307150D-CB02-4347-8CD1-1D0D9DDA7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17132"/>
              </p:ext>
            </p:extLst>
          </p:nvPr>
        </p:nvGraphicFramePr>
        <p:xfrm>
          <a:off x="390598" y="2428058"/>
          <a:ext cx="11410802" cy="3221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43811">
                  <a:extLst>
                    <a:ext uri="{9D8B030D-6E8A-4147-A177-3AD203B41FA5}">
                      <a16:colId xmlns:a16="http://schemas.microsoft.com/office/drawing/2014/main" val="4159066637"/>
                    </a:ext>
                  </a:extLst>
                </a:gridCol>
                <a:gridCol w="1068388">
                  <a:extLst>
                    <a:ext uri="{9D8B030D-6E8A-4147-A177-3AD203B41FA5}">
                      <a16:colId xmlns:a16="http://schemas.microsoft.com/office/drawing/2014/main" val="953428895"/>
                    </a:ext>
                  </a:extLst>
                </a:gridCol>
                <a:gridCol w="576825">
                  <a:extLst>
                    <a:ext uri="{9D8B030D-6E8A-4147-A177-3AD203B41FA5}">
                      <a16:colId xmlns:a16="http://schemas.microsoft.com/office/drawing/2014/main" val="337840086"/>
                    </a:ext>
                  </a:extLst>
                </a:gridCol>
                <a:gridCol w="1235638">
                  <a:extLst>
                    <a:ext uri="{9D8B030D-6E8A-4147-A177-3AD203B41FA5}">
                      <a16:colId xmlns:a16="http://schemas.microsoft.com/office/drawing/2014/main" val="670934051"/>
                    </a:ext>
                  </a:extLst>
                </a:gridCol>
                <a:gridCol w="1235638">
                  <a:extLst>
                    <a:ext uri="{9D8B030D-6E8A-4147-A177-3AD203B41FA5}">
                      <a16:colId xmlns:a16="http://schemas.microsoft.com/office/drawing/2014/main" val="837710655"/>
                    </a:ext>
                  </a:extLst>
                </a:gridCol>
                <a:gridCol w="1700022">
                  <a:extLst>
                    <a:ext uri="{9D8B030D-6E8A-4147-A177-3AD203B41FA5}">
                      <a16:colId xmlns:a16="http://schemas.microsoft.com/office/drawing/2014/main" val="4091453269"/>
                    </a:ext>
                  </a:extLst>
                </a:gridCol>
                <a:gridCol w="1142864">
                  <a:extLst>
                    <a:ext uri="{9D8B030D-6E8A-4147-A177-3AD203B41FA5}">
                      <a16:colId xmlns:a16="http://schemas.microsoft.com/office/drawing/2014/main" val="2466688660"/>
                    </a:ext>
                  </a:extLst>
                </a:gridCol>
                <a:gridCol w="1378513">
                  <a:extLst>
                    <a:ext uri="{9D8B030D-6E8A-4147-A177-3AD203B41FA5}">
                      <a16:colId xmlns:a16="http://schemas.microsoft.com/office/drawing/2014/main" val="3864791873"/>
                    </a:ext>
                  </a:extLst>
                </a:gridCol>
                <a:gridCol w="1029103">
                  <a:extLst>
                    <a:ext uri="{9D8B030D-6E8A-4147-A177-3AD203B41FA5}">
                      <a16:colId xmlns:a16="http://schemas.microsoft.com/office/drawing/2014/main" val="30942737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RaceName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Venue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Miles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RunnerName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RunnerName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ClubName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ClubContact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HaveClubEmail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ClubEmail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692947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 10K Winter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Legge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Akbar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FastnFurious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Derek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contact@fnf.org.uk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534900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Worcester Ring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Worcester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Five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Legge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Akbar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FastnFurious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Derek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contact@fnf.org.uk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7582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Worcester Ring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Worcester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Kerr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Harriers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Claire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secretary@harriers.co.uk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4899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Manchester 5K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Manchester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Wilkinson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Harriers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Claire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secretary@harriers.co.uk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5586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Manchester 5K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Manchester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Wilkinson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Harriers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Claire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secretary@harriers.co.uk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22786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Manchester 5K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Manchester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Wilkinson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FastnFurious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Derek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contact@fnf.org.uk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505911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 10K Winter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Six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Amira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Easier Said than run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Himari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admin@estr.org.uk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1520043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6D0E8E7-B184-44A3-B0BB-3931ECB2BFA8}"/>
              </a:ext>
            </a:extLst>
          </p:cNvPr>
          <p:cNvSpPr txBox="1"/>
          <p:nvPr/>
        </p:nvSpPr>
        <p:spPr>
          <a:xfrm>
            <a:off x="1869342" y="6033670"/>
            <a:ext cx="84533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/>
              <a:t>There are two different people called Tim Wilkinson. A runner can only be registered with one club.</a:t>
            </a:r>
          </a:p>
        </p:txBody>
      </p:sp>
    </p:spTree>
    <p:extLst>
      <p:ext uri="{BB962C8B-B14F-4D97-AF65-F5344CB8AC3E}">
        <p14:creationId xmlns:p14="http://schemas.microsoft.com/office/powerpoint/2010/main" val="223680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523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/>
              <a:t>Rules of database normalisation:</a:t>
            </a:r>
          </a:p>
          <a:p>
            <a:endParaRPr lang="en-GB" altLang="en-US" sz="16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0NF/Flat file: fields are in one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field names must be unique.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from the same domain, i.e. of the same data type, e.g. string, integer etc.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atomic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i.e. only one item of data can be in each field.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repeating data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(delete duplicates or introduce a count field if necessary).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table has a primary key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(this may be a composite key at this stage).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6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1NF.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Partial dependencies are removed so that </a:t>
            </a:r>
            <a:r>
              <a:rPr lang="en-GB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 field is dependent on the primary key.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(fields that are dependent on part of the composite key are moved to a new table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 primary and foreign key links).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that many-to-many relationships can’t exist so they must be resolved to two one-to-many relationships using a linking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2NF.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Transitive dependencies are removed.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Fields whose value depends on the value of another field in the table are moved to their own table to prevent inconsistencies if case should arise when only one value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updated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altLang="en-US" sz="1600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F7509FD-AD6D-4D6D-B895-10495203E38F}"/>
              </a:ext>
            </a:extLst>
          </p:cNvPr>
          <p:cNvSpPr/>
          <p:nvPr/>
        </p:nvSpPr>
        <p:spPr>
          <a:xfrm>
            <a:off x="8786192" y="713821"/>
            <a:ext cx="3167270" cy="1351722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The red text is what you will see written in exam mark schemes.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1931</TotalTime>
  <Words>423</Words>
  <Application>Microsoft Office PowerPoint</Application>
  <PresentationFormat>Widescreen</PresentationFormat>
  <Paragraphs>96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81</cp:revision>
  <dcterms:created xsi:type="dcterms:W3CDTF">2014-10-30T19:23:19Z</dcterms:created>
  <dcterms:modified xsi:type="dcterms:W3CDTF">2021-03-09T09:54:53Z</dcterms:modified>
</cp:coreProperties>
</file>