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3728" autoAdjust="0"/>
  </p:normalViewPr>
  <p:slideViewPr>
    <p:cSldViewPr>
      <p:cViewPr>
        <p:scale>
          <a:sx n="80" d="100"/>
          <a:sy n="80" d="100"/>
        </p:scale>
        <p:origin x="11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4038600"/>
            <a:ext cx="5563344" cy="1828800"/>
          </a:xfrm>
        </p:spPr>
        <p:txBody>
          <a:bodyPr>
            <a:normAutofit fontScale="90000"/>
          </a:bodyPr>
          <a:lstStyle/>
          <a:p>
            <a:r>
              <a:rPr lang="en-GB" sz="4800" cap="none" dirty="0" smtClean="0"/>
              <a:t>Run Length Encoding and Dictionary Coding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</a:t>
            </a:r>
            <a:r>
              <a:rPr lang="en-GB" sz="2800" dirty="0" smtClean="0"/>
              <a:t>1.3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Run Length Encoding (RLE)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42520" cy="4565104"/>
          </a:xfrm>
        </p:spPr>
        <p:txBody>
          <a:bodyPr>
            <a:normAutofit/>
          </a:bodyPr>
          <a:lstStyle/>
          <a:p>
            <a:r>
              <a:rPr lang="en-GB" dirty="0"/>
              <a:t>If you were ordering food from a takeaway restaurant for a group of five friends, it is likely that </a:t>
            </a:r>
            <a:r>
              <a:rPr lang="en-GB" dirty="0" smtClean="0"/>
              <a:t>you might </a:t>
            </a:r>
            <a:r>
              <a:rPr lang="en-GB" dirty="0"/>
              <a:t>ask for "5 pizzas" rather than "one pizza, and another pizza, and another pizza etc." </a:t>
            </a:r>
            <a:endParaRPr lang="en-GB" dirty="0" smtClean="0"/>
          </a:p>
          <a:p>
            <a:r>
              <a:rPr lang="en-GB" b="1" dirty="0" smtClean="0"/>
              <a:t>Run Length Encoding </a:t>
            </a:r>
            <a:r>
              <a:rPr lang="en-GB" dirty="0"/>
              <a:t>exploits the same principle. Rather than recording every pixel in a sequence, it records </a:t>
            </a:r>
            <a:r>
              <a:rPr lang="en-GB" dirty="0" smtClean="0"/>
              <a:t>its value </a:t>
            </a:r>
            <a:r>
              <a:rPr lang="en-GB" dirty="0"/>
              <a:t>and the number of times it repeats.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9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Run Length Encoding (RLE)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74170"/>
            <a:ext cx="8442520" cy="189519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For this section of the balloon image, the encoding for the first row might crudely translate </a:t>
            </a:r>
            <a:r>
              <a:rPr lang="en-GB" dirty="0" smtClean="0"/>
              <a:t>to: 6 </a:t>
            </a:r>
            <a:r>
              <a:rPr lang="en-GB" dirty="0"/>
              <a:t>green, 8 yellow and 17 orange, using one binary value for the colour value and another for the </a:t>
            </a:r>
            <a:r>
              <a:rPr lang="en-GB" dirty="0" smtClean="0"/>
              <a:t>number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contiguous matching pixels in the run. This would reduce the data necessary to store this row to </a:t>
            </a:r>
            <a:r>
              <a:rPr lang="en-GB" dirty="0" smtClean="0"/>
              <a:t>6 bytes </a:t>
            </a:r>
            <a:r>
              <a:rPr lang="en-GB" dirty="0"/>
              <a:t>(000001 1000000001 000010000000001000010001 00000011) rather than 31 bytes </a:t>
            </a:r>
            <a:r>
              <a:rPr lang="en-GB" dirty="0" smtClean="0"/>
              <a:t>assuming a bit </a:t>
            </a:r>
            <a:r>
              <a:rPr lang="en-GB" dirty="0"/>
              <a:t>depth of 8 and values for each colour of 00000001, 00000010 and 0000001 1.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8" t="37203" r="53321" b="28344"/>
          <a:stretch/>
        </p:blipFill>
        <p:spPr>
          <a:xfrm>
            <a:off x="2195736" y="1556792"/>
            <a:ext cx="4320480" cy="32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Run Length Encoding (RLE)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02" t="76248" r="42996" b="11939"/>
          <a:stretch/>
        </p:blipFill>
        <p:spPr>
          <a:xfrm>
            <a:off x="467544" y="5157192"/>
            <a:ext cx="7920880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668" t="37203" r="53321" b="28344"/>
          <a:stretch/>
        </p:blipFill>
        <p:spPr>
          <a:xfrm>
            <a:off x="2267744" y="1772816"/>
            <a:ext cx="4320480" cy="32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0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Run Length Encoding (RLE)</a:t>
            </a:r>
            <a:endParaRPr lang="en-GB" dirty="0"/>
          </a:p>
        </p:txBody>
      </p:sp>
      <p:pic>
        <p:nvPicPr>
          <p:cNvPr id="1026" name="Picture 2" descr="Lossless RLE fo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542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6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Dictionary-based compression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972" y="2060848"/>
            <a:ext cx="844252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Suppose that instead of sending a complete message, a copy of the Oxford English dictionary was </a:t>
            </a:r>
            <a:r>
              <a:rPr lang="en-GB" sz="2400" dirty="0" smtClean="0"/>
              <a:t>sent alongside </a:t>
            </a:r>
            <a:r>
              <a:rPr lang="en-GB" sz="2400" dirty="0"/>
              <a:t>a coded message using the page number and the position of the word on that page. The </a:t>
            </a:r>
            <a:r>
              <a:rPr lang="en-GB" sz="2400" dirty="0" smtClean="0"/>
              <a:t>word 'pelican</a:t>
            </a:r>
            <a:r>
              <a:rPr lang="en-GB" sz="2400" dirty="0"/>
              <a:t>' falls on page 249 as the 7th word on that page. This could be send as 249,7 - using only </a:t>
            </a:r>
            <a:r>
              <a:rPr lang="en-GB" sz="2400" dirty="0" smtClean="0"/>
              <a:t>2 bytes</a:t>
            </a:r>
            <a:r>
              <a:rPr lang="en-GB" sz="2400" dirty="0"/>
              <a:t>; considerably fewer than the 7 bytes it would take to send the complete word. (Ignore, for now, </a:t>
            </a:r>
            <a:r>
              <a:rPr lang="en-GB" sz="2400" dirty="0" smtClean="0"/>
              <a:t>the additional </a:t>
            </a:r>
            <a:r>
              <a:rPr lang="en-GB" sz="2400" dirty="0"/>
              <a:t>space that it would take to send the dictionary with it 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955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Dictionary-based compression techniques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4252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Dictionary based compression works in a similar way. The compression algorithm searches through </a:t>
            </a:r>
            <a:r>
              <a:rPr lang="en-GB" sz="2400" dirty="0" smtClean="0"/>
              <a:t>the text </a:t>
            </a:r>
            <a:r>
              <a:rPr lang="en-GB" sz="2400" dirty="0"/>
              <a:t>to find suitable entries in its own dictionary (or it may use a known dictionary) and translates </a:t>
            </a:r>
            <a:r>
              <a:rPr lang="en-GB" sz="2400" dirty="0" smtClean="0"/>
              <a:t>the message </a:t>
            </a:r>
            <a:r>
              <a:rPr lang="en-GB" sz="2400" dirty="0"/>
              <a:t>accordingly.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004" t="52171" r="20859" b="14360"/>
          <a:stretch/>
        </p:blipFill>
        <p:spPr>
          <a:xfrm>
            <a:off x="2699792" y="3501008"/>
            <a:ext cx="347332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Dictionary-based compression techniques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42520" cy="43924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Using the dictionary table above, the saying </a:t>
            </a:r>
            <a:r>
              <a:rPr lang="en-GB" b="1" dirty="0"/>
              <a:t>"Do unto others as you would have others do </a:t>
            </a:r>
            <a:r>
              <a:rPr lang="en-GB" b="1" dirty="0" smtClean="0"/>
              <a:t>unto you</a:t>
            </a:r>
            <a:r>
              <a:rPr lang="en-GB" b="1" dirty="0"/>
              <a:t>" </a:t>
            </a:r>
            <a:r>
              <a:rPr lang="en-GB" dirty="0"/>
              <a:t>would be compressed as 1 2 3 4 5 6 7 3 8 2 5 or in binary using only </a:t>
            </a:r>
            <a:r>
              <a:rPr lang="en-GB" b="1" dirty="0"/>
              <a:t>49 bits. </a:t>
            </a:r>
            <a:r>
              <a:rPr lang="en-GB" dirty="0"/>
              <a:t>This </a:t>
            </a:r>
            <a:r>
              <a:rPr lang="en-GB" dirty="0" smtClean="0"/>
              <a:t>compares to </a:t>
            </a:r>
            <a:r>
              <a:rPr lang="en-GB" dirty="0"/>
              <a:t>51 characters or 51 bytes - a reduction of 92%.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still ignores the fact that the dictionary </a:t>
            </a:r>
            <a:r>
              <a:rPr lang="en-GB" dirty="0" smtClean="0"/>
              <a:t>must also </a:t>
            </a:r>
            <a:r>
              <a:rPr lang="en-GB" dirty="0"/>
              <a:t>be stored with the text, but with a longer body of text to be compressed, a dictionary </a:t>
            </a:r>
            <a:r>
              <a:rPr lang="en-GB" dirty="0" smtClean="0"/>
              <a:t>becomes quite </a:t>
            </a:r>
            <a:r>
              <a:rPr lang="en-GB" dirty="0"/>
              <a:t>insignificant in size compared with the </a:t>
            </a:r>
            <a:r>
              <a:rPr lang="en-GB" dirty="0" smtClean="0"/>
              <a:t>original</a:t>
            </a:r>
            <a:r>
              <a:rPr lang="en-GB" dirty="0"/>
              <a:t>, and the original message can still </a:t>
            </a:r>
            <a:r>
              <a:rPr lang="en-GB" dirty="0" smtClean="0"/>
              <a:t>be reassembled </a:t>
            </a:r>
            <a:r>
              <a:rPr lang="en-GB" dirty="0"/>
              <a:t>perfectly.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7070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15927</TotalTime>
  <Words>454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Wingdings 2</vt:lpstr>
      <vt:lpstr>Median</vt:lpstr>
      <vt:lpstr>Run Length Encoding and Dictionary Coding</vt:lpstr>
      <vt:lpstr>Run Length Encoding (RLE)</vt:lpstr>
      <vt:lpstr>Run Length Encoding (RLE)</vt:lpstr>
      <vt:lpstr>Run Length Encoding (RLE)</vt:lpstr>
      <vt:lpstr>Run Length Encoding (RLE)</vt:lpstr>
      <vt:lpstr>Dictionary-based compression techniques</vt:lpstr>
      <vt:lpstr>Dictionary-based compression techniques</vt:lpstr>
      <vt:lpstr>Dictionary-based compression techniques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420</cp:revision>
  <dcterms:created xsi:type="dcterms:W3CDTF">2014-06-23T10:47:17Z</dcterms:created>
  <dcterms:modified xsi:type="dcterms:W3CDTF">2018-01-13T00:35:01Z</dcterms:modified>
</cp:coreProperties>
</file>