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3728" autoAdjust="0"/>
  </p:normalViewPr>
  <p:slideViewPr>
    <p:cSldViewPr>
      <p:cViewPr varScale="1">
        <p:scale>
          <a:sx n="73" d="100"/>
          <a:sy n="73" d="100"/>
        </p:scale>
        <p:origin x="111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77072"/>
            <a:ext cx="5738192" cy="1828800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LANS and WANS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Physical star topology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 </a:t>
            </a:r>
            <a:r>
              <a:rPr lang="en-GB" sz="2000" b="1" dirty="0"/>
              <a:t>star </a:t>
            </a:r>
            <a:r>
              <a:rPr lang="en-GB" sz="2000" dirty="0"/>
              <a:t>network has a central node, which may be a switch or computer which acts as a router </a:t>
            </a:r>
            <a:r>
              <a:rPr lang="en-GB" sz="2000" dirty="0" smtClean="0"/>
              <a:t>to transmit </a:t>
            </a:r>
            <a:r>
              <a:rPr lang="en-GB" sz="2000" dirty="0"/>
              <a:t>messages. A switch keeps a record of the unique MAC </a:t>
            </a:r>
            <a:r>
              <a:rPr lang="en-GB" sz="2000" dirty="0" smtClean="0"/>
              <a:t>address </a:t>
            </a:r>
            <a:r>
              <a:rPr lang="en-GB" sz="2000" dirty="0"/>
              <a:t>of each </a:t>
            </a:r>
            <a:r>
              <a:rPr lang="en-GB" sz="2000" dirty="0" smtClean="0"/>
              <a:t>device on </a:t>
            </a:r>
            <a:r>
              <a:rPr lang="en-GB" sz="2000" dirty="0"/>
              <a:t>the network and can identify which particular computer on the network it should send the data to.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450" t="53155" r="12005" b="13376"/>
          <a:stretch/>
        </p:blipFill>
        <p:spPr>
          <a:xfrm>
            <a:off x="1584172" y="3190020"/>
            <a:ext cx="6048672" cy="36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Advantages of a star topology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r>
              <a:rPr lang="en-GB" sz="2400" dirty="0"/>
              <a:t>If one cable fails, only one station is affected, so it is simple to isolate faults</a:t>
            </a:r>
          </a:p>
          <a:p>
            <a:r>
              <a:rPr lang="en-GB" sz="2400" dirty="0" smtClean="0"/>
              <a:t>Consistent </a:t>
            </a:r>
            <a:r>
              <a:rPr lang="en-GB" sz="2400" dirty="0"/>
              <a:t>performance even when the network is being heavily used</a:t>
            </a:r>
          </a:p>
          <a:p>
            <a:r>
              <a:rPr lang="en-GB" sz="2400" dirty="0" smtClean="0"/>
              <a:t>Higher </a:t>
            </a:r>
            <a:r>
              <a:rPr lang="en-GB" sz="2400" dirty="0"/>
              <a:t>transmission speeds can give better performance than a bus network</a:t>
            </a:r>
          </a:p>
          <a:p>
            <a:r>
              <a:rPr lang="en-GB" sz="2400" dirty="0" smtClean="0"/>
              <a:t>No </a:t>
            </a:r>
            <a:r>
              <a:rPr lang="en-GB" sz="2400" dirty="0"/>
              <a:t>problems with 'collisions' of data since each station has its own cable to the server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system is more secure as messages are sent directly to the central computer and cannot </a:t>
            </a:r>
            <a:r>
              <a:rPr lang="en-GB" sz="2400" dirty="0" smtClean="0"/>
              <a:t>be intercepted by other </a:t>
            </a:r>
            <a:r>
              <a:rPr lang="en-GB" sz="2400" dirty="0"/>
              <a:t>stations</a:t>
            </a:r>
          </a:p>
          <a:p>
            <a:r>
              <a:rPr lang="en-GB" sz="2400" dirty="0" smtClean="0"/>
              <a:t>Easy </a:t>
            </a:r>
            <a:r>
              <a:rPr lang="en-GB" sz="2400" dirty="0"/>
              <a:t>to add new stations without disrupting the network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6163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Disadvantages of a star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r>
              <a:rPr lang="en-GB" dirty="0"/>
              <a:t>May be costly to install because of the length of cable required</a:t>
            </a:r>
          </a:p>
          <a:p>
            <a:r>
              <a:rPr lang="en-GB" dirty="0" smtClean="0"/>
              <a:t>If </a:t>
            </a:r>
            <a:r>
              <a:rPr lang="en-GB" dirty="0"/>
              <a:t>the central device goes down, network data can no longer be transmitted to any of the nodes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06" y="3933056"/>
            <a:ext cx="442360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Physical vs logical topology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physical topology </a:t>
            </a:r>
            <a:r>
              <a:rPr lang="en-GB" sz="2400" dirty="0"/>
              <a:t>of a network is its actual design layout, which is important when you select </a:t>
            </a:r>
            <a:r>
              <a:rPr lang="en-GB" sz="2400" dirty="0" smtClean="0"/>
              <a:t>a wiring </a:t>
            </a:r>
            <a:r>
              <a:rPr lang="en-GB" sz="2400" dirty="0"/>
              <a:t>scheme and design the wiring for a new network.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logical topology </a:t>
            </a:r>
            <a:r>
              <a:rPr lang="en-GB" sz="2400" dirty="0"/>
              <a:t>is the shape of the path the data travels in, and describes how </a:t>
            </a:r>
            <a:r>
              <a:rPr lang="en-GB" sz="2400" dirty="0" smtClean="0"/>
              <a:t>components communicate </a:t>
            </a:r>
            <a:r>
              <a:rPr lang="en-GB" sz="2400" dirty="0"/>
              <a:t>across the physical topology. The physical and logical topologies are independent </a:t>
            </a:r>
            <a:r>
              <a:rPr lang="en-GB" sz="2400" dirty="0" smtClean="0"/>
              <a:t>of other</a:t>
            </a:r>
            <a:r>
              <a:rPr lang="en-GB" sz="2400" dirty="0"/>
              <a:t>, so that a network physically wired in star topology can behave logically as a bus network </a:t>
            </a:r>
            <a:r>
              <a:rPr lang="en-GB" sz="2400" dirty="0" smtClean="0"/>
              <a:t>by a </a:t>
            </a:r>
            <a:r>
              <a:rPr lang="en-GB" sz="2400" dirty="0"/>
              <a:t>bus protocol and appropriate physical switching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954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Physical vs logical topology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For </a:t>
            </a:r>
            <a:r>
              <a:rPr lang="en-GB" sz="2400" dirty="0"/>
              <a:t>example, any variety of </a:t>
            </a:r>
            <a:r>
              <a:rPr lang="en-GB" sz="2400" b="1" dirty="0"/>
              <a:t>Ethernet </a:t>
            </a:r>
            <a:r>
              <a:rPr lang="en-GB" sz="2400" dirty="0"/>
              <a:t>uses a logical bus topology when components </a:t>
            </a:r>
            <a:r>
              <a:rPr lang="en-GB" sz="2400" dirty="0" smtClean="0"/>
              <a:t>communicate, regardless </a:t>
            </a:r>
            <a:r>
              <a:rPr lang="en-GB" sz="2400" dirty="0"/>
              <a:t>of the physical layout of the cable.</a:t>
            </a:r>
            <a:endParaRPr lang="en-GB" sz="1400" dirty="0"/>
          </a:p>
        </p:txBody>
      </p:sp>
      <p:pic>
        <p:nvPicPr>
          <p:cNvPr id="2050" name="Picture 2" descr="Image result for Physical vs logical top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9"/>
          <a:stretch/>
        </p:blipFill>
        <p:spPr bwMode="auto">
          <a:xfrm>
            <a:off x="1620176" y="2924944"/>
            <a:ext cx="5976664" cy="34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6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Wi-Fi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r>
              <a:rPr lang="en-GB" sz="2800" dirty="0"/>
              <a:t>Wi-Fi is a local area wireless technology that enables you to connect a device such as a PC, </a:t>
            </a:r>
            <a:r>
              <a:rPr lang="en-GB" sz="2800" dirty="0" smtClean="0"/>
              <a:t>smartphone, digital </a:t>
            </a:r>
            <a:r>
              <a:rPr lang="en-GB" sz="2800" dirty="0"/>
              <a:t>audio player, laptop or tablet computer to a network resource or to the Internet via a </a:t>
            </a:r>
            <a:r>
              <a:rPr lang="en-GB" sz="2800" b="1" dirty="0" smtClean="0"/>
              <a:t>wireless network </a:t>
            </a:r>
            <a:r>
              <a:rPr lang="en-GB" sz="2800" b="1" dirty="0"/>
              <a:t>access point (WAP). </a:t>
            </a:r>
            <a:r>
              <a:rPr lang="en-GB" sz="2800" dirty="0"/>
              <a:t>An access point has a range of about 20 metres indoors, </a:t>
            </a:r>
            <a:r>
              <a:rPr lang="en-GB" sz="2800" dirty="0" smtClean="0"/>
              <a:t>and more </a:t>
            </a:r>
            <a:r>
              <a:rPr lang="en-GB" sz="2800" dirty="0"/>
              <a:t>outdoors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293096"/>
            <a:ext cx="4176464" cy="23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Wi-Fi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r>
              <a:rPr lang="en-GB" sz="2800" dirty="0" smtClean="0"/>
              <a:t>In </a:t>
            </a:r>
            <a:r>
              <a:rPr lang="en-GB" sz="2800" dirty="0"/>
              <a:t>1999, the Wi-Fi Alliance was formed to establish international standards for interoperability </a:t>
            </a:r>
            <a:r>
              <a:rPr lang="en-GB" sz="2800" dirty="0" smtClean="0"/>
              <a:t>and backward </a:t>
            </a:r>
            <a:r>
              <a:rPr lang="en-GB" sz="2800" dirty="0"/>
              <a:t>compatibility. The Alliance consists of a group of several hundred companies around </a:t>
            </a:r>
            <a:r>
              <a:rPr lang="en-GB" sz="2800" dirty="0" smtClean="0"/>
              <a:t>the and </a:t>
            </a:r>
            <a:r>
              <a:rPr lang="en-GB" sz="2800" dirty="0"/>
              <a:t>enforces the use of standards for device connectivity and network connections.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033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Wireless Access Point (WAP)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In order to connect to a wireless network, a computer device</a:t>
            </a:r>
            <a:r>
              <a:rPr lang="en-GB" i="1" dirty="0"/>
              <a:t> </a:t>
            </a:r>
            <a:r>
              <a:rPr lang="en-GB" dirty="0"/>
              <a:t>needs a </a:t>
            </a:r>
            <a:r>
              <a:rPr lang="en-GB" b="1" dirty="0"/>
              <a:t>wireless network adaptor.</a:t>
            </a:r>
          </a:p>
          <a:p>
            <a:pPr marL="0" indent="0">
              <a:buNone/>
            </a:pPr>
            <a:r>
              <a:rPr lang="en-GB" dirty="0"/>
              <a:t>The combination of computer and interface controller is called a </a:t>
            </a:r>
            <a:r>
              <a:rPr lang="en-GB" b="1" dirty="0"/>
              <a:t>station . </a:t>
            </a:r>
            <a:r>
              <a:rPr lang="en-GB" dirty="0"/>
              <a:t>All stations share a single </a:t>
            </a:r>
            <a:r>
              <a:rPr lang="en-GB" dirty="0" smtClean="0"/>
              <a:t>radio frequency </a:t>
            </a:r>
            <a:r>
              <a:rPr lang="en-GB" dirty="0"/>
              <a:t>communication channel, and each station is constantly tuned in on this frequency to pick </a:t>
            </a:r>
            <a:r>
              <a:rPr lang="en-GB" dirty="0" smtClean="0"/>
              <a:t>up transmissions</a:t>
            </a:r>
            <a:r>
              <a:rPr lang="en-GB" dirty="0"/>
              <a:t>. Transmissions are received by all the stations within range of the wireless access point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4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Wireless Access Point (WAP)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connect to the Internet, the WAP usually connects to a </a:t>
            </a:r>
            <a:r>
              <a:rPr lang="en-GB" b="1" dirty="0"/>
              <a:t>router, </a:t>
            </a:r>
            <a:r>
              <a:rPr lang="en-GB" dirty="0"/>
              <a:t>but it can also be an integral part </a:t>
            </a:r>
            <a:r>
              <a:rPr lang="en-GB" dirty="0" smtClean="0"/>
              <a:t>of the </a:t>
            </a:r>
            <a:r>
              <a:rPr lang="en-GB" dirty="0"/>
              <a:t>router itself.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343" t="51187" r="16985" b="31095"/>
          <a:stretch/>
        </p:blipFill>
        <p:spPr>
          <a:xfrm>
            <a:off x="908097" y="3178169"/>
            <a:ext cx="740082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8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Mesh network topologies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r>
              <a:rPr lang="en-GB" sz="2000" dirty="0"/>
              <a:t>Mesh networks are becoming more common with the widespread use of wireless technology. Each </a:t>
            </a:r>
            <a:r>
              <a:rPr lang="en-GB" sz="2000" dirty="0" smtClean="0"/>
              <a:t>node in </a:t>
            </a:r>
            <a:r>
              <a:rPr lang="en-GB" sz="2000" dirty="0"/>
              <a:t>a mesh network has a connection to </a:t>
            </a:r>
            <a:r>
              <a:rPr lang="en-GB" sz="2000" i="1" dirty="0"/>
              <a:t>every </a:t>
            </a:r>
            <a:r>
              <a:rPr lang="en-GB" sz="2000" dirty="0"/>
              <a:t>other node, by transmitting data across any </a:t>
            </a:r>
            <a:r>
              <a:rPr lang="en-GB" sz="2000" dirty="0" smtClean="0"/>
              <a:t>intermediate nodes</a:t>
            </a:r>
            <a:r>
              <a:rPr lang="en-GB" sz="2000" dirty="0"/>
              <a:t>. Only one node requires a connection to the Internet and all others can share this </a:t>
            </a:r>
            <a:r>
              <a:rPr lang="en-GB" sz="2000" dirty="0" smtClean="0"/>
              <a:t>connection. Mesh </a:t>
            </a:r>
            <a:r>
              <a:rPr lang="en-GB" sz="2000" dirty="0"/>
              <a:t>networks can quickly become big enough to </a:t>
            </a:r>
            <a:r>
              <a:rPr lang="en-GB" sz="2000" i="1" dirty="0"/>
              <a:t>cover </a:t>
            </a:r>
            <a:r>
              <a:rPr lang="en-GB" sz="2000" dirty="0"/>
              <a:t>entire cities.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360" t="49218" r="15415" b="22235"/>
          <a:stretch/>
        </p:blipFill>
        <p:spPr>
          <a:xfrm>
            <a:off x="2051720" y="3356992"/>
            <a:ext cx="5832648" cy="33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7024744" cy="1143000"/>
          </a:xfrm>
        </p:spPr>
        <p:txBody>
          <a:bodyPr/>
          <a:lstStyle/>
          <a:p>
            <a:r>
              <a:rPr lang="en-GB" dirty="0"/>
              <a:t>WAN – Wide Area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28" y="1751112"/>
            <a:ext cx="7921888" cy="4342184"/>
          </a:xfrm>
        </p:spPr>
        <p:txBody>
          <a:bodyPr>
            <a:normAutofit/>
          </a:bodyPr>
          <a:lstStyle/>
          <a:p>
            <a:r>
              <a:rPr lang="en-GB" sz="2400" dirty="0"/>
              <a:t>As a network of </a:t>
            </a:r>
            <a:r>
              <a:rPr lang="en-GB" sz="2400" b="1" dirty="0"/>
              <a:t>inter</a:t>
            </a:r>
            <a:r>
              <a:rPr lang="en-GB" sz="2400" dirty="0"/>
              <a:t>-connected </a:t>
            </a:r>
            <a:r>
              <a:rPr lang="en-GB" sz="2400" b="1" dirty="0"/>
              <a:t>net</a:t>
            </a:r>
            <a:r>
              <a:rPr lang="en-GB" sz="2400" dirty="0"/>
              <a:t>works, the Internet comprises millions, if not billions of </a:t>
            </a:r>
            <a:r>
              <a:rPr lang="en-GB" sz="2400" b="1" dirty="0" smtClean="0"/>
              <a:t>Local Area Networks </a:t>
            </a:r>
            <a:r>
              <a:rPr lang="en-GB" sz="2400" dirty="0"/>
              <a:t>and individual users to form the world 's largest </a:t>
            </a:r>
            <a:r>
              <a:rPr lang="en-GB" sz="2400" b="1" dirty="0"/>
              <a:t>Wide Area </a:t>
            </a:r>
            <a:r>
              <a:rPr lang="en-GB" sz="2400" b="1" dirty="0" smtClean="0"/>
              <a:t>Network.  </a:t>
            </a:r>
            <a:r>
              <a:rPr lang="en-GB" sz="2400" dirty="0" smtClean="0"/>
              <a:t>The </a:t>
            </a:r>
            <a:r>
              <a:rPr lang="en-GB" sz="2400" dirty="0"/>
              <a:t>Internet is the largest and most famous Wide Area Network in the world.  But some large and medium-sized organisations have their own private Wide Area Networks, or WANs.  </a:t>
            </a:r>
          </a:p>
          <a:p>
            <a:r>
              <a:rPr lang="en-GB" sz="2400" dirty="0"/>
              <a:t>A WAN is a collection of computers and networks connected together using resources supplied by a “third party carrier” such as British Telecom.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230107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Advantages of a wireless mesh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</a:t>
            </a:r>
            <a:r>
              <a:rPr lang="en-GB" sz="2800" i="1" dirty="0"/>
              <a:t>advantages </a:t>
            </a:r>
            <a:r>
              <a:rPr lang="en-GB" sz="2800" dirty="0"/>
              <a:t>of a mesh network include:</a:t>
            </a:r>
          </a:p>
          <a:p>
            <a:r>
              <a:rPr lang="en-GB" sz="2800" dirty="0" smtClean="0"/>
              <a:t>No </a:t>
            </a:r>
            <a:r>
              <a:rPr lang="en-GB" sz="2800" dirty="0"/>
              <a:t>cabling costs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m</a:t>
            </a:r>
            <a:r>
              <a:rPr lang="en-GB" sz="2800" dirty="0" smtClean="0"/>
              <a:t>ore </a:t>
            </a:r>
            <a:r>
              <a:rPr lang="en-GB" sz="2800" dirty="0"/>
              <a:t>nodes that are installed, the faster and </a:t>
            </a:r>
            <a:r>
              <a:rPr lang="en-GB" sz="2800" dirty="0"/>
              <a:t>m</a:t>
            </a:r>
            <a:r>
              <a:rPr lang="en-GB" sz="2800" dirty="0" smtClean="0"/>
              <a:t>ore </a:t>
            </a:r>
            <a:r>
              <a:rPr lang="en-GB" sz="2800" dirty="0"/>
              <a:t>reliable the network becomes, since </a:t>
            </a:r>
            <a:r>
              <a:rPr lang="en-GB" sz="2800" dirty="0" smtClean="0"/>
              <a:t>one blocked </a:t>
            </a:r>
            <a:r>
              <a:rPr lang="en-GB" sz="2800" dirty="0"/>
              <a:t>or broken connection (as shown </a:t>
            </a:r>
            <a:r>
              <a:rPr lang="en-GB" sz="2800" i="1" dirty="0"/>
              <a:t>above) </a:t>
            </a:r>
            <a:r>
              <a:rPr lang="en-GB" sz="2800" dirty="0"/>
              <a:t>can easily be circumvented by another route. In </a:t>
            </a:r>
            <a:r>
              <a:rPr lang="en-GB" sz="2800" dirty="0" smtClean="0"/>
              <a:t>this respect</a:t>
            </a:r>
            <a:r>
              <a:rPr lang="en-GB" sz="2800" dirty="0"/>
              <a:t>, the mesh topology can be described as </a:t>
            </a:r>
            <a:r>
              <a:rPr lang="en-GB" sz="2800" b="1" dirty="0"/>
              <a:t>'self healing'.</a:t>
            </a:r>
          </a:p>
          <a:p>
            <a:r>
              <a:rPr lang="en-GB" sz="2800" dirty="0" smtClean="0"/>
              <a:t>New </a:t>
            </a:r>
            <a:r>
              <a:rPr lang="en-GB" sz="2800" dirty="0"/>
              <a:t>nodes are automatically incorporated into the network</a:t>
            </a:r>
          </a:p>
          <a:p>
            <a:r>
              <a:rPr lang="en-GB" sz="2800" dirty="0" smtClean="0"/>
              <a:t>Faster </a:t>
            </a:r>
            <a:r>
              <a:rPr lang="en-GB" sz="2800" dirty="0"/>
              <a:t>communication since data packets do not need to travel via a central switch</a:t>
            </a:r>
            <a:r>
              <a:rPr lang="en-GB" sz="1800" dirty="0" smtClean="0"/>
              <a:t>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86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7024744" cy="1143000"/>
          </a:xfrm>
        </p:spPr>
        <p:txBody>
          <a:bodyPr/>
          <a:lstStyle/>
          <a:p>
            <a:r>
              <a:rPr lang="en-GB" dirty="0"/>
              <a:t>WAN – Wide Area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28" y="1751112"/>
            <a:ext cx="7921888" cy="2613992"/>
          </a:xfrm>
        </p:spPr>
        <p:txBody>
          <a:bodyPr>
            <a:normAutofit/>
          </a:bodyPr>
          <a:lstStyle/>
          <a:p>
            <a:r>
              <a:rPr lang="en-GB" sz="2400" dirty="0"/>
              <a:t>It uses cables, telephone lines, satellites and radio waves to connect the components, which are usually spread over a wide geographical area.</a:t>
            </a:r>
          </a:p>
          <a:p>
            <a:r>
              <a:rPr lang="en-GB" sz="2400" dirty="0"/>
              <a:t>A business with offices in London, Leeds, Bristol and York may lease connections from a network service provider to connect the four office LANs together.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077072"/>
            <a:ext cx="3429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7024744" cy="1143000"/>
          </a:xfrm>
        </p:spPr>
        <p:txBody>
          <a:bodyPr/>
          <a:lstStyle/>
          <a:p>
            <a:r>
              <a:rPr lang="en-GB" dirty="0"/>
              <a:t>LAN – Local Area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239796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Local Area Network (LAN) </a:t>
            </a:r>
            <a:r>
              <a:rPr lang="en-GB" sz="2400" dirty="0"/>
              <a:t>usually covers a relatively small geographical area.  It consists of a collection of computers and peripheral devices (such as printers) connected together, often on a single site.  In some schools they have many different buildings, the school’s LAN connects the computers in all of these buildings.  A LAN is often owned and managed by a single person or organisation.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2" y="3815852"/>
            <a:ext cx="3888432" cy="30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Benefits of networking computers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These are some of the benefits of networking computers belonging to a single organisation.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Sharing resources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Folders and files can be stored on a file server so they can be accessed from any computer on the network</a:t>
            </a:r>
          </a:p>
          <a:p>
            <a:r>
              <a:rPr lang="en-GB" dirty="0"/>
              <a:t>Peripheral devices such as printers can be shared </a:t>
            </a:r>
          </a:p>
          <a:p>
            <a:r>
              <a:rPr lang="en-GB" dirty="0"/>
              <a:t>Internet connection can be shared and any authorisation user on the network can use email.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0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Benefits of networking computers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Centralised management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User profiles and security can be managed centrally </a:t>
            </a:r>
          </a:p>
          <a:p>
            <a:r>
              <a:rPr lang="en-GB" dirty="0"/>
              <a:t>Software can be shared across the network rather than having to install on every computer </a:t>
            </a:r>
          </a:p>
          <a:p>
            <a:r>
              <a:rPr lang="en-GB" dirty="0"/>
              <a:t>All files can be backed up centrally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16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Disadvantages of networking computers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disadvantages of networking computers include administration and security:</a:t>
            </a:r>
          </a:p>
          <a:p>
            <a:r>
              <a:rPr lang="en-GB" dirty="0"/>
              <a:t>Managing a large network is complicated </a:t>
            </a:r>
          </a:p>
          <a:p>
            <a:r>
              <a:rPr lang="en-GB" dirty="0"/>
              <a:t>Viruses may be able to infiltrate the network and infect </a:t>
            </a:r>
            <a:r>
              <a:rPr lang="en-GB"/>
              <a:t>every computer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25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Physical bus topology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LAN can use different layouts or topologies. In</a:t>
            </a:r>
            <a:r>
              <a:rPr lang="en-GB" b="1" dirty="0"/>
              <a:t> </a:t>
            </a:r>
            <a:r>
              <a:rPr lang="en-GB" dirty="0"/>
              <a:t>a bus topology, all computers are connected to a </a:t>
            </a:r>
            <a:r>
              <a:rPr lang="en-GB" dirty="0" smtClean="0"/>
              <a:t>single cable</a:t>
            </a:r>
            <a:r>
              <a:rPr lang="en-GB" dirty="0"/>
              <a:t>. The ends of the cable are plugged into a terminator.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30" t="34453" r="9790" b="37001"/>
          <a:stretch/>
        </p:blipFill>
        <p:spPr>
          <a:xfrm>
            <a:off x="865333" y="3212976"/>
            <a:ext cx="748634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58"/>
            <a:ext cx="8283888" cy="1143000"/>
          </a:xfrm>
        </p:spPr>
        <p:txBody>
          <a:bodyPr>
            <a:normAutofit/>
          </a:bodyPr>
          <a:lstStyle/>
          <a:p>
            <a:r>
              <a:rPr lang="en-GB" b="1" dirty="0"/>
              <a:t>Physical bus topology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Advantage of a bus topology</a:t>
            </a:r>
          </a:p>
          <a:p>
            <a:r>
              <a:rPr lang="en-GB" sz="2400" dirty="0" smtClean="0"/>
              <a:t>Inexpensive </a:t>
            </a:r>
            <a:r>
              <a:rPr lang="en-GB" sz="2400" dirty="0"/>
              <a:t>to install as it requires less cable than a star topology and does not require </a:t>
            </a:r>
            <a:r>
              <a:rPr lang="en-GB" sz="2400" dirty="0" smtClean="0"/>
              <a:t>any additional </a:t>
            </a:r>
            <a:r>
              <a:rPr lang="en-GB" sz="2400" dirty="0"/>
              <a:t>hardware</a:t>
            </a:r>
          </a:p>
          <a:p>
            <a:pPr marL="0" indent="0">
              <a:buNone/>
            </a:pPr>
            <a:r>
              <a:rPr lang="en-GB" sz="2400" b="1" dirty="0"/>
              <a:t>Disadvantages of a bus topology</a:t>
            </a:r>
          </a:p>
          <a:p>
            <a:r>
              <a:rPr lang="en-GB" sz="2400" dirty="0" smtClean="0"/>
              <a:t>If </a:t>
            </a:r>
            <a:r>
              <a:rPr lang="en-GB" sz="2400" dirty="0"/>
              <a:t>the main cable fails, network data can no longer be transmitted to any of the nodes</a:t>
            </a:r>
          </a:p>
          <a:p>
            <a:r>
              <a:rPr lang="en-GB" sz="2400" dirty="0"/>
              <a:t>P</a:t>
            </a:r>
            <a:r>
              <a:rPr lang="en-GB" sz="2400" dirty="0" smtClean="0"/>
              <a:t>erformance </a:t>
            </a:r>
            <a:r>
              <a:rPr lang="en-GB" sz="2400" dirty="0"/>
              <a:t>degrades with heavy traffic</a:t>
            </a:r>
          </a:p>
          <a:p>
            <a:r>
              <a:rPr lang="en-GB" sz="2400" dirty="0" smtClean="0"/>
              <a:t>Low </a:t>
            </a:r>
            <a:r>
              <a:rPr lang="en-GB" sz="2400" dirty="0"/>
              <a:t>security - all computers on the network can see all data transmissions</a:t>
            </a:r>
          </a:p>
        </p:txBody>
      </p:sp>
    </p:spTree>
    <p:extLst>
      <p:ext uri="{BB962C8B-B14F-4D97-AF65-F5344CB8AC3E}">
        <p14:creationId xmlns:p14="http://schemas.microsoft.com/office/powerpoint/2010/main" val="44022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48998</TotalTime>
  <Words>1163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Wingdings</vt:lpstr>
      <vt:lpstr>Wingdings 2</vt:lpstr>
      <vt:lpstr>Median</vt:lpstr>
      <vt:lpstr>LANS and WANS</vt:lpstr>
      <vt:lpstr>WAN – Wide Area Networks</vt:lpstr>
      <vt:lpstr>WAN – Wide Area Networks</vt:lpstr>
      <vt:lpstr>LAN – Local Area Networks</vt:lpstr>
      <vt:lpstr>Benefits of networking computers </vt:lpstr>
      <vt:lpstr>Benefits of networking computers </vt:lpstr>
      <vt:lpstr>Disadvantages of networking computers </vt:lpstr>
      <vt:lpstr>Physical bus topology</vt:lpstr>
      <vt:lpstr>Physical bus topology</vt:lpstr>
      <vt:lpstr>Physical star topology</vt:lpstr>
      <vt:lpstr>Advantages of a star topology</vt:lpstr>
      <vt:lpstr>Disadvantages of a star network</vt:lpstr>
      <vt:lpstr>Physical vs logical topology</vt:lpstr>
      <vt:lpstr>Physical vs logical topology</vt:lpstr>
      <vt:lpstr>Wi-Fi</vt:lpstr>
      <vt:lpstr>Wi-Fi</vt:lpstr>
      <vt:lpstr>Wireless Access Point (WAP)</vt:lpstr>
      <vt:lpstr>Wireless Access Point (WAP)</vt:lpstr>
      <vt:lpstr>Mesh network topologies</vt:lpstr>
      <vt:lpstr>Advantages of a wireless mesh network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640</cp:revision>
  <dcterms:created xsi:type="dcterms:W3CDTF">2014-06-23T10:47:17Z</dcterms:created>
  <dcterms:modified xsi:type="dcterms:W3CDTF">2018-05-24T12:59:07Z</dcterms:modified>
</cp:coreProperties>
</file>