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14" r:id="rId3"/>
    <p:sldId id="315" r:id="rId4"/>
    <p:sldId id="316" r:id="rId5"/>
    <p:sldId id="317" r:id="rId6"/>
    <p:sldId id="318" r:id="rId7"/>
    <p:sldId id="301" r:id="rId8"/>
    <p:sldId id="302" r:id="rId9"/>
    <p:sldId id="319" r:id="rId10"/>
    <p:sldId id="324" r:id="rId11"/>
    <p:sldId id="304" r:id="rId12"/>
    <p:sldId id="325" r:id="rId13"/>
    <p:sldId id="320" r:id="rId14"/>
    <p:sldId id="321" r:id="rId15"/>
    <p:sldId id="322" r:id="rId16"/>
    <p:sldId id="305" r:id="rId17"/>
    <p:sldId id="306" r:id="rId18"/>
    <p:sldId id="32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5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2" autoAdjust="0"/>
    <p:restoredTop sz="93728" autoAdjust="0"/>
  </p:normalViewPr>
  <p:slideViewPr>
    <p:cSldViewPr>
      <p:cViewPr varScale="1">
        <p:scale>
          <a:sx n="64" d="100"/>
          <a:sy n="64" d="100"/>
        </p:scale>
        <p:origin x="153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56AACB-4497-4975-84C7-26D592B71736}" type="datetimeFigureOut">
              <a:rPr lang="en-GB" smtClean="0"/>
              <a:pPr/>
              <a:t>19/04/2017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17D95-82D2-4295-A5C8-CFAEB402EFA0}" type="slidenum">
              <a:rPr lang="en-GB" smtClean="0"/>
              <a:pPr/>
              <a:t>‹#›</a:t>
            </a:fld>
            <a:endParaRPr lang="en-GB"/>
          </a:p>
        </p:txBody>
      </p:sp>
    </p:spTree>
    <p:extLst>
      <p:ext uri="{BB962C8B-B14F-4D97-AF65-F5344CB8AC3E}">
        <p14:creationId xmlns:p14="http://schemas.microsoft.com/office/powerpoint/2010/main" val="30647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2B4108C-6F15-4D6F-950B-F60B0A652D9F}" type="datetimeFigureOut">
              <a:rPr lang="en-GB" smtClean="0"/>
              <a:pPr/>
              <a:t>19/04/2017</a:t>
            </a:fld>
            <a:endParaRPr lang="en-GB"/>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GB"/>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F65B87-FEA5-4085-AE27-A12CC796C48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2B4108C-6F15-4D6F-950B-F60B0A652D9F}" type="datetimeFigureOut">
              <a:rPr lang="en-GB" smtClean="0"/>
              <a:pPr/>
              <a:t>19/04/2017</a:t>
            </a:fld>
            <a:endParaRPr lang="en-GB"/>
          </a:p>
        </p:txBody>
      </p:sp>
      <p:sp>
        <p:nvSpPr>
          <p:cNvPr id="5" name="Footer Placeholder 4"/>
          <p:cNvSpPr>
            <a:spLocks noGrp="1"/>
          </p:cNvSpPr>
          <p:nvPr>
            <p:ph type="ftr" sz="quarter" idx="11"/>
          </p:nvPr>
        </p:nvSpPr>
        <p:spPr>
          <a:xfrm>
            <a:off x="457201" y="6248207"/>
            <a:ext cx="5573483" cy="365125"/>
          </a:xfrm>
        </p:spPr>
        <p:txBody>
          <a:bodyPr/>
          <a:lstStyle/>
          <a:p>
            <a:endParaRPr lang="en-GB"/>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FF65B87-FEA5-4085-AE27-A12CC796C480}"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2B4108C-6F15-4D6F-950B-F60B0A652D9F}" type="datetimeFigureOut">
              <a:rPr lang="en-GB" smtClean="0"/>
              <a:pPr/>
              <a:t>19/04/2017</a:t>
            </a:fld>
            <a:endParaRPr lang="en-GB"/>
          </a:p>
        </p:txBody>
      </p:sp>
      <p:sp>
        <p:nvSpPr>
          <p:cNvPr id="10" name="Slide Number Placeholder 9"/>
          <p:cNvSpPr>
            <a:spLocks noGrp="1"/>
          </p:cNvSpPr>
          <p:nvPr>
            <p:ph type="sldNum" sz="quarter" idx="16"/>
          </p:nvPr>
        </p:nvSpPr>
        <p:spPr/>
        <p:txBody>
          <a:bodyPr rtlCol="0"/>
          <a:lstStyle/>
          <a:p>
            <a:fld id="{8FF65B87-FEA5-4085-AE27-A12CC796C480}" type="slidenum">
              <a:rPr lang="en-GB" smtClean="0"/>
              <a:pPr/>
              <a:t>‹#›</a:t>
            </a:fld>
            <a:endParaRPr lang="en-GB"/>
          </a:p>
        </p:txBody>
      </p:sp>
      <p:sp>
        <p:nvSpPr>
          <p:cNvPr id="12" name="Footer Placeholder 11"/>
          <p:cNvSpPr>
            <a:spLocks noGrp="1"/>
          </p:cNvSpPr>
          <p:nvPr>
            <p:ph type="ftr" sz="quarter" idx="17"/>
          </p:nvPr>
        </p:nvSpPr>
        <p:spPr/>
        <p:txBody>
          <a:bodyPr rtlCol="0"/>
          <a:lstStyle/>
          <a:p>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B2B4108C-6F15-4D6F-950B-F60B0A652D9F}" type="datetimeFigureOut">
              <a:rPr lang="en-GB" smtClean="0"/>
              <a:pPr/>
              <a:t>19/04/2017</a:t>
            </a:fld>
            <a:endParaRPr lang="en-GB"/>
          </a:p>
        </p:txBody>
      </p:sp>
      <p:sp>
        <p:nvSpPr>
          <p:cNvPr id="12" name="Slide Number Placeholder 11"/>
          <p:cNvSpPr>
            <a:spLocks noGrp="1"/>
          </p:cNvSpPr>
          <p:nvPr>
            <p:ph type="sldNum" sz="quarter" idx="16"/>
          </p:nvPr>
        </p:nvSpPr>
        <p:spPr/>
        <p:txBody>
          <a:bodyPr rtlCol="0"/>
          <a:lstStyle/>
          <a:p>
            <a:fld id="{8FF65B87-FEA5-4085-AE27-A12CC796C480}" type="slidenum">
              <a:rPr lang="en-GB" smtClean="0"/>
              <a:pPr/>
              <a:t>‹#›</a:t>
            </a:fld>
            <a:endParaRPr lang="en-GB"/>
          </a:p>
        </p:txBody>
      </p:sp>
      <p:sp>
        <p:nvSpPr>
          <p:cNvPr id="14" name="Footer Placeholder 13"/>
          <p:cNvSpPr>
            <a:spLocks noGrp="1"/>
          </p:cNvSpPr>
          <p:nvPr>
            <p:ph type="ftr" sz="quarter" idx="17"/>
          </p:nvPr>
        </p:nvSpPr>
        <p:spPr/>
        <p:txBody>
          <a:bodyPr rtlCol="0"/>
          <a:lstStyle/>
          <a:p>
            <a:endParaRPr lang="en-GB"/>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FF65B87-FEA5-4085-AE27-A12CC796C48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B2B4108C-6F15-4D6F-950B-F60B0A652D9F}" type="datetimeFigureOut">
              <a:rPr lang="en-GB" smtClean="0"/>
              <a:pPr/>
              <a:t>19/04/2017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FF65B87-FEA5-4085-AE27-A12CC796C480}" type="slidenum">
              <a:rPr lang="en-GB" smtClean="0"/>
              <a:pPr/>
              <a:t>‹#›</a:t>
            </a:fld>
            <a:endParaRPr lang="en-GB"/>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2B4108C-6F15-4D6F-950B-F60B0A652D9F}" type="datetimeFigureOut">
              <a:rPr lang="en-GB" smtClean="0"/>
              <a:pPr/>
              <a:t>19/04/2017</a:t>
            </a:fld>
            <a:endParaRPr lang="en-GB"/>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FF65B87-FEA5-4085-AE27-A12CC796C480}" type="slidenum">
              <a:rPr lang="en-GB" smtClean="0"/>
              <a:pPr/>
              <a:t>‹#›</a:t>
            </a:fld>
            <a:endParaRPr lang="en-GB"/>
          </a:p>
        </p:txBody>
      </p:sp>
      <p:sp>
        <p:nvSpPr>
          <p:cNvPr id="14" name="Footer Placeholder 13"/>
          <p:cNvSpPr>
            <a:spLocks noGrp="1"/>
          </p:cNvSpPr>
          <p:nvPr>
            <p:ph type="ftr" sz="quarter" idx="12"/>
          </p:nvPr>
        </p:nvSpPr>
        <p:spPr>
          <a:xfrm>
            <a:off x="1600200" y="6248206"/>
            <a:ext cx="4572000" cy="365125"/>
          </a:xfrm>
        </p:spPr>
        <p:txBody>
          <a:bodyPr rtlCol="0"/>
          <a:lstStyle/>
          <a:p>
            <a:endParaRPr lang="en-GB"/>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2B4108C-6F15-4D6F-950B-F60B0A652D9F}" type="datetimeFigureOut">
              <a:rPr lang="en-GB" smtClean="0"/>
              <a:pPr/>
              <a:t>19/04/2017</a:t>
            </a:fld>
            <a:endParaRPr lang="en-GB"/>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GB"/>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FF65B87-FEA5-4085-AE27-A12CC796C48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s://youtu.be/WB0HnXcW8qQ"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4038600"/>
            <a:ext cx="6931496" cy="1828800"/>
          </a:xfrm>
        </p:spPr>
        <p:txBody>
          <a:bodyPr>
            <a:normAutofit/>
          </a:bodyPr>
          <a:lstStyle/>
          <a:p>
            <a:r>
              <a:rPr lang="en-GB" sz="4800" cap="none" dirty="0"/>
              <a:t>Output Devices</a:t>
            </a:r>
          </a:p>
        </p:txBody>
      </p:sp>
      <p:sp>
        <p:nvSpPr>
          <p:cNvPr id="3" name="Subtitle 2"/>
          <p:cNvSpPr>
            <a:spLocks noGrp="1"/>
          </p:cNvSpPr>
          <p:nvPr>
            <p:ph type="subTitle" idx="1"/>
          </p:nvPr>
        </p:nvSpPr>
        <p:spPr/>
        <p:txBody>
          <a:bodyPr/>
          <a:lstStyle/>
          <a:p>
            <a:r>
              <a:rPr lang="en-GB" sz="2800" dirty="0"/>
              <a:t>A Level Computer Science – Unit 1 </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Screens </a:t>
            </a:r>
            <a:endParaRPr lang="en-GB" sz="4000" dirty="0"/>
          </a:p>
        </p:txBody>
      </p:sp>
      <p:sp>
        <p:nvSpPr>
          <p:cNvPr id="12" name="Content Placeholder 11"/>
          <p:cNvSpPr>
            <a:spLocks noGrp="1"/>
          </p:cNvSpPr>
          <p:nvPr>
            <p:ph sz="quarter" idx="1"/>
          </p:nvPr>
        </p:nvSpPr>
        <p:spPr>
          <a:xfrm>
            <a:off x="612648" y="1600200"/>
            <a:ext cx="8153400" cy="5069160"/>
          </a:xfrm>
        </p:spPr>
        <p:txBody>
          <a:bodyPr>
            <a:normAutofit/>
          </a:bodyPr>
          <a:lstStyle/>
          <a:p>
            <a:pPr marL="0" indent="0">
              <a:buNone/>
            </a:pPr>
            <a:r>
              <a:rPr lang="en-GB" sz="2000" dirty="0">
                <a:solidFill>
                  <a:srgbClr val="EA157A"/>
                </a:solidFill>
              </a:rPr>
              <a:t>Organic LED (OLED) Screens (</a:t>
            </a:r>
            <a:r>
              <a:rPr lang="en-GB" sz="2000" dirty="0" err="1">
                <a:solidFill>
                  <a:srgbClr val="EA157A"/>
                </a:solidFill>
              </a:rPr>
              <a:t>cont</a:t>
            </a:r>
            <a:r>
              <a:rPr lang="en-GB" sz="2000" dirty="0">
                <a:solidFill>
                  <a:srgbClr val="EA157A"/>
                </a:solidFill>
              </a:rPr>
              <a:t>….)</a:t>
            </a:r>
          </a:p>
          <a:p>
            <a:r>
              <a:rPr lang="en-GB" sz="2000" dirty="0">
                <a:solidFill>
                  <a:srgbClr val="EA157A"/>
                </a:solidFill>
              </a:rPr>
              <a:t> </a:t>
            </a:r>
            <a:r>
              <a:rPr lang="en-GB" sz="2000" dirty="0"/>
              <a:t>when made of plastic – they are flexible – can be flexible enough to print onto clothing </a:t>
            </a:r>
          </a:p>
          <a:p>
            <a:r>
              <a:rPr lang="en-GB" sz="2000" dirty="0"/>
              <a:t>They are much thinner</a:t>
            </a:r>
          </a:p>
          <a:p>
            <a:r>
              <a:rPr lang="en-GB" sz="2000" dirty="0"/>
              <a:t>They are brighter and need no backlighting, so they consume less power, which translates into longer battery life in a portable device</a:t>
            </a:r>
          </a:p>
          <a:p>
            <a:r>
              <a:rPr lang="en-GB" sz="2000" dirty="0"/>
              <a:t>LCDs can be slow to refresh (a problem in fast-moving sports or computer games), OLEDs respond up to 200 times faster </a:t>
            </a:r>
          </a:p>
          <a:p>
            <a:r>
              <a:rPr lang="en-GB" sz="2000" dirty="0"/>
              <a:t>They produce truer colours through a much bigger viewing angle, unlike LCDs where the colours darken and disappear if you look from the side</a:t>
            </a:r>
          </a:p>
          <a:p>
            <a:pPr marL="0" indent="0">
              <a:buNone/>
            </a:pPr>
            <a:r>
              <a:rPr lang="en-GB" sz="2000" dirty="0"/>
              <a:t>One drawback is that the OLEDs do not last as long, tending to wear out around four times faster than LCDs.  They are also very sensitive to water, which is a potential problem in a mobile phone.</a:t>
            </a:r>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872959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Printers </a:t>
            </a:r>
            <a:endParaRPr lang="en-GB" sz="4000" dirty="0"/>
          </a:p>
        </p:txBody>
      </p:sp>
      <p:sp>
        <p:nvSpPr>
          <p:cNvPr id="12" name="Content Placeholder 11"/>
          <p:cNvSpPr>
            <a:spLocks noGrp="1"/>
          </p:cNvSpPr>
          <p:nvPr>
            <p:ph sz="quarter" idx="1"/>
          </p:nvPr>
        </p:nvSpPr>
        <p:spPr>
          <a:xfrm>
            <a:off x="612648" y="1600200"/>
            <a:ext cx="8153400" cy="3556992"/>
          </a:xfrm>
        </p:spPr>
        <p:txBody>
          <a:bodyPr>
            <a:normAutofit fontScale="92500"/>
          </a:bodyPr>
          <a:lstStyle/>
          <a:p>
            <a:pPr marL="0" indent="0">
              <a:buNone/>
            </a:pPr>
            <a:r>
              <a:rPr lang="en-GB" sz="2000" dirty="0">
                <a:solidFill>
                  <a:srgbClr val="EA157A"/>
                </a:solidFill>
              </a:rPr>
              <a:t>Laser Printers</a:t>
            </a:r>
          </a:p>
          <a:p>
            <a:pPr marL="0" indent="0">
              <a:buNone/>
            </a:pPr>
            <a:r>
              <a:rPr lang="en-GB" sz="2000" dirty="0"/>
              <a:t>Laser printers offer high-quality, high-speed printing.  Their function is similar to that of a photocopier, using powered ink called toner.</a:t>
            </a:r>
          </a:p>
          <a:p>
            <a:pPr marL="0" indent="0">
              <a:buNone/>
            </a:pPr>
            <a:r>
              <a:rPr lang="en-GB" sz="2000" dirty="0"/>
              <a:t>This type of printer is becoming increasingly affordable and is frequently used as a home printer, in businesses and in professional printing services.  Colour laser printers are far more expensive than black and white versions.  They contain four toner cartridges (Cyan, Magenta, Yellow and Black or CMYK) and the paper must go through a process to the black-only printer four times: once for each colour. </a:t>
            </a:r>
          </a:p>
          <a:p>
            <a:pPr marL="0" indent="0">
              <a:buNone/>
            </a:pPr>
            <a:r>
              <a:rPr lang="en-GB" sz="2000" dirty="0"/>
              <a:t>The usage of laser printers for print jobs other than text is limited by the quality of the print produced, which at about 1200 dpi makes photorealistic prints impossible and best left to inkjet printers.</a:t>
            </a:r>
          </a:p>
          <a:p>
            <a:pPr marL="0" indent="0">
              <a:buNone/>
            </a:pPr>
            <a:endParaRPr lang="en-GB" sz="2000" dirty="0">
              <a:solidFill>
                <a:srgbClr val="EA157A"/>
              </a:solidFill>
            </a:endParaRPr>
          </a:p>
          <a:p>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2858362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Printers </a:t>
            </a:r>
            <a:endParaRPr lang="en-GB" sz="4000" dirty="0"/>
          </a:p>
        </p:txBody>
      </p:sp>
      <p:sp>
        <p:nvSpPr>
          <p:cNvPr id="12" name="Content Placeholder 11"/>
          <p:cNvSpPr>
            <a:spLocks noGrp="1"/>
          </p:cNvSpPr>
          <p:nvPr>
            <p:ph sz="quarter" idx="1"/>
          </p:nvPr>
        </p:nvSpPr>
        <p:spPr>
          <a:xfrm>
            <a:off x="612648" y="1600200"/>
            <a:ext cx="8153400" cy="748680"/>
          </a:xfrm>
        </p:spPr>
        <p:txBody>
          <a:bodyPr>
            <a:normAutofit fontScale="92500" lnSpcReduction="20000"/>
          </a:bodyPr>
          <a:lstStyle/>
          <a:p>
            <a:pPr marL="0" indent="0">
              <a:buNone/>
            </a:pPr>
            <a:r>
              <a:rPr lang="en-GB" sz="2000" dirty="0">
                <a:solidFill>
                  <a:srgbClr val="EA157A"/>
                </a:solidFill>
              </a:rPr>
              <a:t>Laser Printers</a:t>
            </a:r>
          </a:p>
          <a:p>
            <a:pPr marL="0" indent="0">
              <a:buNone/>
            </a:pPr>
            <a:r>
              <a:rPr lang="en-GB" dirty="0">
                <a:hlinkClick r:id="rId2"/>
              </a:rPr>
              <a:t>https://youtu.be/WB0HnXcW8qQ</a:t>
            </a:r>
            <a:endParaRPr lang="en-GB" sz="2000" dirty="0">
              <a:solidFill>
                <a:srgbClr val="EA157A"/>
              </a:solidFill>
            </a:endParaRPr>
          </a:p>
          <a:p>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4" name="Picture 2" descr="how laser printing wor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2729879"/>
            <a:ext cx="4032448" cy="3790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024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Printers </a:t>
            </a:r>
            <a:endParaRPr lang="en-GB" sz="4000" dirty="0"/>
          </a:p>
        </p:txBody>
      </p:sp>
      <p:sp>
        <p:nvSpPr>
          <p:cNvPr id="12" name="Content Placeholder 11"/>
          <p:cNvSpPr>
            <a:spLocks noGrp="1"/>
          </p:cNvSpPr>
          <p:nvPr>
            <p:ph sz="quarter" idx="1"/>
          </p:nvPr>
        </p:nvSpPr>
        <p:spPr>
          <a:xfrm>
            <a:off x="395536" y="1600200"/>
            <a:ext cx="8370512" cy="3052936"/>
          </a:xfrm>
        </p:spPr>
        <p:txBody>
          <a:bodyPr>
            <a:normAutofit/>
          </a:bodyPr>
          <a:lstStyle/>
          <a:p>
            <a:pPr marL="0" indent="0">
              <a:buNone/>
            </a:pPr>
            <a:r>
              <a:rPr lang="en-GB" sz="2000" dirty="0">
                <a:solidFill>
                  <a:srgbClr val="EA157A"/>
                </a:solidFill>
              </a:rPr>
              <a:t>Inkjet Printers</a:t>
            </a:r>
          </a:p>
          <a:p>
            <a:pPr marL="0" indent="0">
              <a:buNone/>
            </a:pPr>
            <a:r>
              <a:rPr lang="en-GB" sz="1800" dirty="0"/>
              <a:t>Inkjet printers work by spraying minute dots of ink onto paper to create an image.  Depending on the resolution of the model, the number of colour cartridges used and the quality of the paper being used, they can produce excellent, photo – realistic images.  They are cheaper than laser printers but much slower, and the ink cartridges have to be replaced frequently.</a:t>
            </a:r>
          </a:p>
          <a:p>
            <a:pPr marL="0" indent="0">
              <a:buNone/>
            </a:pPr>
            <a:r>
              <a:rPr lang="en-GB" sz="1800" dirty="0"/>
              <a:t>Given the choice, it is preferable to use a laser printer when a lot of text needs to be printed, and an inkjet printer to produce high quality photographic images.</a:t>
            </a:r>
          </a:p>
          <a:p>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descr="Image result for inkjet printer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944" y="4239792"/>
            <a:ext cx="3927312" cy="2618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5821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Printers </a:t>
            </a:r>
            <a:endParaRPr lang="en-GB" sz="4000" dirty="0"/>
          </a:p>
        </p:txBody>
      </p:sp>
      <p:sp>
        <p:nvSpPr>
          <p:cNvPr id="12" name="Content Placeholder 11"/>
          <p:cNvSpPr>
            <a:spLocks noGrp="1"/>
          </p:cNvSpPr>
          <p:nvPr>
            <p:ph sz="quarter" idx="1"/>
          </p:nvPr>
        </p:nvSpPr>
        <p:spPr>
          <a:xfrm>
            <a:off x="612648" y="1600200"/>
            <a:ext cx="8153400" cy="3052936"/>
          </a:xfrm>
        </p:spPr>
        <p:txBody>
          <a:bodyPr>
            <a:normAutofit/>
          </a:bodyPr>
          <a:lstStyle/>
          <a:p>
            <a:pPr marL="0" indent="0">
              <a:buNone/>
            </a:pPr>
            <a:r>
              <a:rPr lang="en-GB" sz="2000" dirty="0">
                <a:solidFill>
                  <a:srgbClr val="EA157A"/>
                </a:solidFill>
              </a:rPr>
              <a:t>Dot Matrix Printers</a:t>
            </a:r>
          </a:p>
          <a:p>
            <a:pPr marL="0" indent="0">
              <a:buNone/>
            </a:pPr>
            <a:r>
              <a:rPr lang="en-GB" sz="2000" dirty="0"/>
              <a:t>These are known a </a:t>
            </a:r>
            <a:r>
              <a:rPr lang="en-GB" sz="2000" b="1" dirty="0"/>
              <a:t>impact printers.  </a:t>
            </a:r>
            <a:r>
              <a:rPr lang="en-GB" sz="2000" dirty="0"/>
              <a:t>The print head has a matrix of pins which strike the surface of the paper through an inked ribbon to form letters.  These printers are useful when multi-part stationary is required (Multipart or multi-part stationery is paper that is blank, or pre-printed as a form to be completed), and they can operate in damp or dirty environments.  However, they are noisy, slow and the print quality is poor.</a:t>
            </a:r>
          </a:p>
          <a:p>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stretch>
            <a:fillRect/>
          </a:stretch>
        </p:blipFill>
        <p:spPr>
          <a:xfrm>
            <a:off x="612648" y="4234036"/>
            <a:ext cx="3963036" cy="2219300"/>
          </a:xfrm>
          <a:prstGeom prst="rect">
            <a:avLst/>
          </a:prstGeom>
        </p:spPr>
      </p:pic>
      <p:pic>
        <p:nvPicPr>
          <p:cNvPr id="6148" name="Picture 4" descr="Image result for dot matrix printer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958" y="4234036"/>
            <a:ext cx="3928070" cy="1571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18464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Printers </a:t>
            </a:r>
            <a:endParaRPr lang="en-GB" sz="4000" dirty="0"/>
          </a:p>
        </p:txBody>
      </p:sp>
      <p:sp>
        <p:nvSpPr>
          <p:cNvPr id="12" name="Content Placeholder 11"/>
          <p:cNvSpPr>
            <a:spLocks noGrp="1"/>
          </p:cNvSpPr>
          <p:nvPr>
            <p:ph sz="quarter" idx="1"/>
          </p:nvPr>
        </p:nvSpPr>
        <p:spPr>
          <a:xfrm>
            <a:off x="612648" y="1600200"/>
            <a:ext cx="8153400" cy="3052936"/>
          </a:xfrm>
        </p:spPr>
        <p:txBody>
          <a:bodyPr>
            <a:normAutofit/>
          </a:bodyPr>
          <a:lstStyle/>
          <a:p>
            <a:pPr marL="0" indent="0">
              <a:buNone/>
            </a:pPr>
            <a:r>
              <a:rPr lang="en-GB" sz="2000" dirty="0">
                <a:solidFill>
                  <a:srgbClr val="EA157A"/>
                </a:solidFill>
              </a:rPr>
              <a:t>3D Printers  </a:t>
            </a:r>
          </a:p>
          <a:p>
            <a:pPr marL="0" indent="0">
              <a:buNone/>
            </a:pPr>
            <a:r>
              <a:rPr lang="en-GB" sz="1800" dirty="0"/>
              <a:t>3D printers have been used to create car and aeroplane parts, medical equipment, prosthetic limbs, fashion accessories and a multitude of other items.  They have even, controversially, been used to produce working firearms and other weapons.</a:t>
            </a:r>
          </a:p>
          <a:p>
            <a:pPr marL="0" indent="0">
              <a:buNone/>
            </a:pPr>
            <a:r>
              <a:rPr lang="en-GB" sz="1800" dirty="0"/>
              <a:t>They are used for creating spare parts for obsolete equipment and to produce prototypes of new products.  They can be used in many situations where a one-off item is required, for example to fill in the missing parts of a dinosaur skeleton or a 2000-year old artefact. </a:t>
            </a:r>
          </a:p>
          <a:p>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 name="Picture 2" descr="Image result for 3D prin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231" y="4044559"/>
            <a:ext cx="4316338" cy="2426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741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Multimedia Projectors </a:t>
            </a:r>
            <a:endParaRPr lang="en-GB" sz="4000" dirty="0"/>
          </a:p>
        </p:txBody>
      </p:sp>
      <p:sp>
        <p:nvSpPr>
          <p:cNvPr id="12" name="Content Placeholder 11"/>
          <p:cNvSpPr>
            <a:spLocks noGrp="1"/>
          </p:cNvSpPr>
          <p:nvPr>
            <p:ph sz="quarter" idx="1"/>
          </p:nvPr>
        </p:nvSpPr>
        <p:spPr>
          <a:xfrm>
            <a:off x="612648" y="1600200"/>
            <a:ext cx="8153400" cy="3196952"/>
          </a:xfrm>
        </p:spPr>
        <p:txBody>
          <a:bodyPr>
            <a:normAutofit/>
          </a:bodyPr>
          <a:lstStyle/>
          <a:p>
            <a:pPr marL="0" indent="0">
              <a:buNone/>
            </a:pPr>
            <a:r>
              <a:rPr lang="en-GB" sz="2000" dirty="0">
                <a:solidFill>
                  <a:srgbClr val="EA157A"/>
                </a:solidFill>
              </a:rPr>
              <a:t>The benefits of a multimedia presentation</a:t>
            </a:r>
            <a:r>
              <a:rPr lang="en-GB" sz="2400" dirty="0">
                <a:solidFill>
                  <a:srgbClr val="EA157A"/>
                </a:solidFill>
              </a:rPr>
              <a:t>:</a:t>
            </a:r>
          </a:p>
          <a:p>
            <a:r>
              <a:rPr lang="en-GB" sz="1800" dirty="0"/>
              <a:t>Prior to these 20+ students would crowd around a desk looking at a small screen</a:t>
            </a:r>
          </a:p>
          <a:p>
            <a:r>
              <a:rPr lang="en-GB" sz="1800" dirty="0"/>
              <a:t>Copying down notes from a chalk board</a:t>
            </a:r>
          </a:p>
          <a:p>
            <a:r>
              <a:rPr lang="en-GB" sz="1800" dirty="0"/>
              <a:t>Easily place images to engage the class </a:t>
            </a:r>
          </a:p>
          <a:p>
            <a:r>
              <a:rPr lang="en-GB" sz="1800" dirty="0"/>
              <a:t>Watching videos and live webcam footage </a:t>
            </a:r>
          </a:p>
          <a:p>
            <a:pPr marL="0" indent="0">
              <a:buNone/>
            </a:pPr>
            <a:r>
              <a:rPr lang="en-GB" sz="1800" dirty="0"/>
              <a:t>Teachers don’t have to re-write the same thing on the board every lesson.  Projectors allow teachers/presenters to present text, graphics, audio and video on the screen, display images or videos from the Internet, display PC applications and use the screen interactively.</a:t>
            </a:r>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descr="Image result for multimedia presentation"/>
          <p:cNvPicPr>
            <a:picLocks noChangeAspect="1" noChangeArrowheads="1"/>
          </p:cNvPicPr>
          <p:nvPr/>
        </p:nvPicPr>
        <p:blipFill rotWithShape="1">
          <a:blip r:embed="rId2">
            <a:extLst>
              <a:ext uri="{28A0092B-C50C-407E-A947-70E740481C1C}">
                <a14:useLocalDpi xmlns:a14="http://schemas.microsoft.com/office/drawing/2010/main" val="0"/>
              </a:ext>
            </a:extLst>
          </a:blip>
          <a:srcRect l="17551" r="14639"/>
          <a:stretch/>
        </p:blipFill>
        <p:spPr bwMode="auto">
          <a:xfrm>
            <a:off x="2627783" y="4698162"/>
            <a:ext cx="3744417" cy="2163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0311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Computer Speakers</a:t>
            </a:r>
            <a:endParaRPr lang="en-GB" sz="4000" dirty="0"/>
          </a:p>
        </p:txBody>
      </p:sp>
      <p:sp>
        <p:nvSpPr>
          <p:cNvPr id="12" name="Content Placeholder 11"/>
          <p:cNvSpPr>
            <a:spLocks noGrp="1"/>
          </p:cNvSpPr>
          <p:nvPr>
            <p:ph sz="quarter" idx="1"/>
          </p:nvPr>
        </p:nvSpPr>
        <p:spPr>
          <a:xfrm>
            <a:off x="612648" y="1600200"/>
            <a:ext cx="8153400" cy="1396752"/>
          </a:xfrm>
        </p:spPr>
        <p:txBody>
          <a:bodyPr>
            <a:normAutofit/>
          </a:bodyPr>
          <a:lstStyle/>
          <a:p>
            <a:pPr marL="0" indent="0">
              <a:buNone/>
            </a:pPr>
            <a:r>
              <a:rPr lang="en-GB" sz="2000" dirty="0"/>
              <a:t>PCs, smartphones and other portable devices generally have a basic inbuilt speaker which can be used to output music, voice or sound tracks from a video. High quality speakers can be bought separately and when in use, they disable the in built speakers </a:t>
            </a:r>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11"/>
          <p:cNvSpPr txBox="1">
            <a:spLocks/>
          </p:cNvSpPr>
          <p:nvPr/>
        </p:nvSpPr>
        <p:spPr>
          <a:xfrm>
            <a:off x="647700" y="5157192"/>
            <a:ext cx="8153400" cy="139675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GB" sz="2000" dirty="0"/>
              <a:t>Apart from playing music and video soundtracks, uses include giving verbal instructions in a sat-</a:t>
            </a:r>
            <a:r>
              <a:rPr lang="en-GB" sz="2000" dirty="0" err="1"/>
              <a:t>nav</a:t>
            </a:r>
            <a:r>
              <a:rPr lang="en-GB" sz="2000" dirty="0"/>
              <a:t> system, reading text from the screen for visually impaired people, giving warning beeps and notification alerts (</a:t>
            </a:r>
            <a:r>
              <a:rPr lang="en-GB" sz="2000" dirty="0" err="1"/>
              <a:t>e.g</a:t>
            </a:r>
            <a:r>
              <a:rPr lang="en-GB" sz="2000" dirty="0"/>
              <a:t> when you receive an email) </a:t>
            </a:r>
          </a:p>
        </p:txBody>
      </p:sp>
      <p:pic>
        <p:nvPicPr>
          <p:cNvPr id="9218" name="Picture 2" descr="Image result for computer speakers"/>
          <p:cNvPicPr>
            <a:picLocks noChangeAspect="1" noChangeArrowheads="1"/>
          </p:cNvPicPr>
          <p:nvPr/>
        </p:nvPicPr>
        <p:blipFill rotWithShape="1">
          <a:blip r:embed="rId2">
            <a:extLst>
              <a:ext uri="{28A0092B-C50C-407E-A947-70E740481C1C}">
                <a14:useLocalDpi xmlns:a14="http://schemas.microsoft.com/office/drawing/2010/main" val="0"/>
              </a:ext>
            </a:extLst>
          </a:blip>
          <a:srcRect l="1699" t="10099" r="-1699" b="8477"/>
          <a:stretch/>
        </p:blipFill>
        <p:spPr bwMode="auto">
          <a:xfrm>
            <a:off x="2852192" y="2889006"/>
            <a:ext cx="3744416" cy="228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6151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Actuators </a:t>
            </a:r>
            <a:endParaRPr lang="en-GB" sz="4000" dirty="0"/>
          </a:p>
        </p:txBody>
      </p:sp>
      <p:sp>
        <p:nvSpPr>
          <p:cNvPr id="12" name="Content Placeholder 11"/>
          <p:cNvSpPr>
            <a:spLocks noGrp="1"/>
          </p:cNvSpPr>
          <p:nvPr>
            <p:ph sz="quarter" idx="1"/>
          </p:nvPr>
        </p:nvSpPr>
        <p:spPr>
          <a:xfrm>
            <a:off x="612648" y="1600200"/>
            <a:ext cx="8153400" cy="3052936"/>
          </a:xfrm>
        </p:spPr>
        <p:txBody>
          <a:bodyPr>
            <a:normAutofit fontScale="92500" lnSpcReduction="10000"/>
          </a:bodyPr>
          <a:lstStyle/>
          <a:p>
            <a:pPr marL="0" indent="0">
              <a:buNone/>
            </a:pPr>
            <a:r>
              <a:rPr lang="en-GB" sz="2000" dirty="0"/>
              <a:t>Actuators are motors that are commonly used in conjunction with sensors to control a mechanism, for example:</a:t>
            </a:r>
          </a:p>
          <a:p>
            <a:r>
              <a:rPr lang="en-GB" sz="2000" dirty="0"/>
              <a:t>Opening a window or valve</a:t>
            </a:r>
          </a:p>
          <a:p>
            <a:r>
              <a:rPr lang="en-GB" sz="2000" dirty="0"/>
              <a:t>Starting or stopping a pump</a:t>
            </a:r>
          </a:p>
          <a:p>
            <a:r>
              <a:rPr lang="en-GB" sz="2000" dirty="0"/>
              <a:t>Turning a wheel</a:t>
            </a:r>
          </a:p>
          <a:p>
            <a:r>
              <a:rPr lang="en-GB" sz="2000" dirty="0"/>
              <a:t>Moving an aircraft aileron (</a:t>
            </a:r>
            <a:r>
              <a:rPr lang="en-GB" sz="2100" dirty="0"/>
              <a:t>An aileron (French for 'little wing') is a hinged flight control surface usually forming part of the trailing edge of each wing of a fixed-wing aircraft)</a:t>
            </a:r>
          </a:p>
          <a:p>
            <a:r>
              <a:rPr lang="en-GB" sz="2000" dirty="0"/>
              <a:t>Controlling devices in a “smart home”</a:t>
            </a:r>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42" name="Picture 2" descr="Image result for actuators in car windo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509120"/>
            <a:ext cx="4572000" cy="213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0073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sp>
        <p:nvSpPr>
          <p:cNvPr id="3" name="Content Placeholder 2"/>
          <p:cNvSpPr>
            <a:spLocks noGrp="1"/>
          </p:cNvSpPr>
          <p:nvPr>
            <p:ph sz="quarter" idx="1"/>
          </p:nvPr>
        </p:nvSpPr>
        <p:spPr/>
        <p:txBody>
          <a:bodyPr/>
          <a:lstStyle/>
          <a:p>
            <a:r>
              <a:rPr lang="en-GB" dirty="0"/>
              <a:t>Look at the following pictures and label up all the input, output and storage devices you think are being used.</a:t>
            </a:r>
          </a:p>
          <a:p>
            <a:endParaRPr lang="en-GB" dirty="0"/>
          </a:p>
          <a:p>
            <a:r>
              <a:rPr lang="en-GB" dirty="0"/>
              <a:t>Remember to include “implied” devices, that is to say ones which you can logically work out must be present but which you might not necessarily be able to see in the photo.</a:t>
            </a:r>
          </a:p>
          <a:p>
            <a:endParaRPr lang="en-GB" dirty="0"/>
          </a:p>
        </p:txBody>
      </p:sp>
    </p:spTree>
    <p:extLst>
      <p:ext uri="{BB962C8B-B14F-4D97-AF65-F5344CB8AC3E}">
        <p14:creationId xmlns:p14="http://schemas.microsoft.com/office/powerpoint/2010/main" val="208152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pic>
        <p:nvPicPr>
          <p:cNvPr id="4" name="Picture 3" descr="http://news.cnet.com/i/tim/2009/07/13/mjvideogames4.jpg"/>
          <p:cNvPicPr>
            <a:picLocks noChangeAspect="1" noChangeArrowheads="1"/>
          </p:cNvPicPr>
          <p:nvPr/>
        </p:nvPicPr>
        <p:blipFill rotWithShape="1">
          <a:blip r:embed="rId2">
            <a:extLst>
              <a:ext uri="{28A0092B-C50C-407E-A947-70E740481C1C}">
                <a14:useLocalDpi xmlns:a14="http://schemas.microsoft.com/office/drawing/2010/main" val="0"/>
              </a:ext>
            </a:extLst>
          </a:blip>
          <a:srcRect l="1866" t="7826" r="8534" b="4523"/>
          <a:stretch/>
        </p:blipFill>
        <p:spPr bwMode="auto">
          <a:xfrm>
            <a:off x="2411760" y="1772816"/>
            <a:ext cx="3785466" cy="441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21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pic>
        <p:nvPicPr>
          <p:cNvPr id="6" name="Picture 5" descr="http://news.cnet.com/i/tim/2009/07/13/mjvideogames4.jpg"/>
          <p:cNvPicPr>
            <a:picLocks noChangeAspect="1" noChangeArrowheads="1"/>
          </p:cNvPicPr>
          <p:nvPr/>
        </p:nvPicPr>
        <p:blipFill rotWithShape="1">
          <a:blip r:embed="rId2">
            <a:extLst>
              <a:ext uri="{28A0092B-C50C-407E-A947-70E740481C1C}">
                <a14:useLocalDpi xmlns:a14="http://schemas.microsoft.com/office/drawing/2010/main" val="0"/>
              </a:ext>
            </a:extLst>
          </a:blip>
          <a:srcRect l="1866" t="7826" r="8534" b="4523"/>
          <a:stretch/>
        </p:blipFill>
        <p:spPr bwMode="auto">
          <a:xfrm>
            <a:off x="2123728" y="1219200"/>
            <a:ext cx="4743949" cy="55346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0"/>
          <p:cNvSpPr txBox="1"/>
          <p:nvPr/>
        </p:nvSpPr>
        <p:spPr>
          <a:xfrm>
            <a:off x="5541631" y="5207111"/>
            <a:ext cx="999441"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Actuator</a:t>
            </a:r>
          </a:p>
        </p:txBody>
      </p:sp>
      <p:sp>
        <p:nvSpPr>
          <p:cNvPr id="8" name="TextBox 11"/>
          <p:cNvSpPr txBox="1"/>
          <p:nvPr/>
        </p:nvSpPr>
        <p:spPr>
          <a:xfrm>
            <a:off x="4028716" y="2199902"/>
            <a:ext cx="1184363"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Hard Drive</a:t>
            </a:r>
          </a:p>
        </p:txBody>
      </p:sp>
      <p:sp>
        <p:nvSpPr>
          <p:cNvPr id="9" name="TextBox 13"/>
          <p:cNvSpPr txBox="1"/>
          <p:nvPr/>
        </p:nvSpPr>
        <p:spPr>
          <a:xfrm>
            <a:off x="5467001" y="2199902"/>
            <a:ext cx="643125"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LEDS</a:t>
            </a:r>
          </a:p>
        </p:txBody>
      </p:sp>
      <p:sp>
        <p:nvSpPr>
          <p:cNvPr id="10" name="TextBox 14"/>
          <p:cNvSpPr txBox="1"/>
          <p:nvPr/>
        </p:nvSpPr>
        <p:spPr>
          <a:xfrm>
            <a:off x="3073646" y="2773023"/>
            <a:ext cx="955070"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Monitor</a:t>
            </a:r>
          </a:p>
        </p:txBody>
      </p:sp>
      <p:sp>
        <p:nvSpPr>
          <p:cNvPr id="11" name="TextBox 15"/>
          <p:cNvSpPr txBox="1"/>
          <p:nvPr/>
        </p:nvSpPr>
        <p:spPr>
          <a:xfrm>
            <a:off x="3815664" y="5895155"/>
            <a:ext cx="1478546"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Pressure Pads</a:t>
            </a:r>
          </a:p>
        </p:txBody>
      </p:sp>
      <p:sp>
        <p:nvSpPr>
          <p:cNvPr id="12" name="TextBox 16"/>
          <p:cNvSpPr txBox="1"/>
          <p:nvPr/>
        </p:nvSpPr>
        <p:spPr>
          <a:xfrm>
            <a:off x="5099349" y="3532060"/>
            <a:ext cx="913327"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Buttons</a:t>
            </a:r>
          </a:p>
        </p:txBody>
      </p:sp>
      <p:sp>
        <p:nvSpPr>
          <p:cNvPr id="13" name="TextBox 17"/>
          <p:cNvSpPr txBox="1"/>
          <p:nvPr/>
        </p:nvSpPr>
        <p:spPr>
          <a:xfrm>
            <a:off x="2693519" y="4543595"/>
            <a:ext cx="930639"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Speaker</a:t>
            </a:r>
          </a:p>
        </p:txBody>
      </p:sp>
      <p:sp>
        <p:nvSpPr>
          <p:cNvPr id="14" name="TextBox 18"/>
          <p:cNvSpPr txBox="1"/>
          <p:nvPr/>
        </p:nvSpPr>
        <p:spPr>
          <a:xfrm>
            <a:off x="2620542" y="1626780"/>
            <a:ext cx="930639"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Speaker</a:t>
            </a:r>
          </a:p>
        </p:txBody>
      </p:sp>
    </p:spTree>
    <p:extLst>
      <p:ext uri="{BB962C8B-B14F-4D97-AF65-F5344CB8AC3E}">
        <p14:creationId xmlns:p14="http://schemas.microsoft.com/office/powerpoint/2010/main" val="2195025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pic>
        <p:nvPicPr>
          <p:cNvPr id="5" name="Picture 4" descr="http://farm2.static.flickr.com/1380/828709135_b3a933f7fb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776" y="1772816"/>
            <a:ext cx="6029143" cy="4521857"/>
          </a:xfrm>
          <a:prstGeom prst="rect">
            <a:avLst/>
          </a:prstGeom>
          <a:ln w="1905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65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Starter</a:t>
            </a:r>
          </a:p>
        </p:txBody>
      </p:sp>
      <p:pic>
        <p:nvPicPr>
          <p:cNvPr id="4" name="Picture 3" descr="http://farm2.static.flickr.com/1380/828709135_b3a933f7fb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01" y="1219200"/>
            <a:ext cx="7215078" cy="5411308"/>
          </a:xfrm>
          <a:prstGeom prst="rect">
            <a:avLst/>
          </a:prstGeom>
          <a:ln w="19050" cap="sq">
            <a:solidFill>
              <a:srgbClr val="C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4"/>
          <p:cNvSpPr txBox="1"/>
          <p:nvPr/>
        </p:nvSpPr>
        <p:spPr>
          <a:xfrm>
            <a:off x="4007254" y="1916645"/>
            <a:ext cx="585417"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OCR</a:t>
            </a:r>
          </a:p>
        </p:txBody>
      </p:sp>
      <p:sp>
        <p:nvSpPr>
          <p:cNvPr id="7" name="TextBox 5"/>
          <p:cNvSpPr txBox="1"/>
          <p:nvPr/>
        </p:nvSpPr>
        <p:spPr>
          <a:xfrm>
            <a:off x="6588393" y="1685416"/>
            <a:ext cx="873124"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Keypad</a:t>
            </a:r>
          </a:p>
        </p:txBody>
      </p:sp>
      <p:sp>
        <p:nvSpPr>
          <p:cNvPr id="8" name="TextBox 7"/>
          <p:cNvSpPr txBox="1"/>
          <p:nvPr/>
        </p:nvSpPr>
        <p:spPr>
          <a:xfrm>
            <a:off x="6515175" y="3329619"/>
            <a:ext cx="826060"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Printer</a:t>
            </a:r>
          </a:p>
        </p:txBody>
      </p:sp>
      <p:sp>
        <p:nvSpPr>
          <p:cNvPr id="9" name="TextBox 8"/>
          <p:cNvSpPr txBox="1"/>
          <p:nvPr/>
        </p:nvSpPr>
        <p:spPr>
          <a:xfrm>
            <a:off x="5068413" y="2022985"/>
            <a:ext cx="936154"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Scanner</a:t>
            </a:r>
          </a:p>
        </p:txBody>
      </p:sp>
      <p:sp>
        <p:nvSpPr>
          <p:cNvPr id="10" name="TextBox 9"/>
          <p:cNvSpPr txBox="1"/>
          <p:nvPr/>
        </p:nvSpPr>
        <p:spPr>
          <a:xfrm>
            <a:off x="4299962" y="3353597"/>
            <a:ext cx="999441"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Actuator</a:t>
            </a:r>
          </a:p>
        </p:txBody>
      </p:sp>
      <p:sp>
        <p:nvSpPr>
          <p:cNvPr id="11" name="TextBox 10"/>
          <p:cNvSpPr txBox="1"/>
          <p:nvPr/>
        </p:nvSpPr>
        <p:spPr>
          <a:xfrm>
            <a:off x="5536490" y="4037788"/>
            <a:ext cx="1184363"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Hard Drive</a:t>
            </a:r>
          </a:p>
        </p:txBody>
      </p:sp>
      <p:sp>
        <p:nvSpPr>
          <p:cNvPr id="12" name="TextBox 11"/>
          <p:cNvSpPr txBox="1"/>
          <p:nvPr/>
        </p:nvSpPr>
        <p:spPr>
          <a:xfrm>
            <a:off x="7245205" y="2798911"/>
            <a:ext cx="1358064"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Chip and Pin</a:t>
            </a:r>
          </a:p>
        </p:txBody>
      </p:sp>
      <p:sp>
        <p:nvSpPr>
          <p:cNvPr id="13" name="TextBox 12"/>
          <p:cNvSpPr txBox="1"/>
          <p:nvPr/>
        </p:nvSpPr>
        <p:spPr>
          <a:xfrm>
            <a:off x="589934" y="3698951"/>
            <a:ext cx="930639"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Speaker</a:t>
            </a:r>
          </a:p>
        </p:txBody>
      </p:sp>
      <p:sp>
        <p:nvSpPr>
          <p:cNvPr id="14" name="TextBox 14"/>
          <p:cNvSpPr txBox="1"/>
          <p:nvPr/>
        </p:nvSpPr>
        <p:spPr>
          <a:xfrm>
            <a:off x="1993069" y="1049257"/>
            <a:ext cx="1356975"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Touchscreen</a:t>
            </a:r>
          </a:p>
        </p:txBody>
      </p:sp>
      <p:sp>
        <p:nvSpPr>
          <p:cNvPr id="15" name="TextBox 15"/>
          <p:cNvSpPr txBox="1"/>
          <p:nvPr/>
        </p:nvSpPr>
        <p:spPr>
          <a:xfrm>
            <a:off x="1609696" y="4335845"/>
            <a:ext cx="1740348"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Barcode scanner</a:t>
            </a:r>
          </a:p>
        </p:txBody>
      </p:sp>
      <p:sp>
        <p:nvSpPr>
          <p:cNvPr id="16" name="TextBox 16"/>
          <p:cNvSpPr txBox="1"/>
          <p:nvPr/>
        </p:nvSpPr>
        <p:spPr>
          <a:xfrm>
            <a:off x="3369323" y="3946140"/>
            <a:ext cx="930639" cy="369332"/>
          </a:xfrm>
          <a:prstGeom prst="rect">
            <a:avLst/>
          </a:prstGeom>
          <a:solidFill>
            <a:srgbClr val="C00000"/>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Speaker</a:t>
            </a:r>
          </a:p>
        </p:txBody>
      </p:sp>
    </p:spTree>
    <p:extLst>
      <p:ext uri="{BB962C8B-B14F-4D97-AF65-F5344CB8AC3E}">
        <p14:creationId xmlns:p14="http://schemas.microsoft.com/office/powerpoint/2010/main" val="1751324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Output Devices </a:t>
            </a:r>
            <a:endParaRPr lang="en-GB" sz="4000" dirty="0"/>
          </a:p>
        </p:txBody>
      </p:sp>
      <p:sp>
        <p:nvSpPr>
          <p:cNvPr id="12" name="Content Placeholder 11"/>
          <p:cNvSpPr>
            <a:spLocks noGrp="1"/>
          </p:cNvSpPr>
          <p:nvPr>
            <p:ph sz="quarter" idx="1"/>
          </p:nvPr>
        </p:nvSpPr>
        <p:spPr>
          <a:xfrm>
            <a:off x="612648" y="1600200"/>
            <a:ext cx="8153400" cy="3989040"/>
          </a:xfrm>
        </p:spPr>
        <p:txBody>
          <a:bodyPr>
            <a:normAutofit fontScale="92500" lnSpcReduction="20000"/>
          </a:bodyPr>
          <a:lstStyle/>
          <a:p>
            <a:pPr marL="0" indent="0">
              <a:buNone/>
            </a:pPr>
            <a:r>
              <a:rPr lang="en-GB" sz="2000" dirty="0">
                <a:solidFill>
                  <a:srgbClr val="EA157A"/>
                </a:solidFill>
              </a:rPr>
              <a:t>Output Devices</a:t>
            </a:r>
          </a:p>
          <a:p>
            <a:pPr>
              <a:buFont typeface="Arial" panose="020B0604020202020204" pitchFamily="34" charset="0"/>
              <a:buChar char="•"/>
            </a:pPr>
            <a:r>
              <a:rPr lang="en-GB" sz="2000" dirty="0">
                <a:solidFill>
                  <a:srgbClr val="EA157A"/>
                </a:solidFill>
              </a:rPr>
              <a:t>Describe how different output devices can be applied as a solution to different problems</a:t>
            </a:r>
          </a:p>
          <a:p>
            <a:pPr marL="0" indent="0">
              <a:buNone/>
            </a:pPr>
            <a:endParaRPr lang="en-GB" sz="2000" dirty="0">
              <a:solidFill>
                <a:srgbClr val="EA157A"/>
              </a:solidFill>
            </a:endParaRPr>
          </a:p>
          <a:p>
            <a:pPr marL="0" indent="0">
              <a:buNone/>
            </a:pPr>
            <a:r>
              <a:rPr lang="en-GB" sz="2000" dirty="0"/>
              <a:t>Output devices take data produced by the computer and turn it into a form that humans can understand.  This could be, for example, written or spoken text, an image on a screen, music or a multimedia presentation.</a:t>
            </a:r>
          </a:p>
          <a:p>
            <a:pPr marL="0" indent="0">
              <a:buNone/>
            </a:pPr>
            <a:endParaRPr lang="en-GB" sz="2000" dirty="0"/>
          </a:p>
          <a:p>
            <a:pPr marL="0" indent="0">
              <a:buNone/>
            </a:pPr>
            <a:r>
              <a:rPr lang="en-GB" sz="2000" dirty="0"/>
              <a:t>A different type of output device is a actuator, which might respond to an input signal to turn on a sprinkler, open or close a window in a greenhouse, or perform any number of actions.</a:t>
            </a:r>
          </a:p>
          <a:p>
            <a:pPr marL="0" indent="0">
              <a:buNone/>
            </a:pPr>
            <a:endParaRPr lang="en-GB" sz="2000" dirty="0"/>
          </a:p>
          <a:p>
            <a:pPr marL="0" indent="0">
              <a:buNone/>
            </a:pPr>
            <a:r>
              <a:rPr lang="en-GB" sz="2000" dirty="0"/>
              <a:t>Common output devices include screens, printers, multimedia projectors, speakers and actuators.</a:t>
            </a:r>
          </a:p>
          <a:p>
            <a:pPr marL="0" indent="0">
              <a:buNone/>
            </a:pPr>
            <a:endParaRPr lang="en-GB" sz="2000" dirty="0"/>
          </a:p>
        </p:txBody>
      </p:sp>
    </p:spTree>
    <p:extLst>
      <p:ext uri="{BB962C8B-B14F-4D97-AF65-F5344CB8AC3E}">
        <p14:creationId xmlns:p14="http://schemas.microsoft.com/office/powerpoint/2010/main" val="9179970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Screens </a:t>
            </a:r>
            <a:endParaRPr lang="en-GB" sz="4000" dirty="0"/>
          </a:p>
        </p:txBody>
      </p:sp>
      <p:sp>
        <p:nvSpPr>
          <p:cNvPr id="12" name="Content Placeholder 11"/>
          <p:cNvSpPr>
            <a:spLocks noGrp="1"/>
          </p:cNvSpPr>
          <p:nvPr>
            <p:ph sz="quarter" idx="1"/>
          </p:nvPr>
        </p:nvSpPr>
        <p:spPr>
          <a:xfrm>
            <a:off x="495300" y="1484784"/>
            <a:ext cx="8153400" cy="4421088"/>
          </a:xfrm>
        </p:spPr>
        <p:txBody>
          <a:bodyPr>
            <a:normAutofit/>
          </a:bodyPr>
          <a:lstStyle/>
          <a:p>
            <a:pPr marL="0" indent="0">
              <a:buNone/>
            </a:pPr>
            <a:r>
              <a:rPr lang="en-GB" sz="2000" dirty="0">
                <a:solidFill>
                  <a:srgbClr val="EA157A"/>
                </a:solidFill>
              </a:rPr>
              <a:t>LCD Monitors</a:t>
            </a:r>
          </a:p>
          <a:p>
            <a:pPr marL="0" indent="0">
              <a:buNone/>
            </a:pPr>
            <a:r>
              <a:rPr lang="en-GB" sz="2000" dirty="0"/>
              <a:t>Liquid crystal display (LCD) monitors contain groups of red, green and blue diodes to form each pixel.  The screen is typically back-lit using light-emitting diodes (LEDs).  These have several advantages over older technology:</a:t>
            </a:r>
          </a:p>
          <a:p>
            <a:r>
              <a:rPr lang="en-GB" sz="2000" dirty="0">
                <a:solidFill>
                  <a:srgbClr val="EA157A"/>
                </a:solidFill>
              </a:rPr>
              <a:t>They reach maximum brightness almost immediately </a:t>
            </a:r>
          </a:p>
          <a:p>
            <a:r>
              <a:rPr lang="en-GB" sz="2000" dirty="0">
                <a:solidFill>
                  <a:srgbClr val="EA157A"/>
                </a:solidFill>
              </a:rPr>
              <a:t>The image is sharper with more realistic and vivid colours </a:t>
            </a:r>
          </a:p>
          <a:p>
            <a:r>
              <a:rPr lang="en-GB" sz="2000" dirty="0">
                <a:solidFill>
                  <a:srgbClr val="EA157A"/>
                </a:solidFill>
              </a:rPr>
              <a:t>They produce a brighter light which leads to better picture definition </a:t>
            </a:r>
          </a:p>
          <a:p>
            <a:r>
              <a:rPr lang="en-GB" sz="2000" dirty="0">
                <a:solidFill>
                  <a:srgbClr val="EA157A"/>
                </a:solidFill>
              </a:rPr>
              <a:t>Since LEDs are very small, screens can be much thinner in construction </a:t>
            </a:r>
          </a:p>
          <a:p>
            <a:r>
              <a:rPr lang="en-GB" sz="2000" dirty="0">
                <a:solidFill>
                  <a:srgbClr val="EA157A"/>
                </a:solidFill>
              </a:rPr>
              <a:t>They last almost indefinitely which makes the screens much more reliable</a:t>
            </a:r>
          </a:p>
          <a:p>
            <a:r>
              <a:rPr lang="en-GB" sz="2000" dirty="0">
                <a:solidFill>
                  <a:srgbClr val="EA157A"/>
                </a:solidFill>
              </a:rPr>
              <a:t>They consume little power and produce little heat with low running costs </a:t>
            </a:r>
          </a:p>
          <a:p>
            <a:pPr marL="0" indent="0">
              <a:buNone/>
            </a:pPr>
            <a:endParaRPr lang="en-GB" sz="2000" dirty="0"/>
          </a:p>
          <a:p>
            <a:pPr marL="0" indent="0">
              <a:buNone/>
            </a:pPr>
            <a:endParaRPr lang="en-GB" sz="2000" dirty="0"/>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Image result for LCD Monito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232" y="5373216"/>
            <a:ext cx="1821368" cy="1366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CD pix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420749"/>
            <a:ext cx="2065842" cy="127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39806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GB" dirty="0"/>
              <a:t>Screens </a:t>
            </a:r>
            <a:endParaRPr lang="en-GB" sz="4000" dirty="0"/>
          </a:p>
        </p:txBody>
      </p:sp>
      <p:sp>
        <p:nvSpPr>
          <p:cNvPr id="12" name="Content Placeholder 11"/>
          <p:cNvSpPr>
            <a:spLocks noGrp="1"/>
          </p:cNvSpPr>
          <p:nvPr>
            <p:ph sz="quarter" idx="1"/>
          </p:nvPr>
        </p:nvSpPr>
        <p:spPr>
          <a:xfrm>
            <a:off x="612648" y="1600200"/>
            <a:ext cx="8153400" cy="5069160"/>
          </a:xfrm>
        </p:spPr>
        <p:txBody>
          <a:bodyPr>
            <a:normAutofit/>
          </a:bodyPr>
          <a:lstStyle/>
          <a:p>
            <a:pPr marL="0" indent="0">
              <a:buNone/>
            </a:pPr>
            <a:r>
              <a:rPr lang="en-GB" sz="2000" dirty="0">
                <a:solidFill>
                  <a:srgbClr val="EA157A"/>
                </a:solidFill>
              </a:rPr>
              <a:t>Organic LED (OLED) Screens</a:t>
            </a:r>
          </a:p>
          <a:p>
            <a:pPr marL="0" indent="0">
              <a:buNone/>
            </a:pPr>
            <a:r>
              <a:rPr lang="en-GB" sz="2000" dirty="0"/>
              <a:t>These are brighter, thinner and lighter than traditional LCD or LED Screens.  The screen is plastic rather than glass so they are flexible. OLED screens can be used wherever LCD screens are used, for TVs, computer screens, MP3 and mobile phone screens.  </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In the future they may be used to make inexpensive animated billboards, super-thin pages for electronic books or wearable technology.</a:t>
            </a:r>
          </a:p>
        </p:txBody>
      </p:sp>
      <p:sp>
        <p:nvSpPr>
          <p:cNvPr id="7" name="AutoShape 6" descr="Image result for 1d and 2d barcodes"/>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0" name="Picture 2" descr="Image result for LED screens OLED scre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903" y="3285452"/>
            <a:ext cx="3020194" cy="2012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034663"/>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17463</TotalTime>
  <Words>1187</Words>
  <Application>Microsoft Office PowerPoint</Application>
  <PresentationFormat>On-screen Show (4:3)</PresentationFormat>
  <Paragraphs>100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Tw Cen MT</vt:lpstr>
      <vt:lpstr>Wingdings</vt:lpstr>
      <vt:lpstr>Wingdings 2</vt:lpstr>
      <vt:lpstr>Median</vt:lpstr>
      <vt:lpstr>Output Devices</vt:lpstr>
      <vt:lpstr>Starter</vt:lpstr>
      <vt:lpstr>Starter</vt:lpstr>
      <vt:lpstr>Starter</vt:lpstr>
      <vt:lpstr>Starter</vt:lpstr>
      <vt:lpstr>Starter</vt:lpstr>
      <vt:lpstr>Output Devices </vt:lpstr>
      <vt:lpstr>Screens </vt:lpstr>
      <vt:lpstr>Screens </vt:lpstr>
      <vt:lpstr>Screens </vt:lpstr>
      <vt:lpstr>Printers </vt:lpstr>
      <vt:lpstr>Printers </vt:lpstr>
      <vt:lpstr>Printers </vt:lpstr>
      <vt:lpstr>Printers </vt:lpstr>
      <vt:lpstr>Printers </vt:lpstr>
      <vt:lpstr>Multimedia Projectors </vt:lpstr>
      <vt:lpstr>Computer Speakers</vt:lpstr>
      <vt:lpstr>Actuators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Miss Newport</dc:creator>
  <cp:lastModifiedBy>Mrs R Lofthouse</cp:lastModifiedBy>
  <cp:revision>425</cp:revision>
  <dcterms:created xsi:type="dcterms:W3CDTF">2014-06-23T10:47:17Z</dcterms:created>
  <dcterms:modified xsi:type="dcterms:W3CDTF">2017-04-20T22:48:12Z</dcterms:modified>
</cp:coreProperties>
</file>