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326" r:id="rId3"/>
    <p:sldId id="327" r:id="rId4"/>
    <p:sldId id="328" r:id="rId5"/>
    <p:sldId id="329" r:id="rId6"/>
    <p:sldId id="33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2" autoAdjust="0"/>
    <p:restoredTop sz="81387" autoAdjust="0"/>
  </p:normalViewPr>
  <p:slideViewPr>
    <p:cSldViewPr>
      <p:cViewPr varScale="1">
        <p:scale>
          <a:sx n="59" d="100"/>
          <a:sy n="59" d="100"/>
        </p:scale>
        <p:origin x="176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24/07/2018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cap="none" dirty="0" smtClean="0"/>
              <a:t>Page Rank </a:t>
            </a:r>
            <a:r>
              <a:rPr lang="en-GB" sz="4800" cap="none" dirty="0" smtClean="0"/>
              <a:t>Algorithm</a:t>
            </a:r>
            <a:endParaRPr lang="en-GB" sz="48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 smtClean="0"/>
              <a:t>Web Technologies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19792" cy="990600"/>
          </a:xfrm>
        </p:spPr>
        <p:txBody>
          <a:bodyPr>
            <a:normAutofit/>
          </a:bodyPr>
          <a:lstStyle/>
          <a:p>
            <a:r>
              <a:rPr lang="en-GB" b="1" dirty="0"/>
              <a:t>Google's Page Rank algorithm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1756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In the 1990s two postgraduate Computer Science students called Larry Page and Sergey </a:t>
            </a:r>
            <a:r>
              <a:rPr lang="en-GB" sz="2400" dirty="0" err="1"/>
              <a:t>Brin</a:t>
            </a:r>
            <a:r>
              <a:rPr lang="en-GB" sz="2400" dirty="0"/>
              <a:t> met </a:t>
            </a:r>
            <a:r>
              <a:rPr lang="en-GB" sz="2400" dirty="0" smtClean="0"/>
              <a:t>at Stanford </a:t>
            </a:r>
            <a:r>
              <a:rPr lang="en-GB" sz="2400" dirty="0"/>
              <a:t>University. </a:t>
            </a:r>
            <a:r>
              <a:rPr lang="en-GB" sz="2400" dirty="0" err="1"/>
              <a:t>Brin</a:t>
            </a:r>
            <a:r>
              <a:rPr lang="en-GB" sz="2400" dirty="0"/>
              <a:t> was working on data mining systems and Page was working on a system </a:t>
            </a:r>
            <a:r>
              <a:rPr lang="en-GB" sz="2400" dirty="0" smtClean="0"/>
              <a:t>to rank </a:t>
            </a:r>
            <a:r>
              <a:rPr lang="en-GB" sz="2400" dirty="0"/>
              <a:t>the importance of a research paper according to how often it was cited in other papers.</a:t>
            </a:r>
          </a:p>
          <a:p>
            <a:pPr marL="0" indent="0">
              <a:buNone/>
            </a:pPr>
            <a:r>
              <a:rPr lang="en-GB" sz="2400" dirty="0"/>
              <a:t>The pair realised that this concept could be used to build a far superior search engine to the </a:t>
            </a:r>
            <a:r>
              <a:rPr lang="en-GB" sz="2400" dirty="0" smtClean="0"/>
              <a:t>existing ones</a:t>
            </a:r>
            <a:r>
              <a:rPr lang="en-GB" sz="2400" dirty="0"/>
              <a:t>, and they started to work on a new Search Engine for the Web. The problem they set </a:t>
            </a:r>
            <a:r>
              <a:rPr lang="en-GB" sz="2400" dirty="0" smtClean="0"/>
              <a:t>themselves was </a:t>
            </a:r>
            <a:r>
              <a:rPr lang="en-GB" sz="2400" dirty="0"/>
              <a:t>how to rank the thousands or even millions of web pages that had a reference to the search </a:t>
            </a:r>
            <a:r>
              <a:rPr lang="en-GB" sz="2400" dirty="0" smtClean="0"/>
              <a:t>term typed </a:t>
            </a:r>
            <a:r>
              <a:rPr lang="en-GB" sz="2400" dirty="0"/>
              <a:t>in by a user. To make a search engine useful, the most reliable and relevant pages need to </a:t>
            </a:r>
            <a:r>
              <a:rPr lang="en-GB" sz="2400" dirty="0" smtClean="0"/>
              <a:t>appear first </a:t>
            </a:r>
            <a:r>
              <a:rPr lang="en-GB" sz="2400" dirty="0"/>
              <a:t>in the list of links.</a:t>
            </a:r>
            <a:endParaRPr lang="en-GB" sz="105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1537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19792" cy="990600"/>
          </a:xfrm>
        </p:spPr>
        <p:txBody>
          <a:bodyPr>
            <a:normAutofit/>
          </a:bodyPr>
          <a:lstStyle/>
          <a:p>
            <a:r>
              <a:rPr lang="en-GB" b="1" dirty="0"/>
              <a:t>Google's Page Rank algorithm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15280" y="1484784"/>
            <a:ext cx="8514528" cy="1756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800" dirty="0"/>
              <a:t>Until that point, pages had generally been ranked simply by the number of times the search term </a:t>
            </a:r>
            <a:r>
              <a:rPr lang="en-GB" sz="2800" dirty="0" smtClean="0"/>
              <a:t>or its </a:t>
            </a:r>
            <a:r>
              <a:rPr lang="en-GB" sz="2800" dirty="0"/>
              <a:t>synonyms appeared on the page. Page's and </a:t>
            </a:r>
            <a:r>
              <a:rPr lang="en-GB" sz="2800" dirty="0" err="1"/>
              <a:t>Brin's</a:t>
            </a:r>
            <a:r>
              <a:rPr lang="en-GB" sz="2800" dirty="0"/>
              <a:t> </a:t>
            </a:r>
            <a:r>
              <a:rPr lang="en-GB" sz="2800" dirty="0" err="1"/>
              <a:t>inSight</a:t>
            </a:r>
            <a:r>
              <a:rPr lang="en-GB" sz="2800" dirty="0"/>
              <a:t> was to realise that the usefulness </a:t>
            </a:r>
            <a:r>
              <a:rPr lang="en-GB" sz="2800" dirty="0" smtClean="0"/>
              <a:t>and therefore </a:t>
            </a:r>
            <a:r>
              <a:rPr lang="en-GB" sz="2800" dirty="0"/>
              <a:t>the </a:t>
            </a:r>
            <a:r>
              <a:rPr lang="en-GB" sz="2800" b="1" dirty="0"/>
              <a:t>rank </a:t>
            </a:r>
            <a:r>
              <a:rPr lang="en-GB" sz="2800" dirty="0"/>
              <a:t>of a given page, say Page X, can be determined by how many visits to Page X </a:t>
            </a:r>
            <a:r>
              <a:rPr lang="en-GB" sz="2800" dirty="0" smtClean="0"/>
              <a:t>result from </a:t>
            </a:r>
            <a:r>
              <a:rPr lang="en-GB" sz="2800" dirty="0"/>
              <a:t>other web pages containing links to the page. </a:t>
            </a:r>
            <a:endParaRPr lang="en-GB" sz="2800" dirty="0" smtClean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Taking </a:t>
            </a:r>
            <a:r>
              <a:rPr lang="en-GB" sz="2800" dirty="0"/>
              <a:t>this further, links from a Page Y that itself has</a:t>
            </a:r>
          </a:p>
          <a:p>
            <a:pPr marL="0" indent="0">
              <a:buNone/>
            </a:pPr>
            <a:r>
              <a:rPr lang="en-GB" sz="2800" dirty="0"/>
              <a:t>a high rank are more significant than those from pages which have themselves only had a few visits</a:t>
            </a:r>
            <a:r>
              <a:rPr lang="en-GB" sz="2800" dirty="0" smtClean="0"/>
              <a:t>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105864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19792" cy="990600"/>
          </a:xfrm>
        </p:spPr>
        <p:txBody>
          <a:bodyPr>
            <a:normAutofit/>
          </a:bodyPr>
          <a:lstStyle/>
          <a:p>
            <a:r>
              <a:rPr lang="en-GB" b="1" dirty="0"/>
              <a:t>Google's Page Rank algorithm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15280" y="1484784"/>
            <a:ext cx="8514528" cy="1756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importance or authority of a page is also taken into account so that a link from a .</a:t>
            </a:r>
            <a:r>
              <a:rPr lang="en-GB" dirty="0" err="1"/>
              <a:t>gov</a:t>
            </a:r>
            <a:r>
              <a:rPr lang="en-GB" dirty="0"/>
              <a:t> page or </a:t>
            </a:r>
            <a:r>
              <a:rPr lang="en-GB" dirty="0" smtClean="0"/>
              <a:t>a page </a:t>
            </a:r>
            <a:r>
              <a:rPr lang="en-GB" dirty="0"/>
              <a:t>belonging to the BBC site, for example, may be given a higher PageRank rating.</a:t>
            </a:r>
            <a:endParaRPr lang="en-GB" sz="1000" dirty="0">
              <a:solidFill>
                <a:srgbClr val="00B05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784" y="3528864"/>
            <a:ext cx="4104456" cy="293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9603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19792" cy="990600"/>
          </a:xfrm>
        </p:spPr>
        <p:txBody>
          <a:bodyPr>
            <a:normAutofit/>
          </a:bodyPr>
          <a:lstStyle/>
          <a:p>
            <a:r>
              <a:rPr lang="en-GB" b="1" dirty="0"/>
              <a:t>Google's Page Rank algorithm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1886" y="1484784"/>
            <a:ext cx="8437922" cy="1756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/>
              <a:t>An initial version of Google was launched in August 1996 from Stanford University's website. By </a:t>
            </a:r>
            <a:r>
              <a:rPr lang="en-GB" sz="2000" dirty="0" smtClean="0"/>
              <a:t>mid- 1998 </a:t>
            </a:r>
            <a:r>
              <a:rPr lang="en-GB" sz="2000" dirty="0"/>
              <a:t>they had 10,000 searches a day, and realised the potential of their invention.</a:t>
            </a:r>
          </a:p>
          <a:p>
            <a:pPr marL="0" indent="0">
              <a:buNone/>
            </a:pPr>
            <a:r>
              <a:rPr lang="en-GB" sz="2000" dirty="0"/>
              <a:t>They represented the Web as a </a:t>
            </a:r>
            <a:r>
              <a:rPr lang="en-GB" sz="2000" b="1" dirty="0"/>
              <a:t>directed graph </a:t>
            </a:r>
            <a:r>
              <a:rPr lang="en-GB" sz="2000" dirty="0"/>
              <a:t>of pages, using an algorithm to calculate the </a:t>
            </a:r>
            <a:r>
              <a:rPr lang="en-GB" sz="2000" dirty="0" smtClean="0"/>
              <a:t>PageRank (named </a:t>
            </a:r>
            <a:r>
              <a:rPr lang="en-GB" sz="2000" dirty="0"/>
              <a:t>after Larry Page) of each page. Every web page is a node and any hyperlinks on the page </a:t>
            </a:r>
            <a:r>
              <a:rPr lang="en-GB" sz="2000" dirty="0" smtClean="0"/>
              <a:t>are edges</a:t>
            </a:r>
            <a:r>
              <a:rPr lang="en-GB" sz="2000" dirty="0"/>
              <a:t>, with the edge weightings dependent on the PageRank algorithm.</a:t>
            </a:r>
            <a:r>
              <a:rPr lang="en-GB" sz="2000" dirty="0" smtClean="0"/>
              <a:t>.</a:t>
            </a:r>
            <a:endParaRPr lang="en-GB" sz="700" dirty="0">
              <a:solidFill>
                <a:srgbClr val="00B05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59408" t="54922" r="15687" b="23422"/>
          <a:stretch/>
        </p:blipFill>
        <p:spPr>
          <a:xfrm>
            <a:off x="1619672" y="3854152"/>
            <a:ext cx="6130132" cy="29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033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19792" cy="990600"/>
          </a:xfrm>
        </p:spPr>
        <p:txBody>
          <a:bodyPr>
            <a:normAutofit/>
          </a:bodyPr>
          <a:lstStyle/>
          <a:p>
            <a:r>
              <a:rPr lang="en-GB" b="1" dirty="0"/>
              <a:t>Google's Page Rank algorithm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1886" y="1484784"/>
            <a:ext cx="8437922" cy="1756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i="1" dirty="0"/>
              <a:t>Using Page Rank, B has </a:t>
            </a:r>
            <a:r>
              <a:rPr lang="en-GB" sz="2000" dirty="0"/>
              <a:t>a </a:t>
            </a:r>
            <a:r>
              <a:rPr lang="en-GB" sz="2000" i="1" dirty="0"/>
              <a:t>higher page rank than </a:t>
            </a:r>
            <a:r>
              <a:rPr lang="en-GB" sz="2000" dirty="0"/>
              <a:t>C </a:t>
            </a:r>
            <a:r>
              <a:rPr lang="en-GB" sz="2000" i="1" dirty="0"/>
              <a:t>because it </a:t>
            </a:r>
            <a:r>
              <a:rPr lang="en-GB" sz="2000" dirty="0"/>
              <a:t>is a </a:t>
            </a:r>
            <a:r>
              <a:rPr lang="en-GB" sz="2000" i="1" dirty="0"/>
              <a:t>more authoritative source.</a:t>
            </a:r>
          </a:p>
          <a:p>
            <a:pPr marL="0" indent="0">
              <a:buNone/>
            </a:pPr>
            <a:r>
              <a:rPr lang="en-GB" sz="2000" dirty="0"/>
              <a:t>By 2015, Google was processing 40,000 search queries every second, worldwide. David </a:t>
            </a:r>
            <a:r>
              <a:rPr lang="en-GB" sz="2000" dirty="0" err="1"/>
              <a:t>Vise</a:t>
            </a:r>
            <a:r>
              <a:rPr lang="en-GB" sz="2000" dirty="0"/>
              <a:t>, the </a:t>
            </a:r>
            <a:r>
              <a:rPr lang="en-GB" sz="2000" dirty="0" smtClean="0"/>
              <a:t>author of </a:t>
            </a:r>
            <a:r>
              <a:rPr lang="en-GB" sz="2000" dirty="0"/>
              <a:t>The Google Story noted that "Not since Gutenberg' ... has any new invention empowered </a:t>
            </a:r>
            <a:r>
              <a:rPr lang="en-GB" sz="2000" dirty="0" smtClean="0"/>
              <a:t>individuals, and </a:t>
            </a:r>
            <a:r>
              <a:rPr lang="en-GB" sz="2000" dirty="0"/>
              <a:t>transformed access to information, as profoundly as Google."</a:t>
            </a:r>
          </a:p>
          <a:p>
            <a:pPr marL="0" indent="0">
              <a:buNone/>
            </a:pPr>
            <a:r>
              <a:rPr lang="en-GB" sz="2000" i="1" dirty="0"/>
              <a:t>t Gutenberg invented the printing press in the fifteenth century)</a:t>
            </a:r>
            <a:endParaRPr lang="en-GB" sz="400" dirty="0">
              <a:solidFill>
                <a:srgbClr val="00B05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59408" t="54922" r="15687" b="23422"/>
          <a:stretch/>
        </p:blipFill>
        <p:spPr>
          <a:xfrm>
            <a:off x="2051720" y="4005064"/>
            <a:ext cx="5338044" cy="2609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5741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14976</TotalTime>
  <Words>474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Tw Cen MT</vt:lpstr>
      <vt:lpstr>Wingdings</vt:lpstr>
      <vt:lpstr>Wingdings 2</vt:lpstr>
      <vt:lpstr>Median</vt:lpstr>
      <vt:lpstr>Page Rank Algorithm</vt:lpstr>
      <vt:lpstr>Google's Page Rank algorithm</vt:lpstr>
      <vt:lpstr>Google's Page Rank algorithm</vt:lpstr>
      <vt:lpstr>Google's Page Rank algorithm</vt:lpstr>
      <vt:lpstr>Google's Page Rank algorithm</vt:lpstr>
      <vt:lpstr>Google's Page Rank algorithm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R Lofthouse</cp:lastModifiedBy>
  <cp:revision>382</cp:revision>
  <dcterms:created xsi:type="dcterms:W3CDTF">2014-06-23T10:47:17Z</dcterms:created>
  <dcterms:modified xsi:type="dcterms:W3CDTF">2018-07-24T16:29:56Z</dcterms:modified>
</cp:coreProperties>
</file>