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334" r:id="rId3"/>
    <p:sldId id="335" r:id="rId4"/>
    <p:sldId id="336" r:id="rId5"/>
    <p:sldId id="337" r:id="rId6"/>
    <p:sldId id="338" r:id="rId7"/>
    <p:sldId id="353" r:id="rId8"/>
    <p:sldId id="339" r:id="rId9"/>
    <p:sldId id="340" r:id="rId10"/>
    <p:sldId id="341" r:id="rId11"/>
    <p:sldId id="342" r:id="rId12"/>
    <p:sldId id="354" r:id="rId13"/>
    <p:sldId id="343" r:id="rId14"/>
    <p:sldId id="344" r:id="rId15"/>
    <p:sldId id="345" r:id="rId16"/>
    <p:sldId id="346" r:id="rId17"/>
    <p:sldId id="347" r:id="rId18"/>
    <p:sldId id="355" r:id="rId19"/>
    <p:sldId id="348" r:id="rId20"/>
    <p:sldId id="349" r:id="rId21"/>
    <p:sldId id="350" r:id="rId22"/>
    <p:sldId id="351" r:id="rId23"/>
    <p:sldId id="35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15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3728" autoAdjust="0"/>
  </p:normalViewPr>
  <p:slideViewPr>
    <p:cSldViewPr>
      <p:cViewPr varScale="1">
        <p:scale>
          <a:sx n="68" d="100"/>
          <a:sy n="68" d="100"/>
        </p:scale>
        <p:origin x="12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6AACB-4497-4975-84C7-26D592B71736}" type="datetimeFigureOut">
              <a:rPr lang="en-GB" smtClean="0"/>
              <a:pPr/>
              <a:t>24/11/2020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17D95-82D2-4295-A5C8-CFAEB402EF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9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620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798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200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13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002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817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242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1947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219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0705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4890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9444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2283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5165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494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6437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8942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673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870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038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948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657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24/11/2020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2B4108C-6F15-4D6F-950B-F60B0A652D9F}" type="datetimeFigureOut">
              <a:rPr lang="en-GB" smtClean="0"/>
              <a:pPr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24/11/2020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24/11/2020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24/11/2020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24/11/2020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24/11/2020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2B4108C-6F15-4D6F-950B-F60B0A652D9F}" type="datetimeFigureOut">
              <a:rPr lang="en-GB" smtClean="0"/>
              <a:pPr/>
              <a:t>24/11/2020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24/11/2020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4005064"/>
            <a:ext cx="7128792" cy="1828800"/>
          </a:xfrm>
        </p:spPr>
        <p:txBody>
          <a:bodyPr>
            <a:normAutofit/>
          </a:bodyPr>
          <a:lstStyle/>
          <a:p>
            <a:r>
              <a:rPr lang="en-GB" b="1" cap="none" dirty="0"/>
              <a:t>A Level SQL</a:t>
            </a:r>
            <a:endParaRPr lang="en-GB" sz="48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dirty="0"/>
              <a:t>A Level Computer Science – Unit 1 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SQL – Example 1</a:t>
            </a:r>
            <a:endParaRPr lang="en-GB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4389" t="23347" r="34142" b="18575"/>
          <a:stretch/>
        </p:blipFill>
        <p:spPr>
          <a:xfrm>
            <a:off x="1043608" y="2060848"/>
            <a:ext cx="669674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47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dirty="0"/>
              <a:t>SQL Activity </a:t>
            </a:r>
          </a:p>
        </p:txBody>
      </p:sp>
      <p:sp>
        <p:nvSpPr>
          <p:cNvPr id="2" name="Rectangle 1"/>
          <p:cNvSpPr/>
          <p:nvPr/>
        </p:nvSpPr>
        <p:spPr>
          <a:xfrm>
            <a:off x="612648" y="1988840"/>
            <a:ext cx="77757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SQL statements are written In the format</a:t>
            </a:r>
          </a:p>
          <a:p>
            <a:endParaRPr lang="en-GB" sz="2000" dirty="0"/>
          </a:p>
          <a:p>
            <a:r>
              <a:rPr lang="en-GB" sz="2000" dirty="0"/>
              <a:t>SELECT *</a:t>
            </a:r>
          </a:p>
          <a:p>
            <a:r>
              <a:rPr lang="en-GB" sz="2000" dirty="0"/>
              <a:t>FROM </a:t>
            </a:r>
            <a:r>
              <a:rPr lang="en-GB" sz="2000" i="1" dirty="0"/>
              <a:t>table</a:t>
            </a:r>
          </a:p>
          <a:p>
            <a:r>
              <a:rPr lang="en-GB" sz="2000" dirty="0"/>
              <a:t>WHERE </a:t>
            </a:r>
            <a:r>
              <a:rPr lang="en-GB" sz="2000" i="1" dirty="0"/>
              <a:t>condition</a:t>
            </a:r>
          </a:p>
          <a:p>
            <a:endParaRPr lang="en-GB" sz="2000" i="1" dirty="0"/>
          </a:p>
          <a:p>
            <a:r>
              <a:rPr lang="en-GB" sz="2000" dirty="0"/>
              <a:t>Write a query which will display all fields of records in the CD table published by the ABC or GHK record company in 2014-2015, (Note that the * means 'Display all fields in the record’ ,)</a:t>
            </a:r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Referring to the data in </a:t>
            </a:r>
            <a:r>
              <a:rPr lang="en-GB" sz="2000" i="1" dirty="0"/>
              <a:t>Table </a:t>
            </a:r>
            <a:r>
              <a:rPr lang="en-GB" sz="2000" dirty="0"/>
              <a:t>1, what are the </a:t>
            </a:r>
            <a:r>
              <a:rPr lang="en-GB" sz="2000" dirty="0" err="1"/>
              <a:t>CDNumbers</a:t>
            </a:r>
            <a:r>
              <a:rPr lang="en-GB" sz="2000" dirty="0"/>
              <a:t> of the records returned by this query?</a:t>
            </a:r>
          </a:p>
        </p:txBody>
      </p:sp>
    </p:spTree>
    <p:extLst>
      <p:ext uri="{BB962C8B-B14F-4D97-AF65-F5344CB8AC3E}">
        <p14:creationId xmlns:p14="http://schemas.microsoft.com/office/powerpoint/2010/main" val="552824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dirty="0"/>
              <a:t>SQL Activity </a:t>
            </a:r>
          </a:p>
        </p:txBody>
      </p:sp>
      <p:sp>
        <p:nvSpPr>
          <p:cNvPr id="2" name="Rectangle 1"/>
          <p:cNvSpPr/>
          <p:nvPr/>
        </p:nvSpPr>
        <p:spPr>
          <a:xfrm>
            <a:off x="612648" y="1988840"/>
            <a:ext cx="77757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Write a query which will display all fields of records in the CD table published by the ABC or GHK record company in 2014-2015</a:t>
            </a:r>
          </a:p>
          <a:p>
            <a:endParaRPr lang="en-GB" sz="2000" dirty="0"/>
          </a:p>
          <a:p>
            <a:r>
              <a:rPr lang="en-GB" sz="2000" dirty="0"/>
              <a:t>SELECT *</a:t>
            </a:r>
          </a:p>
          <a:p>
            <a:r>
              <a:rPr lang="en-GB" sz="2000" dirty="0"/>
              <a:t>FROM </a:t>
            </a:r>
            <a:r>
              <a:rPr lang="en-GB" sz="2000" dirty="0" err="1"/>
              <a:t>CD</a:t>
            </a:r>
            <a:r>
              <a:rPr lang="en-GB" sz="2000" i="1" dirty="0" err="1"/>
              <a:t>table</a:t>
            </a:r>
            <a:endParaRPr lang="en-GB" sz="2000" i="1" dirty="0"/>
          </a:p>
          <a:p>
            <a:r>
              <a:rPr lang="en-GB" sz="2000" dirty="0"/>
              <a:t>WHERE </a:t>
            </a:r>
            <a:r>
              <a:rPr lang="en-GB" sz="2000" i="1" dirty="0" err="1"/>
              <a:t>recordcompany</a:t>
            </a:r>
            <a:r>
              <a:rPr lang="en-GB" sz="2000" i="1" dirty="0"/>
              <a:t> = “ABC” OR </a:t>
            </a:r>
            <a:r>
              <a:rPr lang="en-GB" sz="2000" i="1" dirty="0" err="1"/>
              <a:t>recordcompany</a:t>
            </a:r>
            <a:r>
              <a:rPr lang="en-GB" sz="2000" i="1" dirty="0"/>
              <a:t> = “GHK” AND </a:t>
            </a:r>
            <a:r>
              <a:rPr lang="en-GB" sz="2000" dirty="0" err="1"/>
              <a:t>DatePublished</a:t>
            </a:r>
            <a:r>
              <a:rPr lang="en-GB" sz="2000" dirty="0"/>
              <a:t> BETWEEN “01/01/2014” AND “31/12/2015”</a:t>
            </a:r>
          </a:p>
          <a:p>
            <a:endParaRPr lang="en-GB" sz="2000" i="1" dirty="0"/>
          </a:p>
          <a:p>
            <a:endParaRPr lang="en-GB" sz="2000" i="1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Referring to the data in </a:t>
            </a:r>
            <a:r>
              <a:rPr lang="en-GB" sz="2000" i="1" dirty="0"/>
              <a:t>Table </a:t>
            </a:r>
            <a:r>
              <a:rPr lang="en-GB" sz="2000" dirty="0"/>
              <a:t>1, what are the </a:t>
            </a:r>
            <a:r>
              <a:rPr lang="en-GB" sz="2000" dirty="0" err="1"/>
              <a:t>CDNumbers</a:t>
            </a:r>
            <a:r>
              <a:rPr lang="en-GB" sz="2000" dirty="0"/>
              <a:t> of the records returned by this query?</a:t>
            </a:r>
          </a:p>
          <a:p>
            <a:r>
              <a:rPr lang="en-GB" sz="2000" dirty="0"/>
              <a:t>Primary Key </a:t>
            </a:r>
          </a:p>
        </p:txBody>
      </p:sp>
    </p:spTree>
    <p:extLst>
      <p:ext uri="{BB962C8B-B14F-4D97-AF65-F5344CB8AC3E}">
        <p14:creationId xmlns:p14="http://schemas.microsoft.com/office/powerpoint/2010/main" val="3936368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Specifying a sort order</a:t>
            </a:r>
          </a:p>
        </p:txBody>
      </p:sp>
      <p:sp>
        <p:nvSpPr>
          <p:cNvPr id="2" name="Rectangle 1"/>
          <p:cNvSpPr/>
          <p:nvPr/>
        </p:nvSpPr>
        <p:spPr>
          <a:xfrm>
            <a:off x="612648" y="1556792"/>
            <a:ext cx="777577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ORDER BY gives you control over the order in which records appear in the Answer table.</a:t>
            </a:r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1187624" y="2636912"/>
            <a:ext cx="736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  <a:r>
              <a:rPr lang="en-GB" dirty="0" err="1"/>
              <a:t>FirstName</a:t>
            </a:r>
            <a:r>
              <a:rPr lang="en-GB" dirty="0"/>
              <a:t> |  </a:t>
            </a:r>
            <a:r>
              <a:rPr lang="en-GB" dirty="0" err="1"/>
              <a:t>LastName</a:t>
            </a:r>
            <a:r>
              <a:rPr lang="en-GB" dirty="0"/>
              <a:t>   |  </a:t>
            </a:r>
            <a:r>
              <a:rPr lang="en-GB" dirty="0" err="1"/>
              <a:t>YearOfBirth</a:t>
            </a:r>
            <a:endParaRPr lang="en-GB" dirty="0"/>
          </a:p>
          <a:p>
            <a:r>
              <a:rPr lang="en-GB" dirty="0"/>
              <a:t>----------------------------------------</a:t>
            </a:r>
          </a:p>
          <a:p>
            <a:r>
              <a:rPr lang="en-GB" dirty="0"/>
              <a:t>  Thomas   | Alva Edison |   1847</a:t>
            </a:r>
          </a:p>
          <a:p>
            <a:r>
              <a:rPr lang="en-GB" dirty="0"/>
              <a:t>  Benjamin | Franklin    |   1706</a:t>
            </a:r>
          </a:p>
          <a:p>
            <a:r>
              <a:rPr lang="en-GB" dirty="0"/>
              <a:t>  Thomas   | More        |   1478</a:t>
            </a:r>
          </a:p>
          <a:p>
            <a:r>
              <a:rPr lang="en-GB" dirty="0"/>
              <a:t>  Thomas   | Jefferson   |   1826</a:t>
            </a:r>
          </a:p>
        </p:txBody>
      </p:sp>
    </p:spTree>
    <p:extLst>
      <p:ext uri="{BB962C8B-B14F-4D97-AF65-F5344CB8AC3E}">
        <p14:creationId xmlns:p14="http://schemas.microsoft.com/office/powerpoint/2010/main" val="3939668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Specifying a sort order</a:t>
            </a:r>
          </a:p>
        </p:txBody>
      </p:sp>
      <p:sp>
        <p:nvSpPr>
          <p:cNvPr id="2" name="Rectangle 1"/>
          <p:cNvSpPr/>
          <p:nvPr/>
        </p:nvSpPr>
        <p:spPr>
          <a:xfrm>
            <a:off x="612648" y="1556792"/>
            <a:ext cx="777577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ORDER BY gives you control over the order in which records appear in the Answer table.</a:t>
            </a:r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644515" y="2564904"/>
            <a:ext cx="457555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If you execute the query below:</a:t>
            </a:r>
          </a:p>
          <a:p>
            <a:endParaRPr lang="en-GB" dirty="0"/>
          </a:p>
          <a:p>
            <a:r>
              <a:rPr lang="en-GB" dirty="0"/>
              <a:t>SELECT * FROM People </a:t>
            </a:r>
          </a:p>
          <a:p>
            <a:r>
              <a:rPr lang="en-GB" dirty="0"/>
              <a:t>ORDER BY </a:t>
            </a:r>
            <a:r>
              <a:rPr lang="en-GB" dirty="0" err="1"/>
              <a:t>FirstName</a:t>
            </a:r>
            <a:r>
              <a:rPr lang="en-GB" dirty="0"/>
              <a:t> DESC, </a:t>
            </a:r>
            <a:r>
              <a:rPr lang="en-GB" dirty="0" err="1"/>
              <a:t>YearOfBirth</a:t>
            </a:r>
            <a:r>
              <a:rPr lang="en-GB" dirty="0"/>
              <a:t> ASC</a:t>
            </a:r>
          </a:p>
          <a:p>
            <a:endParaRPr lang="en-GB" dirty="0"/>
          </a:p>
          <a:p>
            <a:r>
              <a:rPr lang="en-GB" dirty="0"/>
              <a:t>The result set will look like this:</a:t>
            </a:r>
          </a:p>
          <a:p>
            <a:endParaRPr lang="en-GB" dirty="0"/>
          </a:p>
          <a:p>
            <a:r>
              <a:rPr lang="en-GB" dirty="0"/>
              <a:t> </a:t>
            </a:r>
            <a:r>
              <a:rPr lang="en-GB" dirty="0" err="1"/>
              <a:t>FirstName</a:t>
            </a:r>
            <a:r>
              <a:rPr lang="en-GB" dirty="0"/>
              <a:t> |  </a:t>
            </a:r>
            <a:r>
              <a:rPr lang="en-GB" dirty="0" err="1"/>
              <a:t>LastName</a:t>
            </a:r>
            <a:r>
              <a:rPr lang="en-GB" dirty="0"/>
              <a:t>   |  </a:t>
            </a:r>
            <a:r>
              <a:rPr lang="en-GB" dirty="0" err="1"/>
              <a:t>YearOfBirth</a:t>
            </a:r>
            <a:endParaRPr lang="en-GB" dirty="0"/>
          </a:p>
          <a:p>
            <a:r>
              <a:rPr lang="en-GB" dirty="0"/>
              <a:t>----------------------------------------</a:t>
            </a:r>
          </a:p>
          <a:p>
            <a:r>
              <a:rPr lang="en-GB" dirty="0"/>
              <a:t>  Thomas   | More        |   1478</a:t>
            </a:r>
          </a:p>
          <a:p>
            <a:r>
              <a:rPr lang="en-GB" dirty="0"/>
              <a:t>  Thomas   | Jefferson   |   1826</a:t>
            </a:r>
          </a:p>
          <a:p>
            <a:r>
              <a:rPr lang="en-GB" dirty="0"/>
              <a:t>  Thomas   | Alva Edison |   1847</a:t>
            </a:r>
          </a:p>
          <a:p>
            <a:r>
              <a:rPr lang="en-GB" dirty="0"/>
              <a:t>  Benjamin | Franklin    |   1706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0112" y="3573016"/>
            <a:ext cx="2808312" cy="2031325"/>
          </a:xfrm>
          <a:prstGeom prst="rect">
            <a:avLst/>
          </a:prstGeom>
          <a:noFill/>
          <a:ln w="28575">
            <a:solidFill>
              <a:srgbClr val="EA157A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This sorts everything by column1 (descending) first, and then by column2 (ascending, which is the default) whenever the column1 fields for two rows are </a:t>
            </a:r>
            <a:r>
              <a:rPr lang="en-GB" dirty="0" err="1"/>
              <a:t>equa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0280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Extracting data from several tables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12648" y="1556792"/>
            <a:ext cx="7775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So far we have only taken data from one table.  Returning to the first example -the </a:t>
            </a:r>
            <a:r>
              <a:rPr lang="en-GB" b="1" dirty="0"/>
              <a:t>Song </a:t>
            </a:r>
            <a:r>
              <a:rPr lang="en-GB" dirty="0"/>
              <a:t>and </a:t>
            </a:r>
            <a:r>
              <a:rPr lang="en-GB" b="1" dirty="0"/>
              <a:t>Artist </a:t>
            </a:r>
            <a:r>
              <a:rPr lang="en-GB" dirty="0"/>
              <a:t>tables have the following contents:</a:t>
            </a:r>
            <a:endParaRPr lang="en-GB" sz="2000" dirty="0"/>
          </a:p>
          <a:p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8702" t="22214" r="9790" b="34474"/>
          <a:stretch/>
        </p:blipFill>
        <p:spPr>
          <a:xfrm>
            <a:off x="1115616" y="2510899"/>
            <a:ext cx="675075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99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Extracting data from several tables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12648" y="1556792"/>
            <a:ext cx="7775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So far we have only taken data from one table.  Returning to the first example -the </a:t>
            </a:r>
            <a:r>
              <a:rPr lang="en-GB" b="1" dirty="0"/>
              <a:t>Song </a:t>
            </a:r>
            <a:r>
              <a:rPr lang="en-GB" dirty="0"/>
              <a:t>and </a:t>
            </a:r>
            <a:r>
              <a:rPr lang="en-GB" b="1" dirty="0"/>
              <a:t>Artist </a:t>
            </a:r>
            <a:r>
              <a:rPr lang="en-GB" dirty="0"/>
              <a:t>tables have the following contents:</a:t>
            </a:r>
            <a:endParaRPr lang="en-GB" sz="2000" dirty="0"/>
          </a:p>
          <a:p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563888" y="220486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Artist Table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1221" t="23198" r="43058" b="50225"/>
          <a:stretch/>
        </p:blipFill>
        <p:spPr>
          <a:xfrm>
            <a:off x="1240083" y="2646894"/>
            <a:ext cx="6345083" cy="265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59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Extracting data from several tables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12648" y="1772816"/>
            <a:ext cx="79197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Using SQL you can combine data from two or more tables, by specifying which table the data is held in.  For example, suppose you wanted </a:t>
            </a:r>
            <a:r>
              <a:rPr lang="en-GB" sz="2000" dirty="0" err="1"/>
              <a:t>SongTitle</a:t>
            </a:r>
            <a:r>
              <a:rPr lang="en-GB" sz="2000" dirty="0"/>
              <a:t>, </a:t>
            </a:r>
            <a:r>
              <a:rPr lang="en-GB" sz="2000" dirty="0" err="1"/>
              <a:t>ArtistName</a:t>
            </a:r>
            <a:r>
              <a:rPr lang="en-GB" sz="2000" dirty="0"/>
              <a:t> and </a:t>
            </a:r>
            <a:r>
              <a:rPr lang="en-GB" sz="2000" dirty="0" err="1"/>
              <a:t>MusicType</a:t>
            </a:r>
            <a:r>
              <a:rPr lang="en-GB" sz="2000" dirty="0"/>
              <a:t> for all </a:t>
            </a:r>
            <a:r>
              <a:rPr lang="en-GB" sz="2000" i="1" dirty="0"/>
              <a:t>Art Pop </a:t>
            </a:r>
            <a:r>
              <a:rPr lang="en-GB" sz="2000" dirty="0"/>
              <a:t>music.  When more than one table is involved, SQL uses the syntax </a:t>
            </a:r>
            <a:r>
              <a:rPr lang="en-GB" sz="2000" dirty="0" err="1"/>
              <a:t>tablename.fieldname</a:t>
            </a:r>
            <a:r>
              <a:rPr lang="en-GB" sz="2000" dirty="0"/>
              <a:t>. (The table name is optional unless the field name appears in more than one table.)</a:t>
            </a:r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SELECT </a:t>
            </a:r>
            <a:r>
              <a:rPr lang="en-GB" sz="2000" dirty="0" err="1"/>
              <a:t>Song.SongTitle</a:t>
            </a:r>
            <a:r>
              <a:rPr lang="en-GB" sz="2000" dirty="0"/>
              <a:t> , </a:t>
            </a:r>
            <a:r>
              <a:rPr lang="en-GB" sz="2000" dirty="0" err="1"/>
              <a:t>Artist.ArtistName</a:t>
            </a:r>
            <a:r>
              <a:rPr lang="en-GB" sz="2000" dirty="0"/>
              <a:t> , </a:t>
            </a:r>
            <a:r>
              <a:rPr lang="en-GB" sz="2000" dirty="0" err="1"/>
              <a:t>Song.MusicType</a:t>
            </a:r>
            <a:endParaRPr lang="en-GB" sz="2000" dirty="0"/>
          </a:p>
          <a:p>
            <a:r>
              <a:rPr lang="en-GB" sz="2000" dirty="0"/>
              <a:t>FROM Song , Artist</a:t>
            </a:r>
          </a:p>
          <a:p>
            <a:r>
              <a:rPr lang="en-GB" sz="2000" dirty="0"/>
              <a:t>WHERE (</a:t>
            </a:r>
            <a:r>
              <a:rPr lang="en-GB" sz="2000" dirty="0" err="1"/>
              <a:t>Song.ArtistID</a:t>
            </a:r>
            <a:r>
              <a:rPr lang="en-GB" sz="2000" dirty="0"/>
              <a:t> = Artist. </a:t>
            </a:r>
            <a:r>
              <a:rPr lang="en-GB" sz="2000" dirty="0" err="1"/>
              <a:t>ArtistID</a:t>
            </a:r>
            <a:r>
              <a:rPr lang="en-GB" sz="2000" dirty="0"/>
              <a:t>) AND (</a:t>
            </a:r>
            <a:r>
              <a:rPr lang="en-GB" sz="2000" dirty="0" err="1"/>
              <a:t>Song.MusicType</a:t>
            </a:r>
            <a:r>
              <a:rPr lang="en-GB" sz="2000" dirty="0"/>
              <a:t> = "Art Pop" 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41323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Extracting data from several tables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594371" y="908720"/>
            <a:ext cx="79197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What results do you think the below SQL statement will return:</a:t>
            </a:r>
          </a:p>
          <a:p>
            <a:endParaRPr lang="en-GB" sz="2000" dirty="0"/>
          </a:p>
          <a:p>
            <a:r>
              <a:rPr lang="en-GB" sz="2000" dirty="0"/>
              <a:t>SELECT </a:t>
            </a:r>
            <a:r>
              <a:rPr lang="en-GB" sz="2000" dirty="0" err="1"/>
              <a:t>Song.SongTitle</a:t>
            </a:r>
            <a:r>
              <a:rPr lang="en-GB" sz="2000" dirty="0"/>
              <a:t> , </a:t>
            </a:r>
            <a:r>
              <a:rPr lang="en-GB" sz="2000" dirty="0" err="1"/>
              <a:t>Artist.ArtistName</a:t>
            </a:r>
            <a:r>
              <a:rPr lang="en-GB" sz="2000" dirty="0"/>
              <a:t> , </a:t>
            </a:r>
            <a:r>
              <a:rPr lang="en-GB" sz="2000" dirty="0" err="1"/>
              <a:t>Song.MusicType</a:t>
            </a:r>
            <a:endParaRPr lang="en-GB" sz="2000" dirty="0"/>
          </a:p>
          <a:p>
            <a:r>
              <a:rPr lang="en-GB" sz="2000" dirty="0"/>
              <a:t>FROM Song , Artist</a:t>
            </a:r>
          </a:p>
          <a:p>
            <a:r>
              <a:rPr lang="en-GB" sz="2000" dirty="0"/>
              <a:t>WHERE (</a:t>
            </a:r>
            <a:r>
              <a:rPr lang="en-GB" sz="2000" dirty="0" err="1"/>
              <a:t>Song.ArtistID</a:t>
            </a:r>
            <a:r>
              <a:rPr lang="en-GB" sz="2000" dirty="0"/>
              <a:t> = Artist. </a:t>
            </a:r>
            <a:r>
              <a:rPr lang="en-GB" sz="2000" dirty="0" err="1"/>
              <a:t>ArtistID</a:t>
            </a:r>
            <a:r>
              <a:rPr lang="en-GB" sz="2000" dirty="0"/>
              <a:t>) AND (</a:t>
            </a:r>
            <a:r>
              <a:rPr lang="en-GB" sz="2000" dirty="0" err="1"/>
              <a:t>Song.MusicType</a:t>
            </a:r>
            <a:r>
              <a:rPr lang="en-GB" sz="2000" dirty="0"/>
              <a:t> = "Art Pop" )</a:t>
            </a: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1E3E83-3FEE-4EC7-836B-36E31B2F61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702" t="22214" r="9790" b="34474"/>
          <a:stretch/>
        </p:blipFill>
        <p:spPr>
          <a:xfrm>
            <a:off x="75349" y="2636912"/>
            <a:ext cx="4896545" cy="28726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1001B7-F0C3-4F18-B103-47E8F3FDBA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221" t="23198" r="43058" b="50225"/>
          <a:stretch/>
        </p:blipFill>
        <p:spPr>
          <a:xfrm>
            <a:off x="4762682" y="5008800"/>
            <a:ext cx="4381318" cy="183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Extracting data from several tables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12648" y="1772816"/>
            <a:ext cx="7919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condition </a:t>
            </a:r>
            <a:r>
              <a:rPr lang="en-GB" dirty="0" err="1"/>
              <a:t>Song.ArtistID</a:t>
            </a:r>
            <a:r>
              <a:rPr lang="en-GB" dirty="0"/>
              <a:t> = </a:t>
            </a:r>
            <a:r>
              <a:rPr lang="en-GB" dirty="0" err="1"/>
              <a:t>Artist.ArtistID</a:t>
            </a:r>
            <a:r>
              <a:rPr lang="en-GB" dirty="0"/>
              <a:t> provides the link between the </a:t>
            </a:r>
            <a:r>
              <a:rPr lang="en-GB" b="1" dirty="0"/>
              <a:t>Song </a:t>
            </a:r>
            <a:r>
              <a:rPr lang="en-GB" dirty="0"/>
              <a:t>and</a:t>
            </a:r>
          </a:p>
          <a:p>
            <a:r>
              <a:rPr lang="en-GB" b="1" dirty="0"/>
              <a:t>Artist </a:t>
            </a:r>
            <a:r>
              <a:rPr lang="en-GB" dirty="0"/>
              <a:t>tables so that the artist's name corresponding to the </a:t>
            </a:r>
            <a:r>
              <a:rPr lang="en-GB" dirty="0" err="1"/>
              <a:t>ArtistlD</a:t>
            </a:r>
            <a:r>
              <a:rPr lang="en-GB" dirty="0"/>
              <a:t> in the </a:t>
            </a:r>
            <a:r>
              <a:rPr lang="en-GB" b="1" dirty="0"/>
              <a:t>Song </a:t>
            </a:r>
            <a:r>
              <a:rPr lang="en-GB" dirty="0"/>
              <a:t>table can be found in the </a:t>
            </a:r>
            <a:r>
              <a:rPr lang="en-GB" b="1" dirty="0"/>
              <a:t>Artist </a:t>
            </a:r>
            <a:r>
              <a:rPr lang="en-GB" dirty="0"/>
              <a:t>table.</a:t>
            </a:r>
          </a:p>
          <a:p>
            <a:r>
              <a:rPr lang="en-GB" sz="1800" dirty="0"/>
              <a:t>SELECT </a:t>
            </a:r>
            <a:r>
              <a:rPr lang="en-GB" sz="1800" dirty="0" err="1"/>
              <a:t>Song.SongTitle</a:t>
            </a:r>
            <a:r>
              <a:rPr lang="en-GB" sz="1800" dirty="0"/>
              <a:t> , </a:t>
            </a:r>
            <a:r>
              <a:rPr lang="en-GB" sz="1800" dirty="0" err="1"/>
              <a:t>Artist.ArtistName</a:t>
            </a:r>
            <a:r>
              <a:rPr lang="en-GB" sz="1800" dirty="0"/>
              <a:t> , </a:t>
            </a:r>
            <a:r>
              <a:rPr lang="en-GB" sz="1800" dirty="0" err="1"/>
              <a:t>Song.MusicType</a:t>
            </a:r>
            <a:endParaRPr lang="en-GB" sz="1800" dirty="0"/>
          </a:p>
          <a:p>
            <a:r>
              <a:rPr lang="en-GB" sz="1800" dirty="0"/>
              <a:t>FROM Song , Artist</a:t>
            </a:r>
          </a:p>
          <a:p>
            <a:r>
              <a:rPr lang="en-GB" sz="1800" dirty="0"/>
              <a:t>WHERE (</a:t>
            </a:r>
            <a:r>
              <a:rPr lang="en-GB" sz="1800" dirty="0" err="1"/>
              <a:t>Song.ArtistID</a:t>
            </a:r>
            <a:r>
              <a:rPr lang="en-GB" sz="1800" dirty="0"/>
              <a:t> = Artist. </a:t>
            </a:r>
            <a:r>
              <a:rPr lang="en-GB" sz="1800" dirty="0" err="1"/>
              <a:t>ArtistID</a:t>
            </a:r>
            <a:r>
              <a:rPr lang="en-GB" sz="1800" dirty="0"/>
              <a:t>) AND (</a:t>
            </a:r>
            <a:r>
              <a:rPr lang="en-GB" sz="1800" dirty="0" err="1"/>
              <a:t>Song.MusicType</a:t>
            </a:r>
            <a:r>
              <a:rPr lang="en-GB" sz="1800" dirty="0"/>
              <a:t> = "Art Pop“)</a:t>
            </a:r>
          </a:p>
          <a:p>
            <a:endParaRPr lang="en-GB" dirty="0"/>
          </a:p>
          <a:p>
            <a:r>
              <a:rPr lang="en-GB" dirty="0"/>
              <a:t>This will produce the following results: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2138" t="58635" r="43648" b="17740"/>
          <a:stretch/>
        </p:blipFill>
        <p:spPr>
          <a:xfrm>
            <a:off x="1074257" y="4142277"/>
            <a:ext cx="6995486" cy="271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56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SQL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67544" y="1860848"/>
            <a:ext cx="8064896" cy="4997152"/>
          </a:xfrm>
        </p:spPr>
        <p:txBody>
          <a:bodyPr>
            <a:noAutofit/>
          </a:bodyPr>
          <a:lstStyle/>
          <a:p>
            <a:r>
              <a:rPr lang="en-GB" dirty="0"/>
              <a:t>Be able to use SQL to retrieve data from multiple tables of a relational database</a:t>
            </a:r>
          </a:p>
          <a:p>
            <a:r>
              <a:rPr lang="en-GB" dirty="0"/>
              <a:t>Be able to interpret and modify SQL</a:t>
            </a:r>
            <a:endParaRPr lang="en-GB" sz="1800" b="1" dirty="0"/>
          </a:p>
        </p:txBody>
      </p:sp>
      <p:pic>
        <p:nvPicPr>
          <p:cNvPr id="1026" name="Picture 2" descr="Image result for SQ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45024"/>
            <a:ext cx="4032448" cy="284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022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SQL JOIN</a:t>
            </a:r>
          </a:p>
        </p:txBody>
      </p:sp>
      <p:sp>
        <p:nvSpPr>
          <p:cNvPr id="2" name="Rectangle 1"/>
          <p:cNvSpPr/>
          <p:nvPr/>
        </p:nvSpPr>
        <p:spPr>
          <a:xfrm>
            <a:off x="612648" y="1772816"/>
            <a:ext cx="79197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JOIN provides an alternative method of combining rows from two or more tables, based on a common field between them. The query above could be written as follows:</a:t>
            </a:r>
          </a:p>
          <a:p>
            <a:endParaRPr lang="en-GB" sz="2400" dirty="0"/>
          </a:p>
          <a:p>
            <a:r>
              <a:rPr lang="en-GB" sz="2400" dirty="0"/>
              <a:t>SELECT </a:t>
            </a:r>
            <a:r>
              <a:rPr lang="en-GB" sz="2400" dirty="0" err="1"/>
              <a:t>Song.SongTitle</a:t>
            </a:r>
            <a:r>
              <a:rPr lang="en-GB" sz="2400" dirty="0"/>
              <a:t> , </a:t>
            </a:r>
            <a:r>
              <a:rPr lang="en-GB" sz="2400" dirty="0" err="1"/>
              <a:t>Artist.ArtistName</a:t>
            </a:r>
            <a:r>
              <a:rPr lang="en-GB" sz="2400" dirty="0"/>
              <a:t> , Song . </a:t>
            </a:r>
            <a:r>
              <a:rPr lang="en-GB" sz="2400" dirty="0" err="1"/>
              <a:t>MusicType</a:t>
            </a:r>
            <a:endParaRPr lang="en-GB" sz="2400" dirty="0"/>
          </a:p>
          <a:p>
            <a:r>
              <a:rPr lang="en-GB" sz="2400" dirty="0"/>
              <a:t>FROM Song</a:t>
            </a:r>
          </a:p>
          <a:p>
            <a:r>
              <a:rPr lang="en-GB" sz="2400" dirty="0"/>
              <a:t>JOIN Artist</a:t>
            </a:r>
          </a:p>
          <a:p>
            <a:r>
              <a:rPr lang="en-GB" sz="2400" dirty="0"/>
              <a:t>ON Song . </a:t>
            </a:r>
            <a:r>
              <a:rPr lang="en-GB" sz="2400" dirty="0" err="1"/>
              <a:t>ArtistID</a:t>
            </a:r>
            <a:r>
              <a:rPr lang="en-GB" sz="2400" dirty="0"/>
              <a:t> = </a:t>
            </a:r>
            <a:r>
              <a:rPr lang="en-GB" sz="2400" dirty="0" err="1"/>
              <a:t>Artist.ArtistID</a:t>
            </a:r>
            <a:endParaRPr lang="en-GB" sz="2400" dirty="0"/>
          </a:p>
          <a:p>
            <a:r>
              <a:rPr lang="en-GB" sz="2400" dirty="0"/>
              <a:t>WHERE Song .</a:t>
            </a:r>
            <a:r>
              <a:rPr lang="en-GB" sz="2400" dirty="0" err="1"/>
              <a:t>MusicType</a:t>
            </a:r>
            <a:r>
              <a:rPr lang="en-GB" sz="2400" dirty="0"/>
              <a:t> = "Art Pop“</a:t>
            </a:r>
          </a:p>
          <a:p>
            <a:endParaRPr lang="en-GB" sz="32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05969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SQL JOIN</a:t>
            </a:r>
          </a:p>
        </p:txBody>
      </p:sp>
      <p:sp>
        <p:nvSpPr>
          <p:cNvPr id="2" name="Rectangle 1"/>
          <p:cNvSpPr/>
          <p:nvPr/>
        </p:nvSpPr>
        <p:spPr>
          <a:xfrm>
            <a:off x="612648" y="1772816"/>
            <a:ext cx="3239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fourth table in the database is the table </a:t>
            </a:r>
            <a:r>
              <a:rPr lang="en-GB" b="1" dirty="0" err="1"/>
              <a:t>CDSong</a:t>
            </a:r>
            <a:r>
              <a:rPr lang="en-GB" b="1" dirty="0"/>
              <a:t> </a:t>
            </a:r>
            <a:r>
              <a:rPr lang="en-GB" dirty="0"/>
              <a:t>which links the songs to one or more of the CDs.</a:t>
            </a:r>
            <a:endParaRPr lang="en-GB" sz="2400" dirty="0"/>
          </a:p>
          <a:p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0362" t="21656" r="29160" b="14112"/>
          <a:stretch/>
        </p:blipFill>
        <p:spPr>
          <a:xfrm>
            <a:off x="4572000" y="1700808"/>
            <a:ext cx="2547254" cy="449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14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SQL Example</a:t>
            </a:r>
          </a:p>
        </p:txBody>
      </p:sp>
      <p:sp>
        <p:nvSpPr>
          <p:cNvPr id="2" name="Rectangle 1"/>
          <p:cNvSpPr/>
          <p:nvPr/>
        </p:nvSpPr>
        <p:spPr>
          <a:xfrm>
            <a:off x="612648" y="1772816"/>
            <a:ext cx="8153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We can make a search to find the </a:t>
            </a:r>
            <a:r>
              <a:rPr lang="en-GB" sz="2000" dirty="0" err="1"/>
              <a:t>CDNumbers</a:t>
            </a:r>
            <a:r>
              <a:rPr lang="en-GB" sz="2000" dirty="0"/>
              <a:t> and titles all the CDs containing the song </a:t>
            </a:r>
            <a:r>
              <a:rPr lang="en-GB" sz="2000" i="1" dirty="0"/>
              <a:t>Waterfall, </a:t>
            </a:r>
            <a:r>
              <a:rPr lang="en-GB" sz="2000" dirty="0"/>
              <a:t>sung by JJ,</a:t>
            </a:r>
          </a:p>
          <a:p>
            <a:endParaRPr lang="en-GB" sz="2000" dirty="0"/>
          </a:p>
          <a:p>
            <a:r>
              <a:rPr lang="en-GB" sz="2000" dirty="0"/>
              <a:t>SELECT </a:t>
            </a:r>
            <a:r>
              <a:rPr lang="en-GB" sz="2000" dirty="0" err="1"/>
              <a:t>Song.SongID</a:t>
            </a:r>
            <a:r>
              <a:rPr lang="en-GB" sz="2000" dirty="0"/>
              <a:t>, </a:t>
            </a:r>
            <a:r>
              <a:rPr lang="en-GB" sz="2000" dirty="0" err="1"/>
              <a:t>Song.SongTitle</a:t>
            </a:r>
            <a:r>
              <a:rPr lang="en-GB" sz="2000" dirty="0"/>
              <a:t> , </a:t>
            </a:r>
            <a:r>
              <a:rPr lang="en-GB" sz="2000" dirty="0" err="1"/>
              <a:t>Artist.ArtistName</a:t>
            </a:r>
            <a:r>
              <a:rPr lang="en-GB" sz="2000" dirty="0"/>
              <a:t> , </a:t>
            </a:r>
            <a:r>
              <a:rPr lang="en-GB" sz="2000" dirty="0" err="1"/>
              <a:t>CDSong.CDNumber</a:t>
            </a:r>
            <a:r>
              <a:rPr lang="en-GB" sz="2000" dirty="0"/>
              <a:t>,</a:t>
            </a:r>
          </a:p>
          <a:p>
            <a:r>
              <a:rPr lang="en-GB" sz="2000" dirty="0"/>
              <a:t>CD .</a:t>
            </a:r>
            <a:r>
              <a:rPr lang="en-GB" sz="2000" dirty="0" err="1"/>
              <a:t>CDTitle</a:t>
            </a:r>
            <a:endParaRPr lang="en-GB" sz="2000" dirty="0"/>
          </a:p>
          <a:p>
            <a:r>
              <a:rPr lang="en-GB" sz="2000" dirty="0"/>
              <a:t>FROM Song, Artist, </a:t>
            </a:r>
            <a:r>
              <a:rPr lang="en-GB" sz="2000" dirty="0" err="1"/>
              <a:t>CDSong</a:t>
            </a:r>
            <a:r>
              <a:rPr lang="en-GB" sz="2000" dirty="0"/>
              <a:t> , CD</a:t>
            </a:r>
          </a:p>
          <a:p>
            <a:r>
              <a:rPr lang="en-GB" sz="2000" dirty="0"/>
              <a:t>WHERE </a:t>
            </a:r>
            <a:r>
              <a:rPr lang="en-GB" sz="2000" dirty="0" err="1"/>
              <a:t>CDSong.CDNumber</a:t>
            </a:r>
            <a:r>
              <a:rPr lang="en-GB" sz="2000" dirty="0"/>
              <a:t> = </a:t>
            </a:r>
            <a:r>
              <a:rPr lang="en-GB" sz="2000" dirty="0" err="1"/>
              <a:t>CD.CDNumber</a:t>
            </a:r>
            <a:endParaRPr lang="en-GB" sz="2000" dirty="0"/>
          </a:p>
          <a:p>
            <a:r>
              <a:rPr lang="en-GB" sz="2000" dirty="0"/>
              <a:t>	AND </a:t>
            </a:r>
            <a:r>
              <a:rPr lang="en-GB" sz="2000" dirty="0" err="1"/>
              <a:t>CDSong.SongID</a:t>
            </a:r>
            <a:r>
              <a:rPr lang="en-GB" sz="2000" dirty="0"/>
              <a:t> = </a:t>
            </a:r>
            <a:r>
              <a:rPr lang="en-GB" sz="2000" dirty="0" err="1"/>
              <a:t>Song.SongID</a:t>
            </a:r>
            <a:endParaRPr lang="en-GB" sz="2000" dirty="0"/>
          </a:p>
          <a:p>
            <a:r>
              <a:rPr lang="en-GB" sz="2000" dirty="0"/>
              <a:t>	AND </a:t>
            </a:r>
            <a:r>
              <a:rPr lang="en-GB" sz="2000" dirty="0" err="1"/>
              <a:t>Artist.ArtistID</a:t>
            </a:r>
            <a:r>
              <a:rPr lang="en-GB" sz="2000" dirty="0"/>
              <a:t> = </a:t>
            </a:r>
            <a:r>
              <a:rPr lang="en-GB" sz="2000" dirty="0" err="1"/>
              <a:t>Song.ArtistID</a:t>
            </a:r>
            <a:endParaRPr lang="en-GB" sz="2000" dirty="0"/>
          </a:p>
          <a:p>
            <a:r>
              <a:rPr lang="en-GB" sz="2000" dirty="0"/>
              <a:t>	AND </a:t>
            </a:r>
            <a:r>
              <a:rPr lang="en-GB" sz="2000" dirty="0" err="1"/>
              <a:t>Song.SongTitle</a:t>
            </a:r>
            <a:r>
              <a:rPr lang="en-GB" sz="2000" dirty="0"/>
              <a:t> = "Waterfall "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90856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SQL Example</a:t>
            </a:r>
          </a:p>
        </p:txBody>
      </p:sp>
      <p:sp>
        <p:nvSpPr>
          <p:cNvPr id="2" name="Rectangle 1"/>
          <p:cNvSpPr/>
          <p:nvPr/>
        </p:nvSpPr>
        <p:spPr>
          <a:xfrm>
            <a:off x="612648" y="1772816"/>
            <a:ext cx="81534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This will produce the following results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dirty="0"/>
              <a:t>Note that in the 8ELECT statement, it does not matter whether you specify Song. Song ID or </a:t>
            </a:r>
            <a:r>
              <a:rPr lang="en-GB" dirty="0" err="1"/>
              <a:t>CDSong</a:t>
            </a:r>
            <a:r>
              <a:rPr lang="en-GB" dirty="0"/>
              <a:t> .</a:t>
            </a:r>
            <a:r>
              <a:rPr lang="en-GB" dirty="0" err="1"/>
              <a:t>SongID</a:t>
            </a:r>
            <a:r>
              <a:rPr lang="en-GB" dirty="0"/>
              <a:t> since they are connected, The same is true of </a:t>
            </a:r>
            <a:r>
              <a:rPr lang="en-GB" dirty="0" err="1"/>
              <a:t>CDSong.CDNumber</a:t>
            </a:r>
            <a:r>
              <a:rPr lang="en-GB" dirty="0"/>
              <a:t> and </a:t>
            </a:r>
            <a:r>
              <a:rPr lang="en-GB" dirty="0" err="1"/>
              <a:t>CD.CDNumber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The Boolean conditions </a:t>
            </a:r>
            <a:r>
              <a:rPr lang="en-GB" dirty="0" err="1"/>
              <a:t>CDSong</a:t>
            </a:r>
            <a:r>
              <a:rPr lang="en-GB" dirty="0"/>
              <a:t> . </a:t>
            </a:r>
            <a:r>
              <a:rPr lang="en-GB" dirty="0" err="1"/>
              <a:t>SongID</a:t>
            </a:r>
            <a:r>
              <a:rPr lang="en-GB" dirty="0"/>
              <a:t> = </a:t>
            </a:r>
            <a:r>
              <a:rPr lang="en-GB" dirty="0" err="1"/>
              <a:t>Song.SongID</a:t>
            </a:r>
            <a:r>
              <a:rPr lang="en-GB" dirty="0"/>
              <a:t> and </a:t>
            </a:r>
            <a:r>
              <a:rPr lang="en-GB" dirty="0" err="1"/>
              <a:t>Artist.ArtistID</a:t>
            </a:r>
            <a:r>
              <a:rPr lang="en-GB" dirty="0"/>
              <a:t>, = Song.</a:t>
            </a:r>
          </a:p>
          <a:p>
            <a:r>
              <a:rPr lang="en-GB" dirty="0" err="1"/>
              <a:t>ArtistID</a:t>
            </a:r>
            <a:r>
              <a:rPr lang="en-GB" dirty="0"/>
              <a:t> are required to specify the relationships between the data tables.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9294" t="45848" r="14226" b="38806"/>
          <a:stretch/>
        </p:blipFill>
        <p:spPr>
          <a:xfrm>
            <a:off x="323528" y="2276872"/>
            <a:ext cx="8260266" cy="153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07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SQL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67544" y="1860848"/>
            <a:ext cx="8064896" cy="499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err="1"/>
              <a:t>SQl</a:t>
            </a:r>
            <a:r>
              <a:rPr lang="en-GB" sz="2400" dirty="0"/>
              <a:t>, or Structured Query language is a declarative language used for querying and updating tables in a relational database. It can also be used to create tables. We will look at SQL statements used in querying a database.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The tables shown in on the next few slide will be used to demonstrate some SQL statements. The tables are part of a database used by a retailer to store details of CDs in a database that will allow information about the CDs to be extracted. 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992199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SQL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67544" y="1860848"/>
            <a:ext cx="8064896" cy="499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The four entities CD, </a:t>
            </a:r>
            <a:r>
              <a:rPr lang="en-GB" sz="2400" dirty="0" err="1"/>
              <a:t>CDSong</a:t>
            </a:r>
            <a:r>
              <a:rPr lang="en-GB" sz="2400" dirty="0"/>
              <a:t>, Song and Artist are connected by the following relationships:</a:t>
            </a:r>
            <a:endParaRPr lang="en-GB" sz="1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2061" t="56109" r="16984" b="25188"/>
          <a:stretch/>
        </p:blipFill>
        <p:spPr>
          <a:xfrm>
            <a:off x="467544" y="3140968"/>
            <a:ext cx="757221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18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SQL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67544" y="1860848"/>
            <a:ext cx="8064896" cy="499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The CD table is shown below.</a:t>
            </a:r>
            <a:endParaRPr lang="en-GB" sz="1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9848" t="52171" r="14218" b="18298"/>
          <a:stretch/>
        </p:blipFill>
        <p:spPr>
          <a:xfrm>
            <a:off x="467544" y="2780928"/>
            <a:ext cx="7570441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29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SQL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67544" y="1860848"/>
            <a:ext cx="8064896" cy="499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/>
              <a:t>SELECT .. FROM .. WHERE</a:t>
            </a:r>
            <a:endParaRPr lang="en-GB" sz="1400" b="1" dirty="0"/>
          </a:p>
        </p:txBody>
      </p:sp>
      <p:sp>
        <p:nvSpPr>
          <p:cNvPr id="2" name="Rectangle 1"/>
          <p:cNvSpPr/>
          <p:nvPr/>
        </p:nvSpPr>
        <p:spPr>
          <a:xfrm>
            <a:off x="381218" y="2852936"/>
            <a:ext cx="8153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SELECT statement is used to extract a collection of fields from a given table. The basic syntax of this statement is</a:t>
            </a:r>
          </a:p>
          <a:p>
            <a:endParaRPr lang="en-GB" dirty="0"/>
          </a:p>
          <a:p>
            <a:r>
              <a:rPr lang="en-GB" dirty="0"/>
              <a:t>SELECT	   </a:t>
            </a:r>
            <a:r>
              <a:rPr lang="en-GB" i="1" dirty="0"/>
              <a:t>list the </a:t>
            </a:r>
            <a:r>
              <a:rPr lang="en-GB" dirty="0"/>
              <a:t>fields </a:t>
            </a:r>
            <a:r>
              <a:rPr lang="en-GB" i="1" dirty="0"/>
              <a:t>to </a:t>
            </a:r>
            <a:r>
              <a:rPr lang="en-GB" dirty="0"/>
              <a:t>be </a:t>
            </a:r>
            <a:r>
              <a:rPr lang="en-GB" i="1" dirty="0"/>
              <a:t>displayed</a:t>
            </a:r>
          </a:p>
          <a:p>
            <a:endParaRPr lang="en-GB" dirty="0"/>
          </a:p>
          <a:p>
            <a:pPr lvl="0"/>
            <a:r>
              <a:rPr lang="en-GB" dirty="0"/>
              <a:t>FROM	   </a:t>
            </a:r>
            <a:r>
              <a:rPr lang="en-GB" dirty="0">
                <a:solidFill>
                  <a:prstClr val="black"/>
                </a:solidFill>
              </a:rPr>
              <a:t>list </a:t>
            </a:r>
            <a:r>
              <a:rPr lang="en-GB" i="1" dirty="0">
                <a:solidFill>
                  <a:prstClr val="black"/>
                </a:solidFill>
              </a:rPr>
              <a:t>the table or tables the data will come from</a:t>
            </a:r>
          </a:p>
          <a:p>
            <a:endParaRPr lang="en-GB" dirty="0"/>
          </a:p>
          <a:p>
            <a:r>
              <a:rPr lang="en-GB" dirty="0"/>
              <a:t>WHERE 	   </a:t>
            </a:r>
            <a:r>
              <a:rPr lang="en-GB" i="1" dirty="0"/>
              <a:t>list the search criteria</a:t>
            </a:r>
          </a:p>
          <a:p>
            <a:endParaRPr lang="en-GB" i="1" dirty="0"/>
          </a:p>
          <a:p>
            <a:r>
              <a:rPr lang="en-GB" dirty="0"/>
              <a:t>ORDER BY  </a:t>
            </a:r>
            <a:r>
              <a:rPr lang="en-GB" i="1" dirty="0"/>
              <a:t>list the fields that the results are to be sorted on (default </a:t>
            </a:r>
            <a:r>
              <a:rPr lang="en-GB" dirty="0"/>
              <a:t>is </a:t>
            </a:r>
            <a:r>
              <a:rPr lang="en-GB" i="1" dirty="0"/>
              <a:t>Ascending order)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53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SQL – Example 1</a:t>
            </a:r>
            <a:endParaRPr lang="en-GB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361434" y="1822172"/>
            <a:ext cx="8153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SELECT		</a:t>
            </a:r>
            <a:r>
              <a:rPr lang="en-GB" dirty="0" err="1"/>
              <a:t>CDTitle</a:t>
            </a:r>
            <a:r>
              <a:rPr lang="en-GB" dirty="0"/>
              <a:t> , </a:t>
            </a:r>
            <a:r>
              <a:rPr lang="en-GB" dirty="0" err="1"/>
              <a:t>RecordCompany</a:t>
            </a:r>
            <a:r>
              <a:rPr lang="en-GB" dirty="0"/>
              <a:t> , </a:t>
            </a:r>
            <a:r>
              <a:rPr lang="en-GB" dirty="0" err="1"/>
              <a:t>DatePublished</a:t>
            </a:r>
            <a:endParaRPr lang="en-GB" dirty="0"/>
          </a:p>
          <a:p>
            <a:r>
              <a:rPr lang="en-GB" dirty="0"/>
              <a:t>FROM		CD</a:t>
            </a:r>
          </a:p>
          <a:p>
            <a:r>
              <a:rPr lang="en-GB" dirty="0"/>
              <a:t>WHERE		</a:t>
            </a:r>
            <a:r>
              <a:rPr lang="en-GB" dirty="0" err="1"/>
              <a:t>DatePublished</a:t>
            </a:r>
            <a:r>
              <a:rPr lang="en-GB" dirty="0"/>
              <a:t> BETWEEN #01/01 /2015# AND #31/12/2015#</a:t>
            </a:r>
          </a:p>
          <a:p>
            <a:r>
              <a:rPr lang="en-GB" dirty="0"/>
              <a:t>ORDER BY	</a:t>
            </a:r>
            <a:r>
              <a:rPr lang="en-GB" dirty="0" err="1"/>
              <a:t>CDTitle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What records will the above SQL statement return: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2070E0-1092-4AF5-9880-A5EC3D6BB8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848" t="52171" r="14218" b="18298"/>
          <a:stretch/>
        </p:blipFill>
        <p:spPr>
          <a:xfrm>
            <a:off x="352173" y="3853497"/>
            <a:ext cx="7570441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68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SQL – Example 1</a:t>
            </a:r>
            <a:endParaRPr lang="en-GB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395536" y="1988840"/>
            <a:ext cx="8153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SELECT		</a:t>
            </a:r>
            <a:r>
              <a:rPr lang="en-GB" dirty="0" err="1"/>
              <a:t>CDTitle</a:t>
            </a:r>
            <a:r>
              <a:rPr lang="en-GB" dirty="0"/>
              <a:t> , </a:t>
            </a:r>
            <a:r>
              <a:rPr lang="en-GB" dirty="0" err="1"/>
              <a:t>RecordCompany</a:t>
            </a:r>
            <a:r>
              <a:rPr lang="en-GB" dirty="0"/>
              <a:t> , </a:t>
            </a:r>
            <a:r>
              <a:rPr lang="en-GB" dirty="0" err="1"/>
              <a:t>DatePublished</a:t>
            </a:r>
            <a:endParaRPr lang="en-GB" dirty="0"/>
          </a:p>
          <a:p>
            <a:r>
              <a:rPr lang="en-GB" dirty="0"/>
              <a:t>FROM		CD</a:t>
            </a:r>
          </a:p>
          <a:p>
            <a:r>
              <a:rPr lang="en-GB" dirty="0"/>
              <a:t>WHERE		</a:t>
            </a:r>
            <a:r>
              <a:rPr lang="en-GB" dirty="0" err="1"/>
              <a:t>DatePublished</a:t>
            </a:r>
            <a:r>
              <a:rPr lang="en-GB" dirty="0"/>
              <a:t> BETWEEN “01/01 /2015” AND “31/12/2015”</a:t>
            </a:r>
          </a:p>
          <a:p>
            <a:r>
              <a:rPr lang="en-GB" dirty="0"/>
              <a:t>ORDER BY	</a:t>
            </a:r>
            <a:r>
              <a:rPr lang="en-GB" dirty="0" err="1"/>
              <a:t>CDTitle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This will return the following records: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4389" t="44037" r="31927" b="39785"/>
          <a:stretch/>
        </p:blipFill>
        <p:spPr>
          <a:xfrm>
            <a:off x="107504" y="4149080"/>
            <a:ext cx="8924985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46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SQL – Example 1</a:t>
            </a:r>
            <a:endParaRPr lang="en-GB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395536" y="1988840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Conditions</a:t>
            </a:r>
          </a:p>
          <a:p>
            <a:r>
              <a:rPr lang="en-GB" dirty="0"/>
              <a:t>Conditions in SQL are constructed from the following operators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314" t="41132" r="32635" b="27157"/>
          <a:stretch/>
        </p:blipFill>
        <p:spPr>
          <a:xfrm>
            <a:off x="395536" y="2926715"/>
            <a:ext cx="8136904" cy="273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346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51999</TotalTime>
  <Words>1217</Words>
  <Application>Microsoft Office PowerPoint</Application>
  <PresentationFormat>On-screen Show (4:3)</PresentationFormat>
  <Paragraphs>148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Tw Cen MT</vt:lpstr>
      <vt:lpstr>Wingdings</vt:lpstr>
      <vt:lpstr>Wingdings 2</vt:lpstr>
      <vt:lpstr>Median</vt:lpstr>
      <vt:lpstr>A Level SQL</vt:lpstr>
      <vt:lpstr>SQL</vt:lpstr>
      <vt:lpstr>SQL</vt:lpstr>
      <vt:lpstr>SQL</vt:lpstr>
      <vt:lpstr>SQL</vt:lpstr>
      <vt:lpstr>SQL</vt:lpstr>
      <vt:lpstr>SQL – Example 1</vt:lpstr>
      <vt:lpstr>SQL – Example 1</vt:lpstr>
      <vt:lpstr>SQL – Example 1</vt:lpstr>
      <vt:lpstr>SQL – Example 1</vt:lpstr>
      <vt:lpstr>SQL Activity </vt:lpstr>
      <vt:lpstr>SQL Activity </vt:lpstr>
      <vt:lpstr>Specifying a sort order</vt:lpstr>
      <vt:lpstr>Specifying a sort order</vt:lpstr>
      <vt:lpstr>Extracting data from several tables</vt:lpstr>
      <vt:lpstr>Extracting data from several tables</vt:lpstr>
      <vt:lpstr>Extracting data from several tables</vt:lpstr>
      <vt:lpstr>Extracting data from several tables</vt:lpstr>
      <vt:lpstr>Extracting data from several tables</vt:lpstr>
      <vt:lpstr>SQL JOIN</vt:lpstr>
      <vt:lpstr>SQL JOIN</vt:lpstr>
      <vt:lpstr>SQL Example</vt:lpstr>
      <vt:lpstr>SQL Example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Miss Newport</dc:creator>
  <cp:lastModifiedBy>Rebecca Lofthouse</cp:lastModifiedBy>
  <cp:revision>616</cp:revision>
  <dcterms:created xsi:type="dcterms:W3CDTF">2014-06-23T10:47:17Z</dcterms:created>
  <dcterms:modified xsi:type="dcterms:W3CDTF">2020-11-24T12:36:48Z</dcterms:modified>
</cp:coreProperties>
</file>